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0" r:id="rId14"/>
    <p:sldId id="271" r:id="rId15"/>
    <p:sldId id="304" r:id="rId17"/>
    <p:sldId id="266" r:id="rId18"/>
    <p:sldId id="272" r:id="rId19"/>
    <p:sldId id="27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6BD56-E457-3B48-8177-9C95035822D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54F69-98D1-924B-9B79-53A747397E0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6A182-AF03-4CC8-94DC-C0726DF52A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BC691-2FB5-423A-BD0B-666D262E0A8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4DA4-5335-42BF-8079-7192BFE948E1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en-US" sz="5400" b="1" dirty="0" err="1">
                <a:latin typeface="Bahnschrift Condensed" panose="020B0502040204020203" charset="0"/>
                <a:cs typeface="Bahnschrift Condensed" panose="020B0502040204020203" charset="0"/>
                <a:sym typeface="+mn-ea"/>
              </a:rPr>
              <a:t>Clincopathological</a:t>
            </a:r>
            <a:r>
              <a:rPr lang="en-US" sz="5400" b="1" dirty="0">
                <a:latin typeface="Bahnschrift Condensed" panose="020B0502040204020203" charset="0"/>
                <a:cs typeface="Bahnschrift Condensed" panose="020B0502040204020203" charset="0"/>
                <a:sym typeface="+mn-ea"/>
              </a:rPr>
              <a:t> </a:t>
            </a:r>
            <a:r>
              <a:rPr lang="en-US" sz="5400" b="1" dirty="0">
                <a:sym typeface="+mn-ea"/>
              </a:rPr>
              <a:t>conference</a:t>
            </a:r>
            <a:endParaRPr lang="en-US" sz="5400" b="1" dirty="0">
              <a:sym typeface="+mn-ea"/>
            </a:endParaRPr>
          </a:p>
          <a:p>
            <a:pPr marL="0" indent="0" algn="ctr">
              <a:buNone/>
            </a:pPr>
            <a:endParaRPr lang="en-US" sz="5400" b="1"/>
          </a:p>
          <a:p>
            <a:pPr marL="0" indent="0" algn="ctr">
              <a:buNone/>
            </a:pPr>
            <a:endParaRPr lang="en-US" sz="5400" b="1"/>
          </a:p>
          <a:p>
            <a:pPr marL="0" indent="0" algn="ctr">
              <a:buNone/>
            </a:pPr>
            <a:r>
              <a:rPr lang="en-IN" sz="5400">
                <a:sym typeface="+mn-ea"/>
              </a:rPr>
              <a:t>By  </a:t>
            </a:r>
            <a:r>
              <a:rPr lang="en-US" altLang="en-IN" sz="5400">
                <a:sym typeface="+mn-ea"/>
              </a:rPr>
              <a:t>4</a:t>
            </a:r>
            <a:r>
              <a:rPr lang="en-IN" sz="5400" baseline="30000">
                <a:sym typeface="+mn-ea"/>
              </a:rPr>
              <a:t>th</a:t>
            </a:r>
            <a:r>
              <a:rPr lang="en-IN" sz="5400">
                <a:sym typeface="+mn-ea"/>
              </a:rPr>
              <a:t> Medical Unit</a:t>
            </a:r>
            <a:endParaRPr lang="en-US" sz="5400"/>
          </a:p>
          <a:p>
            <a:pPr marL="0" indent="0" algn="ctr">
              <a:buNone/>
            </a:pPr>
            <a:endParaRPr lang="en-US" sz="54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vitals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Bp- 100/70 </a:t>
            </a:r>
            <a:r>
              <a:rPr lang="en-IN" dirty="0" err="1"/>
              <a:t>mmhg</a:t>
            </a:r>
            <a:r>
              <a:rPr lang="en-US" altLang="en-IN" dirty="0" err="1"/>
              <a:t>                                                          </a:t>
            </a:r>
            <a:endParaRPr lang="en-IN" dirty="0"/>
          </a:p>
          <a:p>
            <a:r>
              <a:rPr lang="en-IN" dirty="0"/>
              <a:t>Pulse rate- 100/min </a:t>
            </a:r>
            <a:endParaRPr lang="en-IN" dirty="0"/>
          </a:p>
          <a:p>
            <a:r>
              <a:rPr lang="en-IN" dirty="0" err="1"/>
              <a:t>Tempratue</a:t>
            </a:r>
            <a:r>
              <a:rPr lang="en-IN" dirty="0"/>
              <a:t>- 97 F</a:t>
            </a:r>
            <a:endParaRPr lang="en-IN" dirty="0"/>
          </a:p>
          <a:p>
            <a:r>
              <a:rPr lang="en-IN" dirty="0"/>
              <a:t>SPo2- 98% in room air</a:t>
            </a:r>
            <a:endParaRPr lang="en-IN" dirty="0"/>
          </a:p>
          <a:p>
            <a:r>
              <a:rPr lang="en-US">
                <a:sym typeface="+mn-ea"/>
              </a:rPr>
              <a:t>fundus exam - normal</a:t>
            </a:r>
            <a:endParaRPr lang="en-US"/>
          </a:p>
          <a:p>
            <a:r>
              <a:rPr lang="en-US">
                <a:sym typeface="+mn-ea"/>
              </a:rPr>
              <a:t>erythematous nodules present over b/l shin of tibia - ?erythema nodosum</a:t>
            </a:r>
            <a:endParaRPr lang="en-US"/>
          </a:p>
          <a:p>
            <a:endParaRPr lang="en-IN" dirty="0"/>
          </a:p>
        </p:txBody>
      </p:sp>
      <p:pic>
        <p:nvPicPr>
          <p:cNvPr id="4" name="Picture 3" descr="photo_6219736106811898070_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98665" y="1691005"/>
            <a:ext cx="3397885" cy="22428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Systemic examination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P/A – soft ,bowel sounds present . Tenderness present in RIF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No mass /organomegaly</a:t>
            </a:r>
            <a:endParaRPr lang="en-IN" dirty="0"/>
          </a:p>
          <a:p>
            <a:pPr marL="0" indent="0">
              <a:buNone/>
            </a:pPr>
            <a:r>
              <a:rPr lang="en-US" altLang="en-IN" dirty="0"/>
              <a:t>Genital examination</a:t>
            </a:r>
            <a:r>
              <a:rPr lang="en-IN" dirty="0"/>
              <a:t> – skin tag present at 3 o clock position  which is </a:t>
            </a:r>
            <a:r>
              <a:rPr lang="en-IN" dirty="0" err="1"/>
              <a:t>edematous</a:t>
            </a:r>
            <a:r>
              <a:rPr lang="en-IN" dirty="0"/>
              <a:t> and tender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CVS- S1,S2 present no murmur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RS- BAE present ,no added sound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CNS  - no focal neurological deficit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6360"/>
            <a:ext cx="9384030" cy="631190"/>
          </a:xfrm>
        </p:spPr>
        <p:txBody>
          <a:bodyPr>
            <a:normAutofit fontScale="90000"/>
          </a:bodyPr>
          <a:lstStyle/>
          <a:p>
            <a:r>
              <a:rPr lang="en-IN" dirty="0"/>
              <a:t>investigations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631825"/>
          <a:ext cx="9966960" cy="6070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95500"/>
                <a:gridCol w="1986280"/>
                <a:gridCol w="1950720"/>
                <a:gridCol w="1966595"/>
                <a:gridCol w="1967865"/>
              </a:tblGrid>
              <a:tr h="41021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day1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day 3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day 4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day 8</a:t>
                      </a:r>
                      <a:endParaRPr lang="en-US" altLang="en-IN" dirty="0"/>
                    </a:p>
                  </a:txBody>
                  <a:tcPr/>
                </a:tc>
              </a:tr>
              <a:tr h="410210">
                <a:tc>
                  <a:txBody>
                    <a:bodyPr/>
                    <a:lstStyle/>
                    <a:p>
                      <a:r>
                        <a:rPr lang="en-IN" b="1" dirty="0"/>
                        <a:t>HB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13</a:t>
                      </a:r>
                      <a:r>
                        <a:rPr lang="en-IN" dirty="0"/>
                        <a:t>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10.4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9.5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10.4</a:t>
                      </a:r>
                      <a:endParaRPr lang="en-US" altLang="en-IN" dirty="0"/>
                    </a:p>
                  </a:txBody>
                  <a:tcPr/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IN" b="1" dirty="0"/>
                        <a:t>Total count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683</a:t>
                      </a:r>
                      <a:r>
                        <a:rPr lang="en-IN" dirty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9940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14260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10010</a:t>
                      </a:r>
                      <a:endParaRPr lang="en-US" altLang="en-IN" dirty="0"/>
                    </a:p>
                  </a:txBody>
                  <a:tcPr/>
                </a:tc>
              </a:tr>
              <a:tr h="718185">
                <a:tc>
                  <a:txBody>
                    <a:bodyPr/>
                    <a:lstStyle/>
                    <a:p>
                      <a:r>
                        <a:rPr lang="en-IN" b="1" dirty="0"/>
                        <a:t>Diff count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</a:t>
                      </a:r>
                      <a:r>
                        <a:rPr lang="en-US" altLang="en-IN" dirty="0"/>
                        <a:t>-54</a:t>
                      </a:r>
                      <a:r>
                        <a:rPr lang="en-IN" dirty="0"/>
                        <a:t> L</a:t>
                      </a:r>
                      <a:r>
                        <a:rPr lang="en-US" altLang="en-IN" dirty="0"/>
                        <a:t>-41</a:t>
                      </a:r>
                      <a:r>
                        <a:rPr lang="en-IN" dirty="0"/>
                        <a:t> M</a:t>
                      </a:r>
                      <a:r>
                        <a:rPr lang="en-US" altLang="en-IN" dirty="0"/>
                        <a:t>-05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IN" sz="1800" dirty="0">
                          <a:sym typeface="+mn-ea"/>
                        </a:rPr>
                        <a:t>P</a:t>
                      </a:r>
                      <a:r>
                        <a:rPr lang="en-US" altLang="en-IN" sz="1800" dirty="0">
                          <a:sym typeface="+mn-ea"/>
                        </a:rPr>
                        <a:t>-75</a:t>
                      </a:r>
                      <a:r>
                        <a:rPr lang="en-IN" sz="1800" dirty="0">
                          <a:sym typeface="+mn-ea"/>
                        </a:rPr>
                        <a:t> L</a:t>
                      </a:r>
                      <a:r>
                        <a:rPr lang="en-US" altLang="en-IN" sz="1800" dirty="0">
                          <a:sym typeface="+mn-ea"/>
                        </a:rPr>
                        <a:t>-22</a:t>
                      </a:r>
                      <a:r>
                        <a:rPr lang="en-IN" sz="1800" dirty="0">
                          <a:sym typeface="+mn-ea"/>
                        </a:rPr>
                        <a:t> M</a:t>
                      </a:r>
                      <a:r>
                        <a:rPr lang="en-US" altLang="en-IN" sz="1800" dirty="0">
                          <a:sym typeface="+mn-ea"/>
                        </a:rPr>
                        <a:t>-03</a:t>
                      </a:r>
                      <a:endParaRPr lang="en-US" altLang="en-IN" sz="1800" dirty="0"/>
                    </a:p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IN" sz="1800" dirty="0">
                          <a:sym typeface="+mn-ea"/>
                        </a:rPr>
                        <a:t>P</a:t>
                      </a:r>
                      <a:r>
                        <a:rPr lang="en-US" altLang="en-IN" sz="1800" dirty="0">
                          <a:sym typeface="+mn-ea"/>
                        </a:rPr>
                        <a:t>-93</a:t>
                      </a:r>
                      <a:r>
                        <a:rPr lang="en-IN" sz="1800" dirty="0">
                          <a:sym typeface="+mn-ea"/>
                        </a:rPr>
                        <a:t> L</a:t>
                      </a:r>
                      <a:r>
                        <a:rPr lang="en-US" altLang="en-IN" sz="1800" dirty="0">
                          <a:sym typeface="+mn-ea"/>
                        </a:rPr>
                        <a:t>-04</a:t>
                      </a:r>
                      <a:r>
                        <a:rPr lang="en-IN" sz="1800" dirty="0">
                          <a:sym typeface="+mn-ea"/>
                        </a:rPr>
                        <a:t> M</a:t>
                      </a:r>
                      <a:r>
                        <a:rPr lang="en-US" altLang="en-IN" sz="1800" dirty="0">
                          <a:sym typeface="+mn-ea"/>
                        </a:rPr>
                        <a:t>-03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IN" sz="1800" dirty="0">
                          <a:sym typeface="+mn-ea"/>
                        </a:rPr>
                        <a:t>P</a:t>
                      </a:r>
                      <a:r>
                        <a:rPr lang="en-US" altLang="en-IN" sz="1800" dirty="0">
                          <a:sym typeface="+mn-ea"/>
                        </a:rPr>
                        <a:t>-84</a:t>
                      </a:r>
                      <a:r>
                        <a:rPr lang="en-IN" sz="1800" dirty="0">
                          <a:sym typeface="+mn-ea"/>
                        </a:rPr>
                        <a:t> L</a:t>
                      </a:r>
                      <a:r>
                        <a:rPr lang="en-US" altLang="en-IN" sz="1800" dirty="0">
                          <a:sym typeface="+mn-ea"/>
                        </a:rPr>
                        <a:t>-11</a:t>
                      </a:r>
                      <a:r>
                        <a:rPr lang="en-IN" sz="1800" dirty="0">
                          <a:sym typeface="+mn-ea"/>
                        </a:rPr>
                        <a:t> M</a:t>
                      </a:r>
                      <a:r>
                        <a:rPr lang="en-US" altLang="en-IN" sz="1800" dirty="0">
                          <a:sym typeface="+mn-ea"/>
                        </a:rPr>
                        <a:t>-05</a:t>
                      </a:r>
                      <a:endParaRPr lang="en-US" altLang="en-IN" dirty="0"/>
                    </a:p>
                  </a:txBody>
                  <a:tcPr/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IN" b="1" dirty="0"/>
                        <a:t>Platelet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</a:t>
                      </a:r>
                      <a:r>
                        <a:rPr lang="en-US" altLang="en-IN" dirty="0"/>
                        <a:t>97</a:t>
                      </a:r>
                      <a:r>
                        <a:rPr lang="en-IN" dirty="0"/>
                        <a:t>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2.74L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3.04L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2.47L</a:t>
                      </a:r>
                      <a:endParaRPr lang="en-US" altLang="en-IN" dirty="0"/>
                    </a:p>
                  </a:txBody>
                  <a:tcPr/>
                </a:tc>
              </a:tr>
              <a:tr h="410845">
                <a:tc>
                  <a:txBody>
                    <a:bodyPr/>
                    <a:lstStyle/>
                    <a:p>
                      <a:r>
                        <a:rPr lang="en-IN" b="1" dirty="0"/>
                        <a:t>ESR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</a:t>
                      </a:r>
                      <a:r>
                        <a:rPr lang="en-US" altLang="en-IN" dirty="0"/>
                        <a:t>7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</a:tr>
              <a:tr h="410210">
                <a:tc>
                  <a:txBody>
                    <a:bodyPr/>
                    <a:lstStyle/>
                    <a:p>
                      <a:r>
                        <a:rPr lang="en-IN" b="1" dirty="0"/>
                        <a:t>CRP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90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</a:tr>
              <a:tr h="410210">
                <a:tc>
                  <a:txBody>
                    <a:bodyPr/>
                    <a:lstStyle/>
                    <a:p>
                      <a:r>
                        <a:rPr lang="en-US" altLang="en-IN" b="1" dirty="0"/>
                        <a:t>HBA1c </a:t>
                      </a:r>
                      <a:endParaRPr lang="en-US" alt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/>
                        <a:t>7.9</a:t>
                      </a:r>
                      <a:endParaRPr lang="en-US" altLang="en-I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/>
                    </a:p>
                  </a:txBody>
                  <a:tcPr/>
                </a:tc>
              </a:tr>
              <a:tr h="410210">
                <a:tc>
                  <a:txBody>
                    <a:bodyPr/>
                    <a:lstStyle/>
                    <a:p>
                      <a:r>
                        <a:rPr lang="en-IN" b="1" dirty="0"/>
                        <a:t>RBS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145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100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IN" b="1" dirty="0"/>
                        <a:t>Sr Urea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35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18.6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</a:tr>
              <a:tr h="668020">
                <a:tc>
                  <a:txBody>
                    <a:bodyPr/>
                    <a:lstStyle/>
                    <a:p>
                      <a:r>
                        <a:rPr lang="en-IN" b="1" dirty="0"/>
                        <a:t>Sr Creatinine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0.99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1.0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</a:tr>
              <a:tr h="410210">
                <a:tc>
                  <a:txBody>
                    <a:bodyPr/>
                    <a:lstStyle/>
                    <a:p>
                      <a:r>
                        <a:rPr lang="en-IN" b="1" dirty="0"/>
                        <a:t>Sr Na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132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136</a:t>
                      </a:r>
                      <a:endParaRPr lang="en-US" altLang="en-IN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IN" dirty="0"/>
                    </a:p>
                  </a:txBody>
                  <a:tcPr/>
                </a:tc>
              </a:tr>
              <a:tr h="410210">
                <a:tc>
                  <a:txBody>
                    <a:bodyPr/>
                    <a:lstStyle/>
                    <a:p>
                      <a:r>
                        <a:rPr lang="en-IN" b="1" dirty="0"/>
                        <a:t>Sr K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altLang="en-US" dirty="0"/>
                        <a:t>3.0</a:t>
                      </a:r>
                      <a:endParaRPr lang="en-AU" altLang="en-US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AU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AU" dirty="0"/>
                        <a:t>2.8</a:t>
                      </a:r>
                      <a:endParaRPr lang="en-US" altLang="en-AU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365125"/>
          <a:ext cx="5507666" cy="48982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53833"/>
                <a:gridCol w="2753833"/>
              </a:tblGrid>
              <a:tr h="48958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Total bilirubin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</a:t>
                      </a:r>
                      <a:r>
                        <a:rPr lang="en-US" altLang="en-IN" dirty="0"/>
                        <a:t>9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Direct bilirubin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</a:t>
                      </a:r>
                      <a:r>
                        <a:rPr lang="en-US" altLang="en-IN" dirty="0"/>
                        <a:t>5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Indirect bilirubin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</a:t>
                      </a:r>
                      <a:r>
                        <a:rPr lang="en-US" altLang="en-IN" dirty="0"/>
                        <a:t>4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SGOT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16.5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SGPT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11.6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ALP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115.6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Total Protein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5.4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Sr Albumin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4.0</a:t>
                      </a:r>
                      <a:endParaRPr lang="en-US" altLang="en-IN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IN" b="1" dirty="0"/>
                        <a:t>Sr Globulin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</a:t>
                      </a:r>
                      <a:r>
                        <a:rPr lang="en-IN" dirty="0"/>
                        <a:t>.</a:t>
                      </a:r>
                      <a:r>
                        <a:rPr lang="en-US" altLang="en-IN" dirty="0"/>
                        <a:t>4</a:t>
                      </a:r>
                      <a:endParaRPr lang="en-US" alt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507355" y="365125"/>
          <a:ext cx="6684645" cy="79140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42005"/>
                <a:gridCol w="3342640"/>
              </a:tblGrid>
              <a:tr h="50546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99415">
                <a:tc>
                  <a:txBody>
                    <a:bodyPr/>
                    <a:lstStyle/>
                    <a:p>
                      <a:r>
                        <a:rPr lang="en-IN" b="1" dirty="0"/>
                        <a:t>Urine Sugar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1(+)</a:t>
                      </a:r>
                      <a:endParaRPr lang="en-US" altLang="en-IN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altLang="en-IN" b="1" dirty="0"/>
                        <a:t>urine albumin</a:t>
                      </a:r>
                      <a:endParaRPr lang="en-US" alt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dirty="0"/>
                        <a:t>1+</a:t>
                      </a:r>
                      <a:endParaRPr lang="en-US" altLang="en-IN" dirty="0"/>
                    </a:p>
                  </a:txBody>
                  <a:tcPr/>
                </a:tc>
              </a:tr>
              <a:tr h="399415">
                <a:tc>
                  <a:txBody>
                    <a:bodyPr/>
                    <a:lstStyle/>
                    <a:p>
                      <a:r>
                        <a:rPr lang="en-IN" b="1" dirty="0"/>
                        <a:t>VCTC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Non Reactive</a:t>
                      </a:r>
                      <a:endParaRPr lang="en-IN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IN" b="1" dirty="0" err="1"/>
                        <a:t>HbSAg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Neg</a:t>
                      </a:r>
                      <a:r>
                        <a:rPr lang="en-US" altLang="en-IN" dirty="0"/>
                        <a:t>ative</a:t>
                      </a:r>
                      <a:endParaRPr lang="en-US" altLang="en-IN" dirty="0"/>
                    </a:p>
                  </a:txBody>
                  <a:tcPr/>
                </a:tc>
              </a:tr>
              <a:tr h="399415">
                <a:tc>
                  <a:txBody>
                    <a:bodyPr/>
                    <a:lstStyle/>
                    <a:p>
                      <a:r>
                        <a:rPr lang="en-IN" b="1" dirty="0"/>
                        <a:t>HCV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Neg</a:t>
                      </a:r>
                      <a:r>
                        <a:rPr lang="en-US" altLang="en-IN" dirty="0"/>
                        <a:t>ative</a:t>
                      </a:r>
                      <a:endParaRPr lang="en-US" altLang="en-IN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b="1" dirty="0"/>
                        <a:t>S.Calcium</a:t>
                      </a:r>
                      <a:endParaRPr lang="en-US" altLang="en-IN" b="1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9.8</a:t>
                      </a:r>
                      <a:endParaRPr lang="en-US" altLang="en-IN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b="1" dirty="0"/>
                        <a:t>S.Phosphate</a:t>
                      </a:r>
                      <a:endParaRPr lang="en-US" altLang="en-IN" b="1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3.4</a:t>
                      </a:r>
                      <a:endParaRPr lang="en-US" altLang="en-IN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b="1" dirty="0"/>
                        <a:t>S.magnesium</a:t>
                      </a:r>
                      <a:endParaRPr lang="en-US" altLang="en-IN" b="1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1.5</a:t>
                      </a:r>
                      <a:endParaRPr lang="en-US" altLang="en-IN" dirty="0"/>
                    </a:p>
                  </a:txBody>
                  <a:tcPr/>
                </a:tc>
              </a:tr>
              <a:tr h="219837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b="1" dirty="0"/>
                        <a:t>TSH</a:t>
                      </a:r>
                      <a:endParaRPr lang="en-US" altLang="en-IN" b="1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IN" dirty="0"/>
                        <a:t>2.4</a:t>
                      </a:r>
                      <a:endParaRPr lang="en-US" alt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sym typeface="+mn-ea"/>
              </a:rPr>
              <a:t>ECG:HR-88/min,NAD,NSR,NO ST -T Wave changes</a:t>
            </a:r>
            <a:endParaRPr lang="en-US"/>
          </a:p>
          <a:p>
            <a:r>
              <a:rPr lang="en-US">
                <a:sym typeface="+mn-ea"/>
              </a:rPr>
              <a:t>Chest X Ray  -No significant Abnormality </a:t>
            </a:r>
            <a:endParaRPr lang="en-US"/>
          </a:p>
          <a:p>
            <a:r>
              <a:rPr lang="en-IN" dirty="0">
                <a:sym typeface="+mn-ea"/>
              </a:rPr>
              <a:t>2D ECHO</a:t>
            </a:r>
            <a:endParaRPr lang="en-IN" dirty="0"/>
          </a:p>
          <a:p>
            <a:pPr marL="0" indent="0">
              <a:buNone/>
            </a:pPr>
            <a:r>
              <a:rPr lang="en-US" altLang="en-IN" dirty="0">
                <a:sym typeface="+mn-ea"/>
              </a:rPr>
              <a:t>Grade 1 LVDD,</a:t>
            </a:r>
            <a:endParaRPr lang="en-US" altLang="en-IN" dirty="0"/>
          </a:p>
          <a:p>
            <a:pPr marL="0" indent="0">
              <a:buNone/>
            </a:pPr>
            <a:r>
              <a:rPr lang="en-US" altLang="en-IN" dirty="0">
                <a:sym typeface="+mn-ea"/>
              </a:rPr>
              <a:t>Mild concentric LVH,</a:t>
            </a:r>
            <a:endParaRPr lang="en-US" altLang="en-IN" dirty="0"/>
          </a:p>
          <a:p>
            <a:pPr marL="0" indent="0">
              <a:buNone/>
            </a:pPr>
            <a:r>
              <a:rPr lang="en-US" altLang="en-IN" dirty="0">
                <a:sym typeface="+mn-ea"/>
              </a:rPr>
              <a:t>Normal LVSF</a:t>
            </a:r>
            <a:endParaRPr lang="en-US" altLang="en-IN" dirty="0"/>
          </a:p>
          <a:p>
            <a:pPr marL="0" indent="0">
              <a:buNone/>
            </a:pPr>
            <a:r>
              <a:rPr lang="en-US" altLang="en-IN" dirty="0">
                <a:sym typeface="+mn-ea"/>
              </a:rPr>
              <a:t>LVEF 75%</a:t>
            </a:r>
            <a:endParaRPr lang="en-US" altLang="en-IN" dirty="0"/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USG ABDOMEN AND PELVIS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GB- Distended</a:t>
            </a:r>
            <a:endParaRPr lang="en-IN" dirty="0"/>
          </a:p>
          <a:p>
            <a:r>
              <a:rPr lang="en-IN" dirty="0" err="1"/>
              <a:t>Pancreas</a:t>
            </a:r>
            <a:r>
              <a:rPr lang="en-IN" dirty="0"/>
              <a:t>- obscured</a:t>
            </a:r>
            <a:endParaRPr lang="en-IN" dirty="0"/>
          </a:p>
          <a:p>
            <a:r>
              <a:rPr lang="en-IN" dirty="0"/>
              <a:t>Bowel-inflammatory bowel wall thickening associated  with mass lesion in RIF 3</a:t>
            </a:r>
            <a:r>
              <a:rPr lang="en-US" altLang="en-IN" dirty="0"/>
              <a:t>x</a:t>
            </a:r>
            <a:r>
              <a:rPr lang="en-IN" dirty="0"/>
              <a:t>2 cm   and  luminal narrowing </a:t>
            </a:r>
            <a:endParaRPr lang="en-IN" dirty="0"/>
          </a:p>
          <a:p>
            <a:r>
              <a:rPr lang="en-IN" dirty="0"/>
              <a:t>Multiple mesenteric </a:t>
            </a:r>
            <a:r>
              <a:rPr lang="en-IN" dirty="0" err="1"/>
              <a:t>lymphnodes</a:t>
            </a:r>
            <a:r>
              <a:rPr lang="en-IN" dirty="0"/>
              <a:t> and paraaortic nodes are enlarged </a:t>
            </a:r>
            <a:r>
              <a:rPr lang="en-US" altLang="en-IN" dirty="0"/>
              <a:t>,l</a:t>
            </a:r>
            <a:r>
              <a:rPr lang="en-IN" dirty="0"/>
              <a:t>argest measures 2</a:t>
            </a:r>
            <a:r>
              <a:rPr lang="en-US" altLang="en-IN" dirty="0"/>
              <a:t>x</a:t>
            </a:r>
            <a:r>
              <a:rPr lang="en-IN" dirty="0"/>
              <a:t>1cm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IMP- ? INFLAMMATORY/NEOPLASTIC BOWEL LESION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452310"/>
          <a:ext cx="10515599" cy="47181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03755"/>
                <a:gridCol w="8411844"/>
              </a:tblGrid>
              <a:tr h="984254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33876">
                <a:tc>
                  <a:txBody>
                    <a:bodyPr/>
                    <a:lstStyle/>
                    <a:p>
                      <a:r>
                        <a:rPr lang="en-US" altLang="en-IN" sz="2400" dirty="0"/>
                        <a:t>CECT abdomen</a:t>
                      </a:r>
                      <a:endParaRPr lang="en-US" alt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IN" sz="2400" dirty="0"/>
                        <a:t>-Circumferential regular wall thickening in the </a:t>
                      </a:r>
                      <a:r>
                        <a:rPr lang="en-IN" altLang="en-IN" sz="2400" dirty="0"/>
                        <a:t>ileum and </a:t>
                      </a:r>
                      <a:r>
                        <a:rPr lang="en-US" altLang="en-IN" sz="2400" dirty="0"/>
                        <a:t>proximal transverse colon showing pericolic fat stranding, heterogenous hyperenhancement and luminal narrowing.</a:t>
                      </a:r>
                      <a:endParaRPr lang="en-US" altLang="en-IN" sz="2400" dirty="0"/>
                    </a:p>
                    <a:p>
                      <a:r>
                        <a:rPr lang="en-US" altLang="en-IN" sz="2400" dirty="0"/>
                        <a:t>- Mild irregular thickening at distal transverse colon and splenic flexure with mild luminal narrowing.</a:t>
                      </a:r>
                      <a:r>
                        <a:rPr lang="en-IN" altLang="en-IN" sz="2400" dirty="0"/>
                        <a:t>Multiple </a:t>
                      </a:r>
                      <a:r>
                        <a:rPr lang="en-IN" altLang="en-IN" sz="2400" dirty="0" err="1"/>
                        <a:t>mesentric</a:t>
                      </a:r>
                      <a:r>
                        <a:rPr lang="en-IN" altLang="en-IN" sz="2400" dirty="0"/>
                        <a:t> lymph nodes and </a:t>
                      </a:r>
                      <a:r>
                        <a:rPr lang="en-IN" altLang="en-IN" sz="2400" dirty="0" err="1"/>
                        <a:t>paraaortic</a:t>
                      </a:r>
                      <a:r>
                        <a:rPr lang="en-IN" altLang="en-IN" sz="2400" dirty="0"/>
                        <a:t> nodes are enlarged</a:t>
                      </a:r>
                      <a:endParaRPr lang="en-US" altLang="en-IN" sz="2400" dirty="0"/>
                    </a:p>
                    <a:p>
                      <a:r>
                        <a:rPr lang="en-US" altLang="en-IN" sz="2400" dirty="0"/>
                        <a:t>-Left renal pelvis calculus.</a:t>
                      </a:r>
                      <a:endParaRPr lang="en-US" altLang="en-IN" sz="2400" dirty="0"/>
                    </a:p>
                    <a:p>
                      <a:r>
                        <a:rPr lang="en-US" altLang="en-IN" sz="2400" dirty="0"/>
                        <a:t>- B/L Multiple intra renal calculi</a:t>
                      </a:r>
                      <a:endParaRPr lang="en-US" altLang="en-IN" sz="2400" dirty="0"/>
                    </a:p>
                    <a:p>
                      <a:r>
                        <a:rPr lang="en-US" altLang="en-IN" sz="2400" dirty="0"/>
                        <a:t>- B/L bosiniak class 1 simple renal cortical cysts</a:t>
                      </a:r>
                      <a:endParaRPr lang="en-US" altLang="en-IN" sz="2400" dirty="0"/>
                    </a:p>
                    <a:p>
                      <a:r>
                        <a:rPr lang="en-US" altLang="en-IN" sz="2400" dirty="0"/>
                        <a:t>- Fatty infiltration of liver</a:t>
                      </a:r>
                      <a:endParaRPr lang="en-US" alt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3307"/>
            <a:ext cx="10515600" cy="1325563"/>
          </a:xfrm>
        </p:spPr>
        <p:txBody>
          <a:bodyPr/>
          <a:lstStyle/>
          <a:p>
            <a:r>
              <a:rPr lang="en-IN" dirty="0"/>
              <a:t>WHAT NEXT???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122680"/>
            <a:ext cx="11033125" cy="4134485"/>
          </a:xfrm>
        </p:spPr>
        <p:txBody>
          <a:bodyPr>
            <a:normAutofit/>
          </a:bodyPr>
          <a:lstStyle/>
          <a:p>
            <a:pPr algn="ctr"/>
            <a:r>
              <a:rPr lang="en-IN" sz="3200">
                <a:sym typeface="+mn-ea"/>
              </a:rPr>
              <a:t>            </a:t>
            </a:r>
            <a:r>
              <a:rPr lang="en-IN" sz="3200" b="1">
                <a:sym typeface="+mn-ea"/>
              </a:rPr>
              <a:t>       Chief : Prof Dr.K.SENTHIL M.D</a:t>
            </a:r>
            <a:br>
              <a:rPr lang="en-IN" sz="3200" b="1">
                <a:sym typeface="+mn-ea"/>
              </a:rPr>
            </a:br>
            <a:r>
              <a:rPr lang="en-US" altLang="en-IN" sz="3200" b="1">
                <a:sym typeface="+mn-ea"/>
              </a:rPr>
              <a:t>    </a:t>
            </a:r>
            <a:r>
              <a:rPr lang="en-IN" sz="3200" b="1">
                <a:sym typeface="+mn-ea"/>
              </a:rPr>
              <a:t>Associate professor</a:t>
            </a:r>
            <a:r>
              <a:rPr lang="en-US" altLang="en-IN" sz="3200" b="1">
                <a:sym typeface="+mn-ea"/>
              </a:rPr>
              <a:t> </a:t>
            </a:r>
            <a:r>
              <a:rPr lang="en-IN" sz="3200" b="1">
                <a:sym typeface="+mn-ea"/>
              </a:rPr>
              <a:t>: DR. K. MURALIDHARAN M.D</a:t>
            </a:r>
            <a:br>
              <a:rPr lang="en-IN" sz="3200" b="1"/>
            </a:br>
            <a:r>
              <a:rPr lang="en-IN" sz="3200" b="1">
                <a:sym typeface="+mn-ea"/>
              </a:rPr>
              <a:t>     Assist. professor :</a:t>
            </a:r>
            <a:r>
              <a:rPr lang="en-US" altLang="en-IN" sz="3200" b="1">
                <a:sym typeface="+mn-ea"/>
              </a:rPr>
              <a:t> </a:t>
            </a:r>
            <a:r>
              <a:rPr lang="en-IN" sz="3200" b="1">
                <a:sym typeface="+mn-ea"/>
              </a:rPr>
              <a:t>DR. V. MANIKANDAN M.D</a:t>
            </a:r>
            <a:br>
              <a:rPr lang="en-IN" sz="3200" b="1"/>
            </a:br>
            <a:r>
              <a:rPr lang="en-IN" sz="3200" b="1">
                <a:sym typeface="+mn-ea"/>
              </a:rPr>
              <a:t>                                     </a:t>
            </a:r>
            <a:r>
              <a:rPr lang="en-US" altLang="en-IN" sz="3200" b="1">
                <a:sym typeface="+mn-ea"/>
              </a:rPr>
              <a:t>          </a:t>
            </a:r>
            <a:r>
              <a:rPr lang="en-IN" sz="3200" b="1">
                <a:sym typeface="+mn-ea"/>
              </a:rPr>
              <a:t>DR.S. SARAVANA MADHAV</a:t>
            </a:r>
            <a:r>
              <a:rPr lang="en-US" altLang="en-IN" sz="3200" b="1">
                <a:sym typeface="+mn-ea"/>
              </a:rPr>
              <a:t> </a:t>
            </a:r>
            <a:r>
              <a:rPr lang="en-IN" sz="3200" b="1">
                <a:sym typeface="+mn-ea"/>
              </a:rPr>
              <a:t>M.D</a:t>
            </a:r>
            <a:br>
              <a:rPr lang="en-IN" sz="3200" b="1"/>
            </a:br>
            <a:r>
              <a:rPr lang="en-IN" sz="3200" b="1">
                <a:sym typeface="+mn-ea"/>
              </a:rPr>
              <a:t>                                     </a:t>
            </a:r>
            <a:r>
              <a:rPr lang="en-US" altLang="en-IN" sz="3200" b="1">
                <a:sym typeface="+mn-ea"/>
              </a:rPr>
              <a:t>   </a:t>
            </a:r>
            <a:r>
              <a:rPr lang="en-IN" sz="3200" b="1">
                <a:sym typeface="+mn-ea"/>
              </a:rPr>
              <a:t>DR.M.ILAMARAN M. D D. M</a:t>
            </a:r>
            <a:r>
              <a:rPr lang="en-US" altLang="zh-CN" sz="4445" b="1"/>
              <a:t> </a:t>
            </a:r>
            <a:r>
              <a:rPr lang="en-US" altLang="zh-CN" sz="4445"/>
              <a:t>                     </a:t>
            </a:r>
            <a:r>
              <a:rPr lang="en-US" altLang="zh-CN" sz="3110"/>
              <a:t>presentor:Dr.Dharmaraj.M</a:t>
            </a:r>
            <a:br>
              <a:rPr lang="en-US" altLang="zh-CN" sz="3110"/>
            </a:br>
            <a:r>
              <a:rPr lang="en-US" altLang="zh-CN" sz="3110"/>
              <a:t>                        2nd year PG</a:t>
            </a:r>
            <a:endParaRPr lang="en-US" altLang="zh-CN" sz="311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H/O PRESENTING ILLNESS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IN" dirty="0"/>
              <a:t>Mr.Sathishkumar, 47 years old male came with </a:t>
            </a:r>
            <a:r>
              <a:rPr lang="en-IN" dirty="0"/>
              <a:t>H/o abdominal pain for 1 month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which was acute in onset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</a:t>
            </a:r>
            <a:r>
              <a:rPr lang="en-IN" dirty="0" err="1"/>
              <a:t>progressive,colicky</a:t>
            </a:r>
            <a:r>
              <a:rPr lang="en-IN" dirty="0"/>
              <a:t> pain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aggravated by food intake </a:t>
            </a:r>
            <a:r>
              <a:rPr lang="en-IN" dirty="0" err="1"/>
              <a:t>occa</a:t>
            </a:r>
            <a:r>
              <a:rPr lang="en-US" altLang="en-IN" dirty="0" err="1"/>
              <a:t>s</a:t>
            </a:r>
            <a:r>
              <a:rPr lang="en-IN" dirty="0" err="1"/>
              <a:t>ionally</a:t>
            </a:r>
            <a:r>
              <a:rPr lang="en-IN" dirty="0"/>
              <a:t> </a:t>
            </a:r>
            <a:r>
              <a:rPr lang="en-IN" dirty="0" err="1"/>
              <a:t>rel</a:t>
            </a:r>
            <a:r>
              <a:rPr lang="en-US" altLang="en-IN" dirty="0" err="1"/>
              <a:t>ie</a:t>
            </a:r>
            <a:r>
              <a:rPr lang="en-IN" dirty="0" err="1"/>
              <a:t>ved</a:t>
            </a:r>
            <a:r>
              <a:rPr lang="en-IN" dirty="0"/>
              <a:t> by vomiting and loose stools</a:t>
            </a:r>
            <a:endParaRPr lang="en-IN" dirty="0"/>
          </a:p>
          <a:p>
            <a:r>
              <a:rPr lang="en-IN" dirty="0"/>
              <a:t>h/o loose stools for 1 month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5-6 episodes /day ,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</a:t>
            </a:r>
            <a:r>
              <a:rPr lang="en-IN" dirty="0" err="1"/>
              <a:t>a/w</a:t>
            </a:r>
            <a:r>
              <a:rPr lang="en-IN" dirty="0"/>
              <a:t> blood and mucus </a:t>
            </a:r>
            <a:endParaRPr lang="en-IN" dirty="0"/>
          </a:p>
          <a:p>
            <a:r>
              <a:rPr lang="en-IN" dirty="0"/>
              <a:t>h/o vomiting for 1 month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3 episodes /day , projectile ,a/w food particles not </a:t>
            </a:r>
            <a:r>
              <a:rPr lang="en-IN" dirty="0" err="1"/>
              <a:t>a/w</a:t>
            </a:r>
            <a:r>
              <a:rPr lang="en-IN" dirty="0"/>
              <a:t> blood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h/o abdominal swelling </a:t>
            </a:r>
            <a:endParaRPr lang="en-IN" dirty="0"/>
          </a:p>
          <a:p>
            <a:r>
              <a:rPr lang="en-IN" dirty="0"/>
              <a:t>h/o loss of weight and appetite</a:t>
            </a:r>
            <a:endParaRPr lang="en-IN" dirty="0"/>
          </a:p>
          <a:p>
            <a:r>
              <a:rPr lang="en-IN" dirty="0"/>
              <a:t>h/o fever – low grade, intermittent, </a:t>
            </a:r>
            <a:r>
              <a:rPr lang="en-IN" dirty="0" err="1">
                <a:sym typeface="+mn-ea"/>
              </a:rPr>
              <a:t>rel</a:t>
            </a:r>
            <a:r>
              <a:rPr lang="en-US" altLang="en-IN" dirty="0" err="1">
                <a:sym typeface="+mn-ea"/>
              </a:rPr>
              <a:t>ie</a:t>
            </a:r>
            <a:r>
              <a:rPr lang="en-IN" dirty="0" err="1">
                <a:sym typeface="+mn-ea"/>
              </a:rPr>
              <a:t>ved</a:t>
            </a:r>
            <a:r>
              <a:rPr lang="en-IN" dirty="0"/>
              <a:t> by taking medicine</a:t>
            </a:r>
            <a:endParaRPr lang="en-IN" dirty="0"/>
          </a:p>
          <a:p>
            <a:r>
              <a:rPr lang="en-IN" dirty="0"/>
              <a:t>h/o knee joint pain and swelling</a:t>
            </a:r>
            <a:endParaRPr lang="en-IN" dirty="0"/>
          </a:p>
          <a:p>
            <a:r>
              <a:rPr lang="en-IN" dirty="0"/>
              <a:t>h/o constipation -15 days back</a:t>
            </a:r>
            <a:endParaRPr lang="en-IN" dirty="0"/>
          </a:p>
          <a:p>
            <a:r>
              <a:rPr lang="en-IN" dirty="0"/>
              <a:t>h/o easy fatigability</a:t>
            </a:r>
            <a:endParaRPr lang="en-IN" dirty="0"/>
          </a:p>
          <a:p>
            <a:r>
              <a:rPr lang="en-US" altLang="en-IN" dirty="0"/>
              <a:t>h/o belching</a:t>
            </a:r>
            <a:endParaRPr lang="en-US" altLang="en-IN" dirty="0"/>
          </a:p>
          <a:p>
            <a:r>
              <a:rPr lang="en-US" altLang="en-IN" dirty="0"/>
              <a:t>h/o excessive sweating and palpitation</a:t>
            </a:r>
            <a:endParaRPr lang="en-US" altLang="en-IN" dirty="0"/>
          </a:p>
          <a:p>
            <a:r>
              <a:rPr lang="en-US" altLang="en-IN" dirty="0"/>
              <a:t>no h/o noturnal diarrhea</a:t>
            </a:r>
            <a:endParaRPr lang="en-IN" dirty="0"/>
          </a:p>
          <a:p>
            <a:endParaRPr lang="en-US" alt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N" dirty="0"/>
              <a:t>No h/o  melena /hematemesis</a:t>
            </a:r>
            <a:endParaRPr lang="en-IN" dirty="0"/>
          </a:p>
          <a:p>
            <a:r>
              <a:rPr lang="en-IN" dirty="0">
                <a:sym typeface="+mn-ea"/>
              </a:rPr>
              <a:t>No h/o </a:t>
            </a:r>
            <a:r>
              <a:rPr lang="en-IN" dirty="0" err="1">
                <a:sym typeface="+mn-ea"/>
              </a:rPr>
              <a:t>b/l</a:t>
            </a:r>
            <a:r>
              <a:rPr lang="en-IN" dirty="0">
                <a:sym typeface="+mn-ea"/>
              </a:rPr>
              <a:t> leg swelling</a:t>
            </a:r>
            <a:endParaRPr lang="en-IN" dirty="0"/>
          </a:p>
          <a:p>
            <a:r>
              <a:rPr lang="en-IN" dirty="0">
                <a:sym typeface="+mn-ea"/>
              </a:rPr>
              <a:t>No h/o jaundice</a:t>
            </a:r>
            <a:endParaRPr lang="en-IN" dirty="0"/>
          </a:p>
          <a:p>
            <a:r>
              <a:rPr lang="en-IN" dirty="0">
                <a:sym typeface="+mn-ea"/>
              </a:rPr>
              <a:t>No h/o cough with expectoration</a:t>
            </a:r>
            <a:endParaRPr lang="en-IN" dirty="0"/>
          </a:p>
          <a:p>
            <a:r>
              <a:rPr lang="en-US" altLang="en-IN" dirty="0">
                <a:sym typeface="+mn-ea"/>
              </a:rPr>
              <a:t>no h/o claudication</a:t>
            </a:r>
            <a:endParaRPr lang="en-IN" dirty="0"/>
          </a:p>
          <a:p>
            <a:r>
              <a:rPr lang="en-IN" dirty="0"/>
              <a:t>No h/o chest pain</a:t>
            </a:r>
            <a:endParaRPr lang="en-IN" dirty="0"/>
          </a:p>
          <a:p>
            <a:r>
              <a:rPr lang="en-IN" dirty="0"/>
              <a:t>No h/o loc/seizure</a:t>
            </a:r>
            <a:endParaRPr lang="en-IN" dirty="0"/>
          </a:p>
          <a:p>
            <a:r>
              <a:rPr lang="en-IN" dirty="0"/>
              <a:t>No h/o radiation exposure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Past h/o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h/o </a:t>
            </a:r>
            <a:r>
              <a:rPr lang="en-IN" dirty="0" err="1"/>
              <a:t>ptb</a:t>
            </a:r>
            <a:r>
              <a:rPr lang="en-IN" dirty="0"/>
              <a:t> diagnosed 10 </a:t>
            </a:r>
            <a:r>
              <a:rPr lang="en-IN" dirty="0" err="1"/>
              <a:t>yrs</a:t>
            </a:r>
            <a:r>
              <a:rPr lang="en-IN" dirty="0"/>
              <a:t> back took ATT for 6 months</a:t>
            </a:r>
            <a:endParaRPr lang="en-IN" dirty="0"/>
          </a:p>
          <a:p>
            <a:r>
              <a:rPr lang="en-IN" dirty="0"/>
              <a:t>k/c/o  T2DM for 15 </a:t>
            </a:r>
            <a:r>
              <a:rPr lang="en-IN" dirty="0" err="1"/>
              <a:t>yrs</a:t>
            </a:r>
            <a:r>
              <a:rPr lang="en-IN" dirty="0"/>
              <a:t> on OHA ( </a:t>
            </a:r>
            <a:r>
              <a:rPr lang="en-IN" dirty="0" err="1"/>
              <a:t>T.Metformin</a:t>
            </a:r>
            <a:r>
              <a:rPr lang="en-IN" dirty="0"/>
              <a:t> + </a:t>
            </a:r>
            <a:r>
              <a:rPr lang="en-IN" dirty="0" err="1"/>
              <a:t>glimipride</a:t>
            </a:r>
            <a:r>
              <a:rPr lang="en-IN" dirty="0"/>
              <a:t> 1BD )</a:t>
            </a:r>
            <a:endParaRPr lang="en-IN" dirty="0"/>
          </a:p>
          <a:p>
            <a:r>
              <a:rPr lang="en-IN" dirty="0"/>
              <a:t>H/o similar episodes in the past for 2 </a:t>
            </a:r>
            <a:r>
              <a:rPr lang="en-IN" dirty="0" err="1"/>
              <a:t>yrs</a:t>
            </a:r>
            <a:r>
              <a:rPr lang="en-IN" dirty="0"/>
              <a:t> ,treated at local hospital records NA</a:t>
            </a:r>
            <a:r>
              <a:rPr lang="en-US" altLang="en-IN" dirty="0"/>
              <a:t>.h/o vomiting and constipation 6 months back ,diagnosed as paralytic ileus corrected with potassium supplementation</a:t>
            </a:r>
            <a:endParaRPr lang="en-IN" dirty="0"/>
          </a:p>
          <a:p>
            <a:r>
              <a:rPr lang="en-IN" dirty="0"/>
              <a:t>H/o abdominal pain 6 months back  diagnosed  right ureteric and renal calculi ,taking siddha medicine</a:t>
            </a:r>
            <a:endParaRPr lang="en-IN" dirty="0"/>
          </a:p>
          <a:p>
            <a:r>
              <a:rPr lang="en-IN" dirty="0"/>
              <a:t>n/k/c/o SHTN/BA/Epilepsy/ </a:t>
            </a:r>
            <a:r>
              <a:rPr lang="en-IN" dirty="0" err="1"/>
              <a:t>th</a:t>
            </a:r>
            <a:r>
              <a:rPr lang="en-US" altLang="en-IN" dirty="0" err="1"/>
              <a:t>yr</a:t>
            </a:r>
            <a:r>
              <a:rPr lang="en-IN" dirty="0" err="1"/>
              <a:t>oid</a:t>
            </a:r>
            <a:r>
              <a:rPr lang="en-IN" dirty="0"/>
              <a:t> disorder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Personal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Consumes mixed diet</a:t>
            </a:r>
            <a:endParaRPr lang="en-IN" dirty="0"/>
          </a:p>
          <a:p>
            <a:r>
              <a:rPr lang="en-IN" dirty="0"/>
              <a:t>Chronic alcoholic for 15 </a:t>
            </a:r>
            <a:r>
              <a:rPr lang="en-IN" dirty="0" err="1"/>
              <a:t>yrs</a:t>
            </a:r>
            <a:r>
              <a:rPr lang="en-IN" dirty="0"/>
              <a:t> ,90 ml /day</a:t>
            </a:r>
            <a:endParaRPr lang="en-IN" dirty="0"/>
          </a:p>
          <a:p>
            <a:r>
              <a:rPr lang="en-IN" dirty="0"/>
              <a:t>Chronic smoker 1 packet/day for 10 </a:t>
            </a:r>
            <a:r>
              <a:rPr lang="en-IN" dirty="0" err="1"/>
              <a:t>yrs</a:t>
            </a:r>
            <a:endParaRPr lang="en-IN" dirty="0"/>
          </a:p>
          <a:p>
            <a:r>
              <a:rPr lang="en-IN" dirty="0"/>
              <a:t>Normal bladder habits </a:t>
            </a:r>
            <a:endParaRPr lang="en-IN" dirty="0"/>
          </a:p>
          <a:p>
            <a:r>
              <a:rPr lang="en-IN" dirty="0"/>
              <a:t>Normal sleeping pattern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Family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No h/o similar complaints in his family members</a:t>
            </a:r>
            <a:endParaRPr lang="en-IN" dirty="0"/>
          </a:p>
          <a:p>
            <a:r>
              <a:rPr lang="en-IN" dirty="0"/>
              <a:t>No h/o any allergic food substances</a:t>
            </a:r>
            <a:endParaRPr lang="en-IN" dirty="0"/>
          </a:p>
          <a:p>
            <a:r>
              <a:rPr lang="en-IN" dirty="0"/>
              <a:t>No h/o TB contact with his family members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On examination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Comfortable at rest</a:t>
            </a:r>
            <a:endParaRPr lang="en-IN" dirty="0"/>
          </a:p>
          <a:p>
            <a:r>
              <a:rPr lang="en-IN" dirty="0"/>
              <a:t>Afebrile</a:t>
            </a:r>
            <a:endParaRPr lang="en-IN" dirty="0"/>
          </a:p>
          <a:p>
            <a:r>
              <a:rPr lang="en-IN" dirty="0" err="1"/>
              <a:t>Malnourished</a:t>
            </a:r>
            <a:endParaRPr lang="en-IN" dirty="0"/>
          </a:p>
          <a:p>
            <a:r>
              <a:rPr lang="en-IN" dirty="0"/>
              <a:t>Hydration fair</a:t>
            </a:r>
            <a:endParaRPr lang="en-IN" dirty="0"/>
          </a:p>
          <a:p>
            <a:r>
              <a:rPr lang="en-IN" dirty="0"/>
              <a:t>Pallor present</a:t>
            </a:r>
            <a:endParaRPr lang="en-IN" dirty="0"/>
          </a:p>
          <a:p>
            <a:r>
              <a:rPr lang="en-IN" dirty="0"/>
              <a:t>Pandigital grade 2 clubbing present</a:t>
            </a:r>
            <a:endParaRPr lang="en-IN" dirty="0"/>
          </a:p>
          <a:p>
            <a:r>
              <a:rPr lang="en-IN" dirty="0"/>
              <a:t>No pedal </a:t>
            </a:r>
            <a:r>
              <a:rPr lang="en-IN" dirty="0" err="1"/>
              <a:t>edema</a:t>
            </a:r>
            <a:r>
              <a:rPr lang="en-IN" dirty="0"/>
              <a:t>/icterus/</a:t>
            </a:r>
            <a:r>
              <a:rPr lang="en-IN" dirty="0" err="1"/>
              <a:t>cy</a:t>
            </a:r>
            <a:r>
              <a:rPr lang="en-US" altLang="en-IN" dirty="0" err="1"/>
              <a:t>a</a:t>
            </a:r>
            <a:r>
              <a:rPr lang="en-IN" dirty="0" err="1"/>
              <a:t>nosis</a:t>
            </a:r>
            <a:r>
              <a:rPr lang="en-IN" dirty="0"/>
              <a:t>/generalised lymphadenopathy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4178</Words>
  <Application>WPS Presentation</Application>
  <PresentationFormat>Widescreen</PresentationFormat>
  <Paragraphs>284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Arial</vt:lpstr>
      <vt:lpstr>SimSun</vt:lpstr>
      <vt:lpstr>Wingdings</vt:lpstr>
      <vt:lpstr>Bahnschrift Condensed</vt:lpstr>
      <vt:lpstr>Calibri</vt:lpstr>
      <vt:lpstr>Microsoft YaHei</vt:lpstr>
      <vt:lpstr>Arial Unicode MS</vt:lpstr>
      <vt:lpstr>Calibri Light</vt:lpstr>
      <vt:lpstr>Aptos</vt:lpstr>
      <vt:lpstr>Segoe Print</vt:lpstr>
      <vt:lpstr>等线 Light</vt:lpstr>
      <vt:lpstr>Office Theme</vt:lpstr>
      <vt:lpstr>PowerPoint 演示文稿</vt:lpstr>
      <vt:lpstr>                   Chief : Prof Dr.K.SENTHIL M.D     Associate professor : DR. K. MURALIDHARAN M.D      Assist. professor : DR. V. MANIKANDAN M.D                                                DR.S. SARAVANA MADHAV M.D                                         DR.M.ILAMARAN M. D D. M                      presentor:Dr.Dharmaraj.M                         2nd year PG</vt:lpstr>
      <vt:lpstr>H/O PRESENTING ILLNESS</vt:lpstr>
      <vt:lpstr>PowerPoint 演示文稿</vt:lpstr>
      <vt:lpstr>PowerPoint 演示文稿</vt:lpstr>
      <vt:lpstr>Past h/o</vt:lpstr>
      <vt:lpstr>Personal history</vt:lpstr>
      <vt:lpstr>Family history</vt:lpstr>
      <vt:lpstr>On examination</vt:lpstr>
      <vt:lpstr>vitals</vt:lpstr>
      <vt:lpstr>Systemic examination</vt:lpstr>
      <vt:lpstr>investigations</vt:lpstr>
      <vt:lpstr>PowerPoint 演示文稿</vt:lpstr>
      <vt:lpstr>PowerPoint 演示文稿</vt:lpstr>
      <vt:lpstr>USG ABDOMEN AND PELVIS</vt:lpstr>
      <vt:lpstr>PowerPoint 演示文稿</vt:lpstr>
      <vt:lpstr>WHAT NEXT???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HARSHAVARDHAN</dc:creator>
  <cp:lastModifiedBy>HP</cp:lastModifiedBy>
  <cp:revision>46</cp:revision>
  <dcterms:created xsi:type="dcterms:W3CDTF">2024-05-13T12:36:00Z</dcterms:created>
  <dcterms:modified xsi:type="dcterms:W3CDTF">2024-05-19T14:21:22Z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CBC36FF016C3407ABFF6E29C1EE74755_12</vt:lpwstr>
  </property>
  <property fmtid="{D5CDD505-2E9C-101B-9397-08002B2CF9AE}" pid="3" name="KSOProductBuildVer">
    <vt:lpwstr>1033-12.2.0.16909</vt:lpwstr>
  </property>
</Properties>
</file>