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295" r:id="rId11"/>
    <p:sldId id="296" r:id="rId12"/>
    <p:sldId id="297" r:id="rId13"/>
    <p:sldId id="298" r:id="rId14"/>
    <p:sldId id="265" r:id="rId15"/>
    <p:sldId id="301" r:id="rId16"/>
    <p:sldId id="288" r:id="rId17"/>
    <p:sldId id="266" r:id="rId18"/>
    <p:sldId id="264" r:id="rId19"/>
    <p:sldId id="269" r:id="rId20"/>
    <p:sldId id="287" r:id="rId21"/>
    <p:sldId id="270" r:id="rId22"/>
    <p:sldId id="294" r:id="rId23"/>
    <p:sldId id="289" r:id="rId24"/>
    <p:sldId id="273" r:id="rId25"/>
    <p:sldId id="291" r:id="rId26"/>
    <p:sldId id="292" r:id="rId27"/>
    <p:sldId id="290" r:id="rId28"/>
    <p:sldId id="277" r:id="rId29"/>
    <p:sldId id="293" r:id="rId30"/>
    <p:sldId id="302" r:id="rId31"/>
    <p:sldId id="303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08" autoAdjust="0"/>
  </p:normalViewPr>
  <p:slideViewPr>
    <p:cSldViewPr>
      <p:cViewPr varScale="1">
        <p:scale>
          <a:sx n="62" d="100"/>
          <a:sy n="62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58D8A-714C-4411-AA19-BDBF02FCBDC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0B975-79A5-4EA6-B386-0755A688ED26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/>
            <a:t>Hb</a:t>
          </a:r>
          <a:r>
            <a:rPr lang="en-US" b="1" dirty="0"/>
            <a:t>   15.9 gm%</a:t>
          </a:r>
        </a:p>
        <a:p>
          <a:r>
            <a:rPr lang="en-US" dirty="0"/>
            <a:t>TC   8,700 CELLS/mm3</a:t>
          </a:r>
        </a:p>
        <a:p>
          <a:r>
            <a:rPr lang="en-US" dirty="0"/>
            <a:t>DC  P75% L 17% M 7%</a:t>
          </a:r>
        </a:p>
        <a:p>
          <a:r>
            <a:rPr lang="en-US" b="1" dirty="0"/>
            <a:t>ESR  45 MM/hr</a:t>
          </a:r>
        </a:p>
        <a:p>
          <a:r>
            <a:rPr lang="en-US" dirty="0"/>
            <a:t>PLATELETS 3.5 L/mm</a:t>
          </a:r>
        </a:p>
        <a:p>
          <a:r>
            <a:rPr lang="en-US" dirty="0"/>
            <a:t>PCV  25  %</a:t>
          </a:r>
        </a:p>
      </dgm:t>
    </dgm:pt>
    <dgm:pt modelId="{02941A6C-4D75-4008-B9EF-73DB2036F36A}" type="parTrans" cxnId="{B16840CE-7F79-4F13-B30B-AA8E2D1F25B8}">
      <dgm:prSet/>
      <dgm:spPr/>
      <dgm:t>
        <a:bodyPr/>
        <a:lstStyle/>
        <a:p>
          <a:endParaRPr lang="en-US"/>
        </a:p>
      </dgm:t>
    </dgm:pt>
    <dgm:pt modelId="{69F1DFEA-5D09-4315-A5B9-CED4BD600B8A}" type="sibTrans" cxnId="{B16840CE-7F79-4F13-B30B-AA8E2D1F25B8}">
      <dgm:prSet/>
      <dgm:spPr/>
      <dgm:t>
        <a:bodyPr/>
        <a:lstStyle/>
        <a:p>
          <a:endParaRPr lang="en-US"/>
        </a:p>
      </dgm:t>
    </dgm:pt>
    <dgm:pt modelId="{9AAE840C-FD28-45DD-A140-B16CACFE29F7}">
      <dgm:prSet phldrT="[Text]" custT="1"/>
      <dgm:spPr/>
      <dgm:t>
        <a:bodyPr/>
        <a:lstStyle/>
        <a:p>
          <a:r>
            <a:rPr lang="en-US" sz="2000" dirty="0"/>
            <a:t>RBS – 455mg/dl</a:t>
          </a:r>
        </a:p>
        <a:p>
          <a:r>
            <a:rPr lang="en-US" sz="1200" dirty="0"/>
            <a:t>Urea – 33mg/dl</a:t>
          </a:r>
        </a:p>
        <a:p>
          <a:r>
            <a:rPr lang="en-US" sz="1200" dirty="0" err="1"/>
            <a:t>Creatinine</a:t>
          </a:r>
          <a:r>
            <a:rPr lang="en-US" sz="1200" dirty="0"/>
            <a:t> – 1.0 mg/dl </a:t>
          </a:r>
        </a:p>
      </dgm:t>
    </dgm:pt>
    <dgm:pt modelId="{A25A666D-1ECD-46F9-A8CC-674E207BFFC6}" type="parTrans" cxnId="{6027CF62-11CD-462B-85CC-67BC809D9547}">
      <dgm:prSet/>
      <dgm:spPr/>
      <dgm:t>
        <a:bodyPr/>
        <a:lstStyle/>
        <a:p>
          <a:endParaRPr lang="en-US"/>
        </a:p>
      </dgm:t>
    </dgm:pt>
    <dgm:pt modelId="{6B8F0F39-47B5-4536-9037-A793164EE16E}" type="sibTrans" cxnId="{6027CF62-11CD-462B-85CC-67BC809D9547}">
      <dgm:prSet/>
      <dgm:spPr/>
      <dgm:t>
        <a:bodyPr/>
        <a:lstStyle/>
        <a:p>
          <a:endParaRPr lang="en-US"/>
        </a:p>
      </dgm:t>
    </dgm:pt>
    <dgm:pt modelId="{D6DC1855-0B33-478D-9793-6C153B6471A7}">
      <dgm:prSet custLinFactX="22202" custLinFactY="18671" custLinFactNeighborX="100000" custLinFactNeighborY="100000"/>
      <dgm:spPr/>
      <dgm:t>
        <a:bodyPr/>
        <a:lstStyle/>
        <a:p>
          <a:endParaRPr lang="en-US"/>
        </a:p>
      </dgm:t>
    </dgm:pt>
    <dgm:pt modelId="{5CCE90B1-504D-418A-B5A8-C8DFCFC0ACB3}" type="parTrans" cxnId="{8DBE7BDE-358E-4230-80A9-44B9D37B4740}">
      <dgm:prSet/>
      <dgm:spPr/>
      <dgm:t>
        <a:bodyPr/>
        <a:lstStyle/>
        <a:p>
          <a:endParaRPr lang="en-US"/>
        </a:p>
      </dgm:t>
    </dgm:pt>
    <dgm:pt modelId="{0F5AF723-3413-422E-BFF5-080040854773}" type="sibTrans" cxnId="{8DBE7BDE-358E-4230-80A9-44B9D37B4740}">
      <dgm:prSet/>
      <dgm:spPr/>
      <dgm:t>
        <a:bodyPr/>
        <a:lstStyle/>
        <a:p>
          <a:endParaRPr lang="en-US"/>
        </a:p>
      </dgm:t>
    </dgm:pt>
    <dgm:pt modelId="{BFEC5E11-FFAB-4329-A67D-6659EB01DBEB}">
      <dgm:prSet custLinFactX="22202" custLinFactY="18671" custLinFactNeighborX="100000" custLinFactNeighborY="100000"/>
      <dgm:spPr/>
      <dgm:t>
        <a:bodyPr/>
        <a:lstStyle/>
        <a:p>
          <a:endParaRPr lang="en-US"/>
        </a:p>
      </dgm:t>
    </dgm:pt>
    <dgm:pt modelId="{7B1DB4F4-39CE-4582-AEC3-AFB3C421A02E}" type="parTrans" cxnId="{B166E4EC-724D-47A1-9B98-111007112BBF}">
      <dgm:prSet/>
      <dgm:spPr/>
      <dgm:t>
        <a:bodyPr/>
        <a:lstStyle/>
        <a:p>
          <a:endParaRPr lang="en-US"/>
        </a:p>
      </dgm:t>
    </dgm:pt>
    <dgm:pt modelId="{87C2C2EE-747C-4715-8B12-42F5FB19AB19}" type="sibTrans" cxnId="{B166E4EC-724D-47A1-9B98-111007112BBF}">
      <dgm:prSet/>
      <dgm:spPr/>
      <dgm:t>
        <a:bodyPr/>
        <a:lstStyle/>
        <a:p>
          <a:endParaRPr lang="en-US"/>
        </a:p>
      </dgm:t>
    </dgm:pt>
    <dgm:pt modelId="{3D2A73FD-F541-46D7-BE9C-5B1D80CB9D4B}">
      <dgm:prSet custLinFactX="22202" custLinFactY="18671" custLinFactNeighborX="100000" custLinFactNeighborY="100000"/>
      <dgm:spPr/>
      <dgm:t>
        <a:bodyPr/>
        <a:lstStyle/>
        <a:p>
          <a:endParaRPr lang="en-US"/>
        </a:p>
      </dgm:t>
    </dgm:pt>
    <dgm:pt modelId="{32B4EA3F-B8C8-4303-9062-A2634F2AE62D}" type="parTrans" cxnId="{9D734E52-F596-494A-9E2D-677E5B6AFB49}">
      <dgm:prSet/>
      <dgm:spPr/>
      <dgm:t>
        <a:bodyPr/>
        <a:lstStyle/>
        <a:p>
          <a:endParaRPr lang="en-US"/>
        </a:p>
      </dgm:t>
    </dgm:pt>
    <dgm:pt modelId="{95D28D7D-3188-4025-80EC-3E0DA8BE607B}" type="sibTrans" cxnId="{9D734E52-F596-494A-9E2D-677E5B6AFB49}">
      <dgm:prSet/>
      <dgm:spPr/>
      <dgm:t>
        <a:bodyPr/>
        <a:lstStyle/>
        <a:p>
          <a:endParaRPr lang="en-US"/>
        </a:p>
      </dgm:t>
    </dgm:pt>
    <dgm:pt modelId="{EE8BFB96-9572-4714-A91E-6AE92D6A6851}">
      <dgm:prSet custLinFactX="22202" custLinFactY="20223" custLinFactNeighborX="100000" custLinFactNeighborY="100000"/>
      <dgm:spPr/>
      <dgm:t>
        <a:bodyPr/>
        <a:lstStyle/>
        <a:p>
          <a:endParaRPr lang="en-US"/>
        </a:p>
      </dgm:t>
    </dgm:pt>
    <dgm:pt modelId="{08E25B1E-AB7B-4CFB-96E8-AC20CF9B4DD5}" type="parTrans" cxnId="{1D424884-98EC-433F-A0D9-31B3BBFF5355}">
      <dgm:prSet/>
      <dgm:spPr/>
      <dgm:t>
        <a:bodyPr/>
        <a:lstStyle/>
        <a:p>
          <a:endParaRPr lang="en-US"/>
        </a:p>
      </dgm:t>
    </dgm:pt>
    <dgm:pt modelId="{064FCE77-30E4-4A8F-89BF-125AB2D362A2}" type="sibTrans" cxnId="{1D424884-98EC-433F-A0D9-31B3BBFF5355}">
      <dgm:prSet/>
      <dgm:spPr/>
      <dgm:t>
        <a:bodyPr/>
        <a:lstStyle/>
        <a:p>
          <a:endParaRPr lang="en-US"/>
        </a:p>
      </dgm:t>
    </dgm:pt>
    <dgm:pt modelId="{ACC85694-9744-49EB-BD2A-313683DADF42}">
      <dgm:prSet custLinFactX="22202" custLinFactY="20223" custLinFactNeighborX="100000" custLinFactNeighborY="100000"/>
      <dgm:spPr/>
      <dgm:t>
        <a:bodyPr/>
        <a:lstStyle/>
        <a:p>
          <a:endParaRPr lang="en-US"/>
        </a:p>
      </dgm:t>
    </dgm:pt>
    <dgm:pt modelId="{95B1CCEC-EEF9-4364-93AA-E3AAC222109D}" type="parTrans" cxnId="{014CADC0-0AED-4F93-ABA2-8596EEF85693}">
      <dgm:prSet/>
      <dgm:spPr/>
      <dgm:t>
        <a:bodyPr/>
        <a:lstStyle/>
        <a:p>
          <a:endParaRPr lang="en-US"/>
        </a:p>
      </dgm:t>
    </dgm:pt>
    <dgm:pt modelId="{BAD9080A-4AAB-4BA5-B8BE-C4B14B667BFB}" type="sibTrans" cxnId="{014CADC0-0AED-4F93-ABA2-8596EEF85693}">
      <dgm:prSet/>
      <dgm:spPr/>
      <dgm:t>
        <a:bodyPr/>
        <a:lstStyle/>
        <a:p>
          <a:endParaRPr lang="en-US"/>
        </a:p>
      </dgm:t>
    </dgm:pt>
    <dgm:pt modelId="{8AB4DE5E-FC2A-47F7-8C64-A6399D94E617}">
      <dgm:prSet custLinFactX="22202" custLinFactY="20223" custLinFactNeighborX="100000" custLinFactNeighborY="100000"/>
      <dgm:spPr/>
      <dgm:t>
        <a:bodyPr/>
        <a:lstStyle/>
        <a:p>
          <a:endParaRPr lang="en-US"/>
        </a:p>
      </dgm:t>
    </dgm:pt>
    <dgm:pt modelId="{06A336EF-F8AD-4AC5-AFB1-C67F27D6800B}" type="parTrans" cxnId="{950B1B11-B1EE-4AF5-A94B-E15B31D9A908}">
      <dgm:prSet/>
      <dgm:spPr/>
      <dgm:t>
        <a:bodyPr/>
        <a:lstStyle/>
        <a:p>
          <a:endParaRPr lang="en-US"/>
        </a:p>
      </dgm:t>
    </dgm:pt>
    <dgm:pt modelId="{F74557A2-5142-48CA-B144-63FFD6788A9A}" type="sibTrans" cxnId="{950B1B11-B1EE-4AF5-A94B-E15B31D9A908}">
      <dgm:prSet/>
      <dgm:spPr/>
      <dgm:t>
        <a:bodyPr/>
        <a:lstStyle/>
        <a:p>
          <a:endParaRPr lang="en-US"/>
        </a:p>
      </dgm:t>
    </dgm:pt>
    <dgm:pt modelId="{279AE38E-9726-4117-BC66-3661265A4EF7}">
      <dgm:prSet custLinFactX="22202" custLinFactY="20223" custLinFactNeighborX="100000" custLinFactNeighborY="100000"/>
      <dgm:spPr/>
      <dgm:t>
        <a:bodyPr/>
        <a:lstStyle/>
        <a:p>
          <a:endParaRPr lang="en-US"/>
        </a:p>
      </dgm:t>
    </dgm:pt>
    <dgm:pt modelId="{631D2F5A-DD10-4167-B47C-F15E3B123061}" type="parTrans" cxnId="{FBD8623C-F1EB-44BC-B441-78E6B387DE46}">
      <dgm:prSet/>
      <dgm:spPr/>
      <dgm:t>
        <a:bodyPr/>
        <a:lstStyle/>
        <a:p>
          <a:endParaRPr lang="en-US"/>
        </a:p>
      </dgm:t>
    </dgm:pt>
    <dgm:pt modelId="{4F4D014F-71CC-4E47-9228-1950EA5E56FB}" type="sibTrans" cxnId="{FBD8623C-F1EB-44BC-B441-78E6B387DE46}">
      <dgm:prSet/>
      <dgm:spPr/>
      <dgm:t>
        <a:bodyPr/>
        <a:lstStyle/>
        <a:p>
          <a:endParaRPr lang="en-US"/>
        </a:p>
      </dgm:t>
    </dgm:pt>
    <dgm:pt modelId="{CD925E9F-2522-4B7F-A2A4-495B357A2789}">
      <dgm:prSet phldrT="[Text]" phldr="1"/>
      <dgm:spPr/>
      <dgm:t>
        <a:bodyPr/>
        <a:lstStyle/>
        <a:p>
          <a:endParaRPr lang="en-US" dirty="0"/>
        </a:p>
      </dgm:t>
    </dgm:pt>
    <dgm:pt modelId="{688B274D-5E12-4859-AD28-9D6BAFFA089A}" type="sibTrans" cxnId="{949F506B-8553-4DAF-90BA-E382D667C72E}">
      <dgm:prSet/>
      <dgm:spPr/>
      <dgm:t>
        <a:bodyPr/>
        <a:lstStyle/>
        <a:p>
          <a:endParaRPr lang="en-US"/>
        </a:p>
      </dgm:t>
    </dgm:pt>
    <dgm:pt modelId="{FA6B688A-32FD-41C3-A3FE-8E124CB73151}" type="parTrans" cxnId="{949F506B-8553-4DAF-90BA-E382D667C72E}">
      <dgm:prSet/>
      <dgm:spPr/>
      <dgm:t>
        <a:bodyPr/>
        <a:lstStyle/>
        <a:p>
          <a:endParaRPr lang="en-US"/>
        </a:p>
      </dgm:t>
    </dgm:pt>
    <dgm:pt modelId="{A16A1059-DB6B-41C9-A6A9-E753A0455C4B}">
      <dgm:prSet custLinFactX="22202" custLinFactY="20223" custLinFactNeighborX="100000" custLinFactNeighborY="100000"/>
      <dgm:spPr/>
      <dgm:t>
        <a:bodyPr/>
        <a:lstStyle/>
        <a:p>
          <a:endParaRPr lang="en-US"/>
        </a:p>
      </dgm:t>
    </dgm:pt>
    <dgm:pt modelId="{D7B284E8-1C70-4A81-8EB3-203948CDE690}" type="parTrans" cxnId="{4177E036-F253-48C9-AC09-47C1B7B211EC}">
      <dgm:prSet/>
      <dgm:spPr/>
      <dgm:t>
        <a:bodyPr/>
        <a:lstStyle/>
        <a:p>
          <a:endParaRPr lang="en-US"/>
        </a:p>
      </dgm:t>
    </dgm:pt>
    <dgm:pt modelId="{9715BE3B-1888-4A42-A6A4-485CA8C3BF33}" type="sibTrans" cxnId="{4177E036-F253-48C9-AC09-47C1B7B211EC}">
      <dgm:prSet/>
      <dgm:spPr/>
      <dgm:t>
        <a:bodyPr/>
        <a:lstStyle/>
        <a:p>
          <a:endParaRPr lang="en-US"/>
        </a:p>
      </dgm:t>
    </dgm:pt>
    <dgm:pt modelId="{712EB48D-6FF1-441C-B526-E8E9297A9665}">
      <dgm:prSet custT="1"/>
      <dgm:spPr/>
      <dgm:t>
        <a:bodyPr/>
        <a:lstStyle/>
        <a:p>
          <a:r>
            <a:rPr lang="en-US" sz="1200" dirty="0"/>
            <a:t>Urine Albumin –nil</a:t>
          </a:r>
        </a:p>
        <a:p>
          <a:r>
            <a:rPr lang="en-US" sz="1800" dirty="0"/>
            <a:t>Sugar  ++++</a:t>
          </a:r>
        </a:p>
        <a:p>
          <a:r>
            <a:rPr lang="en-US" sz="1200" dirty="0"/>
            <a:t>Deposits – 3- 5 pus </a:t>
          </a:r>
        </a:p>
        <a:p>
          <a:r>
            <a:rPr lang="en-US" sz="1600" dirty="0"/>
            <a:t>`acetone negative</a:t>
          </a:r>
        </a:p>
      </dgm:t>
    </dgm:pt>
    <dgm:pt modelId="{D41CECB1-7276-44EF-BB25-4C61B7DED82D}" type="sibTrans" cxnId="{EECDDC4F-3E71-4EE1-A488-F904ED36B20A}">
      <dgm:prSet/>
      <dgm:spPr/>
      <dgm:t>
        <a:bodyPr/>
        <a:lstStyle/>
        <a:p>
          <a:endParaRPr lang="en-US"/>
        </a:p>
      </dgm:t>
    </dgm:pt>
    <dgm:pt modelId="{61AFBDB1-36D3-4AA1-AB32-58A7FD9F27EC}" type="parTrans" cxnId="{EECDDC4F-3E71-4EE1-A488-F904ED36B20A}">
      <dgm:prSet/>
      <dgm:spPr/>
      <dgm:t>
        <a:bodyPr/>
        <a:lstStyle/>
        <a:p>
          <a:endParaRPr lang="en-US"/>
        </a:p>
      </dgm:t>
    </dgm:pt>
    <dgm:pt modelId="{D1DA6143-376C-46B0-9896-0261BC2BBE13}">
      <dgm:prSet phldrT="[Text]"/>
      <dgm:spPr/>
      <dgm:t>
        <a:bodyPr/>
        <a:lstStyle/>
        <a:p>
          <a:r>
            <a:rPr lang="en-US" dirty="0"/>
            <a:t>SERUM ELECTROLYTES</a:t>
          </a:r>
        </a:p>
        <a:p>
          <a:r>
            <a:rPr lang="en-US" dirty="0"/>
            <a:t>NA – 134 </a:t>
          </a:r>
          <a:r>
            <a:rPr lang="en-US" dirty="0" err="1"/>
            <a:t>mEq</a:t>
          </a:r>
          <a:r>
            <a:rPr lang="en-US" dirty="0"/>
            <a:t>/L</a:t>
          </a:r>
        </a:p>
        <a:p>
          <a:r>
            <a:rPr lang="en-US" dirty="0"/>
            <a:t>K-4.1 </a:t>
          </a:r>
          <a:r>
            <a:rPr lang="en-US" dirty="0" err="1"/>
            <a:t>mEq</a:t>
          </a:r>
          <a:r>
            <a:rPr lang="en-US" dirty="0"/>
            <a:t> /L</a:t>
          </a:r>
        </a:p>
        <a:p>
          <a:r>
            <a:rPr lang="en-US" dirty="0" err="1"/>
            <a:t>Cl</a:t>
          </a:r>
          <a:r>
            <a:rPr lang="en-US" dirty="0"/>
            <a:t> – 106 </a:t>
          </a:r>
          <a:r>
            <a:rPr lang="en-US" dirty="0" err="1"/>
            <a:t>mEq</a:t>
          </a:r>
          <a:r>
            <a:rPr lang="en-US" dirty="0"/>
            <a:t>/L</a:t>
          </a:r>
        </a:p>
      </dgm:t>
    </dgm:pt>
    <dgm:pt modelId="{ED6E3929-6F58-43D2-9DF7-4A4B7530FF88}" type="sibTrans" cxnId="{862ECC4D-612F-4216-B700-981EB564AEBC}">
      <dgm:prSet/>
      <dgm:spPr/>
      <dgm:t>
        <a:bodyPr/>
        <a:lstStyle/>
        <a:p>
          <a:endParaRPr lang="en-US"/>
        </a:p>
      </dgm:t>
    </dgm:pt>
    <dgm:pt modelId="{591692DA-72B0-47CB-B93D-5D93364C3910}" type="parTrans" cxnId="{862ECC4D-612F-4216-B700-981EB564AEBC}">
      <dgm:prSet/>
      <dgm:spPr/>
      <dgm:t>
        <a:bodyPr/>
        <a:lstStyle/>
        <a:p>
          <a:endParaRPr lang="en-US"/>
        </a:p>
      </dgm:t>
    </dgm:pt>
    <dgm:pt modelId="{802443BD-4189-4D20-B07A-C00FC7C3B5D5}" type="pres">
      <dgm:prSet presAssocID="{C1B58D8A-714C-4411-AA19-BDBF02FCBDCF}" presName="matrix" presStyleCnt="0">
        <dgm:presLayoutVars>
          <dgm:chMax val="1"/>
          <dgm:dir/>
          <dgm:resizeHandles val="exact"/>
        </dgm:presLayoutVars>
      </dgm:prSet>
      <dgm:spPr/>
    </dgm:pt>
    <dgm:pt modelId="{9A412B4C-1B66-4B4D-8D06-C1093CF41DD4}" type="pres">
      <dgm:prSet presAssocID="{C1B58D8A-714C-4411-AA19-BDBF02FCBDCF}" presName="axisShape" presStyleLbl="bgShp" presStyleIdx="0" presStyleCnt="1"/>
      <dgm:spPr/>
    </dgm:pt>
    <dgm:pt modelId="{BA7DDAFD-8203-4DBC-813C-A32F45795B7B}" type="pres">
      <dgm:prSet presAssocID="{C1B58D8A-714C-4411-AA19-BDBF02FCBDC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1A8274-5CF5-49D4-9D87-7F53C3956122}" type="pres">
      <dgm:prSet presAssocID="{C1B58D8A-714C-4411-AA19-BDBF02FCBDCF}" presName="rect2" presStyleLbl="node1" presStyleIdx="1" presStyleCnt="4" custLinFactX="22202" custLinFactNeighborX="100000" custLinFactNeighborY="-377">
        <dgm:presLayoutVars>
          <dgm:chMax val="0"/>
          <dgm:chPref val="0"/>
          <dgm:bulletEnabled val="1"/>
        </dgm:presLayoutVars>
      </dgm:prSet>
      <dgm:spPr/>
    </dgm:pt>
    <dgm:pt modelId="{AC6A0C81-DBB0-4457-B3C3-3B83C00EDAB6}" type="pres">
      <dgm:prSet presAssocID="{C1B58D8A-714C-4411-AA19-BDBF02FCBDC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B6FEDB-72B9-49A6-B16D-86C16C320D6C}" type="pres">
      <dgm:prSet presAssocID="{C1B58D8A-714C-4411-AA19-BDBF02FCBDC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5B4904-DA8A-490E-BFB1-CA6CF6A65386}" type="presOf" srcId="{D1DA6143-376C-46B0-9896-0261BC2BBE13}" destId="{AC6A0C81-DBB0-4457-B3C3-3B83C00EDAB6}" srcOrd="0" destOrd="0" presId="urn:microsoft.com/office/officeart/2005/8/layout/matrix2"/>
    <dgm:cxn modelId="{E7AA130D-7D02-49CD-AD4D-9BFB222A3D58}" type="presOf" srcId="{712EB48D-6FF1-441C-B526-E8E9297A9665}" destId="{951A8274-5CF5-49D4-9D87-7F53C3956122}" srcOrd="0" destOrd="0" presId="urn:microsoft.com/office/officeart/2005/8/layout/matrix2"/>
    <dgm:cxn modelId="{3887BA0E-9CAF-438B-A29C-C3B2E39BC81B}" type="presOf" srcId="{9AAE840C-FD28-45DD-A140-B16CACFE29F7}" destId="{CDB6FEDB-72B9-49A6-B16D-86C16C320D6C}" srcOrd="0" destOrd="0" presId="urn:microsoft.com/office/officeart/2005/8/layout/matrix2"/>
    <dgm:cxn modelId="{950B1B11-B1EE-4AF5-A94B-E15B31D9A908}" srcId="{C1B58D8A-714C-4411-AA19-BDBF02FCBDCF}" destId="{8AB4DE5E-FC2A-47F7-8C64-A6399D94E617}" srcOrd="10" destOrd="0" parTransId="{06A336EF-F8AD-4AC5-AFB1-C67F27D6800B}" sibTransId="{F74557A2-5142-48CA-B144-63FFD6788A9A}"/>
    <dgm:cxn modelId="{4177E036-F253-48C9-AC09-47C1B7B211EC}" srcId="{C1B58D8A-714C-4411-AA19-BDBF02FCBDCF}" destId="{A16A1059-DB6B-41C9-A6A9-E753A0455C4B}" srcOrd="12" destOrd="0" parTransId="{D7B284E8-1C70-4A81-8EB3-203948CDE690}" sibTransId="{9715BE3B-1888-4A42-A6A4-485CA8C3BF33}"/>
    <dgm:cxn modelId="{F2610937-CFBD-44E4-8F8B-BF187B65DBAC}" type="presOf" srcId="{FAF0B975-79A5-4EA6-B386-0755A688ED26}" destId="{BA7DDAFD-8203-4DBC-813C-A32F45795B7B}" srcOrd="0" destOrd="0" presId="urn:microsoft.com/office/officeart/2005/8/layout/matrix2"/>
    <dgm:cxn modelId="{FBD8623C-F1EB-44BC-B441-78E6B387DE46}" srcId="{C1B58D8A-714C-4411-AA19-BDBF02FCBDCF}" destId="{279AE38E-9726-4117-BC66-3661265A4EF7}" srcOrd="11" destOrd="0" parTransId="{631D2F5A-DD10-4167-B47C-F15E3B123061}" sibTransId="{4F4D014F-71CC-4E47-9228-1950EA5E56FB}"/>
    <dgm:cxn modelId="{6027CF62-11CD-462B-85CC-67BC809D9547}" srcId="{C1B58D8A-714C-4411-AA19-BDBF02FCBDCF}" destId="{9AAE840C-FD28-45DD-A140-B16CACFE29F7}" srcOrd="3" destOrd="0" parTransId="{A25A666D-1ECD-46F9-A8CC-674E207BFFC6}" sibTransId="{6B8F0F39-47B5-4536-9037-A793164EE16E}"/>
    <dgm:cxn modelId="{949F506B-8553-4DAF-90BA-E382D667C72E}" srcId="{C1B58D8A-714C-4411-AA19-BDBF02FCBDCF}" destId="{CD925E9F-2522-4B7F-A2A4-495B357A2789}" srcOrd="4" destOrd="0" parTransId="{FA6B688A-32FD-41C3-A3FE-8E124CB73151}" sibTransId="{688B274D-5E12-4859-AD28-9D6BAFFA089A}"/>
    <dgm:cxn modelId="{862ECC4D-612F-4216-B700-981EB564AEBC}" srcId="{C1B58D8A-714C-4411-AA19-BDBF02FCBDCF}" destId="{D1DA6143-376C-46B0-9896-0261BC2BBE13}" srcOrd="2" destOrd="0" parTransId="{591692DA-72B0-47CB-B93D-5D93364C3910}" sibTransId="{ED6E3929-6F58-43D2-9DF7-4A4B7530FF88}"/>
    <dgm:cxn modelId="{EECDDC4F-3E71-4EE1-A488-F904ED36B20A}" srcId="{C1B58D8A-714C-4411-AA19-BDBF02FCBDCF}" destId="{712EB48D-6FF1-441C-B526-E8E9297A9665}" srcOrd="1" destOrd="0" parTransId="{61AFBDB1-36D3-4AA1-AB32-58A7FD9F27EC}" sibTransId="{D41CECB1-7276-44EF-BB25-4C61B7DED82D}"/>
    <dgm:cxn modelId="{9D734E52-F596-494A-9E2D-677E5B6AFB49}" srcId="{C1B58D8A-714C-4411-AA19-BDBF02FCBDCF}" destId="{3D2A73FD-F541-46D7-BE9C-5B1D80CB9D4B}" srcOrd="7" destOrd="0" parTransId="{32B4EA3F-B8C8-4303-9062-A2634F2AE62D}" sibTransId="{95D28D7D-3188-4025-80EC-3E0DA8BE607B}"/>
    <dgm:cxn modelId="{1D424884-98EC-433F-A0D9-31B3BBFF5355}" srcId="{C1B58D8A-714C-4411-AA19-BDBF02FCBDCF}" destId="{EE8BFB96-9572-4714-A91E-6AE92D6A6851}" srcOrd="8" destOrd="0" parTransId="{08E25B1E-AB7B-4CFB-96E8-AC20CF9B4DD5}" sibTransId="{064FCE77-30E4-4A8F-89BF-125AB2D362A2}"/>
    <dgm:cxn modelId="{AB0C2ABF-76E1-4F61-8A2D-7DF574D553D8}" type="presOf" srcId="{C1B58D8A-714C-4411-AA19-BDBF02FCBDCF}" destId="{802443BD-4189-4D20-B07A-C00FC7C3B5D5}" srcOrd="0" destOrd="0" presId="urn:microsoft.com/office/officeart/2005/8/layout/matrix2"/>
    <dgm:cxn modelId="{014CADC0-0AED-4F93-ABA2-8596EEF85693}" srcId="{C1B58D8A-714C-4411-AA19-BDBF02FCBDCF}" destId="{ACC85694-9744-49EB-BD2A-313683DADF42}" srcOrd="9" destOrd="0" parTransId="{95B1CCEC-EEF9-4364-93AA-E3AAC222109D}" sibTransId="{BAD9080A-4AAB-4BA5-B8BE-C4B14B667BFB}"/>
    <dgm:cxn modelId="{B16840CE-7F79-4F13-B30B-AA8E2D1F25B8}" srcId="{C1B58D8A-714C-4411-AA19-BDBF02FCBDCF}" destId="{FAF0B975-79A5-4EA6-B386-0755A688ED26}" srcOrd="0" destOrd="0" parTransId="{02941A6C-4D75-4008-B9EF-73DB2036F36A}" sibTransId="{69F1DFEA-5D09-4315-A5B9-CED4BD600B8A}"/>
    <dgm:cxn modelId="{8DBE7BDE-358E-4230-80A9-44B9D37B4740}" srcId="{C1B58D8A-714C-4411-AA19-BDBF02FCBDCF}" destId="{D6DC1855-0B33-478D-9793-6C153B6471A7}" srcOrd="5" destOrd="0" parTransId="{5CCE90B1-504D-418A-B5A8-C8DFCFC0ACB3}" sibTransId="{0F5AF723-3413-422E-BFF5-080040854773}"/>
    <dgm:cxn modelId="{B166E4EC-724D-47A1-9B98-111007112BBF}" srcId="{C1B58D8A-714C-4411-AA19-BDBF02FCBDCF}" destId="{BFEC5E11-FFAB-4329-A67D-6659EB01DBEB}" srcOrd="6" destOrd="0" parTransId="{7B1DB4F4-39CE-4582-AEC3-AFB3C421A02E}" sibTransId="{87C2C2EE-747C-4715-8B12-42F5FB19AB19}"/>
    <dgm:cxn modelId="{8B3856AE-8ABF-4D4F-AB00-1E62F8C94A3D}" type="presParOf" srcId="{802443BD-4189-4D20-B07A-C00FC7C3B5D5}" destId="{9A412B4C-1B66-4B4D-8D06-C1093CF41DD4}" srcOrd="0" destOrd="0" presId="urn:microsoft.com/office/officeart/2005/8/layout/matrix2"/>
    <dgm:cxn modelId="{CA43E999-314A-44B4-BB3D-69D7AFAE866E}" type="presParOf" srcId="{802443BD-4189-4D20-B07A-C00FC7C3B5D5}" destId="{BA7DDAFD-8203-4DBC-813C-A32F45795B7B}" srcOrd="1" destOrd="0" presId="urn:microsoft.com/office/officeart/2005/8/layout/matrix2"/>
    <dgm:cxn modelId="{9B44FF87-A329-440C-A902-8E38E9533EF2}" type="presParOf" srcId="{802443BD-4189-4D20-B07A-C00FC7C3B5D5}" destId="{951A8274-5CF5-49D4-9D87-7F53C3956122}" srcOrd="2" destOrd="0" presId="urn:microsoft.com/office/officeart/2005/8/layout/matrix2"/>
    <dgm:cxn modelId="{ADEC5F4B-7145-4841-89E4-9C194B56C92D}" type="presParOf" srcId="{802443BD-4189-4D20-B07A-C00FC7C3B5D5}" destId="{AC6A0C81-DBB0-4457-B3C3-3B83C00EDAB6}" srcOrd="3" destOrd="0" presId="urn:microsoft.com/office/officeart/2005/8/layout/matrix2"/>
    <dgm:cxn modelId="{96AB0F7D-E179-45C4-8AEF-9E5E7B2812FA}" type="presParOf" srcId="{802443BD-4189-4D20-B07A-C00FC7C3B5D5}" destId="{CDB6FEDB-72B9-49A6-B16D-86C16C320D6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12B4C-1B66-4B4D-8D06-C1093CF41DD4}">
      <dsp:nvSpPr>
        <dsp:cNvPr id="0" name=""/>
        <dsp:cNvSpPr/>
      </dsp:nvSpPr>
      <dsp:spPr>
        <a:xfrm>
          <a:off x="2247900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DDAFD-8203-4DBC-813C-A32F45795B7B}">
      <dsp:nvSpPr>
        <dsp:cNvPr id="0" name=""/>
        <dsp:cNvSpPr/>
      </dsp:nvSpPr>
      <dsp:spPr>
        <a:xfrm>
          <a:off x="2559939" y="312039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Hb</a:t>
          </a:r>
          <a:r>
            <a:rPr lang="en-US" sz="1200" b="1" kern="1200" dirty="0"/>
            <a:t>   15.9 gm%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TC   8,700 CELLS/mm3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DC  P75% L 17% M 7%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ESR  45 MM/hr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PLATELETS 3.5 L/mm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PCV  25  %</a:t>
          </a:r>
        </a:p>
      </dsp:txBody>
      <dsp:txXfrm>
        <a:off x="2653677" y="405777"/>
        <a:ext cx="1732764" cy="1732764"/>
      </dsp:txXfrm>
    </dsp:sp>
    <dsp:sp modelId="{951A8274-5CF5-49D4-9D87-7F53C3956122}">
      <dsp:nvSpPr>
        <dsp:cNvPr id="0" name=""/>
        <dsp:cNvSpPr/>
      </dsp:nvSpPr>
      <dsp:spPr>
        <a:xfrm>
          <a:off x="7162792" y="304799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Urine Albumin –nil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Sugar  ++++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Deposits – 3- 5 pus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`acetone negative</a:t>
          </a:r>
        </a:p>
      </dsp:txBody>
      <dsp:txXfrm>
        <a:off x="7256530" y="398537"/>
        <a:ext cx="1732764" cy="1732764"/>
      </dsp:txXfrm>
    </dsp:sp>
    <dsp:sp modelId="{AC6A0C81-DBB0-4457-B3C3-3B83C00EDAB6}">
      <dsp:nvSpPr>
        <dsp:cNvPr id="0" name=""/>
        <dsp:cNvSpPr/>
      </dsp:nvSpPr>
      <dsp:spPr>
        <a:xfrm>
          <a:off x="2559939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SERUM ELECTROLYTES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NA – 134 </a:t>
          </a:r>
          <a:r>
            <a:rPr lang="en-US" sz="1200" kern="1200" dirty="0" err="1"/>
            <a:t>mEq</a:t>
          </a:r>
          <a:r>
            <a:rPr lang="en-US" sz="1200" kern="1200" dirty="0"/>
            <a:t>/L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K-4.1 </a:t>
          </a:r>
          <a:r>
            <a:rPr lang="en-US" sz="1200" kern="1200" dirty="0" err="1"/>
            <a:t>mEq</a:t>
          </a:r>
          <a:r>
            <a:rPr lang="en-US" sz="1200" kern="1200" dirty="0"/>
            <a:t> /L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Cl</a:t>
          </a:r>
          <a:r>
            <a:rPr lang="en-US" sz="1200" kern="1200" dirty="0"/>
            <a:t> – 106 </a:t>
          </a:r>
          <a:r>
            <a:rPr lang="en-US" sz="1200" kern="1200" dirty="0" err="1"/>
            <a:t>mEq</a:t>
          </a:r>
          <a:r>
            <a:rPr lang="en-US" sz="1200" kern="1200" dirty="0"/>
            <a:t>/L</a:t>
          </a:r>
        </a:p>
      </dsp:txBody>
      <dsp:txXfrm>
        <a:off x="2653677" y="2662058"/>
        <a:ext cx="1732764" cy="1732764"/>
      </dsp:txXfrm>
    </dsp:sp>
    <dsp:sp modelId="{CDB6FEDB-72B9-49A6-B16D-86C16C320D6C}">
      <dsp:nvSpPr>
        <dsp:cNvPr id="0" name=""/>
        <dsp:cNvSpPr/>
      </dsp:nvSpPr>
      <dsp:spPr>
        <a:xfrm>
          <a:off x="4816221" y="2568320"/>
          <a:ext cx="1920240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RBS – 455mg/dl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Urea – 33mg/dl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Creatinine</a:t>
          </a:r>
          <a:r>
            <a:rPr lang="en-US" sz="1200" kern="1200" dirty="0"/>
            <a:t> – 1.0 mg/dl </a:t>
          </a:r>
        </a:p>
      </dsp:txBody>
      <dsp:txXfrm>
        <a:off x="4909959" y="2662058"/>
        <a:ext cx="1732764" cy="173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68483-C5D4-4BE5-AABB-EBED7740B57A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10BF-36A9-4CC3-A723-3CF1B904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9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710BF-36A9-4CC3-A723-3CF1B904C9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4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5CF5F4-F51A-47EE-A225-1DCE13CFDC24}" type="datetimeFigureOut">
              <a:rPr lang="en-US" smtClean="0"/>
              <a:pPr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C7A039-C53C-429B-9903-A0D5485E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777318" cy="1731982"/>
          </a:xfrm>
        </p:spPr>
        <p:txBody>
          <a:bodyPr/>
          <a:lstStyle/>
          <a:p>
            <a:r>
              <a:rPr lang="en-US" sz="3200" dirty="0"/>
              <a:t>AN INTERESTING CAUSE OF CHOREA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810000"/>
            <a:ext cx="3886200" cy="2819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2300" b="1" dirty="0"/>
              <a:t>PROFESSOR AND HOD :</a:t>
            </a:r>
          </a:p>
          <a:p>
            <a:pPr algn="l"/>
            <a:r>
              <a:rPr lang="en-US" sz="2000" b="1" dirty="0"/>
              <a:t>  </a:t>
            </a:r>
          </a:p>
          <a:p>
            <a:pPr algn="l"/>
            <a:r>
              <a:rPr lang="en-US" sz="2300" b="1" dirty="0"/>
              <a:t>       </a:t>
            </a:r>
            <a:r>
              <a:rPr lang="en-US" sz="2600" b="1" dirty="0"/>
              <a:t>DR.V.T. PREMKUMAR MD</a:t>
            </a:r>
            <a:endParaRPr lang="en-US" sz="2300" b="1" dirty="0"/>
          </a:p>
          <a:p>
            <a:pPr algn="l"/>
            <a:endParaRPr lang="en-US" sz="2000" b="1" dirty="0"/>
          </a:p>
          <a:p>
            <a:pPr algn="l"/>
            <a:endParaRPr lang="en-US" sz="2000" b="1" dirty="0"/>
          </a:p>
          <a:p>
            <a:pPr algn="l"/>
            <a:r>
              <a:rPr lang="en-US" sz="2300" b="1" dirty="0"/>
              <a:t>ASSISTANT PROFESSORS :</a:t>
            </a:r>
          </a:p>
          <a:p>
            <a:pPr algn="l"/>
            <a:endParaRPr lang="en-US" sz="2000" b="1" dirty="0"/>
          </a:p>
          <a:p>
            <a:pPr algn="l"/>
            <a:endParaRPr lang="en-US" sz="2300" b="1" dirty="0"/>
          </a:p>
          <a:p>
            <a:pPr algn="l"/>
            <a:r>
              <a:rPr lang="en-US" sz="2300" b="1" dirty="0"/>
              <a:t>      DR. MURALIDHARAN.K MD</a:t>
            </a:r>
          </a:p>
          <a:p>
            <a:pPr algn="l"/>
            <a:r>
              <a:rPr lang="en-US" sz="2300" b="1" dirty="0"/>
              <a:t>       </a:t>
            </a:r>
          </a:p>
          <a:p>
            <a:pPr algn="l"/>
            <a:r>
              <a:rPr lang="en-US" sz="2300" b="1" dirty="0"/>
              <a:t>       DR. MURUGESAN.S MD</a:t>
            </a:r>
          </a:p>
          <a:p>
            <a:pPr algn="l"/>
            <a:r>
              <a:rPr lang="en-US" sz="2300" b="1" dirty="0"/>
              <a:t>             </a:t>
            </a:r>
          </a:p>
          <a:p>
            <a:pPr algn="l"/>
            <a:r>
              <a:rPr lang="en-US" sz="2300" b="1" dirty="0"/>
              <a:t>      DR. RAJKUMAR .M  MD </a:t>
            </a:r>
          </a:p>
          <a:p>
            <a:pPr algn="l"/>
            <a:r>
              <a:rPr lang="en-US" sz="2300" b="1" dirty="0"/>
              <a:t>      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mental function : normal </a:t>
            </a:r>
          </a:p>
          <a:p>
            <a:r>
              <a:rPr lang="en-US" dirty="0"/>
              <a:t>Speech / memory  :  normal </a:t>
            </a:r>
          </a:p>
          <a:p>
            <a:r>
              <a:rPr lang="en-US" dirty="0"/>
              <a:t>Cranial nerve examination : normal </a:t>
            </a:r>
          </a:p>
          <a:p>
            <a:r>
              <a:rPr lang="en-US" dirty="0"/>
              <a:t>Motor system : 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pPr lvl="1">
              <a:buNone/>
            </a:pP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 examination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4288"/>
              </p:ext>
            </p:extLst>
          </p:nvPr>
        </p:nvGraphicFramePr>
        <p:xfrm>
          <a:off x="914400" y="4267200"/>
          <a:ext cx="6477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Bulk</a:t>
                      </a:r>
                      <a:r>
                        <a:rPr lang="en-US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Hypotonia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Tone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Hypotonia</a:t>
                      </a:r>
                      <a:r>
                        <a:rPr lang="en-US" dirty="0"/>
                        <a:t>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772400" cy="424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/>
                        <a:t>Shoulder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/>
                        <a:t>Elbow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/>
                        <a:t>Wrist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/>
                        <a:t>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/>
                        <a:t>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US" dirty="0"/>
                        <a:t>Ankle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5/5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363962"/>
              </p:ext>
            </p:extLst>
          </p:nvPr>
        </p:nvGraphicFramePr>
        <p:xfrm>
          <a:off x="685800" y="1600200"/>
          <a:ext cx="7746999" cy="43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486">
                <a:tc>
                  <a:txBody>
                    <a:bodyPr/>
                    <a:lstStyle/>
                    <a:p>
                      <a:r>
                        <a:rPr lang="en-US" dirty="0"/>
                        <a:t>Reflexes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/>
                        <a:t>Biceps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/>
                        <a:t>Triceps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 err="1"/>
                        <a:t>Supinator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/>
                        <a:t>Knee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/>
                        <a:t>Ankle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/>
                        <a:t>Plantar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Sensory system – normal </a:t>
            </a:r>
          </a:p>
          <a:p>
            <a:pPr>
              <a:lnSpc>
                <a:spcPct val="150000"/>
              </a:lnSpc>
            </a:pPr>
            <a:r>
              <a:rPr lang="en-US" dirty="0"/>
              <a:t>Cerebellar system – normal </a:t>
            </a:r>
          </a:p>
          <a:p>
            <a:pPr>
              <a:lnSpc>
                <a:spcPct val="150000"/>
              </a:lnSpc>
            </a:pPr>
            <a:r>
              <a:rPr lang="en-US" dirty="0"/>
              <a:t>Autonomic nervous system - normal</a:t>
            </a:r>
          </a:p>
          <a:p>
            <a:pPr>
              <a:lnSpc>
                <a:spcPct val="150000"/>
              </a:lnSpc>
            </a:pPr>
            <a:r>
              <a:rPr lang="en-US" dirty="0"/>
              <a:t>Spine and cranium – normal</a:t>
            </a:r>
          </a:p>
          <a:p>
            <a:pPr>
              <a:lnSpc>
                <a:spcPct val="150000"/>
              </a:lnSpc>
            </a:pPr>
            <a:r>
              <a:rPr lang="en-US" dirty="0"/>
              <a:t>Fundus – normal 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2150"/>
            <a:ext cx="7756263" cy="1054250"/>
          </a:xfrm>
        </p:spPr>
        <p:txBody>
          <a:bodyPr/>
          <a:lstStyle/>
          <a:p>
            <a:r>
              <a:rPr lang="en-US" sz="3200" dirty="0"/>
              <a:t>Initial Investigations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982275"/>
              </p:ext>
            </p:extLst>
          </p:nvPr>
        </p:nvGraphicFramePr>
        <p:xfrm>
          <a:off x="-1600200" y="1981200"/>
          <a:ext cx="9296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76600" y="2362200"/>
            <a:ext cx="1920240" cy="1920240"/>
            <a:chOff x="4816221" y="312038"/>
            <a:chExt cx="1920240" cy="1920240"/>
          </a:xfrm>
        </p:grpSpPr>
        <p:sp>
          <p:nvSpPr>
            <p:cNvPr id="8" name="Rounded Rectangle 7"/>
            <p:cNvSpPr/>
            <p:nvPr/>
          </p:nvSpPr>
          <p:spPr>
            <a:xfrm>
              <a:off x="4816221" y="312038"/>
              <a:ext cx="1920240" cy="19202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909959" y="405776"/>
              <a:ext cx="1732764" cy="1732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/>
                <a:t>Bilirubin</a:t>
              </a:r>
              <a:r>
                <a:rPr lang="en-US" sz="1200" kern="1200" dirty="0"/>
                <a:t> – 0.6 (0.3/0.3)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SGOT/PT 35/24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SERUM PROTEINS 7.2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A/G – 4.7/2.5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PT- 12.6 sec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 INR 0.8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err="1"/>
                <a:t>aPTT</a:t>
              </a:r>
              <a:r>
                <a:rPr lang="en-US" sz="1200" dirty="0"/>
                <a:t> – 23 sec</a:t>
              </a:r>
              <a:endParaRPr lang="en-US" sz="1200" kern="1200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ASO – negative </a:t>
            </a:r>
          </a:p>
          <a:p>
            <a:pPr>
              <a:lnSpc>
                <a:spcPct val="150000"/>
              </a:lnSpc>
            </a:pPr>
            <a:r>
              <a:rPr lang="en-US" dirty="0"/>
              <a:t>CRP – negative </a:t>
            </a:r>
          </a:p>
          <a:p>
            <a:pPr>
              <a:lnSpc>
                <a:spcPct val="150000"/>
              </a:lnSpc>
            </a:pPr>
            <a:r>
              <a:rPr lang="en-US" dirty="0"/>
              <a:t>ANA – negative </a:t>
            </a:r>
          </a:p>
          <a:p>
            <a:pPr>
              <a:lnSpc>
                <a:spcPct val="150000"/>
              </a:lnSpc>
            </a:pPr>
            <a:r>
              <a:rPr lang="en-US" dirty="0"/>
              <a:t>HIV  – nonreactive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HbsAg</a:t>
            </a:r>
            <a:r>
              <a:rPr lang="en-US" dirty="0"/>
              <a:t> ,  anti-HCV – negative</a:t>
            </a:r>
          </a:p>
          <a:p>
            <a:pPr>
              <a:lnSpc>
                <a:spcPct val="150000"/>
              </a:lnSpc>
            </a:pPr>
            <a:r>
              <a:rPr lang="en-US" dirty="0"/>
              <a:t>Serum </a:t>
            </a:r>
            <a:r>
              <a:rPr lang="en-US" dirty="0" err="1"/>
              <a:t>ceruloplasmin</a:t>
            </a:r>
            <a:r>
              <a:rPr lang="en-US" dirty="0"/>
              <a:t> – 17 mg/dl (20 -40 mg/dl)</a:t>
            </a:r>
          </a:p>
          <a:p>
            <a:pPr>
              <a:lnSpc>
                <a:spcPct val="150000"/>
              </a:lnSpc>
            </a:pPr>
            <a:r>
              <a:rPr lang="en-US" dirty="0"/>
              <a:t>Peripheral smear – normal study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HbA1C – 12 % ( average BS – 360)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34379"/>
              </p:ext>
            </p:extLst>
          </p:nvPr>
        </p:nvGraphicFramePr>
        <p:xfrm>
          <a:off x="698500" y="2247900"/>
          <a:ext cx="7912098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86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30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FBS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116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30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PPBS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Arrow: Down 1"/>
          <p:cNvSpPr/>
          <p:nvPr/>
        </p:nvSpPr>
        <p:spPr>
          <a:xfrm>
            <a:off x="3276600" y="5105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Started on insulin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ECG :</a:t>
            </a:r>
          </a:p>
          <a:p>
            <a:pPr>
              <a:buNone/>
            </a:pPr>
            <a:r>
              <a:rPr lang="en-US" sz="2800" dirty="0"/>
              <a:t>    </a:t>
            </a:r>
            <a:r>
              <a:rPr lang="en-US" sz="2000" dirty="0"/>
              <a:t>HR :75 / min </a:t>
            </a:r>
          </a:p>
          <a:p>
            <a:pPr>
              <a:buNone/>
            </a:pPr>
            <a:r>
              <a:rPr lang="en-US" sz="2000" dirty="0"/>
              <a:t>NSR , QRS  N , No St-T changes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200" dirty="0"/>
              <a:t>ECHO :</a:t>
            </a:r>
          </a:p>
          <a:p>
            <a:pPr lvl="2">
              <a:buNone/>
            </a:pPr>
            <a:r>
              <a:rPr lang="en-US" dirty="0"/>
              <a:t>P</a:t>
            </a:r>
            <a:r>
              <a:rPr lang="en-US" sz="1800" dirty="0"/>
              <a:t>ost MVR status </a:t>
            </a:r>
          </a:p>
          <a:p>
            <a:pPr lvl="2">
              <a:buNone/>
            </a:pPr>
            <a:r>
              <a:rPr lang="en-US" sz="1800" dirty="0"/>
              <a:t>No paravalvular leak </a:t>
            </a:r>
          </a:p>
          <a:p>
            <a:pPr lvl="2">
              <a:buNone/>
            </a:pPr>
            <a:r>
              <a:rPr lang="en-US" sz="1800" dirty="0"/>
              <a:t>No e/o clot / vegetation 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Inj</a:t>
            </a:r>
            <a:r>
              <a:rPr lang="en-US" dirty="0"/>
              <a:t> .Heparin 5000 units QID</a:t>
            </a:r>
          </a:p>
          <a:p>
            <a:r>
              <a:rPr lang="en-US" dirty="0"/>
              <a:t>T .</a:t>
            </a:r>
            <a:r>
              <a:rPr lang="en-US" dirty="0" err="1"/>
              <a:t>Acenocoumarol</a:t>
            </a:r>
            <a:r>
              <a:rPr lang="en-US" dirty="0"/>
              <a:t> 2mg 2 at 6pm</a:t>
            </a:r>
          </a:p>
          <a:p>
            <a:r>
              <a:rPr lang="en-US" dirty="0"/>
              <a:t>T . </a:t>
            </a:r>
            <a:r>
              <a:rPr lang="en-US" dirty="0" err="1"/>
              <a:t>Digoxin</a:t>
            </a:r>
            <a:r>
              <a:rPr lang="en-US" dirty="0"/>
              <a:t> 0.25 mg (5/7)</a:t>
            </a:r>
          </a:p>
          <a:p>
            <a:r>
              <a:rPr lang="en-US" dirty="0" err="1"/>
              <a:t>T.Verapamil</a:t>
            </a:r>
            <a:r>
              <a:rPr lang="en-US" dirty="0"/>
              <a:t> 40 mg ½ -½- 0</a:t>
            </a:r>
          </a:p>
          <a:p>
            <a:r>
              <a:rPr lang="en-US" dirty="0" err="1"/>
              <a:t>T.Frusemide</a:t>
            </a:r>
            <a:r>
              <a:rPr lang="en-US" dirty="0"/>
              <a:t> 40mg ½ -0- 0</a:t>
            </a:r>
          </a:p>
          <a:p>
            <a:r>
              <a:rPr lang="en-US" dirty="0" err="1"/>
              <a:t>T.Sodium</a:t>
            </a:r>
            <a:r>
              <a:rPr lang="en-US" dirty="0"/>
              <a:t> </a:t>
            </a:r>
            <a:r>
              <a:rPr lang="en-US" dirty="0" err="1"/>
              <a:t>Valproate</a:t>
            </a:r>
            <a:r>
              <a:rPr lang="en-US" dirty="0"/>
              <a:t> 200 mg 2-1-2</a:t>
            </a:r>
          </a:p>
          <a:p>
            <a:r>
              <a:rPr lang="en-US" dirty="0"/>
              <a:t>T .Penicillin 250 mg 1-0-1</a:t>
            </a:r>
          </a:p>
          <a:p>
            <a:r>
              <a:rPr lang="en-US" dirty="0"/>
              <a:t>Syrup </a:t>
            </a:r>
            <a:r>
              <a:rPr lang="en-US" dirty="0" err="1"/>
              <a:t>KCl</a:t>
            </a:r>
            <a:r>
              <a:rPr lang="en-US" dirty="0"/>
              <a:t> 15 ml </a:t>
            </a:r>
            <a:r>
              <a:rPr lang="en-US" dirty="0" err="1"/>
              <a:t>tds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56263" cy="1054250"/>
          </a:xfrm>
        </p:spPr>
        <p:txBody>
          <a:bodyPr/>
          <a:lstStyle/>
          <a:p>
            <a:r>
              <a:rPr lang="en-US" sz="3600" dirty="0"/>
              <a:t>Initial  treatment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Neuro</a:t>
            </a:r>
            <a:r>
              <a:rPr lang="en-US" sz="4400" dirty="0"/>
              <a:t>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c/o chorea f/e </a:t>
            </a:r>
          </a:p>
          <a:p>
            <a:r>
              <a:rPr lang="en-US" dirty="0"/>
              <a:t>k/c/o RHD MS/MR /MVR done </a:t>
            </a:r>
          </a:p>
          <a:p>
            <a:r>
              <a:rPr lang="en-US" dirty="0"/>
              <a:t>Impression :</a:t>
            </a:r>
          </a:p>
          <a:p>
            <a:pPr>
              <a:buNone/>
            </a:pPr>
            <a:r>
              <a:rPr lang="en-US" dirty="0"/>
              <a:t>        to r/o </a:t>
            </a:r>
            <a:r>
              <a:rPr lang="en-US" dirty="0" err="1"/>
              <a:t>cardioembolic</a:t>
            </a:r>
            <a:r>
              <a:rPr lang="en-US" dirty="0"/>
              <a:t> etiology</a:t>
            </a:r>
          </a:p>
          <a:p>
            <a:pPr lvl="1">
              <a:buNone/>
            </a:pPr>
            <a:endParaRPr lang="en-US" dirty="0"/>
          </a:p>
          <a:p>
            <a:pPr lvl="2">
              <a:buNone/>
            </a:pP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>
              <a:buNone/>
            </a:pPr>
            <a:r>
              <a:rPr lang="en-US" dirty="0"/>
              <a:t>Suggested :</a:t>
            </a:r>
          </a:p>
          <a:p>
            <a:pPr lvl="2">
              <a:buNone/>
            </a:pPr>
            <a:r>
              <a:rPr lang="en-US" dirty="0"/>
              <a:t>CT brain with contrast </a:t>
            </a:r>
          </a:p>
          <a:p>
            <a:pPr lvl="2">
              <a:buNone/>
            </a:pPr>
            <a:r>
              <a:rPr lang="en-US" dirty="0" err="1"/>
              <a:t>Normalise</a:t>
            </a:r>
            <a:r>
              <a:rPr lang="en-US" dirty="0"/>
              <a:t> INR to 2-3 </a:t>
            </a:r>
          </a:p>
          <a:p>
            <a:pPr lvl="2">
              <a:buNone/>
            </a:pPr>
            <a:r>
              <a:rPr lang="en-US" dirty="0"/>
              <a:t>Continue the same line of management 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/>
              <a:t>55 year old male k/c/o RHD MS/MR -  MVR done  </a:t>
            </a:r>
          </a:p>
          <a:p>
            <a:endParaRPr lang="en-US" dirty="0"/>
          </a:p>
          <a:p>
            <a:r>
              <a:rPr lang="en-US" dirty="0"/>
              <a:t>Chief c/o:</a:t>
            </a:r>
          </a:p>
          <a:p>
            <a:pPr lvl="1"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Involuntary movements of the Lt  UL/LL x 10 days </a:t>
            </a:r>
          </a:p>
          <a:p>
            <a:pPr lvl="1"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PRESENTATION</a:t>
            </a:r>
          </a:p>
        </p:txBody>
      </p:sp>
      <p:pic>
        <p:nvPicPr>
          <p:cNvPr id="4" name="Picture 3" descr="IMG_20170607_163229.jpg"/>
          <p:cNvPicPr>
            <a:picLocks noChangeAspect="1"/>
          </p:cNvPicPr>
          <p:nvPr/>
        </p:nvPicPr>
        <p:blipFill>
          <a:blip r:embed="rId2" cstate="print"/>
          <a:srcRect l="14444" t="5555" r="16420" b="53333"/>
          <a:stretch>
            <a:fillRect/>
          </a:stretch>
        </p:blipFill>
        <p:spPr>
          <a:xfrm>
            <a:off x="6705600" y="4495800"/>
            <a:ext cx="2018270" cy="21336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315200" y="5105400"/>
            <a:ext cx="457200" cy="762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Radiology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CT – Brain </a:t>
            </a:r>
          </a:p>
          <a:p>
            <a:pPr lvl="1"/>
            <a:r>
              <a:rPr lang="en-US" dirty="0"/>
              <a:t>Normal study </a:t>
            </a:r>
          </a:p>
          <a:p>
            <a:r>
              <a:rPr lang="en-US" dirty="0"/>
              <a:t>CT contrast </a:t>
            </a:r>
          </a:p>
          <a:p>
            <a:pPr lvl="1"/>
            <a:r>
              <a:rPr lang="en-US" dirty="0"/>
              <a:t>Normal study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Suggested MRI brain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Neuro</a:t>
            </a:r>
            <a:r>
              <a:rPr lang="en-US" sz="4400" dirty="0"/>
              <a:t> 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K/c/o RHD –MVR done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Chorea for evaluation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CT brain – normal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Suggested :</a:t>
            </a:r>
          </a:p>
          <a:p>
            <a:pPr lvl="2"/>
            <a:r>
              <a:rPr lang="en-US" dirty="0"/>
              <a:t>MRI Brain </a:t>
            </a:r>
          </a:p>
          <a:p>
            <a:pPr lvl="2"/>
            <a:r>
              <a:rPr lang="en-US" dirty="0" err="1"/>
              <a:t>Ophthal</a:t>
            </a:r>
            <a:r>
              <a:rPr lang="en-US" dirty="0"/>
              <a:t> opinion   </a:t>
            </a:r>
          </a:p>
          <a:p>
            <a:pPr lvl="2">
              <a:buNone/>
            </a:pPr>
            <a:r>
              <a:rPr lang="en-US" dirty="0"/>
              <a:t>        regarding KF ring</a:t>
            </a:r>
          </a:p>
          <a:p>
            <a:pPr lvl="2"/>
            <a:r>
              <a:rPr lang="en-US" dirty="0" err="1"/>
              <a:t>S.Ceruloplasmin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T. Haloperidol ½ -0-1</a:t>
            </a:r>
          </a:p>
          <a:p>
            <a:pPr lvl="2"/>
            <a:r>
              <a:rPr lang="en-US" dirty="0" err="1"/>
              <a:t>T.Sodium</a:t>
            </a:r>
            <a:r>
              <a:rPr lang="en-US" dirty="0"/>
              <a:t> </a:t>
            </a:r>
            <a:r>
              <a:rPr lang="en-US" dirty="0" err="1"/>
              <a:t>Valproate</a:t>
            </a:r>
            <a:r>
              <a:rPr lang="en-US" dirty="0"/>
              <a:t> 200mg 2-1-2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0604_093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561412"/>
            <a:ext cx="6539089" cy="4068763"/>
          </a:xfrm>
        </p:spPr>
      </p:pic>
      <p:cxnSp>
        <p:nvCxnSpPr>
          <p:cNvPr id="6" name="Straight Arrow Connector 5"/>
          <p:cNvCxnSpPr/>
          <p:nvPr/>
        </p:nvCxnSpPr>
        <p:spPr>
          <a:xfrm rot="10800000">
            <a:off x="1295400" y="2620747"/>
            <a:ext cx="2743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399" y="2066749"/>
            <a:ext cx="11430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T1 </a:t>
            </a:r>
            <a:r>
              <a:rPr lang="en-US" sz="1100" dirty="0" err="1"/>
              <a:t>hyperintense</a:t>
            </a:r>
            <a:r>
              <a:rPr lang="en-US" sz="1100" dirty="0"/>
              <a:t> lesion in caudate and </a:t>
            </a:r>
            <a:r>
              <a:rPr lang="en-US" sz="1100" dirty="0" err="1"/>
              <a:t>lentiform</a:t>
            </a:r>
            <a:r>
              <a:rPr lang="en-US" sz="1100" dirty="0"/>
              <a:t> nucleus 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4885853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e/o T1 FLAIR hyperintensities noted in the Caudate and Lentiform nucleus on the </a:t>
            </a:r>
            <a:r>
              <a:rPr lang="en-US" sz="2400" dirty="0" err="1"/>
              <a:t>Rt</a:t>
            </a:r>
            <a:r>
              <a:rPr lang="en-US" sz="2400" dirty="0"/>
              <a:t> side with diffusion restriction without blooming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e/o T1  FLAIR hyperintensities noted in the Caudate and Lentiform nucleus on the R side with diffusion restriction without blooming </a:t>
            </a:r>
          </a:p>
          <a:p>
            <a:r>
              <a:rPr lang="en-US" dirty="0"/>
              <a:t>MRA – B/L </a:t>
            </a:r>
            <a:r>
              <a:rPr lang="en-US" dirty="0" err="1"/>
              <a:t>Hypoplastic</a:t>
            </a:r>
            <a:r>
              <a:rPr lang="en-US" dirty="0"/>
              <a:t> vertebral arteries </a:t>
            </a:r>
          </a:p>
          <a:p>
            <a:r>
              <a:rPr lang="en-US" dirty="0"/>
              <a:t>MRV – N </a:t>
            </a:r>
          </a:p>
          <a:p>
            <a:endParaRPr lang="en-US" dirty="0"/>
          </a:p>
          <a:p>
            <a:r>
              <a:rPr lang="en-US" dirty="0"/>
              <a:t>Impression : Non </a:t>
            </a:r>
            <a:r>
              <a:rPr lang="en-US" dirty="0" err="1"/>
              <a:t>Ketotic</a:t>
            </a:r>
            <a:r>
              <a:rPr lang="en-US" dirty="0"/>
              <a:t> Hyperglycemic </a:t>
            </a:r>
            <a:r>
              <a:rPr lang="en-US" dirty="0" err="1"/>
              <a:t>Hemichorea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report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Inj</a:t>
            </a:r>
            <a:r>
              <a:rPr lang="en-US" dirty="0"/>
              <a:t> HA 10- 10 -8</a:t>
            </a:r>
          </a:p>
          <a:p>
            <a:r>
              <a:rPr lang="en-US" dirty="0" err="1"/>
              <a:t>Inj</a:t>
            </a:r>
            <a:r>
              <a:rPr lang="en-US" dirty="0"/>
              <a:t>  HM 0-0-5</a:t>
            </a:r>
          </a:p>
          <a:p>
            <a:endParaRPr lang="en-US" dirty="0"/>
          </a:p>
          <a:p>
            <a:r>
              <a:rPr lang="en-US" dirty="0" err="1"/>
              <a:t>Glycemic</a:t>
            </a:r>
            <a:r>
              <a:rPr lang="en-US" dirty="0"/>
              <a:t> status controlled </a:t>
            </a:r>
          </a:p>
          <a:p>
            <a:r>
              <a:rPr lang="en-US" dirty="0"/>
              <a:t>Chorea was reduced in intensity with drugs and </a:t>
            </a:r>
            <a:r>
              <a:rPr lang="en-US" dirty="0" err="1"/>
              <a:t>glycemic</a:t>
            </a:r>
            <a:r>
              <a:rPr lang="en-US" dirty="0"/>
              <a:t> control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Course at the hospital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multiple crops of vesicles on the posterior aspect of the thigh </a:t>
            </a:r>
          </a:p>
          <a:p>
            <a:r>
              <a:rPr lang="en-US" dirty="0"/>
              <a:t>s/o herpes zoster of the S 2-3 dermatome </a:t>
            </a:r>
          </a:p>
          <a:p>
            <a:endParaRPr lang="en-US" dirty="0"/>
          </a:p>
          <a:p>
            <a:r>
              <a:rPr lang="en-US" dirty="0"/>
              <a:t>T. Acyclovir 800 mg 5 times / day started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hospital complication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0602_081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4655" y="2247900"/>
            <a:ext cx="6894690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ketotic</a:t>
            </a:r>
            <a:r>
              <a:rPr lang="en-US" dirty="0"/>
              <a:t> Hyperglycemic </a:t>
            </a:r>
            <a:r>
              <a:rPr lang="en-US" dirty="0" err="1"/>
              <a:t>hemichorea</a:t>
            </a:r>
            <a:endParaRPr lang="en-US" dirty="0"/>
          </a:p>
          <a:p>
            <a:endParaRPr lang="en-US" dirty="0"/>
          </a:p>
          <a:p>
            <a:r>
              <a:rPr lang="en-US" dirty="0"/>
              <a:t>Suggested : </a:t>
            </a:r>
          </a:p>
          <a:p>
            <a:pPr lvl="2"/>
            <a:r>
              <a:rPr lang="en-US" dirty="0"/>
              <a:t>Continue anti chorea drugs </a:t>
            </a:r>
          </a:p>
          <a:p>
            <a:pPr lvl="2"/>
            <a:r>
              <a:rPr lang="en-US" dirty="0"/>
              <a:t>Strict </a:t>
            </a:r>
            <a:r>
              <a:rPr lang="en-US" dirty="0" err="1"/>
              <a:t>glycemic</a:t>
            </a:r>
            <a:r>
              <a:rPr lang="en-US" dirty="0"/>
              <a:t> control</a:t>
            </a:r>
          </a:p>
          <a:p>
            <a:pPr lvl="2"/>
            <a:r>
              <a:rPr lang="en-US" dirty="0"/>
              <a:t>Control of INR @2-3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Neuro</a:t>
            </a:r>
            <a:r>
              <a:rPr lang="en-US" dirty="0"/>
              <a:t> review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/>
              <a:t>RHD /MS/MR/post MVR </a:t>
            </a:r>
          </a:p>
          <a:p>
            <a:pPr algn="ctr">
              <a:buNone/>
            </a:pPr>
            <a:r>
              <a:rPr lang="en-US" sz="3600" dirty="0"/>
              <a:t>Newly detected Diabetes Mellitus</a:t>
            </a:r>
          </a:p>
          <a:p>
            <a:pPr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Non </a:t>
            </a:r>
            <a:r>
              <a:rPr lang="en-US" sz="4000" dirty="0" err="1">
                <a:solidFill>
                  <a:srgbClr val="FF0000"/>
                </a:solidFill>
              </a:rPr>
              <a:t>ketotic</a:t>
            </a:r>
            <a:r>
              <a:rPr lang="en-US" sz="4000" dirty="0">
                <a:solidFill>
                  <a:srgbClr val="FF0000"/>
                </a:solidFill>
              </a:rPr>
              <a:t> hyperglycemic </a:t>
            </a:r>
            <a:r>
              <a:rPr lang="en-US" sz="4000" dirty="0" err="1">
                <a:solidFill>
                  <a:srgbClr val="FF0000"/>
                </a:solidFill>
              </a:rPr>
              <a:t>hemichorea</a:t>
            </a:r>
            <a:endParaRPr lang="en-US" sz="40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3600" dirty="0"/>
              <a:t>Herpes zoster (S 2-3 </a:t>
            </a:r>
            <a:r>
              <a:rPr lang="en-US" sz="3600" dirty="0" err="1"/>
              <a:t>derm</a:t>
            </a:r>
            <a:r>
              <a:rPr lang="en-US" sz="3600" dirty="0"/>
              <a:t>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Diagnosis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advise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905000"/>
            <a:ext cx="7162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Inj</a:t>
            </a:r>
            <a:r>
              <a:rPr lang="en-US" sz="2000" dirty="0"/>
              <a:t> human </a:t>
            </a:r>
            <a:r>
              <a:rPr lang="en-US" sz="2000" dirty="0" err="1"/>
              <a:t>Mixtard</a:t>
            </a:r>
            <a:r>
              <a:rPr lang="en-US" sz="2000" dirty="0"/>
              <a:t>  (30/70) 15-0-8 units s/c ½ hr BF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 .</a:t>
            </a:r>
            <a:r>
              <a:rPr lang="en-US" sz="2000" dirty="0" err="1"/>
              <a:t>Acitrom</a:t>
            </a:r>
            <a:r>
              <a:rPr lang="en-US" sz="2000" dirty="0"/>
              <a:t> 2mg 2 at 6pm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 . </a:t>
            </a:r>
            <a:r>
              <a:rPr lang="en-US" sz="2000" dirty="0" err="1"/>
              <a:t>Digoxin</a:t>
            </a:r>
            <a:r>
              <a:rPr lang="en-US" sz="2000" dirty="0"/>
              <a:t> 0.25 mg (5/7)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T.Verapamil</a:t>
            </a:r>
            <a:r>
              <a:rPr lang="en-US" sz="2000" dirty="0"/>
              <a:t> 40 mg ½ -½- 0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T.Frusemide</a:t>
            </a:r>
            <a:r>
              <a:rPr lang="en-US" sz="2000" dirty="0"/>
              <a:t> 40mg ½ -0- 0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T.Sodium</a:t>
            </a:r>
            <a:r>
              <a:rPr lang="en-US" sz="2000" dirty="0"/>
              <a:t> </a:t>
            </a:r>
            <a:r>
              <a:rPr lang="en-US" sz="2000" dirty="0" err="1"/>
              <a:t>Valproate</a:t>
            </a:r>
            <a:r>
              <a:rPr lang="en-US" sz="2000" dirty="0"/>
              <a:t> 200 mg 2-1-2        ( now on 1 </a:t>
            </a:r>
            <a:r>
              <a:rPr lang="en-US" sz="2000" dirty="0" err="1"/>
              <a:t>hs</a:t>
            </a:r>
            <a:r>
              <a:rPr lang="en-US" sz="2000" dirty="0"/>
              <a:t> )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T.Haloperidol</a:t>
            </a:r>
            <a:r>
              <a:rPr lang="en-US" sz="2000" dirty="0"/>
              <a:t> ½-0-1     ( now on 0.5 HS 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 .Penicillin 250 mg 1-0-1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Syrup </a:t>
            </a:r>
            <a:r>
              <a:rPr lang="en-US" sz="2000" dirty="0" err="1"/>
              <a:t>KCl</a:t>
            </a:r>
            <a:r>
              <a:rPr lang="en-US" sz="2000" dirty="0"/>
              <a:t> 15 ml </a:t>
            </a:r>
            <a:r>
              <a:rPr lang="en-US" sz="2000" dirty="0" err="1"/>
              <a:t>tds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T. Acyclovir 800 mg 5t /d for 7 days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Apparently normal 10 days  ago</a:t>
            </a:r>
          </a:p>
          <a:p>
            <a:r>
              <a:rPr lang="en-US" dirty="0"/>
              <a:t>Developed involuntary movements of the left upper and lower limb </a:t>
            </a:r>
          </a:p>
          <a:p>
            <a:pPr lvl="1"/>
            <a:r>
              <a:rPr lang="en-US" dirty="0"/>
              <a:t>repetitive</a:t>
            </a:r>
          </a:p>
          <a:p>
            <a:pPr lvl="1"/>
            <a:r>
              <a:rPr lang="en-US" dirty="0"/>
              <a:t>Sudden in onset </a:t>
            </a:r>
          </a:p>
          <a:p>
            <a:pPr lvl="1"/>
            <a:r>
              <a:rPr lang="en-US" dirty="0"/>
              <a:t>Reduced during  sleep</a:t>
            </a:r>
          </a:p>
          <a:p>
            <a:pPr lvl="1"/>
            <a:endParaRPr lang="en-US" dirty="0"/>
          </a:p>
          <a:p>
            <a:r>
              <a:rPr lang="en-US" dirty="0"/>
              <a:t>No c/o weakness of limbs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History of present illness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nShot_20170630_00264656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1371600"/>
            <a:ext cx="5211763" cy="5211763"/>
          </a:xfrm>
        </p:spPr>
      </p:pic>
    </p:spTree>
    <p:extLst>
      <p:ext uri="{BB962C8B-B14F-4D97-AF65-F5344CB8AC3E}">
        <p14:creationId xmlns:p14="http://schemas.microsoft.com/office/powerpoint/2010/main" val="2013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cases of rheumatic heart disease have </a:t>
            </a:r>
            <a:r>
              <a:rPr lang="en-US" dirty="0" err="1"/>
              <a:t>sydenham’s</a:t>
            </a:r>
            <a:r>
              <a:rPr lang="en-US" dirty="0"/>
              <a:t> chorea .</a:t>
            </a:r>
          </a:p>
          <a:p>
            <a:r>
              <a:rPr lang="en-US" dirty="0"/>
              <a:t>To highlight the importance of hyperglycemia in the etiology of chorea.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TAKE HOME MESSAGE</a:t>
            </a:r>
          </a:p>
        </p:txBody>
      </p:sp>
    </p:spTree>
    <p:extLst>
      <p:ext uri="{BB962C8B-B14F-4D97-AF65-F5344CB8AC3E}">
        <p14:creationId xmlns:p14="http://schemas.microsoft.com/office/powerpoint/2010/main" val="1461753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4495800"/>
            <a:ext cx="7756263" cy="10542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86000"/>
            <a:ext cx="7745505" cy="40687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 h/o headache , vomiting , blurring of vision   </a:t>
            </a:r>
          </a:p>
          <a:p>
            <a:endParaRPr lang="en-US" dirty="0"/>
          </a:p>
          <a:p>
            <a:r>
              <a:rPr lang="en-US" dirty="0"/>
              <a:t>No h/o cranial nerve symptoms.</a:t>
            </a:r>
          </a:p>
          <a:p>
            <a:endParaRPr lang="en-US" dirty="0"/>
          </a:p>
          <a:p>
            <a:r>
              <a:rPr lang="en-US" dirty="0"/>
              <a:t>No h/o sensory disturbances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h/o bladder / bowel disturbances /autonomic disturbance</a:t>
            </a:r>
          </a:p>
          <a:p>
            <a:endParaRPr lang="en-US" dirty="0"/>
          </a:p>
          <a:p>
            <a:r>
              <a:rPr lang="en-US" dirty="0"/>
              <a:t>No h/o seizure , jaundice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h/o joint pain , rashes over skin , fever chest pain/palpitations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k/c/o RHD MS /MR /MVR Done and on medications </a:t>
            </a:r>
          </a:p>
          <a:p>
            <a:endParaRPr lang="en-US" dirty="0"/>
          </a:p>
          <a:p>
            <a:r>
              <a:rPr lang="en-US" dirty="0"/>
              <a:t>Not a k/c/o Type 2 DM , HTN , Seizure disorder , TB.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Past history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sz="2600" dirty="0"/>
              <a:t>Patient  moderately  built and nourished </a:t>
            </a:r>
          </a:p>
          <a:p>
            <a:pPr lvl="1">
              <a:buNone/>
            </a:pPr>
            <a:endParaRPr lang="en-US" sz="2600" dirty="0"/>
          </a:p>
          <a:p>
            <a:pPr lvl="1">
              <a:buNone/>
            </a:pPr>
            <a:r>
              <a:rPr lang="en-US" sz="2600" dirty="0"/>
              <a:t>Conscious, oriented</a:t>
            </a:r>
          </a:p>
          <a:p>
            <a:pPr lvl="1">
              <a:buNone/>
            </a:pPr>
            <a:r>
              <a:rPr lang="en-US" sz="2600" dirty="0"/>
              <a:t>Afebrile</a:t>
            </a:r>
          </a:p>
          <a:p>
            <a:endParaRPr lang="en-US" sz="2600" dirty="0"/>
          </a:p>
          <a:p>
            <a:pPr lvl="1"/>
            <a:r>
              <a:rPr lang="en-US" sz="2600" dirty="0"/>
              <a:t> Not Pale</a:t>
            </a:r>
          </a:p>
          <a:p>
            <a:pPr lvl="1"/>
            <a:r>
              <a:rPr lang="en-US" sz="2600" dirty="0"/>
              <a:t>Not </a:t>
            </a:r>
            <a:r>
              <a:rPr lang="en-US" sz="2600" dirty="0" err="1"/>
              <a:t>icteric</a:t>
            </a:r>
            <a:endParaRPr lang="en-US" sz="2600" dirty="0"/>
          </a:p>
          <a:p>
            <a:pPr lvl="1"/>
            <a:r>
              <a:rPr lang="en-US" sz="2600" dirty="0"/>
              <a:t>No clubbing </a:t>
            </a:r>
          </a:p>
          <a:p>
            <a:pPr lvl="1"/>
            <a:r>
              <a:rPr lang="en-US" sz="2600" dirty="0"/>
              <a:t>No cyanosis</a:t>
            </a:r>
          </a:p>
          <a:p>
            <a:pPr lvl="1"/>
            <a:r>
              <a:rPr lang="en-US" sz="2600" dirty="0"/>
              <a:t>No pedal edema</a:t>
            </a:r>
          </a:p>
          <a:p>
            <a:pPr lvl="1"/>
            <a:r>
              <a:rPr lang="en-US" sz="2600" dirty="0"/>
              <a:t>No lymphadenopathy</a:t>
            </a:r>
          </a:p>
          <a:p>
            <a:pPr lvl="1"/>
            <a:r>
              <a:rPr lang="en-US" sz="2600" dirty="0"/>
              <a:t>No e/o KF ring ,  Rheumatic nodules .</a:t>
            </a:r>
          </a:p>
          <a:p>
            <a:pPr lvl="1"/>
            <a:r>
              <a:rPr lang="en-US" sz="2600" dirty="0"/>
              <a:t>No staring look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Examination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Blood pressure  140/70 mm hg in Lt Upper Limb </a:t>
            </a:r>
          </a:p>
          <a:p>
            <a:endParaRPr lang="en-US" dirty="0"/>
          </a:p>
          <a:p>
            <a:r>
              <a:rPr lang="en-US" dirty="0"/>
              <a:t>Pulse rate : 78 / min regular , normal volume , no RF RR delay ,no vessel wall thickening, all pulses felt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SpO</a:t>
            </a:r>
            <a:r>
              <a:rPr lang="en-US" dirty="0"/>
              <a:t> 2   99% at room air</a:t>
            </a:r>
          </a:p>
          <a:p>
            <a:endParaRPr lang="en-US" dirty="0"/>
          </a:p>
          <a:p>
            <a:r>
              <a:rPr lang="en-US" dirty="0"/>
              <a:t>JVP not elevated</a:t>
            </a:r>
          </a:p>
          <a:p>
            <a:endParaRPr lang="en-US" dirty="0"/>
          </a:p>
          <a:p>
            <a:r>
              <a:rPr lang="en-US" dirty="0"/>
              <a:t>Temperature : 98.4 degree 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Vitals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94385"/>
            <a:ext cx="7745505" cy="387781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600" dirty="0"/>
              <a:t>CVS :             S1 S2 +</a:t>
            </a:r>
            <a:r>
              <a:rPr lang="en-US" sz="1900" dirty="0"/>
              <a:t>mechanical click +</a:t>
            </a:r>
            <a:endParaRPr lang="en-US" sz="1000" dirty="0"/>
          </a:p>
          <a:p>
            <a:pPr lvl="4">
              <a:buNone/>
            </a:pPr>
            <a:r>
              <a:rPr lang="en-US" sz="2000" dirty="0"/>
              <a:t>                   No murmur</a:t>
            </a:r>
            <a:r>
              <a:rPr lang="en-US" sz="2600" dirty="0"/>
              <a:t>             </a:t>
            </a:r>
          </a:p>
          <a:p>
            <a:pPr lvl="1"/>
            <a:r>
              <a:rPr lang="en-US" sz="2600" dirty="0"/>
              <a:t>RS :                NVBS </a:t>
            </a:r>
          </a:p>
          <a:p>
            <a:pPr marL="411480" lvl="1" indent="0">
              <a:buNone/>
            </a:pPr>
            <a:r>
              <a:rPr lang="en-US" sz="2600" dirty="0"/>
              <a:t>                              No added sounds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P/A :             Soft , No </a:t>
            </a:r>
            <a:r>
              <a:rPr lang="en-US" sz="2600" dirty="0" err="1"/>
              <a:t>organomegaly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CNS :             Conscious oriented </a:t>
            </a:r>
          </a:p>
          <a:p>
            <a:pPr lvl="1">
              <a:buNone/>
            </a:pPr>
            <a:r>
              <a:rPr lang="en-US" sz="2600" dirty="0"/>
              <a:t>                             </a:t>
            </a:r>
            <a:r>
              <a:rPr lang="en-US" sz="2400" dirty="0"/>
              <a:t>choreiform </a:t>
            </a:r>
          </a:p>
          <a:p>
            <a:pPr lvl="1">
              <a:buNone/>
            </a:pPr>
            <a:r>
              <a:rPr lang="en-US" sz="2400" dirty="0"/>
              <a:t>                               movement of the Left UL/LL +</a:t>
            </a:r>
            <a:endParaRPr lang="en-US" sz="2800" dirty="0"/>
          </a:p>
          <a:p>
            <a:pPr lvl="1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System examination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nShot_20170630_00153860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2952" y="914400"/>
            <a:ext cx="5367338" cy="5367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3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714</TotalTime>
  <Words>1101</Words>
  <Application>Microsoft Office PowerPoint</Application>
  <PresentationFormat>On-screen Show (4:3)</PresentationFormat>
  <Paragraphs>305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Book Antiqua</vt:lpstr>
      <vt:lpstr>Calibri</vt:lpstr>
      <vt:lpstr>Wingdings</vt:lpstr>
      <vt:lpstr>Theme3</vt:lpstr>
      <vt:lpstr>AN INTERESTING CAUSE OF CHOREA</vt:lpstr>
      <vt:lpstr>PRESENTATION</vt:lpstr>
      <vt:lpstr>History of present illness</vt:lpstr>
      <vt:lpstr>PowerPoint Presentation</vt:lpstr>
      <vt:lpstr>Past history</vt:lpstr>
      <vt:lpstr>Examination </vt:lpstr>
      <vt:lpstr>Vitals</vt:lpstr>
      <vt:lpstr>System examination</vt:lpstr>
      <vt:lpstr>PowerPoint Presentation</vt:lpstr>
      <vt:lpstr>CNS examination </vt:lpstr>
      <vt:lpstr>PowerPoint Presentation</vt:lpstr>
      <vt:lpstr>PowerPoint Presentation</vt:lpstr>
      <vt:lpstr>PowerPoint Presentation</vt:lpstr>
      <vt:lpstr>Initial Investigations </vt:lpstr>
      <vt:lpstr>Serology</vt:lpstr>
      <vt:lpstr>PowerPoint Presentation</vt:lpstr>
      <vt:lpstr>PowerPoint Presentation</vt:lpstr>
      <vt:lpstr>Initial  treatment </vt:lpstr>
      <vt:lpstr>Neuro opinion</vt:lpstr>
      <vt:lpstr>Radiology report </vt:lpstr>
      <vt:lpstr>Neuro  review</vt:lpstr>
      <vt:lpstr>PowerPoint Presentation</vt:lpstr>
      <vt:lpstr>MRI report</vt:lpstr>
      <vt:lpstr>Course at the hospital</vt:lpstr>
      <vt:lpstr>In hospital complication </vt:lpstr>
      <vt:lpstr>PowerPoint Presentation</vt:lpstr>
      <vt:lpstr>Neuro review </vt:lpstr>
      <vt:lpstr>Final Diagnosis</vt:lpstr>
      <vt:lpstr>Discharge advise </vt:lpstr>
      <vt:lpstr>PowerPoint Presentation</vt:lpstr>
      <vt:lpstr>TAKE HOME MESSAGE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RARE CAUSE OF HAEMATMESIS</dc:title>
  <dc:creator>Admin</dc:creator>
  <cp:lastModifiedBy>Ram Kumar</cp:lastModifiedBy>
  <cp:revision>63</cp:revision>
  <dcterms:created xsi:type="dcterms:W3CDTF">2016-10-02T09:18:35Z</dcterms:created>
  <dcterms:modified xsi:type="dcterms:W3CDTF">2017-07-05T06:31:03Z</dcterms:modified>
</cp:coreProperties>
</file>