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62" r:id="rId5"/>
    <p:sldId id="258" r:id="rId6"/>
    <p:sldId id="259" r:id="rId7"/>
    <p:sldId id="261" r:id="rId8"/>
    <p:sldId id="265" r:id="rId9"/>
    <p:sldId id="263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/>
              <a:t>CASE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20230911215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1"/>
            <a:ext cx="6858000" cy="914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Patient went into SVT spontaneously on 2</a:t>
            </a:r>
            <a:r>
              <a:rPr lang="en-US" baseline="30000" dirty="0"/>
              <a:t>nd</a:t>
            </a:r>
            <a:r>
              <a:rPr lang="en-US" dirty="0"/>
              <a:t> day of admission with Hypotension</a:t>
            </a:r>
          </a:p>
          <a:p>
            <a:pPr>
              <a:buNone/>
            </a:pPr>
            <a:r>
              <a:rPr lang="en-US" dirty="0"/>
              <a:t>Reverted by 100J DC shock.</a:t>
            </a:r>
          </a:p>
          <a:p>
            <a:pPr>
              <a:buNone/>
            </a:pPr>
            <a:r>
              <a:rPr lang="en-US" dirty="0"/>
              <a:t>SVT reverted to sinus rhythm.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TREATMENT:</a:t>
            </a:r>
          </a:p>
          <a:p>
            <a:pPr>
              <a:buNone/>
            </a:pPr>
            <a:r>
              <a:rPr lang="en-US" dirty="0" err="1"/>
              <a:t>Inj</a:t>
            </a:r>
            <a:r>
              <a:rPr lang="en-US" dirty="0"/>
              <a:t> </a:t>
            </a:r>
            <a:r>
              <a:rPr lang="en-US" dirty="0" err="1"/>
              <a:t>Frusemide</a:t>
            </a:r>
            <a:r>
              <a:rPr lang="en-US" dirty="0"/>
              <a:t> 40mg IV BD</a:t>
            </a:r>
          </a:p>
          <a:p>
            <a:pPr>
              <a:buNone/>
            </a:pPr>
            <a:r>
              <a:rPr lang="en-US" dirty="0" err="1"/>
              <a:t>Inj.Heparin</a:t>
            </a:r>
            <a:r>
              <a:rPr lang="en-US" dirty="0"/>
              <a:t> 5000IU IV </a:t>
            </a:r>
            <a:r>
              <a:rPr lang="en-US" dirty="0" err="1"/>
              <a:t>qid</a:t>
            </a:r>
            <a:endParaRPr lang="en-US" dirty="0"/>
          </a:p>
          <a:p>
            <a:pPr>
              <a:buNone/>
            </a:pPr>
            <a:r>
              <a:rPr lang="en-US" dirty="0" err="1"/>
              <a:t>Tab.Acitrom</a:t>
            </a:r>
            <a:r>
              <a:rPr lang="en-US" dirty="0"/>
              <a:t> 2mg OD</a:t>
            </a:r>
          </a:p>
          <a:p>
            <a:pPr>
              <a:buNone/>
            </a:pPr>
            <a:r>
              <a:rPr lang="en-US" dirty="0" err="1"/>
              <a:t>Tab.penicillin</a:t>
            </a:r>
            <a:r>
              <a:rPr lang="en-US" dirty="0"/>
              <a:t> 250mg BD</a:t>
            </a:r>
          </a:p>
          <a:p>
            <a:pPr>
              <a:buNone/>
            </a:pPr>
            <a:r>
              <a:rPr lang="en-US" dirty="0"/>
              <a:t>Tab </a:t>
            </a:r>
            <a:r>
              <a:rPr lang="en-US" dirty="0" err="1"/>
              <a:t>Metoprolol</a:t>
            </a:r>
            <a:r>
              <a:rPr lang="en-US" dirty="0"/>
              <a:t> 25mg OD</a:t>
            </a:r>
          </a:p>
          <a:p>
            <a:pPr>
              <a:buNone/>
            </a:pPr>
            <a:r>
              <a:rPr lang="en-US" dirty="0" err="1"/>
              <a:t>C.Omeprazole</a:t>
            </a:r>
            <a:r>
              <a:rPr lang="en-US" dirty="0"/>
              <a:t> 20mg BD</a:t>
            </a:r>
          </a:p>
          <a:p>
            <a:pPr>
              <a:buNone/>
            </a:pPr>
            <a:r>
              <a:rPr lang="en-US" dirty="0" err="1"/>
              <a:t>T.Enalapril</a:t>
            </a:r>
            <a:r>
              <a:rPr lang="en-US" dirty="0"/>
              <a:t> 2.5mg BD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63 year old female presented with,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Breathlessness for 2 days</a:t>
            </a:r>
          </a:p>
          <a:p>
            <a:pPr>
              <a:buNone/>
            </a:pPr>
            <a:r>
              <a:rPr lang="en-US" dirty="0"/>
              <a:t>-Insidious onset and gradually progressive</a:t>
            </a:r>
          </a:p>
          <a:p>
            <a:pPr>
              <a:buNone/>
            </a:pPr>
            <a:r>
              <a:rPr lang="en-US" dirty="0"/>
              <a:t>-Aggravated on exertion and relieved by rest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Orthopnea</a:t>
            </a:r>
            <a:r>
              <a:rPr lang="en-US" dirty="0"/>
              <a:t> and PND </a:t>
            </a:r>
            <a:r>
              <a:rPr lang="en-US" dirty="0" err="1"/>
              <a:t>prsent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Palpitation for 2 days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-No complaints of chest </a:t>
            </a:r>
            <a:r>
              <a:rPr lang="en-US" dirty="0" err="1"/>
              <a:t>pain,syncope</a:t>
            </a:r>
            <a:r>
              <a:rPr lang="en-US" dirty="0"/>
              <a:t> leg swelling.</a:t>
            </a:r>
          </a:p>
          <a:p>
            <a:pPr>
              <a:buNone/>
            </a:pPr>
            <a:r>
              <a:rPr lang="en-US" dirty="0"/>
              <a:t>-No complaints of decreased urine output.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Fever 1 day</a:t>
            </a:r>
          </a:p>
          <a:p>
            <a:pPr>
              <a:buNone/>
            </a:pPr>
            <a:r>
              <a:rPr lang="en-US" dirty="0"/>
              <a:t>No chills and rigor</a:t>
            </a:r>
          </a:p>
          <a:p>
            <a:pPr>
              <a:buNone/>
            </a:pPr>
            <a:r>
              <a:rPr lang="en-US" dirty="0"/>
              <a:t>No burning </a:t>
            </a:r>
            <a:r>
              <a:rPr lang="en-US" dirty="0" err="1"/>
              <a:t>micturition</a:t>
            </a:r>
            <a:endParaRPr lang="en-US" dirty="0"/>
          </a:p>
          <a:p>
            <a:pPr>
              <a:buNone/>
            </a:pPr>
            <a:r>
              <a:rPr lang="en-US" dirty="0"/>
              <a:t>No abdominal </a:t>
            </a:r>
            <a:r>
              <a:rPr lang="en-US" dirty="0" err="1"/>
              <a:t>pain,vomiting,loose</a:t>
            </a:r>
            <a:r>
              <a:rPr lang="en-US" dirty="0"/>
              <a:t> stools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Past history:</a:t>
            </a:r>
          </a:p>
          <a:p>
            <a:pPr>
              <a:buNone/>
            </a:pPr>
            <a:r>
              <a:rPr lang="en-US" dirty="0"/>
              <a:t>No history T2DM, SHTN, BA, PTB, Epilepsy,  Thyroid disorder, CAD,CKD, CLD, CVA.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Personal history:</a:t>
            </a:r>
          </a:p>
          <a:p>
            <a:pPr>
              <a:buNone/>
            </a:pPr>
            <a:r>
              <a:rPr lang="en-US" dirty="0"/>
              <a:t>-non smoker</a:t>
            </a:r>
          </a:p>
          <a:p>
            <a:pPr>
              <a:buNone/>
            </a:pPr>
            <a:r>
              <a:rPr lang="en-US" dirty="0"/>
              <a:t>-non alcoholic</a:t>
            </a:r>
          </a:p>
          <a:p>
            <a:pPr>
              <a:buNone/>
            </a:pPr>
            <a:r>
              <a:rPr lang="en-US" dirty="0"/>
              <a:t>-mixed diet</a:t>
            </a:r>
          </a:p>
          <a:p>
            <a:pPr>
              <a:buNone/>
            </a:pPr>
            <a:r>
              <a:rPr lang="en-US" dirty="0"/>
              <a:t>-P1L1 and pregnancy was uneventful.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VITAL SIGNS:</a:t>
            </a:r>
          </a:p>
          <a:p>
            <a:pPr>
              <a:buNone/>
            </a:pPr>
            <a:r>
              <a:rPr lang="en-US" dirty="0"/>
              <a:t>PR-160/min</a:t>
            </a:r>
          </a:p>
          <a:p>
            <a:pPr>
              <a:buNone/>
            </a:pPr>
            <a:r>
              <a:rPr lang="en-US" dirty="0"/>
              <a:t>     -irregularly </a:t>
            </a:r>
            <a:r>
              <a:rPr lang="en-US" dirty="0" err="1"/>
              <a:t>irregular,normal</a:t>
            </a:r>
            <a:r>
              <a:rPr lang="en-US" dirty="0"/>
              <a:t> </a:t>
            </a:r>
            <a:r>
              <a:rPr lang="en-US" dirty="0" err="1"/>
              <a:t>volume,no</a:t>
            </a:r>
            <a:r>
              <a:rPr lang="en-US" dirty="0"/>
              <a:t> radio </a:t>
            </a:r>
            <a:r>
              <a:rPr lang="en-US" dirty="0" err="1"/>
              <a:t>femoral,no</a:t>
            </a:r>
            <a:r>
              <a:rPr lang="en-US" dirty="0"/>
              <a:t> radio radial </a:t>
            </a:r>
            <a:r>
              <a:rPr lang="en-US" dirty="0" err="1"/>
              <a:t>delay,no</a:t>
            </a:r>
            <a:r>
              <a:rPr lang="en-US" dirty="0"/>
              <a:t> special character.</a:t>
            </a:r>
          </a:p>
          <a:p>
            <a:pPr>
              <a:buNone/>
            </a:pPr>
            <a:r>
              <a:rPr lang="en-US" dirty="0"/>
              <a:t>BP-120/60 </a:t>
            </a:r>
            <a:r>
              <a:rPr lang="en-US" dirty="0" err="1"/>
              <a:t>mmhg</a:t>
            </a:r>
            <a:endParaRPr lang="en-US" dirty="0"/>
          </a:p>
          <a:p>
            <a:pPr>
              <a:buNone/>
            </a:pPr>
            <a:r>
              <a:rPr lang="en-US" dirty="0"/>
              <a:t>SpO2-98 percent in RA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GENERAL EXAMINATION:</a:t>
            </a:r>
          </a:p>
          <a:p>
            <a:pPr>
              <a:buNone/>
            </a:pPr>
            <a:r>
              <a:rPr lang="en-US" dirty="0"/>
              <a:t>No pallor</a:t>
            </a:r>
          </a:p>
          <a:p>
            <a:pPr>
              <a:buNone/>
            </a:pPr>
            <a:r>
              <a:rPr lang="en-US" dirty="0"/>
              <a:t>No </a:t>
            </a:r>
            <a:r>
              <a:rPr lang="en-US" dirty="0" err="1"/>
              <a:t>icterus</a:t>
            </a:r>
            <a:endParaRPr lang="en-US" dirty="0"/>
          </a:p>
          <a:p>
            <a:pPr>
              <a:buNone/>
            </a:pPr>
            <a:r>
              <a:rPr lang="en-US" dirty="0"/>
              <a:t>No clubbing</a:t>
            </a:r>
          </a:p>
          <a:p>
            <a:pPr>
              <a:buNone/>
            </a:pPr>
            <a:r>
              <a:rPr lang="en-US" dirty="0"/>
              <a:t>No cyanosis</a:t>
            </a:r>
          </a:p>
          <a:p>
            <a:pPr>
              <a:buNone/>
            </a:pPr>
            <a:r>
              <a:rPr lang="en-US" dirty="0"/>
              <a:t>No </a:t>
            </a:r>
            <a:r>
              <a:rPr lang="en-US" dirty="0" err="1"/>
              <a:t>generalised</a:t>
            </a:r>
            <a:r>
              <a:rPr lang="en-US" dirty="0"/>
              <a:t> </a:t>
            </a:r>
            <a:r>
              <a:rPr lang="en-US" dirty="0" err="1"/>
              <a:t>lymphadenopathy</a:t>
            </a:r>
            <a:endParaRPr lang="en-US" dirty="0"/>
          </a:p>
          <a:p>
            <a:pPr>
              <a:buNone/>
            </a:pPr>
            <a:r>
              <a:rPr lang="en-US" dirty="0"/>
              <a:t>No pedal edema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LUTEMBACHER SYNDROME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800" dirty="0">
                <a:solidFill>
                  <a:schemeClr val="tx1"/>
                </a:solidFill>
              </a:rPr>
              <a:t>FROM 4</a:t>
            </a:r>
            <a:r>
              <a:rPr lang="en-US" sz="9800" baseline="30000" dirty="0">
                <a:solidFill>
                  <a:schemeClr val="tx1"/>
                </a:solidFill>
              </a:rPr>
              <a:t>th</a:t>
            </a:r>
            <a:r>
              <a:rPr lang="en-US" sz="9800" dirty="0">
                <a:solidFill>
                  <a:schemeClr val="tx1"/>
                </a:solidFill>
              </a:rPr>
              <a:t> MEDICAL UNIT</a:t>
            </a:r>
          </a:p>
          <a:p>
            <a:r>
              <a:rPr lang="en-US" sz="9800" dirty="0">
                <a:solidFill>
                  <a:schemeClr val="tx1"/>
                </a:solidFill>
              </a:rPr>
              <a:t>CHIEF : </a:t>
            </a:r>
            <a:r>
              <a:rPr lang="en-US" sz="9800" dirty="0" err="1">
                <a:solidFill>
                  <a:schemeClr val="tx1"/>
                </a:solidFill>
              </a:rPr>
              <a:t>Dr.David</a:t>
            </a:r>
            <a:r>
              <a:rPr lang="en-US" sz="9800" dirty="0">
                <a:solidFill>
                  <a:schemeClr val="tx1"/>
                </a:solidFill>
              </a:rPr>
              <a:t> </a:t>
            </a:r>
            <a:r>
              <a:rPr lang="en-US" sz="9800" dirty="0" err="1">
                <a:solidFill>
                  <a:schemeClr val="tx1"/>
                </a:solidFill>
              </a:rPr>
              <a:t>Pradip</a:t>
            </a:r>
            <a:r>
              <a:rPr lang="en-US" sz="9800" dirty="0">
                <a:solidFill>
                  <a:schemeClr val="tx1"/>
                </a:solidFill>
              </a:rPr>
              <a:t> Kumar MD,MRCP</a:t>
            </a:r>
          </a:p>
          <a:p>
            <a:r>
              <a:rPr lang="en-US" sz="9800" dirty="0">
                <a:solidFill>
                  <a:schemeClr val="tx1"/>
                </a:solidFill>
              </a:rPr>
              <a:t>ASSISTANT PROF:</a:t>
            </a:r>
          </a:p>
          <a:p>
            <a:r>
              <a:rPr lang="en-US" sz="9800" dirty="0" err="1">
                <a:solidFill>
                  <a:schemeClr val="tx1"/>
                </a:solidFill>
              </a:rPr>
              <a:t>Dr.Ragavan</a:t>
            </a:r>
            <a:r>
              <a:rPr lang="en-US" sz="9800" dirty="0">
                <a:solidFill>
                  <a:schemeClr val="tx1"/>
                </a:solidFill>
              </a:rPr>
              <a:t> MD</a:t>
            </a:r>
          </a:p>
          <a:p>
            <a:r>
              <a:rPr lang="en-US" sz="9800" dirty="0" err="1">
                <a:solidFill>
                  <a:schemeClr val="tx1"/>
                </a:solidFill>
              </a:rPr>
              <a:t>Dr.Naseema</a:t>
            </a:r>
            <a:r>
              <a:rPr lang="en-US" sz="9800" dirty="0">
                <a:solidFill>
                  <a:schemeClr val="tx1"/>
                </a:solidFill>
              </a:rPr>
              <a:t> </a:t>
            </a:r>
            <a:r>
              <a:rPr lang="en-US" sz="9800" dirty="0" err="1">
                <a:solidFill>
                  <a:schemeClr val="tx1"/>
                </a:solidFill>
              </a:rPr>
              <a:t>Banu</a:t>
            </a:r>
            <a:r>
              <a:rPr lang="en-US" sz="9800" dirty="0">
                <a:solidFill>
                  <a:schemeClr val="tx1"/>
                </a:solidFill>
              </a:rPr>
              <a:t> MD</a:t>
            </a:r>
          </a:p>
          <a:p>
            <a:r>
              <a:rPr lang="en-US" sz="9800" dirty="0" err="1">
                <a:solidFill>
                  <a:schemeClr val="tx1"/>
                </a:solidFill>
              </a:rPr>
              <a:t>Dr.Ramkumar</a:t>
            </a:r>
            <a:r>
              <a:rPr lang="en-US" sz="9800" dirty="0">
                <a:solidFill>
                  <a:schemeClr val="tx1"/>
                </a:solidFill>
              </a:rPr>
              <a:t> MD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SYSTEMIC EXAMINATION: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CVS-S1 S2 present, Variable S1</a:t>
            </a:r>
          </a:p>
          <a:p>
            <a:pPr>
              <a:buNone/>
            </a:pPr>
            <a:r>
              <a:rPr lang="en-US" dirty="0"/>
              <a:t>       -low pitched rough rumbling MDM heard in mitral area with bell of the </a:t>
            </a:r>
            <a:r>
              <a:rPr lang="en-US" dirty="0" err="1"/>
              <a:t>stethescope</a:t>
            </a:r>
            <a:r>
              <a:rPr lang="en-US" dirty="0"/>
              <a:t> with patient in left lateral position.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RS-Bilateral air entry equal</a:t>
            </a:r>
          </a:p>
          <a:p>
            <a:pPr>
              <a:buNone/>
            </a:pPr>
            <a:r>
              <a:rPr lang="en-US" dirty="0"/>
              <a:t>    -Bilateral basal </a:t>
            </a:r>
            <a:r>
              <a:rPr lang="en-US" dirty="0" err="1"/>
              <a:t>crepts</a:t>
            </a:r>
            <a:r>
              <a:rPr lang="en-US" dirty="0"/>
              <a:t> present and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ABDOMEN-soft, non tender, no </a:t>
            </a:r>
            <a:r>
              <a:rPr lang="en-US" dirty="0" err="1"/>
              <a:t>organomegaly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CNS-NFND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INVESTIGATIONS:</a:t>
            </a:r>
          </a:p>
          <a:p>
            <a:pPr>
              <a:buNone/>
            </a:pPr>
            <a:r>
              <a:rPr lang="en-US" dirty="0"/>
              <a:t>Urea-16</a:t>
            </a:r>
          </a:p>
          <a:p>
            <a:pPr>
              <a:buNone/>
            </a:pPr>
            <a:r>
              <a:rPr lang="en-US" dirty="0"/>
              <a:t>Creatinine-0.8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Na-141</a:t>
            </a:r>
          </a:p>
          <a:p>
            <a:pPr>
              <a:buNone/>
            </a:pPr>
            <a:r>
              <a:rPr lang="en-US" dirty="0"/>
              <a:t>K-4.1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TC-10400</a:t>
            </a:r>
          </a:p>
          <a:p>
            <a:pPr>
              <a:buNone/>
            </a:pPr>
            <a:r>
              <a:rPr lang="en-US" dirty="0"/>
              <a:t>Hb-10.8g</a:t>
            </a:r>
          </a:p>
          <a:p>
            <a:pPr>
              <a:buNone/>
            </a:pPr>
            <a:r>
              <a:rPr lang="en-US" dirty="0"/>
              <a:t>PCV-35</a:t>
            </a:r>
          </a:p>
          <a:p>
            <a:pPr>
              <a:buNone/>
            </a:pPr>
            <a:r>
              <a:rPr lang="en-US" dirty="0"/>
              <a:t>Plt-3.31lakh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TREATMENT GIVEN:</a:t>
            </a:r>
          </a:p>
          <a:p>
            <a:pPr>
              <a:buNone/>
            </a:pPr>
            <a:r>
              <a:rPr lang="en-US" dirty="0"/>
              <a:t>-Fluid restriction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Inj</a:t>
            </a:r>
            <a:r>
              <a:rPr lang="en-US" dirty="0"/>
              <a:t> Heparin 5000IU IV </a:t>
            </a:r>
            <a:r>
              <a:rPr lang="en-US" dirty="0" err="1"/>
              <a:t>qid</a:t>
            </a:r>
            <a:endParaRPr lang="en-US" dirty="0"/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Inj</a:t>
            </a:r>
            <a:r>
              <a:rPr lang="en-US" dirty="0"/>
              <a:t> </a:t>
            </a:r>
            <a:r>
              <a:rPr lang="en-US" dirty="0" err="1"/>
              <a:t>Ceftriaxone</a:t>
            </a:r>
            <a:r>
              <a:rPr lang="en-US" dirty="0"/>
              <a:t> 1g IV BD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Tab.Azithromycin</a:t>
            </a:r>
            <a:r>
              <a:rPr lang="en-US" dirty="0"/>
              <a:t> 500mg OD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Tab.Acitrom</a:t>
            </a:r>
            <a:r>
              <a:rPr lang="en-US" dirty="0"/>
              <a:t> 2mg OD</a:t>
            </a:r>
          </a:p>
          <a:p>
            <a:pPr>
              <a:buNone/>
            </a:pPr>
            <a:r>
              <a:rPr lang="en-US" dirty="0"/>
              <a:t>-Tab </a:t>
            </a:r>
            <a:r>
              <a:rPr lang="en-US" dirty="0" err="1"/>
              <a:t>Digoxin</a:t>
            </a:r>
            <a:r>
              <a:rPr lang="en-US" dirty="0"/>
              <a:t> 0.25mg OD</a:t>
            </a:r>
          </a:p>
          <a:p>
            <a:pPr>
              <a:buNone/>
            </a:pPr>
            <a:r>
              <a:rPr lang="en-US" dirty="0"/>
              <a:t>-Neb </a:t>
            </a:r>
            <a:r>
              <a:rPr lang="en-US" dirty="0" err="1"/>
              <a:t>Budecort</a:t>
            </a:r>
            <a:r>
              <a:rPr lang="en-US" dirty="0"/>
              <a:t> 12 </a:t>
            </a:r>
            <a:r>
              <a:rPr lang="en-US" dirty="0" err="1"/>
              <a:t>hrly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 42 years old female presented with,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Breathlessness for 3 days</a:t>
            </a:r>
          </a:p>
          <a:p>
            <a:pPr>
              <a:buNone/>
            </a:pPr>
            <a:r>
              <a:rPr lang="en-US" dirty="0"/>
              <a:t>-NYHA Class 3 to 4 progression</a:t>
            </a:r>
          </a:p>
          <a:p>
            <a:pPr>
              <a:buNone/>
            </a:pPr>
            <a:r>
              <a:rPr lang="en-US" dirty="0"/>
              <a:t>-aggravated on exertion.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orthopnea</a:t>
            </a:r>
            <a:r>
              <a:rPr lang="en-US" dirty="0"/>
              <a:t> and PND present.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Epigastric</a:t>
            </a:r>
            <a:r>
              <a:rPr lang="en-US" dirty="0"/>
              <a:t> pain for 3 days</a:t>
            </a:r>
          </a:p>
          <a:p>
            <a:pPr>
              <a:buNone/>
            </a:pPr>
            <a:r>
              <a:rPr lang="en-US" dirty="0"/>
              <a:t>-burning type</a:t>
            </a:r>
          </a:p>
          <a:p>
            <a:pPr>
              <a:buNone/>
            </a:pPr>
            <a:r>
              <a:rPr lang="en-US" dirty="0"/>
              <a:t>-no radiation</a:t>
            </a:r>
          </a:p>
          <a:p>
            <a:pPr>
              <a:buNone/>
            </a:pPr>
            <a:r>
              <a:rPr lang="en-US" dirty="0"/>
              <a:t>-no aggravating and relieving factors.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No chest </a:t>
            </a:r>
            <a:r>
              <a:rPr lang="en-US" dirty="0" err="1"/>
              <a:t>pain,palpitation,syncope</a:t>
            </a:r>
            <a:r>
              <a:rPr lang="en-US" dirty="0"/>
              <a:t> and leg swelling.</a:t>
            </a:r>
          </a:p>
          <a:p>
            <a:pPr>
              <a:buNone/>
            </a:pPr>
            <a:r>
              <a:rPr lang="en-US" dirty="0"/>
              <a:t>No decrease in urine output.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Past history:</a:t>
            </a:r>
          </a:p>
          <a:p>
            <a:pPr>
              <a:buNone/>
            </a:pPr>
            <a:r>
              <a:rPr lang="en-US" dirty="0"/>
              <a:t>No h/o T2DM, SHTN, BA, PTB, Epilepsy, Thyroid disorder, CAD, CKD, CVA</a:t>
            </a:r>
          </a:p>
          <a:p>
            <a:pPr>
              <a:buNone/>
            </a:pPr>
            <a:r>
              <a:rPr lang="en-US" dirty="0"/>
              <a:t>H/o heart disease diagnosed during pregnancy </a:t>
            </a:r>
          </a:p>
          <a:p>
            <a:pPr>
              <a:buNone/>
            </a:pPr>
            <a:r>
              <a:rPr lang="en-US" dirty="0"/>
              <a:t>(records not available)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Personal history:</a:t>
            </a:r>
          </a:p>
          <a:p>
            <a:pPr>
              <a:buNone/>
            </a:pPr>
            <a:r>
              <a:rPr lang="en-US" dirty="0"/>
              <a:t>Non smoker</a:t>
            </a:r>
          </a:p>
          <a:p>
            <a:pPr>
              <a:buNone/>
            </a:pPr>
            <a:r>
              <a:rPr lang="en-US" dirty="0"/>
              <a:t>Non alcoholic</a:t>
            </a:r>
          </a:p>
          <a:p>
            <a:pPr>
              <a:buNone/>
            </a:pPr>
            <a:r>
              <a:rPr lang="en-US" dirty="0"/>
              <a:t>Mixed diet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VITAL SIGNS:</a:t>
            </a:r>
          </a:p>
          <a:p>
            <a:pPr>
              <a:buNone/>
            </a:pPr>
            <a:r>
              <a:rPr lang="en-US" dirty="0"/>
              <a:t>PR-96/min , irregular in rhythm, normal volume, no special character.</a:t>
            </a:r>
          </a:p>
          <a:p>
            <a:pPr>
              <a:buNone/>
            </a:pPr>
            <a:r>
              <a:rPr lang="en-US" dirty="0"/>
              <a:t>BP-110/70 </a:t>
            </a:r>
            <a:r>
              <a:rPr lang="en-US" dirty="0" err="1"/>
              <a:t>mmhg</a:t>
            </a:r>
            <a:endParaRPr lang="en-US" dirty="0"/>
          </a:p>
          <a:p>
            <a:pPr>
              <a:buNone/>
            </a:pPr>
            <a:r>
              <a:rPr lang="en-US" dirty="0"/>
              <a:t>SPo2-90% on 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GENERAL EXAMINATION:</a:t>
            </a:r>
          </a:p>
          <a:p>
            <a:pPr>
              <a:buNone/>
            </a:pPr>
            <a:r>
              <a:rPr lang="en-US" dirty="0"/>
              <a:t>No pallor</a:t>
            </a:r>
          </a:p>
          <a:p>
            <a:pPr>
              <a:buNone/>
            </a:pPr>
            <a:r>
              <a:rPr lang="en-US" dirty="0"/>
              <a:t>No </a:t>
            </a:r>
            <a:r>
              <a:rPr lang="en-US" dirty="0" err="1"/>
              <a:t>icterus</a:t>
            </a:r>
            <a:endParaRPr lang="en-US" dirty="0"/>
          </a:p>
          <a:p>
            <a:pPr>
              <a:buNone/>
            </a:pPr>
            <a:r>
              <a:rPr lang="en-US" dirty="0"/>
              <a:t>No clubbing</a:t>
            </a:r>
          </a:p>
          <a:p>
            <a:pPr>
              <a:buNone/>
            </a:pPr>
            <a:r>
              <a:rPr lang="en-US" dirty="0"/>
              <a:t>No cyanosis</a:t>
            </a:r>
          </a:p>
          <a:p>
            <a:pPr>
              <a:buNone/>
            </a:pPr>
            <a:r>
              <a:rPr lang="en-US" dirty="0"/>
              <a:t>No generalized </a:t>
            </a:r>
            <a:r>
              <a:rPr lang="en-US" dirty="0" err="1"/>
              <a:t>lymphadenopathy</a:t>
            </a:r>
            <a:endParaRPr lang="en-US" dirty="0"/>
          </a:p>
          <a:p>
            <a:pPr>
              <a:buNone/>
            </a:pPr>
            <a:r>
              <a:rPr lang="en-US" dirty="0"/>
              <a:t>No pedal edema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SYSTEMIC EXAMINATION:</a:t>
            </a:r>
          </a:p>
          <a:p>
            <a:pPr>
              <a:buNone/>
            </a:pPr>
            <a:r>
              <a:rPr lang="en-US" dirty="0"/>
              <a:t>CVS-S1 present</a:t>
            </a:r>
          </a:p>
          <a:p>
            <a:pPr>
              <a:buNone/>
            </a:pPr>
            <a:r>
              <a:rPr lang="en-US" dirty="0"/>
              <a:t>         wide split S2 present</a:t>
            </a:r>
          </a:p>
          <a:p>
            <a:pPr>
              <a:buNone/>
            </a:pPr>
            <a:r>
              <a:rPr lang="en-US" dirty="0"/>
              <a:t>         ESM present in pulmonary area</a:t>
            </a:r>
          </a:p>
          <a:p>
            <a:pPr>
              <a:buNone/>
            </a:pPr>
            <a:r>
              <a:rPr lang="en-US" dirty="0"/>
              <a:t>          JVP Elevated</a:t>
            </a:r>
          </a:p>
          <a:p>
            <a:pPr>
              <a:buNone/>
            </a:pPr>
            <a:r>
              <a:rPr lang="en-US" dirty="0"/>
              <a:t>RS-Bilateral </a:t>
            </a:r>
            <a:r>
              <a:rPr lang="en-US"/>
              <a:t>air entry </a:t>
            </a:r>
            <a:r>
              <a:rPr lang="en-US" dirty="0"/>
              <a:t>equal</a:t>
            </a:r>
          </a:p>
          <a:p>
            <a:pPr>
              <a:buNone/>
            </a:pPr>
            <a:r>
              <a:rPr lang="en-US" dirty="0"/>
              <a:t>      Bilateral basal </a:t>
            </a:r>
            <a:r>
              <a:rPr lang="en-US" dirty="0" err="1"/>
              <a:t>crepts</a:t>
            </a:r>
            <a:r>
              <a:rPr lang="en-US" dirty="0"/>
              <a:t> present.</a:t>
            </a:r>
          </a:p>
          <a:p>
            <a:pPr>
              <a:buNone/>
            </a:pPr>
            <a:r>
              <a:rPr lang="en-US" dirty="0"/>
              <a:t>ABDOMEN-</a:t>
            </a:r>
            <a:r>
              <a:rPr lang="en-US" dirty="0" err="1"/>
              <a:t>Soft,tender</a:t>
            </a:r>
            <a:r>
              <a:rPr lang="en-US" dirty="0"/>
              <a:t> </a:t>
            </a:r>
            <a:r>
              <a:rPr lang="en-US" dirty="0" err="1"/>
              <a:t>hepatomegaly</a:t>
            </a:r>
            <a:r>
              <a:rPr lang="en-US" dirty="0"/>
              <a:t> present</a:t>
            </a:r>
          </a:p>
          <a:p>
            <a:pPr>
              <a:buNone/>
            </a:pPr>
            <a:r>
              <a:rPr lang="en-US" dirty="0"/>
              <a:t>CNS-NFND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INVESTIGATIONS:</a:t>
            </a:r>
          </a:p>
          <a:p>
            <a:pPr>
              <a:buNone/>
            </a:pPr>
            <a:r>
              <a:rPr lang="en-US" dirty="0"/>
              <a:t>TC-9400</a:t>
            </a:r>
          </a:p>
          <a:p>
            <a:pPr>
              <a:buNone/>
            </a:pPr>
            <a:r>
              <a:rPr lang="en-US" dirty="0"/>
              <a:t>Hb-13.4 g</a:t>
            </a:r>
          </a:p>
          <a:p>
            <a:pPr>
              <a:buNone/>
            </a:pPr>
            <a:r>
              <a:rPr lang="en-US" dirty="0"/>
              <a:t>PCV-39</a:t>
            </a:r>
          </a:p>
          <a:p>
            <a:pPr>
              <a:buNone/>
            </a:pPr>
            <a:r>
              <a:rPr lang="en-US" dirty="0"/>
              <a:t>Platelets-2.28 </a:t>
            </a:r>
            <a:r>
              <a:rPr lang="en-US" dirty="0" err="1"/>
              <a:t>lakhs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Na-131</a:t>
            </a:r>
          </a:p>
          <a:p>
            <a:pPr>
              <a:buNone/>
            </a:pPr>
            <a:r>
              <a:rPr lang="en-US" dirty="0"/>
              <a:t>K-4.3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Urea-43</a:t>
            </a:r>
          </a:p>
          <a:p>
            <a:pPr>
              <a:buNone/>
            </a:pPr>
            <a:r>
              <a:rPr lang="en-US" dirty="0"/>
              <a:t>Creat-1.0</a:t>
            </a:r>
          </a:p>
          <a:p>
            <a:pPr>
              <a:buNone/>
            </a:pPr>
            <a:r>
              <a:rPr lang="en-US" dirty="0"/>
              <a:t>RBS-180mg/dl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G20230912083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-3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514</Words>
  <Application>Microsoft Office PowerPoint</Application>
  <PresentationFormat>On-screen Show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CASE 1</vt:lpstr>
      <vt:lpstr>LUTEMBACHER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LUTEMBACHER SYNDROME</dc:title>
  <dc:creator>Administrator</dc:creator>
  <cp:lastModifiedBy>thiyagapari27@gmail.com</cp:lastModifiedBy>
  <cp:revision>16</cp:revision>
  <dcterms:created xsi:type="dcterms:W3CDTF">2006-08-16T00:00:00Z</dcterms:created>
  <dcterms:modified xsi:type="dcterms:W3CDTF">2023-09-12T14:03:25Z</dcterms:modified>
</cp:coreProperties>
</file>