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jpeg" Extension="jpeg"/>
  <Default ContentType="application/vnd.openxmlformats-package.relationships+xml" Extension="rels"/>
  <Override ContentType="application/vnd.openxmlformats-officedocument.presentationml.tableStyles+xml" PartName="/ppt/tableStyles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presentationml.tags+xml" PartName="/ppt/tags/tag2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custDataLst>
    <p:tags r:id="rId27"/>
  </p:custDataLst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2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tableStyles" Target="tableStyles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tags" Target="tags/tag2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FA69D9-9F35-4581-8551-0686F60F8E6E}" type="datetimeFigureOut">
              <a:rPr lang="en-IN" smtClean="0"/>
              <a:t>02-07-2024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723336-9207-4A64-A1FF-9A17A48DF217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A69D9-9F35-4581-8551-0686F60F8E6E}" type="datetimeFigureOut">
              <a:rPr lang="en-IN" smtClean="0"/>
              <a:t>02-07-2024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23336-9207-4A64-A1FF-9A17A48DF21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0FA69D9-9F35-4581-8551-0686F60F8E6E}" type="datetimeFigureOut">
              <a:rPr lang="en-IN" smtClean="0"/>
              <a:t>02-07-2024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723336-9207-4A64-A1FF-9A17A48DF21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A69D9-9F35-4581-8551-0686F60F8E6E}" type="datetimeFigureOut">
              <a:rPr lang="en-IN" smtClean="0"/>
              <a:t>02-07-2024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23336-9207-4A64-A1FF-9A17A48DF21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FA69D9-9F35-4581-8551-0686F60F8E6E}" type="datetimeFigureOut">
              <a:rPr lang="en-IN" smtClean="0"/>
              <a:t>02-07-2024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723336-9207-4A64-A1FF-9A17A48DF217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A69D9-9F35-4581-8551-0686F60F8E6E}" type="datetimeFigureOut">
              <a:rPr lang="en-IN" smtClean="0"/>
              <a:t>02-07-2024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23336-9207-4A64-A1FF-9A17A48DF21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A69D9-9F35-4581-8551-0686F60F8E6E}" type="datetimeFigureOut">
              <a:rPr lang="en-IN" smtClean="0"/>
              <a:t>02-07-2024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23336-9207-4A64-A1FF-9A17A48DF21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A69D9-9F35-4581-8551-0686F60F8E6E}" type="datetimeFigureOut">
              <a:rPr lang="en-IN" smtClean="0"/>
              <a:t>02-07-2024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23336-9207-4A64-A1FF-9A17A48DF21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FA69D9-9F35-4581-8551-0686F60F8E6E}" type="datetimeFigureOut">
              <a:rPr lang="en-IN" smtClean="0"/>
              <a:t>02-07-2024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23336-9207-4A64-A1FF-9A17A48DF21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A69D9-9F35-4581-8551-0686F60F8E6E}" type="datetimeFigureOut">
              <a:rPr lang="en-IN" smtClean="0"/>
              <a:t>02-07-2024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23336-9207-4A64-A1FF-9A17A48DF21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FA69D9-9F35-4581-8551-0686F60F8E6E}" type="datetimeFigureOut">
              <a:rPr lang="en-IN" smtClean="0"/>
              <a:t>02-07-2024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723336-9207-4A64-A1FF-9A17A48DF217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FA69D9-9F35-4581-8551-0686F60F8E6E}" type="datetimeFigureOut">
              <a:rPr lang="en-IN" smtClean="0"/>
              <a:t>02-07-2024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723336-9207-4A64-A1FF-9A17A48DF217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Interesting case from iii mu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04937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               CHIEF : </a:t>
            </a:r>
            <a:r>
              <a:rPr lang="en-US" dirty="0" err="1" smtClean="0">
                <a:solidFill>
                  <a:schemeClr val="bg1"/>
                </a:solidFill>
              </a:rPr>
              <a:t>Dr.DAVID</a:t>
            </a:r>
            <a:r>
              <a:rPr lang="en-US" dirty="0" smtClean="0">
                <a:solidFill>
                  <a:schemeClr val="bg1"/>
                </a:solidFill>
              </a:rPr>
              <a:t> PRADEEP KUMAR 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ASSIT PROFESSORS                  .                       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Dr. NASEEMA BANU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Dr. RAM KUMAR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Dr. FAYAZ NABIL</a:t>
            </a:r>
          </a:p>
          <a:p>
            <a:r>
              <a:rPr lang="en-IN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history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Mixed diet. Normal bowel and bladder habits</a:t>
            </a:r>
          </a:p>
          <a:p>
            <a:r>
              <a:rPr lang="en-US" dirty="0" smtClean="0"/>
              <a:t>Married 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r>
              <a:rPr lang="en-US" dirty="0" smtClean="0"/>
              <a:t>17 </a:t>
            </a:r>
            <a:r>
              <a:rPr lang="en-US" dirty="0" smtClean="0"/>
              <a:t>years. </a:t>
            </a:r>
          </a:p>
          <a:p>
            <a:r>
              <a:rPr lang="en-US" dirty="0" smtClean="0"/>
              <a:t>T</a:t>
            </a:r>
            <a:r>
              <a:rPr lang="en-US" dirty="0" smtClean="0"/>
              <a:t>reated for </a:t>
            </a:r>
            <a:r>
              <a:rPr lang="en-US" dirty="0" smtClean="0"/>
              <a:t>infertility 6 months before </a:t>
            </a:r>
            <a:r>
              <a:rPr lang="en-US" dirty="0" smtClean="0"/>
              <a:t>10 </a:t>
            </a:r>
            <a:r>
              <a:rPr lang="en-US" dirty="0" err="1" smtClean="0"/>
              <a:t>yrs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discontinued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P1L1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sychiatric </a:t>
            </a:r>
            <a:r>
              <a:rPr lang="en-US" dirty="0" smtClean="0"/>
              <a:t>illness since 4 years</a:t>
            </a:r>
            <a:r>
              <a:rPr lang="en-US" dirty="0" smtClean="0"/>
              <a:t>, not </a:t>
            </a:r>
            <a:r>
              <a:rPr lang="en-US" dirty="0" smtClean="0"/>
              <a:t>on treatment.</a:t>
            </a:r>
          </a:p>
          <a:p>
            <a:r>
              <a:rPr lang="en-US" dirty="0"/>
              <a:t>A</a:t>
            </a:r>
            <a:r>
              <a:rPr lang="en-US" dirty="0" smtClean="0"/>
              <a:t>menorrhea since </a:t>
            </a:r>
            <a:r>
              <a:rPr lang="en-US" dirty="0"/>
              <a:t>A</a:t>
            </a:r>
            <a:r>
              <a:rPr lang="en-US" dirty="0" smtClean="0"/>
              <a:t>pril </a:t>
            </a:r>
            <a:r>
              <a:rPr lang="en-US" dirty="0" smtClean="0"/>
              <a:t>2024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52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770344"/>
          </a:xfrm>
        </p:spPr>
        <p:txBody>
          <a:bodyPr/>
          <a:lstStyle/>
          <a:p>
            <a:pPr algn="ctr"/>
            <a:r>
              <a:rPr lang="en-US" dirty="0" smtClean="0"/>
              <a:t>On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46976"/>
            <a:ext cx="3538736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Patient </a:t>
            </a:r>
            <a:r>
              <a:rPr lang="en-US" sz="2000" dirty="0" smtClean="0"/>
              <a:t>comfortable, cooperative</a:t>
            </a:r>
            <a:endParaRPr lang="en-US" sz="2000" dirty="0" smtClean="0"/>
          </a:p>
          <a:p>
            <a:r>
              <a:rPr lang="en-US" sz="2000" dirty="0" smtClean="0"/>
              <a:t>Pale</a:t>
            </a:r>
            <a:r>
              <a:rPr lang="en-US" sz="2000" dirty="0" smtClean="0"/>
              <a:t>, thin built</a:t>
            </a:r>
          </a:p>
          <a:p>
            <a:r>
              <a:rPr lang="en-US" sz="2000" dirty="0" smtClean="0"/>
              <a:t>No icterus, cyanosis, clubbing, pedal edema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VITALS</a:t>
            </a:r>
          </a:p>
          <a:p>
            <a:r>
              <a:rPr lang="en-US" sz="2000" dirty="0" smtClean="0"/>
              <a:t>BP:100/70 mmHg </a:t>
            </a:r>
          </a:p>
          <a:p>
            <a:r>
              <a:rPr lang="en-US" sz="2000" dirty="0" smtClean="0"/>
              <a:t>PR 102/min </a:t>
            </a:r>
            <a:endParaRPr lang="en-US" sz="2000" dirty="0"/>
          </a:p>
          <a:p>
            <a:r>
              <a:rPr lang="en-US" sz="2000" dirty="0" smtClean="0"/>
              <a:t>SPO2 98</a:t>
            </a:r>
            <a:r>
              <a:rPr lang="en-US" sz="2000" dirty="0" smtClean="0"/>
              <a:t>%</a:t>
            </a:r>
          </a:p>
          <a:p>
            <a:r>
              <a:rPr lang="en-US" sz="2000" dirty="0" smtClean="0"/>
              <a:t>Afebrile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95936" y="1268760"/>
            <a:ext cx="4032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SYSTEMIC EXAMINATION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CVS</a:t>
            </a:r>
            <a:r>
              <a:rPr lang="en-US" sz="2000" dirty="0" smtClean="0"/>
              <a:t>: </a:t>
            </a:r>
            <a:r>
              <a:rPr lang="en-US" sz="2000" dirty="0" smtClean="0"/>
              <a:t>S1S2, </a:t>
            </a:r>
            <a:r>
              <a:rPr lang="en-US" sz="2000" dirty="0" smtClean="0"/>
              <a:t>No </a:t>
            </a:r>
            <a:r>
              <a:rPr lang="en-US" sz="2000" dirty="0"/>
              <a:t>murmur </a:t>
            </a:r>
          </a:p>
          <a:p>
            <a:r>
              <a:rPr lang="en-US" sz="2000" dirty="0"/>
              <a:t>RS</a:t>
            </a:r>
            <a:r>
              <a:rPr lang="en-US" sz="2000" dirty="0" smtClean="0"/>
              <a:t>:   </a:t>
            </a:r>
            <a:r>
              <a:rPr lang="en-US" sz="2000" dirty="0" smtClean="0"/>
              <a:t>BAE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 smtClean="0"/>
              <a:t>NVBS</a:t>
            </a:r>
            <a:endParaRPr lang="en-US" sz="2000" dirty="0"/>
          </a:p>
          <a:p>
            <a:r>
              <a:rPr lang="en-US" sz="2000" dirty="0"/>
              <a:t>P/A :</a:t>
            </a:r>
            <a:r>
              <a:rPr lang="en-US" sz="2000" dirty="0" smtClean="0"/>
              <a:t>SOFT, </a:t>
            </a:r>
            <a:r>
              <a:rPr lang="en-US" sz="2000" dirty="0" smtClean="0"/>
              <a:t>LSCS Scar</a:t>
            </a:r>
            <a:endParaRPr lang="en-US" sz="2000" dirty="0"/>
          </a:p>
          <a:p>
            <a:r>
              <a:rPr lang="en-US" sz="2000" dirty="0"/>
              <a:t>CNS </a:t>
            </a:r>
            <a:r>
              <a:rPr lang="en-US" sz="2000" dirty="0" smtClean="0"/>
              <a:t>:conscious, </a:t>
            </a:r>
            <a:r>
              <a:rPr lang="en-US" sz="2000" dirty="0"/>
              <a:t>oriented</a:t>
            </a:r>
          </a:p>
          <a:p>
            <a:r>
              <a:rPr lang="en-US" sz="2000" dirty="0" smtClean="0"/>
              <a:t>        Muscle </a:t>
            </a:r>
            <a:r>
              <a:rPr lang="en-US" sz="2000" dirty="0"/>
              <a:t>bulk decreased </a:t>
            </a:r>
          </a:p>
          <a:p>
            <a:r>
              <a:rPr lang="en-US" sz="2000" dirty="0" smtClean="0"/>
              <a:t>        Power </a:t>
            </a:r>
            <a:r>
              <a:rPr lang="en-US" sz="2000" dirty="0"/>
              <a:t>4/5 </a:t>
            </a:r>
            <a:r>
              <a:rPr lang="en-US" sz="2000" dirty="0" smtClean="0"/>
              <a:t> 4/5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4/5  4/5</a:t>
            </a:r>
            <a:endParaRPr lang="en-US" sz="2000" dirty="0"/>
          </a:p>
          <a:p>
            <a:r>
              <a:rPr lang="en-US" sz="2000" dirty="0" smtClean="0"/>
              <a:t>        TONE </a:t>
            </a:r>
            <a:r>
              <a:rPr lang="en-US" sz="2000" dirty="0"/>
              <a:t>NORMAL</a:t>
            </a:r>
          </a:p>
          <a:p>
            <a:r>
              <a:rPr lang="en-US" sz="2000" dirty="0" smtClean="0"/>
              <a:t>        DTR   +     +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+     +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B/L </a:t>
            </a:r>
            <a:r>
              <a:rPr lang="en-US" sz="2000" dirty="0"/>
              <a:t>PLANTAR FLEXOR</a:t>
            </a:r>
          </a:p>
          <a:p>
            <a:r>
              <a:rPr lang="en-US" sz="2000" dirty="0" smtClean="0"/>
              <a:t>         B/L </a:t>
            </a:r>
            <a:r>
              <a:rPr lang="en-US" sz="2000" dirty="0"/>
              <a:t>PUPIL 3mm RTL</a:t>
            </a:r>
            <a:endParaRPr lang="en-IN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64088" y="458112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24128" y="436510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08104" y="371703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40152" y="3501008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Multiple skin lesion</a:t>
            </a:r>
          </a:p>
          <a:p>
            <a:r>
              <a:rPr lang="en-US" dirty="0" smtClean="0"/>
              <a:t>Large non healing ulcer in R </a:t>
            </a:r>
            <a:r>
              <a:rPr lang="en-US" dirty="0" err="1" smtClean="0"/>
              <a:t>wrist,L</a:t>
            </a:r>
            <a:r>
              <a:rPr lang="en-US" dirty="0" smtClean="0"/>
              <a:t> DORSUM OF </a:t>
            </a:r>
            <a:r>
              <a:rPr lang="en-US" dirty="0" err="1" smtClean="0"/>
              <a:t>foot,L</a:t>
            </a:r>
            <a:r>
              <a:rPr lang="en-US" dirty="0" smtClean="0"/>
              <a:t> SHIN</a:t>
            </a:r>
          </a:p>
          <a:p>
            <a:r>
              <a:rPr lang="en-US" dirty="0" smtClean="0"/>
              <a:t>Healed ulcer with scar  in face, both </a:t>
            </a:r>
            <a:r>
              <a:rPr lang="en-US" dirty="0" err="1" smtClean="0"/>
              <a:t>knee,chest</a:t>
            </a:r>
            <a:endParaRPr lang="en-US" dirty="0" smtClean="0"/>
          </a:p>
          <a:p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542778"/>
            <a:ext cx="3521075" cy="2640806"/>
          </a:xfrm>
        </p:spPr>
      </p:pic>
    </p:spTree>
    <p:extLst>
      <p:ext uri="{BB962C8B-B14F-4D97-AF65-F5344CB8AC3E}">
        <p14:creationId xmlns:p14="http://schemas.microsoft.com/office/powerpoint/2010/main" val="2958731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DONE IN GRH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96091099"/>
              </p:ext>
            </p:extLst>
          </p:nvPr>
        </p:nvGraphicFramePr>
        <p:xfrm>
          <a:off x="457200" y="1600200"/>
          <a:ext cx="3521076" cy="523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538"/>
                <a:gridCol w="17605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BLOOD COUNT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WBC 5700/MCL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BILIRUBIN 0.4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 9.3g/dl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SGOT 57U/L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HCT 30.2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SGPT 33U/L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PLT 377000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 91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RBS 97mg/dl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Sr. CAL 7.2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Urea -10mg/dl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cr</a:t>
                      </a:r>
                      <a:r>
                        <a:rPr lang="en-US" baseline="0" dirty="0" smtClean="0"/>
                        <a:t>- 0.7 mg/dl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</a:t>
                      </a:r>
                      <a:r>
                        <a:rPr lang="en-US" dirty="0" smtClean="0"/>
                        <a:t>. uric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acid 2.1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Sr. Na/</a:t>
                      </a:r>
                      <a:r>
                        <a:rPr lang="en-US" baseline="0" dirty="0" smtClean="0"/>
                        <a:t>K  132/3.6Meq/L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Sr. PO4 2.3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Urine spot</a:t>
                      </a:r>
                    </a:p>
                    <a:p>
                      <a:r>
                        <a:rPr lang="en-US" dirty="0" smtClean="0"/>
                        <a:t> Cal 5.3</a:t>
                      </a:r>
                    </a:p>
                    <a:p>
                      <a:r>
                        <a:rPr lang="en-US" dirty="0" err="1" smtClean="0"/>
                        <a:t>Creat</a:t>
                      </a:r>
                      <a:r>
                        <a:rPr lang="en-US" baseline="0" dirty="0" smtClean="0"/>
                        <a:t> 75</a:t>
                      </a:r>
                    </a:p>
                    <a:p>
                      <a:r>
                        <a:rPr lang="en-US" baseline="0" dirty="0" smtClean="0"/>
                        <a:t>Protein 147</a:t>
                      </a:r>
                      <a:endParaRPr lang="en-US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3982962"/>
              </p:ext>
            </p:extLst>
          </p:nvPr>
        </p:nvGraphicFramePr>
        <p:xfrm>
          <a:off x="4211960" y="1408177"/>
          <a:ext cx="3521076" cy="5361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92884"/>
              </a:tblGrid>
              <a:tr h="34779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00295">
                <a:tc>
                  <a:txBody>
                    <a:bodyPr/>
                    <a:lstStyle/>
                    <a:p>
                      <a:r>
                        <a:rPr lang="en-US" dirty="0" smtClean="0"/>
                        <a:t>T.</a:t>
                      </a:r>
                      <a:r>
                        <a:rPr lang="en-US" baseline="0" dirty="0" smtClean="0"/>
                        <a:t> PROTEIN  7.9 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VM</a:t>
                      </a:r>
                      <a:r>
                        <a:rPr lang="en-US" baseline="0" dirty="0" smtClean="0"/>
                        <a:t> negative</a:t>
                      </a:r>
                      <a:endParaRPr lang="en-IN" dirty="0"/>
                    </a:p>
                  </a:txBody>
                  <a:tcPr/>
                </a:tc>
              </a:tr>
              <a:tr h="600295">
                <a:tc>
                  <a:txBody>
                    <a:bodyPr/>
                    <a:lstStyle/>
                    <a:p>
                      <a:r>
                        <a:rPr lang="en-US" dirty="0" smtClean="0"/>
                        <a:t>ALBUMIN 3.3 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VCTC non reactive</a:t>
                      </a:r>
                      <a:endParaRPr lang="en-IN" dirty="0"/>
                    </a:p>
                  </a:txBody>
                  <a:tcPr/>
                </a:tc>
              </a:tr>
              <a:tr h="600295">
                <a:tc>
                  <a:txBody>
                    <a:bodyPr/>
                    <a:lstStyle/>
                    <a:p>
                      <a:r>
                        <a:rPr lang="en-US" dirty="0" smtClean="0"/>
                        <a:t>Globulin</a:t>
                      </a:r>
                      <a:r>
                        <a:rPr lang="en-US" baseline="0" dirty="0" smtClean="0"/>
                        <a:t> 4.6 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ESR 33mm/</a:t>
                      </a:r>
                      <a:r>
                        <a:rPr lang="en-US" dirty="0" err="1" smtClean="0"/>
                        <a:t>hr</a:t>
                      </a:r>
                      <a:endParaRPr lang="en-IN" dirty="0"/>
                    </a:p>
                  </a:txBody>
                  <a:tcPr/>
                </a:tc>
              </a:tr>
              <a:tr h="600295">
                <a:tc>
                  <a:txBody>
                    <a:bodyPr/>
                    <a:lstStyle/>
                    <a:p>
                      <a:r>
                        <a:rPr lang="en-US" dirty="0" smtClean="0"/>
                        <a:t>TSH</a:t>
                      </a:r>
                      <a:r>
                        <a:rPr lang="en-US" baseline="0" dirty="0" smtClean="0"/>
                        <a:t> 4.55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HCG</a:t>
                      </a:r>
                      <a:r>
                        <a:rPr lang="en-US" baseline="0" dirty="0" smtClean="0"/>
                        <a:t> 0.651 </a:t>
                      </a:r>
                      <a:r>
                        <a:rPr lang="en-US" baseline="0" dirty="0" smtClean="0"/>
                        <a:t>m </a:t>
                      </a:r>
                      <a:r>
                        <a:rPr lang="en-US" baseline="0" dirty="0" err="1" smtClean="0"/>
                        <a:t>iu</a:t>
                      </a:r>
                      <a:endParaRPr lang="en-IN" dirty="0"/>
                    </a:p>
                  </a:txBody>
                  <a:tcPr/>
                </a:tc>
              </a:tr>
              <a:tr h="857565">
                <a:tc>
                  <a:txBody>
                    <a:bodyPr/>
                    <a:lstStyle/>
                    <a:p>
                      <a:r>
                        <a:rPr lang="en-US" dirty="0" smtClean="0"/>
                        <a:t>Sr</a:t>
                      </a:r>
                      <a:r>
                        <a:rPr lang="en-US" dirty="0" smtClean="0"/>
                        <a:t>. cortisol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63.44mcg/dl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</a:t>
                      </a:r>
                      <a:r>
                        <a:rPr lang="en-US" baseline="0" dirty="0" smtClean="0"/>
                        <a:t> fetoprotein 4.55</a:t>
                      </a:r>
                      <a:endParaRPr lang="en-IN" dirty="0"/>
                    </a:p>
                  </a:txBody>
                  <a:tcPr/>
                </a:tc>
              </a:tr>
              <a:tr h="1114834">
                <a:tc>
                  <a:txBody>
                    <a:bodyPr/>
                    <a:lstStyle/>
                    <a:p>
                      <a:r>
                        <a:rPr lang="en-US" dirty="0" smtClean="0"/>
                        <a:t>Urine routine</a:t>
                      </a:r>
                    </a:p>
                    <a:p>
                      <a:r>
                        <a:rPr lang="en-US" dirty="0" smtClean="0"/>
                        <a:t>Sugar nil</a:t>
                      </a:r>
                    </a:p>
                    <a:p>
                      <a:r>
                        <a:rPr lang="en-US" dirty="0" smtClean="0"/>
                        <a:t>Albumin nil</a:t>
                      </a:r>
                    </a:p>
                    <a:p>
                      <a:r>
                        <a:rPr lang="en-US" dirty="0" smtClean="0"/>
                        <a:t>0-3</a:t>
                      </a:r>
                      <a:r>
                        <a:rPr lang="en-US" baseline="0" dirty="0" smtClean="0"/>
                        <a:t> pus cells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Sr. </a:t>
                      </a:r>
                      <a:r>
                        <a:rPr lang="en-US" dirty="0" err="1" smtClean="0"/>
                        <a:t>procal</a:t>
                      </a:r>
                      <a:r>
                        <a:rPr lang="en-US" baseline="0" dirty="0" smtClean="0"/>
                        <a:t> 0.176</a:t>
                      </a:r>
                      <a:endParaRPr lang="en-IN" dirty="0"/>
                    </a:p>
                  </a:txBody>
                  <a:tcPr/>
                </a:tc>
              </a:tr>
              <a:tr h="371918">
                <a:tc>
                  <a:txBody>
                    <a:bodyPr/>
                    <a:lstStyle/>
                    <a:p>
                      <a:r>
                        <a:rPr lang="en-US" dirty="0" smtClean="0"/>
                        <a:t>UPT</a:t>
                      </a:r>
                      <a:r>
                        <a:rPr lang="en-US" baseline="0" dirty="0" smtClean="0"/>
                        <a:t> negative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CRP positive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9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CSF                    CULTURES  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85402564"/>
              </p:ext>
            </p:extLst>
          </p:nvPr>
        </p:nvGraphicFramePr>
        <p:xfrm>
          <a:off x="457200" y="1600200"/>
          <a:ext cx="3521075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10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CSF ANALYSIS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TC 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DC 1PMN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SUGAR 69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 86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ADA 11.9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Pus culture  </a:t>
            </a:r>
            <a:r>
              <a:rPr lang="en-US" dirty="0" smtClean="0"/>
              <a:t>P mirabilis</a:t>
            </a:r>
            <a:endParaRPr lang="en-US" dirty="0" smtClean="0"/>
          </a:p>
          <a:p>
            <a:r>
              <a:rPr lang="en-US" dirty="0" smtClean="0"/>
              <a:t>Blood culture </a:t>
            </a:r>
            <a:r>
              <a:rPr lang="en-US" dirty="0" smtClean="0"/>
              <a:t>K </a:t>
            </a:r>
            <a:r>
              <a:rPr lang="en-US" dirty="0" err="1" smtClean="0"/>
              <a:t>pneumoniae</a:t>
            </a:r>
            <a:endParaRPr lang="en-US" dirty="0" smtClean="0"/>
          </a:p>
          <a:p>
            <a:r>
              <a:rPr lang="en-US" dirty="0" smtClean="0"/>
              <a:t>CSF culture </a:t>
            </a:r>
            <a:r>
              <a:rPr lang="en-US" dirty="0" smtClean="0"/>
              <a:t>Enterococcus </a:t>
            </a:r>
            <a:r>
              <a:rPr lang="en-US" dirty="0" smtClean="0"/>
              <a:t>species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754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Radiological investigation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USG ABDOMEN AND PELVIS</a:t>
            </a:r>
          </a:p>
          <a:p>
            <a:r>
              <a:rPr lang="en-US" dirty="0" smtClean="0"/>
              <a:t>Liver increased echoes</a:t>
            </a:r>
          </a:p>
          <a:p>
            <a:r>
              <a:rPr lang="en-US" dirty="0" smtClean="0"/>
              <a:t>Right ovary enlarged echogenic </a:t>
            </a:r>
            <a:r>
              <a:rPr lang="en-US" dirty="0" err="1" smtClean="0"/>
              <a:t>stroma</a:t>
            </a:r>
            <a:r>
              <a:rPr lang="en-US" dirty="0" smtClean="0"/>
              <a:t> </a:t>
            </a:r>
            <a:r>
              <a:rPr lang="en-US" dirty="0" smtClean="0"/>
              <a:t>with</a:t>
            </a:r>
            <a:r>
              <a:rPr lang="en-US" dirty="0" smtClean="0"/>
              <a:t> </a:t>
            </a:r>
            <a:r>
              <a:rPr lang="en-US" dirty="0" smtClean="0"/>
              <a:t>solid components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vascularity</a:t>
            </a:r>
          </a:p>
          <a:p>
            <a:r>
              <a:rPr lang="en-US" dirty="0" smtClean="0"/>
              <a:t>Left ovary enlarged with predominantly solid</a:t>
            </a:r>
          </a:p>
          <a:p>
            <a:r>
              <a:rPr lang="en-US" dirty="0" smtClean="0"/>
              <a:t>Minimal </a:t>
            </a:r>
            <a:r>
              <a:rPr lang="en-US" dirty="0" smtClean="0"/>
              <a:t>free fluid in abdomen and pelvis</a:t>
            </a:r>
          </a:p>
          <a:p>
            <a:r>
              <a:rPr lang="en-US" dirty="0" smtClean="0"/>
              <a:t>Diffuse </a:t>
            </a:r>
            <a:r>
              <a:rPr lang="en-US" dirty="0" err="1" smtClean="0"/>
              <a:t>omental</a:t>
            </a:r>
            <a:r>
              <a:rPr lang="en-US" dirty="0" smtClean="0"/>
              <a:t> thickening and </a:t>
            </a:r>
            <a:r>
              <a:rPr lang="en-US" dirty="0" smtClean="0"/>
              <a:t>caking</a:t>
            </a:r>
            <a:endParaRPr lang="en-US" dirty="0" smtClean="0"/>
          </a:p>
          <a:p>
            <a:r>
              <a:rPr lang="en-US" dirty="0" smtClean="0"/>
              <a:t>IMP: ? Ovarian malignancy with </a:t>
            </a:r>
            <a:r>
              <a:rPr lang="en-US" dirty="0" err="1" smtClean="0"/>
              <a:t>omental</a:t>
            </a:r>
            <a:r>
              <a:rPr lang="en-US" dirty="0" smtClean="0"/>
              <a:t> deposits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dirty="0" err="1" smtClean="0"/>
              <a:t>sugg</a:t>
            </a:r>
            <a:r>
              <a:rPr lang="en-US" dirty="0" smtClean="0"/>
              <a:t> </a:t>
            </a:r>
            <a:r>
              <a:rPr lang="en-US" dirty="0" smtClean="0"/>
              <a:t>CA125 and MRI pelvis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CECT THORAX</a:t>
            </a:r>
          </a:p>
          <a:p>
            <a:r>
              <a:rPr lang="en-US" dirty="0" err="1" smtClean="0"/>
              <a:t>Centrilobular</a:t>
            </a:r>
            <a:r>
              <a:rPr lang="en-US" dirty="0" smtClean="0"/>
              <a:t> nodule with tree in bud </a:t>
            </a:r>
            <a:r>
              <a:rPr lang="en-US" dirty="0" smtClean="0"/>
              <a:t>pattern </a:t>
            </a:r>
            <a:r>
              <a:rPr lang="en-US" dirty="0" smtClean="0"/>
              <a:t>in </a:t>
            </a:r>
            <a:r>
              <a:rPr lang="en-US" dirty="0" smtClean="0"/>
              <a:t>both</a:t>
            </a:r>
            <a:r>
              <a:rPr lang="en-US" dirty="0" smtClean="0"/>
              <a:t> </a:t>
            </a:r>
            <a:r>
              <a:rPr lang="en-US" dirty="0" smtClean="0"/>
              <a:t>lung fields(UL)</a:t>
            </a:r>
          </a:p>
          <a:p>
            <a:r>
              <a:rPr lang="en-US" dirty="0" smtClean="0"/>
              <a:t>P/O PTB </a:t>
            </a:r>
            <a:r>
              <a:rPr lang="en-US" dirty="0" err="1" smtClean="0"/>
              <a:t>endo</a:t>
            </a:r>
            <a:r>
              <a:rPr lang="en-US" dirty="0" smtClean="0"/>
              <a:t> bronchial spread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415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CECT ABDOMEN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tiny scattered cystic lesion in </a:t>
            </a:r>
            <a:r>
              <a:rPr lang="en-US" dirty="0" smtClean="0"/>
              <a:t>liver</a:t>
            </a:r>
            <a:r>
              <a:rPr lang="en-IN" dirty="0"/>
              <a:t> </a:t>
            </a:r>
            <a:r>
              <a:rPr lang="en-IN" dirty="0" smtClean="0"/>
              <a:t>n</a:t>
            </a:r>
            <a:r>
              <a:rPr lang="en-IN" dirty="0" smtClean="0"/>
              <a:t>ot </a:t>
            </a:r>
            <a:r>
              <a:rPr lang="en-IN" dirty="0" smtClean="0"/>
              <a:t>contrast </a:t>
            </a:r>
            <a:r>
              <a:rPr lang="en-IN" dirty="0" err="1" smtClean="0"/>
              <a:t>enchancing</a:t>
            </a:r>
            <a:r>
              <a:rPr lang="en-IN" dirty="0" smtClean="0"/>
              <a:t> p/o </a:t>
            </a:r>
            <a:r>
              <a:rPr lang="en-IN" dirty="0" smtClean="0"/>
              <a:t>simple hepatic cyst</a:t>
            </a:r>
          </a:p>
          <a:p>
            <a:r>
              <a:rPr lang="en-US" dirty="0" smtClean="0"/>
              <a:t>Diffuse </a:t>
            </a:r>
            <a:r>
              <a:rPr lang="en-US" dirty="0" smtClean="0"/>
              <a:t>mesenteric </a:t>
            </a:r>
            <a:r>
              <a:rPr lang="en-US" dirty="0" smtClean="0"/>
              <a:t>haziness</a:t>
            </a:r>
          </a:p>
          <a:p>
            <a:r>
              <a:rPr lang="en-US" dirty="0" smtClean="0"/>
              <a:t>All bowel loop shows normal enhancing </a:t>
            </a:r>
            <a:r>
              <a:rPr lang="en-US" dirty="0" smtClean="0"/>
              <a:t>pattern, </a:t>
            </a:r>
            <a:r>
              <a:rPr lang="en-US" dirty="0" smtClean="0"/>
              <a:t>no wall thickening noted</a:t>
            </a:r>
          </a:p>
          <a:p>
            <a:r>
              <a:rPr lang="en-US" dirty="0" smtClean="0"/>
              <a:t>SMA,IMA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coeliac </a:t>
            </a:r>
            <a:r>
              <a:rPr lang="en-US" dirty="0" smtClean="0"/>
              <a:t>arteries normally </a:t>
            </a:r>
            <a:r>
              <a:rPr lang="en-US" dirty="0" err="1" smtClean="0"/>
              <a:t>opacified</a:t>
            </a:r>
            <a:endParaRPr lang="en-US" dirty="0" smtClean="0"/>
          </a:p>
          <a:p>
            <a:r>
              <a:rPr lang="en-US" dirty="0" smtClean="0"/>
              <a:t>PV</a:t>
            </a:r>
            <a:r>
              <a:rPr lang="en-US" dirty="0" smtClean="0"/>
              <a:t>, HV </a:t>
            </a:r>
            <a:r>
              <a:rPr lang="en-US" dirty="0" smtClean="0"/>
              <a:t>and SMV </a:t>
            </a:r>
            <a:r>
              <a:rPr lang="en-US" dirty="0" smtClean="0"/>
              <a:t>normally </a:t>
            </a:r>
            <a:r>
              <a:rPr lang="en-US" dirty="0" err="1" smtClean="0"/>
              <a:t>opacified</a:t>
            </a:r>
            <a:endParaRPr lang="en-US" dirty="0" smtClean="0"/>
          </a:p>
          <a:p>
            <a:r>
              <a:rPr lang="en-US" dirty="0" smtClean="0"/>
              <a:t>BONES: </a:t>
            </a:r>
            <a:r>
              <a:rPr lang="en-US" dirty="0" err="1" smtClean="0"/>
              <a:t>subchondral</a:t>
            </a:r>
            <a:r>
              <a:rPr lang="en-US" dirty="0" smtClean="0"/>
              <a:t> </a:t>
            </a:r>
            <a:r>
              <a:rPr lang="en-US" dirty="0" smtClean="0"/>
              <a:t>sclerosis </a:t>
            </a:r>
            <a:r>
              <a:rPr lang="en-US" dirty="0" smtClean="0"/>
              <a:t>in Left sacroiliac joint ? </a:t>
            </a:r>
            <a:r>
              <a:rPr lang="en-US" dirty="0" err="1" smtClean="0"/>
              <a:t>sacroiliitis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41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AND </a:t>
            </a:r>
            <a:r>
              <a:rPr lang="en-US" dirty="0" err="1" smtClean="0"/>
              <a:t>dOPPLER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2" y="1600200"/>
            <a:ext cx="3395511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082" y="1600200"/>
            <a:ext cx="3395511" cy="4525963"/>
          </a:xfrm>
        </p:spPr>
      </p:pic>
    </p:spTree>
    <p:extLst>
      <p:ext uri="{BB962C8B-B14F-4D97-AF65-F5344CB8AC3E}">
        <p14:creationId xmlns:p14="http://schemas.microsoft.com/office/powerpoint/2010/main" val="378803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marrow reports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4846320"/>
          </a:xfrm>
        </p:spPr>
        <p:txBody>
          <a:bodyPr>
            <a:normAutofit fontScale="92500" lnSpcReduction="10000"/>
          </a:bodyPr>
          <a:lstStyle/>
          <a:p>
            <a:r>
              <a:rPr lang="en-US" sz="3300" b="1" dirty="0" smtClean="0">
                <a:solidFill>
                  <a:srgbClr val="C00000"/>
                </a:solidFill>
              </a:rPr>
              <a:t>ASPIRATION</a:t>
            </a:r>
          </a:p>
          <a:p>
            <a:r>
              <a:rPr lang="en-US" dirty="0" smtClean="0"/>
              <a:t>Peripheral smear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smtClean="0"/>
              <a:t>hypochromic microcytic anemia with mild </a:t>
            </a:r>
            <a:r>
              <a:rPr lang="en-US" dirty="0" err="1" smtClean="0"/>
              <a:t>neutrophilia</a:t>
            </a:r>
            <a:endParaRPr lang="en-US" dirty="0" smtClean="0"/>
          </a:p>
          <a:p>
            <a:r>
              <a:rPr lang="en-US" dirty="0" smtClean="0"/>
              <a:t>Bone marrow aspiration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smtClean="0"/>
              <a:t>myeloid hyperplasia</a:t>
            </a:r>
          </a:p>
          <a:p>
            <a:pPr marL="0" indent="0">
              <a:buNone/>
            </a:pPr>
            <a:r>
              <a:rPr lang="en-US" dirty="0" smtClean="0"/>
              <a:t>                                No </a:t>
            </a:r>
            <a:r>
              <a:rPr lang="en-US" dirty="0" smtClean="0"/>
              <a:t>granuloma or infiltrates</a:t>
            </a:r>
          </a:p>
          <a:p>
            <a:r>
              <a:rPr lang="en-US" sz="3300" b="1" dirty="0" smtClean="0">
                <a:solidFill>
                  <a:srgbClr val="C00000"/>
                </a:solidFill>
              </a:rPr>
              <a:t>BIOPSY</a:t>
            </a:r>
          </a:p>
          <a:p>
            <a:r>
              <a:rPr lang="en-US" dirty="0" err="1"/>
              <a:t>N</a:t>
            </a:r>
            <a:r>
              <a:rPr lang="en-US" dirty="0" err="1" smtClean="0"/>
              <a:t>ormocelluar</a:t>
            </a:r>
            <a:r>
              <a:rPr lang="en-US" dirty="0" smtClean="0"/>
              <a:t> marrow with normal </a:t>
            </a:r>
            <a:r>
              <a:rPr lang="en-US" dirty="0" err="1" smtClean="0"/>
              <a:t>erythroid</a:t>
            </a:r>
            <a:r>
              <a:rPr lang="en-US" dirty="0" smtClean="0"/>
              <a:t>, myeloid precursor and megakaryocyte. Focally vague granulomas noted formed by </a:t>
            </a:r>
            <a:r>
              <a:rPr lang="en-US" dirty="0" err="1" smtClean="0"/>
              <a:t>epitheloid</a:t>
            </a:r>
            <a:r>
              <a:rPr lang="en-US" dirty="0" smtClean="0"/>
              <a:t> </a:t>
            </a:r>
            <a:r>
              <a:rPr lang="en-US" dirty="0" err="1" smtClean="0"/>
              <a:t>histiocytes</a:t>
            </a:r>
            <a:r>
              <a:rPr lang="en-US" dirty="0" smtClean="0"/>
              <a:t> and </a:t>
            </a:r>
            <a:r>
              <a:rPr lang="en-US" dirty="0" err="1" smtClean="0"/>
              <a:t>langhans</a:t>
            </a:r>
            <a:r>
              <a:rPr lang="en-US" dirty="0" smtClean="0"/>
              <a:t> type giant cell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IMPRESSION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BM biopsy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 smtClean="0"/>
              <a:t>focal granulomatous inflammation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0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PELVIS WITH CONTRAST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5544616" cy="5112568"/>
          </a:xfrm>
        </p:spPr>
      </p:pic>
    </p:spTree>
    <p:extLst>
      <p:ext uri="{BB962C8B-B14F-4D97-AF65-F5344CB8AC3E}">
        <p14:creationId xmlns:p14="http://schemas.microsoft.com/office/powerpoint/2010/main" val="9512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34 female with  </a:t>
            </a:r>
          </a:p>
          <a:p>
            <a:r>
              <a:rPr lang="en-US" i="1" dirty="0" smtClean="0"/>
              <a:t>h/o Left hip pain 10 months with no aggravating and relieving factors </a:t>
            </a:r>
            <a:endParaRPr lang="en-US" i="1" dirty="0"/>
          </a:p>
          <a:p>
            <a:r>
              <a:rPr lang="en-US" i="1" dirty="0" smtClean="0"/>
              <a:t>h/o skin lesion after 1 week started as blister, progressed to non healing ulcerated lesion with undermined </a:t>
            </a:r>
            <a:r>
              <a:rPr lang="en-US" i="1" dirty="0" smtClean="0"/>
              <a:t>edges in multiple areas involving Right wrist ,Left forearm ,L FOOT, LEFT ANKLE</a:t>
            </a:r>
            <a:endParaRPr lang="en-US" i="1" dirty="0" smtClean="0"/>
          </a:p>
          <a:p>
            <a:r>
              <a:rPr lang="en-US" i="1" dirty="0" smtClean="0"/>
              <a:t>H/o weight loss (10 kg</a:t>
            </a:r>
            <a:r>
              <a:rPr lang="en-US" i="1" dirty="0" smtClean="0"/>
              <a:t>) duration 6 months</a:t>
            </a:r>
            <a:endParaRPr lang="en-US" i="1" dirty="0" smtClean="0"/>
          </a:p>
          <a:p>
            <a:r>
              <a:rPr lang="en-US" i="1" dirty="0" smtClean="0"/>
              <a:t>H/o fever on and </a:t>
            </a:r>
            <a:r>
              <a:rPr lang="en-US" i="1" dirty="0" smtClean="0"/>
              <a:t>off.</a:t>
            </a:r>
            <a:r>
              <a:rPr lang="en-US" b="1" i="1" dirty="0" smtClean="0"/>
              <a:t> </a:t>
            </a:r>
            <a:r>
              <a:rPr lang="en-US" b="1" i="1" dirty="0" smtClean="0"/>
              <a:t>Low grade , intermittent ,no diurnal variation</a:t>
            </a:r>
            <a:endParaRPr lang="en-US" b="1" i="1" dirty="0" smtClean="0"/>
          </a:p>
          <a:p>
            <a:r>
              <a:rPr lang="en-US" i="1" dirty="0" smtClean="0"/>
              <a:t>No h/o cough with </a:t>
            </a:r>
            <a:r>
              <a:rPr lang="en-US" i="1" dirty="0" smtClean="0"/>
              <a:t>expectoration </a:t>
            </a:r>
            <a:endParaRPr lang="en-US" i="1" dirty="0" smtClean="0"/>
          </a:p>
          <a:p>
            <a:r>
              <a:rPr lang="en-US" i="1" dirty="0" smtClean="0"/>
              <a:t>No H/O alternate bowel habits</a:t>
            </a:r>
          </a:p>
          <a:p>
            <a:r>
              <a:rPr lang="en-US" i="1" dirty="0" smtClean="0"/>
              <a:t>No h/o breathlessness and palpitation</a:t>
            </a:r>
          </a:p>
          <a:p>
            <a:r>
              <a:rPr lang="en-US" i="1" dirty="0" smtClean="0"/>
              <a:t>No h/o skin </a:t>
            </a:r>
            <a:r>
              <a:rPr lang="en-US" i="1" dirty="0" smtClean="0"/>
              <a:t>rashes, </a:t>
            </a:r>
            <a:r>
              <a:rPr lang="en-US" i="1" dirty="0" smtClean="0"/>
              <a:t>oral </a:t>
            </a:r>
            <a:r>
              <a:rPr lang="en-US" i="1" dirty="0" smtClean="0"/>
              <a:t>ulcers, </a:t>
            </a:r>
            <a:r>
              <a:rPr lang="en-US" i="1" dirty="0" smtClean="0"/>
              <a:t>hair loss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7122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CBNAAT </a:t>
            </a:r>
            <a:r>
              <a:rPr lang="en-US" dirty="0" err="1" smtClean="0"/>
              <a:t>Ascitic</a:t>
            </a:r>
            <a:r>
              <a:rPr lang="en-US" dirty="0" smtClean="0"/>
              <a:t> fluid – NEGATIVE</a:t>
            </a:r>
          </a:p>
          <a:p>
            <a:r>
              <a:rPr lang="en-US" dirty="0" smtClean="0"/>
              <a:t> </a:t>
            </a:r>
            <a:r>
              <a:rPr lang="en-US" dirty="0" smtClean="0"/>
              <a:t>CBNAAT </a:t>
            </a:r>
            <a:r>
              <a:rPr lang="en-US" dirty="0" smtClean="0"/>
              <a:t>CSF – NEGATIVE</a:t>
            </a:r>
          </a:p>
          <a:p>
            <a:r>
              <a:rPr lang="en-US" dirty="0" smtClean="0"/>
              <a:t> SKIN LESION AFB – NEGATIVE</a:t>
            </a:r>
          </a:p>
          <a:p>
            <a:r>
              <a:rPr lang="en-US" dirty="0"/>
              <a:t> </a:t>
            </a:r>
            <a:r>
              <a:rPr lang="en-US" dirty="0" smtClean="0"/>
              <a:t>BONE MARROW GENE </a:t>
            </a:r>
            <a:r>
              <a:rPr lang="en-US" dirty="0" smtClean="0"/>
              <a:t>XPERT- MTB </a:t>
            </a:r>
            <a:r>
              <a:rPr lang="en-US" dirty="0" smtClean="0"/>
              <a:t>NOT DETECTED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0756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 txBox="1"/>
          <p:nvPr/>
        </p:nvSpPr>
        <p:spPr>
          <a:xfrm>
            <a:off x="4568" y="2901309"/>
            <a:ext cx="91440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        LETS DISCUSS </a:t>
            </a:r>
            <a:endParaRPr sz="2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Past history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Hypothyroid  </a:t>
            </a:r>
            <a:r>
              <a:rPr lang="en-US" dirty="0"/>
              <a:t>8 </a:t>
            </a:r>
            <a:r>
              <a:rPr lang="en-US" dirty="0" smtClean="0"/>
              <a:t>years on </a:t>
            </a:r>
            <a:r>
              <a:rPr lang="en-US" dirty="0" err="1" smtClean="0"/>
              <a:t>T</a:t>
            </a:r>
            <a:r>
              <a:rPr lang="en-US" dirty="0" err="1" smtClean="0"/>
              <a:t>hyroxine</a:t>
            </a:r>
            <a:r>
              <a:rPr lang="en-US" dirty="0" smtClean="0"/>
              <a:t> </a:t>
            </a:r>
            <a:r>
              <a:rPr lang="en-US" dirty="0"/>
              <a:t>50mcg </a:t>
            </a:r>
            <a:r>
              <a:rPr lang="en-US" dirty="0" smtClean="0"/>
              <a:t>od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No</a:t>
            </a:r>
            <a:r>
              <a:rPr lang="en-US" dirty="0" smtClean="0"/>
              <a:t> T2DM, SHTN, CAD, B asthma.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774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</a:t>
            </a:r>
            <a:r>
              <a:rPr lang="en-US" dirty="0" smtClean="0"/>
              <a:t>outside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664165"/>
              </p:ext>
            </p:extLst>
          </p:nvPr>
        </p:nvGraphicFramePr>
        <p:xfrm>
          <a:off x="457200" y="1609725"/>
          <a:ext cx="72390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Blood</a:t>
                      </a:r>
                      <a:r>
                        <a:rPr lang="en-US" baseline="0" dirty="0" smtClean="0"/>
                        <a:t> count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WBC </a:t>
                      </a:r>
                      <a:r>
                        <a:rPr lang="en-US" dirty="0" smtClean="0"/>
                        <a:t>5150/c mm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S. Bilirubin </a:t>
                      </a:r>
                      <a:r>
                        <a:rPr lang="en-US" baseline="0" dirty="0" smtClean="0"/>
                        <a:t> 0.69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DC 66/18/6/9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SGOT</a:t>
                      </a:r>
                      <a:r>
                        <a:rPr lang="en-US" baseline="0" dirty="0" smtClean="0"/>
                        <a:t> 18.2U/L  SGPT 15.7 U/L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HB 11.4 g/dl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 99.6IU/L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HCT 36.5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SERUM PROTEIN 7.41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MCV 76.84fL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ALBUMIN 4.47g/dl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PLT 513000/</a:t>
                      </a:r>
                      <a:r>
                        <a:rPr lang="en-US" dirty="0" err="1" smtClean="0"/>
                        <a:t>Ul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GLOBULIN </a:t>
                      </a:r>
                      <a:r>
                        <a:rPr lang="en-US" baseline="0" dirty="0" smtClean="0"/>
                        <a:t> 2.94 g/dl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ANC </a:t>
                      </a:r>
                      <a:r>
                        <a:rPr lang="en-US" dirty="0" smtClean="0"/>
                        <a:t>3418/c mm(2-7k</a:t>
                      </a:r>
                      <a:r>
                        <a:rPr lang="en-US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A/G ratio 1.52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ALC 933(1k-3k)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RBC morphology</a:t>
                      </a:r>
                    </a:p>
                    <a:p>
                      <a:r>
                        <a:rPr lang="en-US" dirty="0" smtClean="0"/>
                        <a:t> hypochromic and microcytic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 </a:t>
                      </a:r>
                      <a:r>
                        <a:rPr lang="en-US" dirty="0" smtClean="0"/>
                        <a:t>biopsy-</a:t>
                      </a:r>
                    </a:p>
                    <a:p>
                      <a:r>
                        <a:rPr lang="en-US" dirty="0" err="1" smtClean="0"/>
                        <a:t>pyoderma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granulosum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7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63488"/>
            <a:ext cx="7239000" cy="1143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0"/>
            <a:ext cx="7239000" cy="68580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USG ABDOMEN AND PELVIS </a:t>
            </a:r>
            <a:r>
              <a:rPr lang="en-US" dirty="0" smtClean="0"/>
              <a:t>(NOVEMBER 2023)</a:t>
            </a:r>
          </a:p>
          <a:p>
            <a:r>
              <a:rPr lang="en-US" dirty="0" smtClean="0"/>
              <a:t>IMP: </a:t>
            </a:r>
            <a:r>
              <a:rPr lang="en-US" dirty="0" smtClean="0"/>
              <a:t>Mesenteric </a:t>
            </a:r>
            <a:r>
              <a:rPr lang="en-US" dirty="0" smtClean="0"/>
              <a:t>thickening with collection of free fluid. Right and left ovary </a:t>
            </a:r>
            <a:r>
              <a:rPr lang="en-US" dirty="0" smtClean="0"/>
              <a:t>show multiple </a:t>
            </a:r>
            <a:r>
              <a:rPr lang="en-US" dirty="0" smtClean="0"/>
              <a:t>tiny </a:t>
            </a:r>
            <a:r>
              <a:rPr lang="en-US" dirty="0" smtClean="0"/>
              <a:t>follicles</a:t>
            </a:r>
            <a:endParaRPr lang="en-US" dirty="0" smtClean="0"/>
          </a:p>
          <a:p>
            <a:endParaRPr lang="en-US" dirty="0"/>
          </a:p>
          <a:p>
            <a:r>
              <a:rPr lang="en-US" sz="2800" b="1" dirty="0" smtClean="0">
                <a:solidFill>
                  <a:srgbClr val="C00000"/>
                </a:solidFill>
              </a:rPr>
              <a:t>MRI LS spine </a:t>
            </a:r>
            <a:r>
              <a:rPr lang="en-US" dirty="0" smtClean="0"/>
              <a:t>(</a:t>
            </a:r>
            <a:r>
              <a:rPr lang="en-US" dirty="0" err="1" smtClean="0"/>
              <a:t>nov</a:t>
            </a:r>
            <a:r>
              <a:rPr lang="en-US" dirty="0" smtClean="0"/>
              <a:t> 2023)</a:t>
            </a:r>
          </a:p>
          <a:p>
            <a:r>
              <a:rPr lang="en-US" dirty="0" smtClean="0"/>
              <a:t>Two </a:t>
            </a:r>
            <a:r>
              <a:rPr lang="en-US" dirty="0" smtClean="0"/>
              <a:t>T1,T2 </a:t>
            </a:r>
            <a:r>
              <a:rPr lang="en-US" dirty="0" err="1" smtClean="0"/>
              <a:t>hypointense</a:t>
            </a:r>
            <a:r>
              <a:rPr lang="en-US" dirty="0" smtClean="0"/>
              <a:t> with peripheral </a:t>
            </a:r>
            <a:r>
              <a:rPr lang="en-US" dirty="0" err="1" smtClean="0"/>
              <a:t>hyperintense</a:t>
            </a:r>
            <a:r>
              <a:rPr lang="en-US" dirty="0" smtClean="0"/>
              <a:t> and STIR </a:t>
            </a:r>
            <a:r>
              <a:rPr lang="en-US" dirty="0" err="1" smtClean="0"/>
              <a:t>heterintense</a:t>
            </a:r>
            <a:r>
              <a:rPr lang="en-US" dirty="0" smtClean="0"/>
              <a:t> lesion </a:t>
            </a:r>
            <a:r>
              <a:rPr lang="en-US" dirty="0" smtClean="0"/>
              <a:t>in left sacral </a:t>
            </a:r>
            <a:r>
              <a:rPr lang="en-US" dirty="0" err="1" smtClean="0"/>
              <a:t>ala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sacroiliac joint with CT screening showing LYTIC lesion</a:t>
            </a:r>
          </a:p>
          <a:p>
            <a:r>
              <a:rPr lang="en-US" dirty="0" smtClean="0"/>
              <a:t>Moderate amount of free fluid in peritoneal cavity </a:t>
            </a:r>
            <a:r>
              <a:rPr lang="en-US" dirty="0" smtClean="0"/>
              <a:t>? </a:t>
            </a:r>
            <a:r>
              <a:rPr lang="en-US" dirty="0" smtClean="0"/>
              <a:t>neoplastic </a:t>
            </a:r>
            <a:r>
              <a:rPr lang="en-US" dirty="0" smtClean="0"/>
              <a:t>meta</a:t>
            </a:r>
            <a:r>
              <a:rPr lang="en-US" dirty="0" smtClean="0"/>
              <a:t>static </a:t>
            </a:r>
            <a:r>
              <a:rPr lang="en-US" dirty="0" smtClean="0"/>
              <a:t>lesion.</a:t>
            </a:r>
          </a:p>
        </p:txBody>
      </p:sp>
    </p:spTree>
    <p:extLst>
      <p:ext uri="{BB962C8B-B14F-4D97-AF65-F5344CB8AC3E}">
        <p14:creationId xmlns:p14="http://schemas.microsoft.com/office/powerpoint/2010/main" val="3375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</a:t>
            </a:r>
            <a:r>
              <a:rPr lang="en-US" dirty="0" err="1" smtClean="0"/>
              <a:t>ls</a:t>
            </a:r>
            <a:r>
              <a:rPr lang="en-US" dirty="0" smtClean="0"/>
              <a:t> spine (</a:t>
            </a:r>
            <a:r>
              <a:rPr lang="en-US" dirty="0" err="1" smtClean="0"/>
              <a:t>jan</a:t>
            </a:r>
            <a:r>
              <a:rPr lang="en-US" dirty="0" smtClean="0"/>
              <a:t> 2024)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4536504" cy="4926480"/>
          </a:xfrm>
        </p:spPr>
      </p:pic>
    </p:spTree>
    <p:extLst>
      <p:ext uri="{BB962C8B-B14F-4D97-AF65-F5344CB8AC3E}">
        <p14:creationId xmlns:p14="http://schemas.microsoft.com/office/powerpoint/2010/main" val="36264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2024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2161992"/>
              </p:ext>
            </p:extLst>
          </p:nvPr>
        </p:nvGraphicFramePr>
        <p:xfrm>
          <a:off x="467544" y="1556794"/>
          <a:ext cx="3521076" cy="52001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60538"/>
                <a:gridCol w="1760538"/>
              </a:tblGrid>
              <a:tr h="74288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742881">
                <a:tc>
                  <a:txBody>
                    <a:bodyPr/>
                    <a:lstStyle/>
                    <a:p>
                      <a:r>
                        <a:rPr lang="en-US" dirty="0" smtClean="0"/>
                        <a:t>CEA </a:t>
                      </a:r>
                      <a:r>
                        <a:rPr lang="en-US" dirty="0" smtClean="0"/>
                        <a:t>1.19 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smtClean="0"/>
                        <a:t>0-2.5)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protein 8.6 g/dl</a:t>
                      </a:r>
                      <a:endParaRPr lang="en-IN" dirty="0"/>
                    </a:p>
                  </a:txBody>
                  <a:tcPr/>
                </a:tc>
              </a:tr>
              <a:tr h="742881">
                <a:tc>
                  <a:txBody>
                    <a:bodyPr/>
                    <a:lstStyle/>
                    <a:p>
                      <a:r>
                        <a:rPr lang="en-US" dirty="0" smtClean="0"/>
                        <a:t>ANA weak</a:t>
                      </a:r>
                      <a:r>
                        <a:rPr lang="en-US" baseline="0" dirty="0" smtClean="0"/>
                        <a:t> +</a:t>
                      </a:r>
                    </a:p>
                    <a:p>
                      <a:r>
                        <a:rPr lang="en-US" baseline="0" dirty="0" smtClean="0"/>
                        <a:t>(1:100)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Albumin 4.07g/dl</a:t>
                      </a:r>
                      <a:endParaRPr lang="en-IN" dirty="0"/>
                    </a:p>
                  </a:txBody>
                  <a:tcPr/>
                </a:tc>
              </a:tr>
              <a:tr h="742881">
                <a:tc>
                  <a:txBody>
                    <a:bodyPr/>
                    <a:lstStyle/>
                    <a:p>
                      <a:r>
                        <a:rPr lang="en-US" dirty="0" smtClean="0"/>
                        <a:t>HLA B27 –VE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 1- 0.49</a:t>
                      </a:r>
                      <a:r>
                        <a:rPr lang="en-IN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Alpha 2-0.98</a:t>
                      </a:r>
                      <a:endParaRPr lang="en-US" dirty="0" smtClean="0"/>
                    </a:p>
                  </a:txBody>
                  <a:tcPr/>
                </a:tc>
              </a:tr>
              <a:tr h="742881">
                <a:tc>
                  <a:txBody>
                    <a:bodyPr/>
                    <a:lstStyle/>
                    <a:p>
                      <a:r>
                        <a:rPr lang="en-US" dirty="0" smtClean="0"/>
                        <a:t>ACE  </a:t>
                      </a:r>
                      <a:r>
                        <a:rPr lang="en-US" dirty="0" smtClean="0"/>
                        <a:t>33.90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smtClean="0"/>
                        <a:t>12-68)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Beta 1-0.42</a:t>
                      </a:r>
                    </a:p>
                    <a:p>
                      <a:r>
                        <a:rPr lang="en-US" dirty="0" smtClean="0"/>
                        <a:t>Beta 2-0.43</a:t>
                      </a:r>
                      <a:endParaRPr lang="en-IN" dirty="0"/>
                    </a:p>
                  </a:txBody>
                  <a:tcPr/>
                </a:tc>
              </a:tr>
              <a:tr h="742881">
                <a:tc>
                  <a:txBody>
                    <a:bodyPr/>
                    <a:lstStyle/>
                    <a:p>
                      <a:r>
                        <a:rPr lang="en-US" dirty="0" smtClean="0"/>
                        <a:t>ESR 95mm/</a:t>
                      </a:r>
                      <a:r>
                        <a:rPr lang="en-US" dirty="0" err="1" smtClean="0"/>
                        <a:t>hr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Gamma glob </a:t>
                      </a:r>
                      <a:r>
                        <a:rPr lang="en-US" dirty="0" smtClean="0"/>
                        <a:t>2.24 (</a:t>
                      </a:r>
                      <a:r>
                        <a:rPr lang="en-US" dirty="0" smtClean="0"/>
                        <a:t>high)</a:t>
                      </a:r>
                      <a:endParaRPr lang="en-IN" dirty="0"/>
                    </a:p>
                  </a:txBody>
                  <a:tcPr/>
                </a:tc>
              </a:tr>
              <a:tr h="742881"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r>
                        <a:rPr lang="en-US" baseline="0" dirty="0" smtClean="0"/>
                        <a:t> 125 93.30</a:t>
                      </a:r>
                    </a:p>
                    <a:p>
                      <a:r>
                        <a:rPr lang="en-US" baseline="0" dirty="0" smtClean="0"/>
                        <a:t>(0-35)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3744416" cy="4320480"/>
          </a:xfrm>
        </p:spPr>
      </p:pic>
    </p:spTree>
    <p:extLst>
      <p:ext uri="{BB962C8B-B14F-4D97-AF65-F5344CB8AC3E}">
        <p14:creationId xmlns:p14="http://schemas.microsoft.com/office/powerpoint/2010/main" val="31288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SCAN </a:t>
            </a:r>
            <a:r>
              <a:rPr lang="en-US" dirty="0" err="1" smtClean="0"/>
              <a:t>feb</a:t>
            </a:r>
            <a:r>
              <a:rPr lang="en-US" dirty="0" smtClean="0"/>
              <a:t> 2024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7529"/>
            <a:ext cx="7239000" cy="3311030"/>
          </a:xfrm>
        </p:spPr>
      </p:pic>
    </p:spTree>
    <p:extLst>
      <p:ext uri="{BB962C8B-B14F-4D97-AF65-F5344CB8AC3E}">
        <p14:creationId xmlns:p14="http://schemas.microsoft.com/office/powerpoint/2010/main" val="41467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2024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CT guided </a:t>
            </a:r>
            <a:r>
              <a:rPr lang="en-US" dirty="0" smtClean="0"/>
              <a:t>biopsy </a:t>
            </a:r>
            <a:r>
              <a:rPr lang="en-US" dirty="0" smtClean="0"/>
              <a:t>L sacral bone </a:t>
            </a:r>
          </a:p>
          <a:p>
            <a:r>
              <a:rPr lang="en-US" dirty="0" smtClean="0"/>
              <a:t>Microscopic details: </a:t>
            </a:r>
            <a:r>
              <a:rPr lang="en-US" dirty="0" err="1" smtClean="0"/>
              <a:t>lympocyte</a:t>
            </a:r>
            <a:r>
              <a:rPr lang="en-US" dirty="0" smtClean="0"/>
              <a:t>, plasma cells and neutrophils in edematous </a:t>
            </a:r>
            <a:r>
              <a:rPr lang="en-US" dirty="0" err="1" smtClean="0"/>
              <a:t>stroma</a:t>
            </a:r>
            <a:r>
              <a:rPr lang="en-US" dirty="0" smtClean="0"/>
              <a:t>, deep sections </a:t>
            </a:r>
            <a:r>
              <a:rPr lang="en-US" dirty="0" smtClean="0"/>
              <a:t>with</a:t>
            </a:r>
            <a:r>
              <a:rPr lang="en-US" dirty="0" smtClean="0"/>
              <a:t> </a:t>
            </a:r>
            <a:r>
              <a:rPr lang="en-US" dirty="0" smtClean="0"/>
              <a:t>ill defined </a:t>
            </a:r>
            <a:r>
              <a:rPr lang="en-US" dirty="0" err="1" smtClean="0"/>
              <a:t>epitheloid</a:t>
            </a:r>
            <a:r>
              <a:rPr lang="en-US" dirty="0" smtClean="0"/>
              <a:t> </a:t>
            </a:r>
            <a:r>
              <a:rPr lang="en-US" dirty="0" err="1" smtClean="0"/>
              <a:t>histiocytes</a:t>
            </a:r>
            <a:r>
              <a:rPr lang="en-US" dirty="0" smtClean="0"/>
              <a:t>.</a:t>
            </a:r>
          </a:p>
          <a:p>
            <a:r>
              <a:rPr lang="en-US" dirty="0"/>
              <a:t>D</a:t>
            </a:r>
            <a:r>
              <a:rPr lang="en-US" dirty="0" smtClean="0"/>
              <a:t>efinite granuloma not </a:t>
            </a:r>
            <a:r>
              <a:rPr lang="en-US" dirty="0" smtClean="0"/>
              <a:t>seen. ZN </a:t>
            </a:r>
            <a:r>
              <a:rPr lang="en-US" dirty="0" smtClean="0"/>
              <a:t>stain for AFB negative</a:t>
            </a:r>
          </a:p>
          <a:p>
            <a:r>
              <a:rPr lang="en-US" dirty="0" smtClean="0"/>
              <a:t>Gene </a:t>
            </a:r>
            <a:r>
              <a:rPr lang="en-US" dirty="0" err="1" smtClean="0"/>
              <a:t>Xpert</a:t>
            </a:r>
            <a:r>
              <a:rPr lang="en-US" dirty="0" smtClean="0"/>
              <a:t> MTB not detected.</a:t>
            </a:r>
          </a:p>
          <a:p>
            <a:r>
              <a:rPr lang="en-US" dirty="0"/>
              <a:t>T</a:t>
            </a:r>
            <a:r>
              <a:rPr lang="en-US" dirty="0" smtClean="0"/>
              <a:t>reated </a:t>
            </a:r>
            <a:r>
              <a:rPr lang="en-US" dirty="0" smtClean="0"/>
              <a:t>as </a:t>
            </a:r>
            <a:r>
              <a:rPr lang="en-US" dirty="0" err="1" smtClean="0"/>
              <a:t>seronegative</a:t>
            </a:r>
            <a:r>
              <a:rPr lang="en-US" dirty="0" smtClean="0"/>
              <a:t>  </a:t>
            </a:r>
            <a:r>
              <a:rPr lang="en-US" dirty="0" err="1" smtClean="0"/>
              <a:t>spondyloarthritis</a:t>
            </a:r>
            <a:r>
              <a:rPr lang="en-US" dirty="0" smtClean="0"/>
              <a:t> with sulfasalazine and </a:t>
            </a:r>
            <a:r>
              <a:rPr lang="en-US" dirty="0" err="1" smtClean="0"/>
              <a:t>rivaroxaban</a:t>
            </a:r>
            <a:r>
              <a:rPr lang="en-US" dirty="0" smtClean="0"/>
              <a:t> for 1week.</a:t>
            </a:r>
          </a:p>
          <a:p>
            <a:r>
              <a:rPr lang="en-US" dirty="0"/>
              <a:t>T</a:t>
            </a:r>
            <a:r>
              <a:rPr lang="en-US" dirty="0" smtClean="0"/>
              <a:t>reatment discontinued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83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21.xml" val="2030534085"/>
  <p:tag name="ppt/slides/slide18.xml" val="3749798745"/>
  <p:tag name="ppt/slides/slide12.xml" val="950858381"/>
  <p:tag name="ppt/slides/slide11.xml" val="3737470856"/>
  <p:tag name="ppt/slides/slide10.xml" val="1103659078"/>
  <p:tag name="ppt/slides/slide9.xml" val="605594014"/>
  <p:tag name="ppt/slides/slide8.xml" val="2826752034"/>
  <p:tag name="ppt/slides/slide7.xml" val="3719135828"/>
  <p:tag name="ppt/slides/slide13.xml" val="2637647682"/>
  <p:tag name="ppt/slides/slide14.xml" val="1050483285"/>
  <p:tag name="ppt/slides/slide15.xml" val="3578869994"/>
  <p:tag name="ppt/slides/slide19.xml" val="3821123389"/>
  <p:tag name="ppt/slides/slide20.xml" val="4201743453"/>
  <p:tag name="ppt/slides/slide16.xml" val="520027682"/>
  <p:tag name="ppt/slides/slide17.xml" val="2789877000"/>
  <p:tag name="ppt/slides/slide6.xml" val="2026369618"/>
  <p:tag name="ppt/slides/slide4.xml" val="3869619574"/>
  <p:tag name="ppt/slides/slide1.xml" val="165783522"/>
  <p:tag name="ppt/slides/slide5.xml" val="1654111940"/>
  <p:tag name="ppt/slides/slide3.xml" val="1309506200"/>
  <p:tag name="ppt/slides/slide2.xml" val="206469732"/>
  <p:tag name="ppt/slideMasters/slideMaster1.xml" val="989723899"/>
  <p:tag name="ppt/slideLayouts/slideLayout1.xml" val="3843208182"/>
  <p:tag name="ppt/slideLayouts/slideLayout9.xml" val="3071711279"/>
  <p:tag name="ppt/slideLayouts/slideLayout8.xml" val="2794661641"/>
  <p:tag name="ppt/slideLayouts/slideLayout7.xml" val="3636973981"/>
  <p:tag name="ppt/slideLayouts/slideLayout6.xml" val="2012344165"/>
  <p:tag name="ppt/slideLayouts/slideLayout5.xml" val="2411523950"/>
  <p:tag name="ppt/slideLayouts/slideLayout4.xml" val="753177239"/>
  <p:tag name="ppt/slideLayouts/slideLayout3.xml" val="3083490920"/>
  <p:tag name="ppt/slideLayouts/slideLayout2.xml" val="1344909198"/>
  <p:tag name="ppt/slideLayouts/slideLayout11.xml" val="1514929523"/>
  <p:tag name="ppt/slideLayouts/slideLayout10.xml" val="255469121"/>
  <p:tag name="ppt/media/image3.jpg" val="3783131770"/>
  <p:tag name="ppt/theme/theme1.xml" val="1044668201"/>
  <p:tag name="ppt/media/image1.jpeg" val="1542196428"/>
  <p:tag name="ppt/media/image2.jpeg" val="3256491402"/>
  <p:tag name="ppt/media/image8.jpg" val="1731754034"/>
  <p:tag name="ppt/media/image6.jpeg" val="2363739566"/>
  <p:tag name="ppt/media/image4.jpeg" val="2484971275"/>
  <p:tag name="ppt/media/image5.jpg" val="2976351671"/>
  <p:tag name="ppt/media/image7.jpeg" val="339068247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