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8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8CC57E-E53B-49A1-89D0-61AF9922013A}" type="datetimeFigureOut">
              <a:rPr lang="en-IN" smtClean="0"/>
              <a:pPr/>
              <a:t>22-06-2017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B0C41D-A2F8-4650-B48E-4D14F163B884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 case of immotile cilia syndrome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5024" cy="3629464"/>
          </a:xfrm>
        </p:spPr>
        <p:txBody>
          <a:bodyPr>
            <a:normAutofit/>
          </a:bodyPr>
          <a:lstStyle/>
          <a:p>
            <a:r>
              <a:rPr lang="en-IN" dirty="0" smtClean="0"/>
              <a:t>Prof. DR. M.NATARAJAN </a:t>
            </a:r>
            <a:r>
              <a:rPr lang="en-IN" sz="2000" dirty="0" smtClean="0"/>
              <a:t>MD</a:t>
            </a:r>
          </a:p>
          <a:p>
            <a:r>
              <a:rPr lang="en-IN" dirty="0" smtClean="0"/>
              <a:t>DR.SYED BAHAVUDEEN HUSSAINI </a:t>
            </a:r>
            <a:r>
              <a:rPr lang="en-IN" sz="2000" dirty="0" smtClean="0"/>
              <a:t>MD DNB</a:t>
            </a:r>
          </a:p>
          <a:p>
            <a:r>
              <a:rPr lang="en-IN" dirty="0" smtClean="0"/>
              <a:t>DR. VALLI DEVI </a:t>
            </a:r>
            <a:r>
              <a:rPr lang="en-IN" sz="2000" dirty="0" smtClean="0"/>
              <a:t>MD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Presentor</a:t>
            </a:r>
            <a:r>
              <a:rPr lang="en-IN" dirty="0" smtClean="0"/>
              <a:t>; P. </a:t>
            </a:r>
            <a:r>
              <a:rPr lang="en-IN" dirty="0" err="1" smtClean="0"/>
              <a:t>Muthukrishnan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 descr="H:\89A885D8-42B9-4A07-8A1181629B9B5AD3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81736"/>
            <a:ext cx="331236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332656"/>
            <a:ext cx="8229600" cy="37143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Tactile </a:t>
            </a:r>
            <a:r>
              <a:rPr lang="en-IN" dirty="0" err="1" smtClean="0"/>
              <a:t>fremitus</a:t>
            </a:r>
            <a:r>
              <a:rPr lang="en-IN" dirty="0" smtClean="0"/>
              <a:t> in left infra scapular area</a:t>
            </a:r>
          </a:p>
          <a:p>
            <a:r>
              <a:rPr lang="en-IN" dirty="0" smtClean="0"/>
              <a:t>No friction </a:t>
            </a:r>
            <a:r>
              <a:rPr lang="en-IN" dirty="0" err="1" smtClean="0"/>
              <a:t>fremitus</a:t>
            </a:r>
            <a:endParaRPr lang="en-IN" dirty="0" smtClean="0"/>
          </a:p>
          <a:p>
            <a:r>
              <a:rPr lang="en-IN" dirty="0" smtClean="0"/>
              <a:t>Percussion		</a:t>
            </a:r>
          </a:p>
          <a:p>
            <a:r>
              <a:rPr lang="en-IN" dirty="0" smtClean="0"/>
              <a:t>	resonant  note all over lung field</a:t>
            </a:r>
          </a:p>
          <a:p>
            <a:r>
              <a:rPr lang="en-IN" dirty="0" smtClean="0"/>
              <a:t>Auscultation</a:t>
            </a:r>
          </a:p>
          <a:p>
            <a:r>
              <a:rPr lang="en-IN" dirty="0" smtClean="0"/>
              <a:t>	coarse leathery crackles in bilateral infra scapular infra </a:t>
            </a:r>
            <a:r>
              <a:rPr lang="en-IN" dirty="0" err="1" smtClean="0"/>
              <a:t>axillary</a:t>
            </a:r>
            <a:r>
              <a:rPr lang="en-IN" dirty="0" smtClean="0"/>
              <a:t> , inter scapular ,</a:t>
            </a:r>
            <a:r>
              <a:rPr lang="en-IN" dirty="0" err="1" smtClean="0"/>
              <a:t>axillary</a:t>
            </a:r>
            <a:r>
              <a:rPr lang="en-IN" dirty="0" smtClean="0"/>
              <a:t> area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CVS</a:t>
            </a:r>
          </a:p>
          <a:p>
            <a:pPr>
              <a:buNone/>
            </a:pPr>
            <a:r>
              <a:rPr lang="en-IN" dirty="0" smtClean="0"/>
              <a:t>      Apical impulse: left 5 </a:t>
            </a:r>
            <a:r>
              <a:rPr lang="en-IN" dirty="0" err="1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ics</a:t>
            </a:r>
            <a:r>
              <a:rPr lang="en-IN" dirty="0" smtClean="0"/>
              <a:t> 1cm medial to </a:t>
            </a:r>
            <a:r>
              <a:rPr lang="en-IN" dirty="0" err="1" smtClean="0"/>
              <a:t>mcl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S1S2+, no murmur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Abdomen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    	no </a:t>
            </a:r>
            <a:r>
              <a:rPr lang="en-IN" dirty="0" err="1" smtClean="0"/>
              <a:t>organomegaly</a:t>
            </a:r>
            <a:r>
              <a:rPr lang="en-IN" dirty="0" smtClean="0"/>
              <a:t>, no free fluid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External genitalia</a:t>
            </a:r>
          </a:p>
          <a:p>
            <a:pPr>
              <a:buNone/>
            </a:pPr>
            <a:r>
              <a:rPr lang="en-IN" dirty="0" smtClean="0"/>
              <a:t>       Both testis normal </a:t>
            </a:r>
            <a:r>
              <a:rPr lang="en-IN" smtClean="0"/>
              <a:t>in size 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</a:t>
            </a:r>
            <a:r>
              <a:rPr lang="en-IN" dirty="0" err="1" smtClean="0"/>
              <a:t>Hernial</a:t>
            </a:r>
            <a:r>
              <a:rPr lang="en-IN" dirty="0" smtClean="0"/>
              <a:t> orifices free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Central nervous system</a:t>
            </a:r>
          </a:p>
          <a:p>
            <a:pPr>
              <a:buNone/>
            </a:pPr>
            <a:r>
              <a:rPr lang="en-IN" dirty="0" smtClean="0"/>
              <a:t>     	no focal neurological deficit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Bilateral  lower lobe </a:t>
            </a:r>
            <a:r>
              <a:rPr lang="en-IN" dirty="0" err="1" smtClean="0"/>
              <a:t>bronchiectasis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Azoospermia</a:t>
            </a:r>
            <a:endParaRPr lang="en-IN" dirty="0" smtClean="0"/>
          </a:p>
          <a:p>
            <a:r>
              <a:rPr lang="en-IN" dirty="0" smtClean="0"/>
              <a:t>?obstructive</a:t>
            </a:r>
          </a:p>
          <a:p>
            <a:r>
              <a:rPr lang="en-IN" dirty="0" smtClean="0"/>
              <a:t>To r/o immotile cilia syndrome</a:t>
            </a:r>
            <a:endParaRPr lang="en-IN" dirty="0"/>
          </a:p>
        </p:txBody>
      </p:sp>
      <p:pic>
        <p:nvPicPr>
          <p:cNvPr id="4099" name="Picture 3" descr="H:\Cil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1" y="836712"/>
            <a:ext cx="3240359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given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Inj</a:t>
            </a:r>
            <a:r>
              <a:rPr lang="en-IN" dirty="0" smtClean="0"/>
              <a:t>; </a:t>
            </a:r>
            <a:r>
              <a:rPr lang="en-IN" dirty="0" err="1" smtClean="0"/>
              <a:t>ceftriaxone</a:t>
            </a:r>
            <a:r>
              <a:rPr lang="en-IN" dirty="0" smtClean="0"/>
              <a:t> 1g iv </a:t>
            </a:r>
            <a:r>
              <a:rPr lang="en-IN" dirty="0" err="1" smtClean="0"/>
              <a:t>bd</a:t>
            </a:r>
            <a:endParaRPr lang="en-IN" dirty="0" smtClean="0"/>
          </a:p>
          <a:p>
            <a:r>
              <a:rPr lang="en-IN" dirty="0" smtClean="0"/>
              <a:t>T. </a:t>
            </a:r>
            <a:r>
              <a:rPr lang="en-IN" dirty="0" err="1" smtClean="0"/>
              <a:t>azithromycin</a:t>
            </a:r>
            <a:r>
              <a:rPr lang="en-IN" dirty="0" smtClean="0"/>
              <a:t> 500mg 1 </a:t>
            </a:r>
            <a:r>
              <a:rPr lang="en-IN" dirty="0" err="1" smtClean="0"/>
              <a:t>od</a:t>
            </a:r>
            <a:endParaRPr lang="en-IN" dirty="0" smtClean="0"/>
          </a:p>
          <a:p>
            <a:r>
              <a:rPr lang="en-IN" dirty="0" smtClean="0"/>
              <a:t>T. ranitidine 150mg 1 </a:t>
            </a:r>
            <a:r>
              <a:rPr lang="en-IN" dirty="0" err="1" smtClean="0"/>
              <a:t>bd</a:t>
            </a:r>
            <a:endParaRPr lang="en-IN" dirty="0" smtClean="0"/>
          </a:p>
          <a:p>
            <a:r>
              <a:rPr lang="en-IN" dirty="0" smtClean="0"/>
              <a:t>Chest physiotherapy</a:t>
            </a:r>
            <a:endParaRPr lang="en-IN" dirty="0"/>
          </a:p>
        </p:txBody>
      </p:sp>
      <p:pic>
        <p:nvPicPr>
          <p:cNvPr id="6146" name="Picture 2" descr="H:\treatmen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08720"/>
            <a:ext cx="304800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HB-14 g/dl</a:t>
            </a:r>
          </a:p>
          <a:p>
            <a:r>
              <a:rPr lang="en-IN" dirty="0" smtClean="0"/>
              <a:t>TC-8800cells/cu.mm</a:t>
            </a:r>
          </a:p>
          <a:p>
            <a:r>
              <a:rPr lang="en-IN" dirty="0" smtClean="0"/>
              <a:t>DC-Neutrophils-68%, lymphocytes-20%  mixed-12%</a:t>
            </a:r>
          </a:p>
          <a:p>
            <a:r>
              <a:rPr lang="en-IN" dirty="0" smtClean="0"/>
              <a:t>PCV-39%</a:t>
            </a:r>
          </a:p>
          <a:p>
            <a:r>
              <a:rPr lang="en-IN" dirty="0" smtClean="0"/>
              <a:t>PLATELET-1.35 </a:t>
            </a:r>
            <a:r>
              <a:rPr lang="en-IN" dirty="0" err="1" smtClean="0"/>
              <a:t>lakhs</a:t>
            </a:r>
            <a:endParaRPr lang="en-IN" dirty="0" smtClean="0"/>
          </a:p>
          <a:p>
            <a:r>
              <a:rPr lang="en-IN" dirty="0" smtClean="0"/>
              <a:t>ESR-47mm/hour</a:t>
            </a:r>
          </a:p>
          <a:p>
            <a:r>
              <a:rPr lang="en-IN" dirty="0" smtClean="0"/>
              <a:t>Urine albumin ; nil</a:t>
            </a:r>
          </a:p>
          <a:p>
            <a:pPr>
              <a:buNone/>
            </a:pPr>
            <a:r>
              <a:rPr lang="en-IN" dirty="0" smtClean="0"/>
              <a:t>	           sugar ; nil	, no deposits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RBS-96 mg/dl</a:t>
            </a:r>
          </a:p>
          <a:p>
            <a:r>
              <a:rPr lang="en-IN" dirty="0" smtClean="0"/>
              <a:t>UREA-30mg/dl</a:t>
            </a:r>
          </a:p>
          <a:p>
            <a:r>
              <a:rPr lang="en-IN" dirty="0" smtClean="0"/>
              <a:t>CREATININE-1.4mg/dl</a:t>
            </a:r>
          </a:p>
          <a:p>
            <a:r>
              <a:rPr lang="en-IN" dirty="0" smtClean="0"/>
              <a:t>Total </a:t>
            </a:r>
            <a:r>
              <a:rPr lang="en-IN" dirty="0" err="1" smtClean="0"/>
              <a:t>bilirubin</a:t>
            </a:r>
            <a:r>
              <a:rPr lang="en-IN" dirty="0" smtClean="0"/>
              <a:t> – 0.9 mg/dl</a:t>
            </a:r>
          </a:p>
          <a:p>
            <a:r>
              <a:rPr lang="en-IN" dirty="0" smtClean="0"/>
              <a:t>	direct;0,5mg/dl</a:t>
            </a:r>
          </a:p>
          <a:p>
            <a:r>
              <a:rPr lang="en-IN" dirty="0" smtClean="0"/>
              <a:t>	indirect;0.4mg/dl</a:t>
            </a:r>
          </a:p>
          <a:p>
            <a:r>
              <a:rPr lang="en-IN" dirty="0" smtClean="0"/>
              <a:t>SGOT;35u/l</a:t>
            </a:r>
          </a:p>
          <a:p>
            <a:r>
              <a:rPr lang="en-IN" dirty="0" smtClean="0"/>
              <a:t>SGPT; 44u/l</a:t>
            </a:r>
          </a:p>
        </p:txBody>
      </p:sp>
      <p:pic>
        <p:nvPicPr>
          <p:cNvPr id="3074" name="Picture 2" descr="H:\creating_investi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403244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HIV 1  and HIV 2 – non reactive</a:t>
            </a:r>
          </a:p>
          <a:p>
            <a:r>
              <a:rPr lang="en-IN" dirty="0" err="1" smtClean="0"/>
              <a:t>HBsAg</a:t>
            </a:r>
            <a:r>
              <a:rPr lang="en-IN" dirty="0" smtClean="0"/>
              <a:t> -negative</a:t>
            </a:r>
          </a:p>
          <a:p>
            <a:r>
              <a:rPr lang="en-IN" dirty="0" smtClean="0"/>
              <a:t>HCV- negative</a:t>
            </a:r>
          </a:p>
          <a:p>
            <a:r>
              <a:rPr lang="en-IN" dirty="0" smtClean="0"/>
              <a:t>VDRL – negative</a:t>
            </a:r>
          </a:p>
          <a:p>
            <a:r>
              <a:rPr lang="en-IN" dirty="0" err="1" smtClean="0">
                <a:solidFill>
                  <a:srgbClr val="FF0000"/>
                </a:solidFill>
              </a:rPr>
              <a:t>Sccharin</a:t>
            </a:r>
            <a:r>
              <a:rPr lang="en-IN" dirty="0" smtClean="0">
                <a:solidFill>
                  <a:srgbClr val="FF0000"/>
                </a:solidFill>
              </a:rPr>
              <a:t> test</a:t>
            </a:r>
            <a:r>
              <a:rPr lang="en-IN" dirty="0" smtClean="0"/>
              <a:t>: 34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ECG; WITHIN NORMAL LIMIT</a:t>
            </a:r>
          </a:p>
          <a:p>
            <a:r>
              <a:rPr lang="en-IN" dirty="0" smtClean="0"/>
              <a:t>ECHO; normal study</a:t>
            </a:r>
          </a:p>
          <a:p>
            <a:r>
              <a:rPr lang="en-IN" dirty="0" smtClean="0"/>
              <a:t>  CT chest ;</a:t>
            </a:r>
          </a:p>
          <a:p>
            <a:pPr>
              <a:buNone/>
            </a:pPr>
            <a:r>
              <a:rPr lang="en-IN" dirty="0" smtClean="0"/>
              <a:t>     	bilateral </a:t>
            </a:r>
            <a:r>
              <a:rPr lang="en-IN" dirty="0" err="1" smtClean="0"/>
              <a:t>bronchiectasis</a:t>
            </a:r>
            <a:r>
              <a:rPr lang="en-IN" dirty="0" smtClean="0"/>
              <a:t> </a:t>
            </a:r>
          </a:p>
          <a:p>
            <a:r>
              <a:rPr lang="en-IN" dirty="0" smtClean="0"/>
              <a:t>X ray PNS</a:t>
            </a:r>
          </a:p>
          <a:p>
            <a:pPr>
              <a:buNone/>
            </a:pPr>
            <a:r>
              <a:rPr lang="en-IN" dirty="0" smtClean="0"/>
              <a:t>         normal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H:\IMG_20170618_194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10585176" cy="606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USG abdomen and pelvis ; normal</a:t>
            </a:r>
          </a:p>
          <a:p>
            <a:r>
              <a:rPr lang="en-IN" dirty="0" smtClean="0"/>
              <a:t>USG SCROTUM; </a:t>
            </a:r>
          </a:p>
          <a:p>
            <a:r>
              <a:rPr lang="en-IN" dirty="0" smtClean="0"/>
              <a:t>	right testis 2.3 x 2.1 x 1.2cm normal in size and </a:t>
            </a:r>
            <a:r>
              <a:rPr lang="en-IN" dirty="0" err="1" smtClean="0"/>
              <a:t>echos</a:t>
            </a:r>
            <a:endParaRPr lang="en-IN" dirty="0" smtClean="0"/>
          </a:p>
          <a:p>
            <a:r>
              <a:rPr lang="en-IN" dirty="0" smtClean="0"/>
              <a:t>	left testis 2.8 x2.7 x1.3 cm normal in size and </a:t>
            </a:r>
            <a:r>
              <a:rPr lang="en-IN" dirty="0" err="1" smtClean="0"/>
              <a:t>echos</a:t>
            </a:r>
            <a:endParaRPr lang="en-IN" dirty="0" smtClean="0"/>
          </a:p>
          <a:p>
            <a:r>
              <a:rPr lang="en-IN" dirty="0" err="1" smtClean="0"/>
              <a:t>b/l</a:t>
            </a:r>
            <a:r>
              <a:rPr lang="en-IN" dirty="0" smtClean="0"/>
              <a:t>  </a:t>
            </a:r>
            <a:r>
              <a:rPr lang="en-IN" dirty="0" err="1" smtClean="0"/>
              <a:t>epididymis</a:t>
            </a:r>
            <a:r>
              <a:rPr lang="en-IN" dirty="0" smtClean="0"/>
              <a:t> normal size and echoes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COMPLAINTS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42 year old male came with complaints of cough with expectoration 1 month</a:t>
            </a:r>
          </a:p>
          <a:p>
            <a:endParaRPr lang="en-IN" dirty="0" smtClean="0"/>
          </a:p>
          <a:p>
            <a:r>
              <a:rPr lang="en-IN" dirty="0" smtClean="0"/>
              <a:t>HISTORY OF PRESENTING COMPLAINTS                </a:t>
            </a:r>
          </a:p>
          <a:p>
            <a:endParaRPr lang="en-IN" dirty="0" smtClean="0"/>
          </a:p>
          <a:p>
            <a:r>
              <a:rPr lang="en-IN" dirty="0" smtClean="0"/>
              <a:t> 	h/o cough with expectoration 1 month</a:t>
            </a:r>
          </a:p>
          <a:p>
            <a:pPr>
              <a:buNone/>
            </a:pPr>
            <a:r>
              <a:rPr lang="en-IN" dirty="0" smtClean="0"/>
              <a:t>                             around 50 ml/day                        </a:t>
            </a:r>
          </a:p>
          <a:p>
            <a:pPr>
              <a:buNone/>
            </a:pPr>
            <a:r>
              <a:rPr lang="en-IN" dirty="0" smtClean="0"/>
              <a:t>                                 sputum-yellowish </a:t>
            </a:r>
          </a:p>
          <a:p>
            <a:pPr>
              <a:buNone/>
            </a:pPr>
            <a:r>
              <a:rPr lang="en-IN" dirty="0" smtClean="0"/>
              <a:t>                                 not foul smelling</a:t>
            </a:r>
          </a:p>
          <a:p>
            <a:pPr>
              <a:buNone/>
            </a:pPr>
            <a:r>
              <a:rPr lang="en-IN" dirty="0" smtClean="0"/>
              <a:t>                                 not blood stained</a:t>
            </a:r>
          </a:p>
          <a:p>
            <a:pPr>
              <a:buNone/>
            </a:pPr>
            <a:r>
              <a:rPr lang="en-IN" dirty="0" smtClean="0"/>
              <a:t>                                 no diurnal, postural variation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h/o dyspnoea for 15 days</a:t>
            </a:r>
          </a:p>
          <a:p>
            <a:pPr>
              <a:buNone/>
            </a:pPr>
            <a:r>
              <a:rPr lang="en-IN" smtClean="0"/>
              <a:t>                             insidious, progressive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   MMRC class 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Sputum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Sputum AFB negative</a:t>
            </a:r>
          </a:p>
          <a:p>
            <a:r>
              <a:rPr lang="en-IN" dirty="0" smtClean="0"/>
              <a:t>Gene </a:t>
            </a:r>
            <a:r>
              <a:rPr lang="en-IN" dirty="0" err="1" smtClean="0"/>
              <a:t>xpert</a:t>
            </a:r>
            <a:r>
              <a:rPr lang="en-IN" dirty="0" smtClean="0"/>
              <a:t> negative</a:t>
            </a:r>
          </a:p>
          <a:p>
            <a:r>
              <a:rPr lang="en-IN" dirty="0" smtClean="0"/>
              <a:t>Sputum culture and sensitivity</a:t>
            </a:r>
          </a:p>
          <a:p>
            <a:r>
              <a:rPr lang="en-IN" dirty="0" smtClean="0"/>
              <a:t>	</a:t>
            </a:r>
            <a:r>
              <a:rPr lang="en-IN" dirty="0" err="1" smtClean="0"/>
              <a:t>klebsiella</a:t>
            </a:r>
            <a:r>
              <a:rPr lang="en-IN" dirty="0" smtClean="0"/>
              <a:t> </a:t>
            </a:r>
            <a:r>
              <a:rPr lang="en-IN" dirty="0" err="1" smtClean="0"/>
              <a:t>pneumoniae</a:t>
            </a:r>
            <a:r>
              <a:rPr lang="en-IN" dirty="0" smtClean="0"/>
              <a:t> grown</a:t>
            </a:r>
          </a:p>
          <a:p>
            <a:r>
              <a:rPr lang="en-IN" dirty="0" smtClean="0"/>
              <a:t>	sensitive to </a:t>
            </a:r>
            <a:r>
              <a:rPr lang="en-IN" dirty="0" err="1" smtClean="0"/>
              <a:t>amikacin</a:t>
            </a:r>
            <a:r>
              <a:rPr lang="en-IN" dirty="0" smtClean="0"/>
              <a:t>, </a:t>
            </a:r>
            <a:r>
              <a:rPr lang="en-IN" dirty="0" err="1" smtClean="0"/>
              <a:t>piptaz,co</a:t>
            </a:r>
            <a:r>
              <a:rPr lang="en-IN" dirty="0" smtClean="0"/>
              <a:t> </a:t>
            </a:r>
            <a:r>
              <a:rPr lang="en-IN" dirty="0" err="1" smtClean="0"/>
              <a:t>trimoxazole</a:t>
            </a:r>
            <a:endParaRPr lang="en-IN" dirty="0"/>
          </a:p>
        </p:txBody>
      </p:sp>
      <p:pic>
        <p:nvPicPr>
          <p:cNvPr id="1026" name="Picture 2" descr="H:\sputum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720"/>
            <a:ext cx="280831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Semen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en-IN" dirty="0" smtClean="0"/>
              <a:t>	amount; 2ml</a:t>
            </a:r>
          </a:p>
          <a:p>
            <a:r>
              <a:rPr lang="en-IN" dirty="0" smtClean="0"/>
              <a:t>	alkaline</a:t>
            </a:r>
          </a:p>
          <a:p>
            <a:r>
              <a:rPr lang="en-IN" dirty="0" smtClean="0"/>
              <a:t>	sperm; nil</a:t>
            </a:r>
          </a:p>
          <a:p>
            <a:r>
              <a:rPr lang="en-IN" dirty="0" smtClean="0"/>
              <a:t>Moderate </a:t>
            </a:r>
            <a:r>
              <a:rPr lang="en-IN" dirty="0" err="1" smtClean="0"/>
              <a:t>viscoscity</a:t>
            </a:r>
            <a:endParaRPr lang="en-IN" dirty="0"/>
          </a:p>
        </p:txBody>
      </p:sp>
      <p:pic>
        <p:nvPicPr>
          <p:cNvPr id="5123" name="Picture 3" descr="H:\SEMEN-ANALYSIS-Sperm-count-3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464400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HORMONAL PROFILE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TSH;0.93 HIU/ml    (0.3-5.5)</a:t>
            </a:r>
          </a:p>
          <a:p>
            <a:r>
              <a:rPr lang="en-IN" dirty="0" smtClean="0"/>
              <a:t>FREE T4;1.76ng/</a:t>
            </a:r>
            <a:r>
              <a:rPr lang="en-IN" dirty="0" err="1" smtClean="0"/>
              <a:t>gl</a:t>
            </a:r>
            <a:r>
              <a:rPr lang="en-IN" dirty="0" smtClean="0"/>
              <a:t>     (0.89-1.72)</a:t>
            </a:r>
          </a:p>
          <a:p>
            <a:r>
              <a:rPr lang="en-IN" dirty="0" smtClean="0"/>
              <a:t>LH; 6.4 </a:t>
            </a:r>
            <a:r>
              <a:rPr lang="en-IN" dirty="0" err="1" smtClean="0"/>
              <a:t>mlu</a:t>
            </a:r>
            <a:r>
              <a:rPr lang="en-IN" dirty="0" smtClean="0"/>
              <a:t>/ml          (1.1 -25)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 FSH; 13.29 </a:t>
            </a:r>
            <a:r>
              <a:rPr lang="en-IN" dirty="0" err="1" smtClean="0">
                <a:solidFill>
                  <a:srgbClr val="7030A0"/>
                </a:solidFill>
              </a:rPr>
              <a:t>mlu</a:t>
            </a:r>
            <a:r>
              <a:rPr lang="en-IN" dirty="0" smtClean="0">
                <a:solidFill>
                  <a:srgbClr val="7030A0"/>
                </a:solidFill>
              </a:rPr>
              <a:t>/ml      (1.5-11.3)</a:t>
            </a:r>
          </a:p>
          <a:p>
            <a:r>
              <a:rPr lang="en-IN" dirty="0" smtClean="0"/>
              <a:t>PROLACTIN; 6.73ng/dl          (2.6-16.4)</a:t>
            </a:r>
          </a:p>
          <a:p>
            <a:r>
              <a:rPr lang="en-IN" dirty="0" smtClean="0"/>
              <a:t>TESTOSTERONE; 719.15ng/dl    (220-1050)</a:t>
            </a:r>
            <a:endParaRPr lang="en-IN" dirty="0"/>
          </a:p>
        </p:txBody>
      </p:sp>
      <p:pic>
        <p:nvPicPr>
          <p:cNvPr id="2050" name="Picture 2" descr="H:\lumin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6632"/>
            <a:ext cx="28438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Expert Opinion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Thoracic medicine</a:t>
            </a:r>
          </a:p>
          <a:p>
            <a:pPr>
              <a:buNone/>
            </a:pPr>
            <a:r>
              <a:rPr lang="en-IN" dirty="0" smtClean="0"/>
              <a:t>	    sputum AFB NEGATINE</a:t>
            </a:r>
          </a:p>
          <a:p>
            <a:pPr>
              <a:buNone/>
            </a:pPr>
            <a:r>
              <a:rPr lang="en-IN" dirty="0" smtClean="0"/>
              <a:t>	     iv antibiotics</a:t>
            </a:r>
          </a:p>
          <a:p>
            <a:pPr>
              <a:buNone/>
            </a:pPr>
            <a:r>
              <a:rPr lang="en-IN" dirty="0" smtClean="0"/>
              <a:t>	     chest physiotherapy</a:t>
            </a:r>
          </a:p>
          <a:p>
            <a:pPr>
              <a:buNone/>
            </a:pPr>
            <a:r>
              <a:rPr lang="en-IN" dirty="0" smtClean="0"/>
              <a:t>         PFT-very severe obstruction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ENDOCRINOLOGY </a:t>
            </a:r>
          </a:p>
          <a:p>
            <a:pPr>
              <a:buNone/>
            </a:pPr>
            <a:r>
              <a:rPr lang="en-IN" dirty="0" smtClean="0"/>
              <a:t>	     ?non obstructive </a:t>
            </a:r>
            <a:r>
              <a:rPr lang="en-IN" dirty="0" err="1" smtClean="0"/>
              <a:t>azoospermia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urology opinion</a:t>
            </a:r>
          </a:p>
          <a:p>
            <a:pPr>
              <a:buNone/>
            </a:pPr>
            <a:r>
              <a:rPr lang="en-IN" dirty="0" smtClean="0"/>
              <a:t>        ICSI,TESE, for fertility issue</a:t>
            </a:r>
          </a:p>
          <a:p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3074" name="Picture 2" descr="H:\ex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Urology opinion</a:t>
            </a:r>
          </a:p>
          <a:p>
            <a:r>
              <a:rPr lang="en-IN" dirty="0" smtClean="0"/>
              <a:t>	testicular biopsy</a:t>
            </a:r>
          </a:p>
          <a:p>
            <a:r>
              <a:rPr lang="en-IN" dirty="0" smtClean="0"/>
              <a:t>ENT opinion</a:t>
            </a:r>
          </a:p>
          <a:p>
            <a:r>
              <a:rPr lang="en-IN" dirty="0" smtClean="0"/>
              <a:t>	no evidence of chronic sinusitis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of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Rarity of case</a:t>
            </a:r>
          </a:p>
          <a:p>
            <a:r>
              <a:rPr lang="en-IN" dirty="0" smtClean="0"/>
              <a:t>Investigate for infertility </a:t>
            </a:r>
            <a:r>
              <a:rPr lang="en-IN" smtClean="0"/>
              <a:t>in relevant  </a:t>
            </a:r>
            <a:r>
              <a:rPr lang="en-IN" dirty="0" err="1" smtClean="0"/>
              <a:t>bronchiectasis</a:t>
            </a:r>
            <a:r>
              <a:rPr lang="en-IN" dirty="0" smtClean="0"/>
              <a:t> cases</a:t>
            </a:r>
          </a:p>
          <a:p>
            <a:r>
              <a:rPr lang="en-IN" dirty="0" smtClean="0"/>
              <a:t>To highlight various methods of in vitro fertilization in </a:t>
            </a:r>
            <a:r>
              <a:rPr lang="en-IN" dirty="0" err="1" smtClean="0"/>
              <a:t>azoospermia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 h/o haemoptysis</a:t>
            </a:r>
          </a:p>
          <a:p>
            <a:r>
              <a:rPr lang="en-IN" dirty="0" smtClean="0"/>
              <a:t>No h/o PND, </a:t>
            </a:r>
            <a:r>
              <a:rPr lang="en-IN" dirty="0" err="1" smtClean="0"/>
              <a:t>trepopnoea</a:t>
            </a:r>
            <a:endParaRPr lang="en-IN" dirty="0" smtClean="0"/>
          </a:p>
          <a:p>
            <a:r>
              <a:rPr lang="en-IN" dirty="0" smtClean="0"/>
              <a:t>No h/o chest pain</a:t>
            </a:r>
          </a:p>
          <a:p>
            <a:r>
              <a:rPr lang="en-IN" dirty="0" smtClean="0"/>
              <a:t>No h/o fever</a:t>
            </a:r>
          </a:p>
          <a:p>
            <a:r>
              <a:rPr lang="en-IN" dirty="0" smtClean="0"/>
              <a:t>No h/o seizure</a:t>
            </a:r>
          </a:p>
          <a:p>
            <a:r>
              <a:rPr lang="en-IN" dirty="0" smtClean="0"/>
              <a:t>No h/o abdominal pain</a:t>
            </a:r>
          </a:p>
          <a:p>
            <a:r>
              <a:rPr lang="en-IN" dirty="0" smtClean="0"/>
              <a:t>No h/o abdominal distension</a:t>
            </a:r>
          </a:p>
          <a:p>
            <a:r>
              <a:rPr lang="en-IN" dirty="0" smtClean="0"/>
              <a:t>No h/o headache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 history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Not a known case of DM/SHTN/TB/ASTHMA/CAD/ SEIZURE/ HYPOTHYROIDISIM</a:t>
            </a:r>
          </a:p>
          <a:p>
            <a:r>
              <a:rPr lang="en-IN" dirty="0" smtClean="0"/>
              <a:t>He had recurrent documented URI and LRI since 10 years of age</a:t>
            </a:r>
          </a:p>
          <a:p>
            <a:r>
              <a:rPr lang="en-IN" dirty="0" smtClean="0"/>
              <a:t>No h/o viral </a:t>
            </a:r>
            <a:r>
              <a:rPr lang="en-IN" dirty="0" err="1" smtClean="0"/>
              <a:t>exanthem</a:t>
            </a:r>
            <a:r>
              <a:rPr lang="en-IN" dirty="0" smtClean="0"/>
              <a:t> fever in childhood</a:t>
            </a:r>
          </a:p>
          <a:p>
            <a:pPr>
              <a:buNone/>
            </a:pPr>
            <a:endParaRPr lang="en-I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Family history </a:t>
            </a:r>
          </a:p>
          <a:p>
            <a:pPr>
              <a:buNone/>
            </a:pPr>
            <a:r>
              <a:rPr lang="en-IN" dirty="0" smtClean="0"/>
              <a:t>              no h/o  similar illness in family members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PERSONAL HISTORY</a:t>
            </a:r>
            <a:br>
              <a:rPr lang="en-IN" sz="2400" dirty="0" smtClean="0">
                <a:solidFill>
                  <a:srgbClr val="FF0000"/>
                </a:solidFill>
              </a:rPr>
            </a:br>
            <a:r>
              <a:rPr lang="en-IN" sz="2400" dirty="0" smtClean="0"/>
              <a:t>        Auto driver by occupation</a:t>
            </a:r>
            <a:br>
              <a:rPr lang="en-IN" sz="2400" dirty="0" smtClean="0"/>
            </a:br>
            <a:r>
              <a:rPr lang="en-IN" sz="2400" dirty="0" smtClean="0"/>
              <a:t>       occasional smoker and alcoholic</a:t>
            </a:r>
          </a:p>
          <a:p>
            <a:r>
              <a:rPr lang="en-IN" sz="2400" dirty="0" smtClean="0"/>
              <a:t>Married since 10 years</a:t>
            </a:r>
          </a:p>
          <a:p>
            <a:r>
              <a:rPr lang="en-IN" sz="2400" dirty="0" smtClean="0"/>
              <a:t>Pt was evaluated for infertility</a:t>
            </a:r>
          </a:p>
          <a:p>
            <a:r>
              <a:rPr lang="en-IN" sz="2400" dirty="0" smtClean="0"/>
              <a:t>Pt was found to have persistent </a:t>
            </a:r>
            <a:r>
              <a:rPr lang="en-IN" sz="2400" dirty="0" err="1" smtClean="0"/>
              <a:t>azoospermia</a:t>
            </a:r>
            <a:r>
              <a:rPr lang="en-IN" sz="2400" dirty="0" smtClean="0"/>
              <a:t>  </a:t>
            </a:r>
          </a:p>
          <a:p>
            <a:pPr>
              <a:buNone/>
            </a:pPr>
            <a:r>
              <a:rPr lang="en-IN" sz="2400" dirty="0" smtClean="0"/>
              <a:t>    (Semen analysis done in (2009 , 2012)</a:t>
            </a:r>
          </a:p>
          <a:p>
            <a:r>
              <a:rPr lang="en-IN" sz="2400" dirty="0" smtClean="0"/>
              <a:t>No h/o erectile dysfunction</a:t>
            </a:r>
          </a:p>
          <a:p>
            <a:r>
              <a:rPr lang="en-IN" sz="2400" dirty="0" smtClean="0"/>
              <a:t>No h/o </a:t>
            </a:r>
            <a:r>
              <a:rPr lang="en-IN" sz="2400" dirty="0" err="1" smtClean="0"/>
              <a:t>dyspareunia</a:t>
            </a:r>
            <a:endParaRPr lang="en-IN" sz="2400" dirty="0" smtClean="0"/>
          </a:p>
          <a:p>
            <a:r>
              <a:rPr lang="en-IN" sz="2400" dirty="0" smtClean="0"/>
              <a:t>Early morning erection +</a:t>
            </a:r>
          </a:p>
          <a:p>
            <a:r>
              <a:rPr lang="en-IN" sz="2400" dirty="0" smtClean="0"/>
              <a:t>Ejaculatory volume 2 ml </a:t>
            </a:r>
          </a:p>
          <a:p>
            <a:pPr>
              <a:buNone/>
            </a:pPr>
            <a:endParaRPr lang="en-IN" sz="2400" dirty="0" smtClean="0"/>
          </a:p>
          <a:p>
            <a:endParaRPr lang="en-IN" sz="1800" dirty="0" smtClean="0"/>
          </a:p>
          <a:p>
            <a:endParaRPr lang="en-IN" sz="1800" dirty="0" smtClean="0"/>
          </a:p>
          <a:p>
            <a:endParaRPr lang="en-IN" sz="1800" dirty="0" smtClean="0"/>
          </a:p>
          <a:p>
            <a:endParaRPr lang="en-IN" sz="1800" dirty="0" smtClean="0"/>
          </a:p>
          <a:p>
            <a:endParaRPr lang="en-IN" sz="1800" dirty="0" smtClean="0"/>
          </a:p>
          <a:p>
            <a:r>
              <a:rPr lang="en-IN" sz="1800" dirty="0" smtClean="0"/>
              <a:t>            </a:t>
            </a: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Wife :  pituitary micro adenoma / hypothyroidism on </a:t>
            </a:r>
            <a:r>
              <a:rPr lang="en-IN" sz="2800" dirty="0" err="1" smtClean="0"/>
              <a:t>tab.cabergoline</a:t>
            </a:r>
            <a:r>
              <a:rPr lang="en-IN" sz="2800" dirty="0" smtClean="0"/>
              <a:t> 0.25mg twice/ weekly  and </a:t>
            </a:r>
            <a:r>
              <a:rPr lang="en-IN" sz="2800" dirty="0" err="1" smtClean="0"/>
              <a:t>thyroxine</a:t>
            </a:r>
            <a:r>
              <a:rPr lang="en-IN" sz="2800" dirty="0" smtClean="0"/>
              <a:t> 150mcg </a:t>
            </a:r>
            <a:r>
              <a:rPr lang="en-IN" sz="2800" dirty="0" err="1" smtClean="0"/>
              <a:t>od</a:t>
            </a:r>
            <a:endParaRPr lang="en-IN" sz="2800" dirty="0" smtClean="0"/>
          </a:p>
          <a:p>
            <a:r>
              <a:rPr lang="en-IN" sz="2800" dirty="0" smtClean="0"/>
              <a:t> a single spindle shape uterus -</a:t>
            </a:r>
            <a:r>
              <a:rPr lang="en-IN" sz="2800" dirty="0" err="1" smtClean="0"/>
              <a:t>unicornuate</a:t>
            </a:r>
            <a:r>
              <a:rPr lang="en-IN" sz="2800" dirty="0" smtClean="0"/>
              <a:t>,</a:t>
            </a:r>
          </a:p>
          <a:p>
            <a:r>
              <a:rPr lang="en-IN" sz="2800" dirty="0" smtClean="0"/>
              <a:t>single fallopian tube in right side-  </a:t>
            </a:r>
          </a:p>
          <a:p>
            <a:r>
              <a:rPr lang="en-IN" sz="2800" dirty="0" smtClean="0"/>
              <a:t>PCOD in right ovary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Conscious</a:t>
            </a:r>
          </a:p>
          <a:p>
            <a:r>
              <a:rPr lang="en-IN" dirty="0" smtClean="0"/>
              <a:t>Oriented</a:t>
            </a:r>
          </a:p>
          <a:p>
            <a:r>
              <a:rPr lang="en-IN" dirty="0" err="1" smtClean="0"/>
              <a:t>Afebrile</a:t>
            </a:r>
            <a:endParaRPr lang="en-IN" dirty="0" smtClean="0"/>
          </a:p>
          <a:p>
            <a:r>
              <a:rPr lang="en-IN" dirty="0" smtClean="0"/>
              <a:t>No pallor</a:t>
            </a:r>
          </a:p>
          <a:p>
            <a:r>
              <a:rPr lang="en-IN" dirty="0" smtClean="0"/>
              <a:t>No </a:t>
            </a:r>
            <a:r>
              <a:rPr lang="en-IN" dirty="0" err="1" smtClean="0"/>
              <a:t>icterus</a:t>
            </a:r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Pan digital painless clubbing</a:t>
            </a:r>
          </a:p>
          <a:p>
            <a:r>
              <a:rPr lang="en-IN" dirty="0" smtClean="0"/>
              <a:t>No cyanosis</a:t>
            </a:r>
          </a:p>
          <a:p>
            <a:r>
              <a:rPr lang="en-IN" dirty="0" smtClean="0"/>
              <a:t>No pedal </a:t>
            </a:r>
            <a:r>
              <a:rPr lang="en-IN" dirty="0" err="1" smtClean="0"/>
              <a:t>edema</a:t>
            </a:r>
            <a:endParaRPr lang="en-IN" dirty="0" smtClean="0"/>
          </a:p>
          <a:p>
            <a:r>
              <a:rPr lang="en-IN" dirty="0" smtClean="0"/>
              <a:t>No generalized </a:t>
            </a:r>
            <a:r>
              <a:rPr lang="en-IN" dirty="0" err="1" smtClean="0"/>
              <a:t>lymphadenopathy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772816"/>
          </a:xfrm>
        </p:spPr>
        <p:txBody>
          <a:bodyPr/>
          <a:lstStyle/>
          <a:p>
            <a:r>
              <a:rPr lang="en-IN" b="1" dirty="0" smtClean="0"/>
              <a:t>vitals</a:t>
            </a:r>
            <a:endParaRPr lang="en-IN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Pulse rate :82/mint regular</a:t>
            </a:r>
          </a:p>
          <a:p>
            <a:r>
              <a:rPr lang="en-IN" dirty="0" smtClean="0"/>
              <a:t>Blood pressure : 110/80 </a:t>
            </a:r>
            <a:r>
              <a:rPr lang="en-IN" dirty="0" err="1" smtClean="0"/>
              <a:t>mmhg</a:t>
            </a:r>
            <a:endParaRPr lang="en-IN" dirty="0" smtClean="0"/>
          </a:p>
          <a:p>
            <a:r>
              <a:rPr lang="en-IN" dirty="0" smtClean="0"/>
              <a:t>Respiratory rate:18/min</a:t>
            </a:r>
          </a:p>
          <a:p>
            <a:r>
              <a:rPr lang="en-IN" dirty="0" smtClean="0"/>
              <a:t>Spo2; 97 at room air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RESPIRATORY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Examination of upper respiratory system</a:t>
            </a:r>
          </a:p>
          <a:p>
            <a:pPr>
              <a:buNone/>
            </a:pPr>
            <a:r>
              <a:rPr lang="en-IN" sz="2800" dirty="0" smtClean="0"/>
              <a:t>        No DNS</a:t>
            </a:r>
          </a:p>
          <a:p>
            <a:pPr>
              <a:buNone/>
            </a:pPr>
            <a:r>
              <a:rPr lang="en-IN" sz="2800" dirty="0" smtClean="0"/>
              <a:t>        No nasal polyps</a:t>
            </a:r>
          </a:p>
          <a:p>
            <a:pPr>
              <a:buNone/>
            </a:pPr>
            <a:r>
              <a:rPr lang="en-IN" sz="2800" dirty="0" smtClean="0"/>
              <a:t>        No sinus tenderness</a:t>
            </a:r>
          </a:p>
          <a:p>
            <a:pPr>
              <a:buNone/>
            </a:pPr>
            <a:r>
              <a:rPr lang="en-IN" sz="2800" dirty="0" smtClean="0"/>
              <a:t>        No halitosis, no </a:t>
            </a:r>
            <a:r>
              <a:rPr lang="en-IN" sz="2800" smtClean="0"/>
              <a:t>tonsillar</a:t>
            </a:r>
            <a:r>
              <a:rPr lang="en-IN" sz="2800" dirty="0" smtClean="0"/>
              <a:t> enlargement </a:t>
            </a:r>
          </a:p>
          <a:p>
            <a:r>
              <a:rPr lang="en-IN" sz="2800" dirty="0" smtClean="0"/>
              <a:t>Respiratory system -proper	</a:t>
            </a:r>
          </a:p>
          <a:p>
            <a:pPr>
              <a:buNone/>
            </a:pPr>
            <a:r>
              <a:rPr lang="en-IN" sz="2800" dirty="0" smtClean="0"/>
              <a:t>	        trachea in mid line</a:t>
            </a:r>
          </a:p>
          <a:p>
            <a:pPr>
              <a:buNone/>
            </a:pPr>
            <a:r>
              <a:rPr lang="en-IN" sz="2800" dirty="0" smtClean="0"/>
              <a:t>           No dropping of shoulder  </a:t>
            </a:r>
          </a:p>
          <a:p>
            <a:pPr>
              <a:buNone/>
            </a:pPr>
            <a:r>
              <a:rPr lang="en-IN" sz="2800" dirty="0" smtClean="0"/>
              <a:t>	       respiratory movement equal on both sides</a:t>
            </a:r>
          </a:p>
          <a:p>
            <a:pPr>
              <a:buNone/>
            </a:pPr>
            <a:r>
              <a:rPr lang="en-IN" sz="2800" dirty="0" smtClean="0"/>
              <a:t>     	no scar and sinus</a:t>
            </a:r>
            <a:endParaRPr lang="en-IN" dirty="0"/>
          </a:p>
        </p:txBody>
      </p:sp>
      <p:pic>
        <p:nvPicPr>
          <p:cNvPr id="7170" name="Picture 2" descr="H:\doctor_heart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24744"/>
            <a:ext cx="1907704" cy="3243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446</Words>
  <Application>Microsoft Office PowerPoint</Application>
  <PresentationFormat>On-screen Show (4:3)</PresentationFormat>
  <Paragraphs>181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A case of immotile cilia syndrome </vt:lpstr>
      <vt:lpstr>COMPLAINTS</vt:lpstr>
      <vt:lpstr>Slide 3</vt:lpstr>
      <vt:lpstr>Past history </vt:lpstr>
      <vt:lpstr>Slide 5</vt:lpstr>
      <vt:lpstr>Slide 6</vt:lpstr>
      <vt:lpstr>GENERAL EXAMINATION</vt:lpstr>
      <vt:lpstr>vitals</vt:lpstr>
      <vt:lpstr>RESPIRATORY examination</vt:lpstr>
      <vt:lpstr>Slide 10</vt:lpstr>
      <vt:lpstr>Slide 11</vt:lpstr>
      <vt:lpstr>diagnosis</vt:lpstr>
      <vt:lpstr>Treatment given</vt:lpstr>
      <vt:lpstr>INVESTIGTION</vt:lpstr>
      <vt:lpstr>Slide 15</vt:lpstr>
      <vt:lpstr>Slide 16</vt:lpstr>
      <vt:lpstr>Slide 17</vt:lpstr>
      <vt:lpstr>Slide 18</vt:lpstr>
      <vt:lpstr>Slide 19</vt:lpstr>
      <vt:lpstr>Sputum </vt:lpstr>
      <vt:lpstr>Semen analysis</vt:lpstr>
      <vt:lpstr>HORMONAL PROFILE</vt:lpstr>
      <vt:lpstr>  Expert Opinion </vt:lpstr>
      <vt:lpstr>Slide 24</vt:lpstr>
      <vt:lpstr>Aim of presentation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immotile cilla syndrome</dc:title>
  <dc:creator>hp</dc:creator>
  <cp:lastModifiedBy>hp</cp:lastModifiedBy>
  <cp:revision>59</cp:revision>
  <dcterms:created xsi:type="dcterms:W3CDTF">2017-06-17T17:14:36Z</dcterms:created>
  <dcterms:modified xsi:type="dcterms:W3CDTF">2017-06-22T13:19:48Z</dcterms:modified>
</cp:coreProperties>
</file>