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sldIdLst>
    <p:sldId id="256" r:id="rId2"/>
    <p:sldId id="257" r:id="rId3"/>
    <p:sldId id="347" r:id="rId4"/>
    <p:sldId id="823" r:id="rId5"/>
    <p:sldId id="832" r:id="rId6"/>
    <p:sldId id="824" r:id="rId7"/>
    <p:sldId id="349" r:id="rId8"/>
    <p:sldId id="264" r:id="rId9"/>
    <p:sldId id="825" r:id="rId10"/>
    <p:sldId id="826" r:id="rId11"/>
    <p:sldId id="817" r:id="rId12"/>
    <p:sldId id="836" r:id="rId13"/>
    <p:sldId id="834" r:id="rId14"/>
    <p:sldId id="837" r:id="rId15"/>
    <p:sldId id="835" r:id="rId16"/>
    <p:sldId id="838" r:id="rId17"/>
    <p:sldId id="821" r:id="rId18"/>
    <p:sldId id="272" r:id="rId19"/>
    <p:sldId id="274" r:id="rId20"/>
    <p:sldId id="276" r:id="rId21"/>
    <p:sldId id="83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72AF7-4C9E-4256-A878-E7CFD01161F3}" v="18" dt="2025-05-09T17:24:30.0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89165" autoAdjust="0"/>
  </p:normalViewPr>
  <p:slideViewPr>
    <p:cSldViewPr>
      <p:cViewPr varScale="1">
        <p:scale>
          <a:sx n="85" d="100"/>
          <a:sy n="85" d="100"/>
        </p:scale>
        <p:origin x="1416" y="48"/>
      </p:cViewPr>
      <p:guideLst>
        <p:guide orient="horz" pos="2160"/>
        <p:guide pos="2880"/>
      </p:guideLst>
    </p:cSldViewPr>
  </p:slideViewPr>
  <p:notesTextViewPr>
    <p:cViewPr>
      <p:scale>
        <a:sx n="1" d="1"/>
        <a:sy n="1" d="1"/>
      </p:scale>
      <p:origin x="0" y="0"/>
    </p:cViewPr>
  </p:notesTextViewPr>
  <p:sorterViewPr>
    <p:cViewPr>
      <p:scale>
        <a:sx n="100" d="100"/>
        <a:sy n="100" d="100"/>
      </p:scale>
      <p:origin x="0" y="10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un Vijay.P" userId="438c19b35fa2d351" providerId="LiveId" clId="{41372AF7-4C9E-4256-A878-E7CFD01161F3}"/>
    <pc:docChg chg="undo custSel addSld delSld modSld sldOrd">
      <pc:chgData name="Arun Vijay.P" userId="438c19b35fa2d351" providerId="LiveId" clId="{41372AF7-4C9E-4256-A878-E7CFD01161F3}" dt="2025-05-09T17:24:31.467" v="182" actId="113"/>
      <pc:docMkLst>
        <pc:docMk/>
      </pc:docMkLst>
      <pc:sldChg chg="modSp mod">
        <pc:chgData name="Arun Vijay.P" userId="438c19b35fa2d351" providerId="LiveId" clId="{41372AF7-4C9E-4256-A878-E7CFD01161F3}" dt="2025-05-09T17:18:36.437" v="46" actId="20577"/>
        <pc:sldMkLst>
          <pc:docMk/>
          <pc:sldMk cId="2089149114" sldId="264"/>
        </pc:sldMkLst>
        <pc:spChg chg="mod">
          <ac:chgData name="Arun Vijay.P" userId="438c19b35fa2d351" providerId="LiveId" clId="{41372AF7-4C9E-4256-A878-E7CFD01161F3}" dt="2025-05-09T17:17:21.394" v="19" actId="1076"/>
          <ac:spMkLst>
            <pc:docMk/>
            <pc:sldMk cId="2089149114" sldId="264"/>
            <ac:spMk id="20482" creationId="{00000000-0000-0000-0000-000000000000}"/>
          </ac:spMkLst>
        </pc:spChg>
        <pc:graphicFrameChg chg="mod modGraphic">
          <ac:chgData name="Arun Vijay.P" userId="438c19b35fa2d351" providerId="LiveId" clId="{41372AF7-4C9E-4256-A878-E7CFD01161F3}" dt="2025-05-09T17:18:36.437" v="46" actId="20577"/>
          <ac:graphicFrameMkLst>
            <pc:docMk/>
            <pc:sldMk cId="2089149114" sldId="264"/>
            <ac:graphicFrameMk id="20483" creationId="{00000000-0000-0000-0000-000000000000}"/>
          </ac:graphicFrameMkLst>
        </pc:graphicFrameChg>
      </pc:sldChg>
      <pc:sldChg chg="modSp">
        <pc:chgData name="Arun Vijay.P" userId="438c19b35fa2d351" providerId="LiveId" clId="{41372AF7-4C9E-4256-A878-E7CFD01161F3}" dt="2025-05-09T17:16:13.819" v="8" actId="1036"/>
        <pc:sldMkLst>
          <pc:docMk/>
          <pc:sldMk cId="2411089752" sldId="349"/>
        </pc:sldMkLst>
        <pc:spChg chg="mod">
          <ac:chgData name="Arun Vijay.P" userId="438c19b35fa2d351" providerId="LiveId" clId="{41372AF7-4C9E-4256-A878-E7CFD01161F3}" dt="2025-05-09T17:16:13.819" v="8" actId="1036"/>
          <ac:spMkLst>
            <pc:docMk/>
            <pc:sldMk cId="2411089752" sldId="349"/>
            <ac:spMk id="28675" creationId="{00000000-0000-0000-0000-000000000000}"/>
          </ac:spMkLst>
        </pc:spChg>
      </pc:sldChg>
      <pc:sldChg chg="modSp mod">
        <pc:chgData name="Arun Vijay.P" userId="438c19b35fa2d351" providerId="LiveId" clId="{41372AF7-4C9E-4256-A878-E7CFD01161F3}" dt="2025-05-09T17:22:33.018" v="64" actId="255"/>
        <pc:sldMkLst>
          <pc:docMk/>
          <pc:sldMk cId="3599978501" sldId="821"/>
        </pc:sldMkLst>
        <pc:spChg chg="mod">
          <ac:chgData name="Arun Vijay.P" userId="438c19b35fa2d351" providerId="LiveId" clId="{41372AF7-4C9E-4256-A878-E7CFD01161F3}" dt="2025-05-09T17:22:23.362" v="63" actId="255"/>
          <ac:spMkLst>
            <pc:docMk/>
            <pc:sldMk cId="3599978501" sldId="821"/>
            <ac:spMk id="2" creationId="{25D77A62-A36D-CC99-FB43-73E8AB1AD767}"/>
          </ac:spMkLst>
        </pc:spChg>
        <pc:spChg chg="mod">
          <ac:chgData name="Arun Vijay.P" userId="438c19b35fa2d351" providerId="LiveId" clId="{41372AF7-4C9E-4256-A878-E7CFD01161F3}" dt="2025-05-09T17:22:33.018" v="64" actId="255"/>
          <ac:spMkLst>
            <pc:docMk/>
            <pc:sldMk cId="3599978501" sldId="821"/>
            <ac:spMk id="3" creationId="{6FEFCCDC-AE6F-A11C-5E15-CB125FED8228}"/>
          </ac:spMkLst>
        </pc:spChg>
      </pc:sldChg>
      <pc:sldChg chg="modSp mod">
        <pc:chgData name="Arun Vijay.P" userId="438c19b35fa2d351" providerId="LiveId" clId="{41372AF7-4C9E-4256-A878-E7CFD01161F3}" dt="2025-05-09T17:15:22.022" v="0" actId="20577"/>
        <pc:sldMkLst>
          <pc:docMk/>
          <pc:sldMk cId="12295299" sldId="823"/>
        </pc:sldMkLst>
        <pc:spChg chg="mod">
          <ac:chgData name="Arun Vijay.P" userId="438c19b35fa2d351" providerId="LiveId" clId="{41372AF7-4C9E-4256-A878-E7CFD01161F3}" dt="2025-05-09T17:15:22.022" v="0" actId="20577"/>
          <ac:spMkLst>
            <pc:docMk/>
            <pc:sldMk cId="12295299" sldId="823"/>
            <ac:spMk id="3" creationId="{252BBB01-AF34-BB02-F152-734E02151792}"/>
          </ac:spMkLst>
        </pc:spChg>
      </pc:sldChg>
      <pc:sldChg chg="modSp mod">
        <pc:chgData name="Arun Vijay.P" userId="438c19b35fa2d351" providerId="LiveId" clId="{41372AF7-4C9E-4256-A878-E7CFD01161F3}" dt="2025-05-09T17:18:55.847" v="49" actId="1076"/>
        <pc:sldMkLst>
          <pc:docMk/>
          <pc:sldMk cId="3117233758" sldId="825"/>
        </pc:sldMkLst>
        <pc:graphicFrameChg chg="mod modGraphic">
          <ac:chgData name="Arun Vijay.P" userId="438c19b35fa2d351" providerId="LiveId" clId="{41372AF7-4C9E-4256-A878-E7CFD01161F3}" dt="2025-05-09T17:18:55.847" v="49" actId="1076"/>
          <ac:graphicFrameMkLst>
            <pc:docMk/>
            <pc:sldMk cId="3117233758" sldId="825"/>
            <ac:graphicFrameMk id="4" creationId="{51BDA39B-5015-43B9-FE57-D05009693B45}"/>
          </ac:graphicFrameMkLst>
        </pc:graphicFrameChg>
      </pc:sldChg>
      <pc:sldChg chg="modSp mod">
        <pc:chgData name="Arun Vijay.P" userId="438c19b35fa2d351" providerId="LiveId" clId="{41372AF7-4C9E-4256-A878-E7CFD01161F3}" dt="2025-05-09T17:15:47.397" v="1" actId="20577"/>
        <pc:sldMkLst>
          <pc:docMk/>
          <pc:sldMk cId="3805777155" sldId="832"/>
        </pc:sldMkLst>
        <pc:spChg chg="mod">
          <ac:chgData name="Arun Vijay.P" userId="438c19b35fa2d351" providerId="LiveId" clId="{41372AF7-4C9E-4256-A878-E7CFD01161F3}" dt="2025-05-09T17:15:47.397" v="1" actId="20577"/>
          <ac:spMkLst>
            <pc:docMk/>
            <pc:sldMk cId="3805777155" sldId="832"/>
            <ac:spMk id="3" creationId="{5E9AEBC4-0943-EF29-A94E-0ECD6C7315B7}"/>
          </ac:spMkLst>
        </pc:spChg>
      </pc:sldChg>
      <pc:sldChg chg="modSp mod">
        <pc:chgData name="Arun Vijay.P" userId="438c19b35fa2d351" providerId="LiveId" clId="{41372AF7-4C9E-4256-A878-E7CFD01161F3}" dt="2025-05-09T17:20:37.590" v="59" actId="20577"/>
        <pc:sldMkLst>
          <pc:docMk/>
          <pc:sldMk cId="619724554" sldId="834"/>
        </pc:sldMkLst>
        <pc:spChg chg="mod">
          <ac:chgData name="Arun Vijay.P" userId="438c19b35fa2d351" providerId="LiveId" clId="{41372AF7-4C9E-4256-A878-E7CFD01161F3}" dt="2025-05-09T17:20:37.590" v="59" actId="20577"/>
          <ac:spMkLst>
            <pc:docMk/>
            <pc:sldMk cId="619724554" sldId="834"/>
            <ac:spMk id="3" creationId="{B182A8B5-6DD9-D1AB-4E6D-1C3A4669B2BF}"/>
          </ac:spMkLst>
        </pc:spChg>
      </pc:sldChg>
      <pc:sldChg chg="modSp mod ord">
        <pc:chgData name="Arun Vijay.P" userId="438c19b35fa2d351" providerId="LiveId" clId="{41372AF7-4C9E-4256-A878-E7CFD01161F3}" dt="2025-05-09T17:24:31.467" v="182" actId="113"/>
        <pc:sldMkLst>
          <pc:docMk/>
          <pc:sldMk cId="4273648549" sldId="835"/>
        </pc:sldMkLst>
        <pc:spChg chg="mod">
          <ac:chgData name="Arun Vijay.P" userId="438c19b35fa2d351" providerId="LiveId" clId="{41372AF7-4C9E-4256-A878-E7CFD01161F3}" dt="2025-05-09T17:24:31.467" v="182" actId="113"/>
          <ac:spMkLst>
            <pc:docMk/>
            <pc:sldMk cId="4273648549" sldId="835"/>
            <ac:spMk id="3" creationId="{2F0A9102-C23C-D9BA-10CA-18B8D5721BF6}"/>
          </ac:spMkLst>
        </pc:spChg>
      </pc:sldChg>
      <pc:sldChg chg="addSp delSp modSp new">
        <pc:chgData name="Arun Vijay.P" userId="438c19b35fa2d351" providerId="LiveId" clId="{41372AF7-4C9E-4256-A878-E7CFD01161F3}" dt="2025-05-09T17:19:53.602" v="53" actId="1076"/>
        <pc:sldMkLst>
          <pc:docMk/>
          <pc:sldMk cId="3060668783" sldId="836"/>
        </pc:sldMkLst>
        <pc:spChg chg="del">
          <ac:chgData name="Arun Vijay.P" userId="438c19b35fa2d351" providerId="LiveId" clId="{41372AF7-4C9E-4256-A878-E7CFD01161F3}" dt="2025-05-09T17:19:47.922" v="51"/>
          <ac:spMkLst>
            <pc:docMk/>
            <pc:sldMk cId="3060668783" sldId="836"/>
            <ac:spMk id="3" creationId="{99B2E3B1-42F1-E57F-E50E-B290557A826B}"/>
          </ac:spMkLst>
        </pc:spChg>
        <pc:picChg chg="add mod">
          <ac:chgData name="Arun Vijay.P" userId="438c19b35fa2d351" providerId="LiveId" clId="{41372AF7-4C9E-4256-A878-E7CFD01161F3}" dt="2025-05-09T17:19:53.602" v="53" actId="1076"/>
          <ac:picMkLst>
            <pc:docMk/>
            <pc:sldMk cId="3060668783" sldId="836"/>
            <ac:picMk id="5" creationId="{8E2E975D-6C35-D0E3-6856-113562198B06}"/>
          </ac:picMkLst>
        </pc:picChg>
      </pc:sldChg>
      <pc:sldChg chg="new del">
        <pc:chgData name="Arun Vijay.P" userId="438c19b35fa2d351" providerId="LiveId" clId="{41372AF7-4C9E-4256-A878-E7CFD01161F3}" dt="2025-05-09T17:20:18.288" v="55" actId="47"/>
        <pc:sldMkLst>
          <pc:docMk/>
          <pc:sldMk cId="2894490301" sldId="837"/>
        </pc:sldMkLst>
      </pc:sldChg>
      <pc:sldChg chg="addSp delSp modSp new">
        <pc:chgData name="Arun Vijay.P" userId="438c19b35fa2d351" providerId="LiveId" clId="{41372AF7-4C9E-4256-A878-E7CFD01161F3}" dt="2025-05-09T17:21:06.611" v="61"/>
        <pc:sldMkLst>
          <pc:docMk/>
          <pc:sldMk cId="3519626544" sldId="837"/>
        </pc:sldMkLst>
        <pc:spChg chg="del">
          <ac:chgData name="Arun Vijay.P" userId="438c19b35fa2d351" providerId="LiveId" clId="{41372AF7-4C9E-4256-A878-E7CFD01161F3}" dt="2025-05-09T17:20:29.173" v="57"/>
          <ac:spMkLst>
            <pc:docMk/>
            <pc:sldMk cId="3519626544" sldId="837"/>
            <ac:spMk id="3" creationId="{AE32B245-16F4-59FC-AFF9-15E20A2D1742}"/>
          </ac:spMkLst>
        </pc:spChg>
        <pc:spChg chg="add del mod">
          <ac:chgData name="Arun Vijay.P" userId="438c19b35fa2d351" providerId="LiveId" clId="{41372AF7-4C9E-4256-A878-E7CFD01161F3}" dt="2025-05-09T17:21:06.611" v="61"/>
          <ac:spMkLst>
            <pc:docMk/>
            <pc:sldMk cId="3519626544" sldId="837"/>
            <ac:spMk id="6" creationId="{B136988F-D0E8-3B51-CB58-F6143060EB9C}"/>
          </ac:spMkLst>
        </pc:spChg>
        <pc:picChg chg="add del mod">
          <ac:chgData name="Arun Vijay.P" userId="438c19b35fa2d351" providerId="LiveId" clId="{41372AF7-4C9E-4256-A878-E7CFD01161F3}" dt="2025-05-09T17:20:52.305" v="60" actId="478"/>
          <ac:picMkLst>
            <pc:docMk/>
            <pc:sldMk cId="3519626544" sldId="837"/>
            <ac:picMk id="5" creationId="{2CAE9F99-CD6B-E128-D588-9E84D9008856}"/>
          </ac:picMkLst>
        </pc:picChg>
        <pc:picChg chg="add mod">
          <ac:chgData name="Arun Vijay.P" userId="438c19b35fa2d351" providerId="LiveId" clId="{41372AF7-4C9E-4256-A878-E7CFD01161F3}" dt="2025-05-09T17:21:06.611" v="61"/>
          <ac:picMkLst>
            <pc:docMk/>
            <pc:sldMk cId="3519626544" sldId="837"/>
            <ac:picMk id="8" creationId="{7CC0302D-D768-5A4E-2D3C-09A6F92EB8E3}"/>
          </ac:picMkLst>
        </pc:picChg>
      </pc:sldChg>
      <pc:sldChg chg="addSp delSp modSp new">
        <pc:chgData name="Arun Vijay.P" userId="438c19b35fa2d351" providerId="LiveId" clId="{41372AF7-4C9E-4256-A878-E7CFD01161F3}" dt="2025-05-09T17:23:16.123" v="66"/>
        <pc:sldMkLst>
          <pc:docMk/>
          <pc:sldMk cId="3228653423" sldId="838"/>
        </pc:sldMkLst>
        <pc:spChg chg="del">
          <ac:chgData name="Arun Vijay.P" userId="438c19b35fa2d351" providerId="LiveId" clId="{41372AF7-4C9E-4256-A878-E7CFD01161F3}" dt="2025-05-09T17:23:16.123" v="66"/>
          <ac:spMkLst>
            <pc:docMk/>
            <pc:sldMk cId="3228653423" sldId="838"/>
            <ac:spMk id="3" creationId="{55AF9EA5-6A32-5D6C-FEFE-F2364975C4CF}"/>
          </ac:spMkLst>
        </pc:spChg>
        <pc:picChg chg="add mod">
          <ac:chgData name="Arun Vijay.P" userId="438c19b35fa2d351" providerId="LiveId" clId="{41372AF7-4C9E-4256-A878-E7CFD01161F3}" dt="2025-05-09T17:23:16.123" v="66"/>
          <ac:picMkLst>
            <pc:docMk/>
            <pc:sldMk cId="3228653423" sldId="838"/>
            <ac:picMk id="5" creationId="{AD45B1A0-F52B-8C41-548C-3041CBA1DDB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58D7BC-816B-4157-9104-D3579F3645A7}" type="datetimeFigureOut">
              <a:rPr lang="en-US" smtClean="0"/>
              <a:t>5/9/2025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B11219-CBD5-4961-A71E-2D4A8CE206D9}" type="slidenum">
              <a:rPr lang="en-US" smtClean="0"/>
              <a:t>‹#›</a:t>
            </a:fld>
            <a:endParaRPr lang="en-US" dirty="0"/>
          </a:p>
        </p:txBody>
      </p:sp>
    </p:spTree>
    <p:extLst>
      <p:ext uri="{BB962C8B-B14F-4D97-AF65-F5344CB8AC3E}">
        <p14:creationId xmlns:p14="http://schemas.microsoft.com/office/powerpoint/2010/main" val="546951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53" eaLnBrk="0" hangingPunct="0">
              <a:defRPr sz="2400">
                <a:solidFill>
                  <a:schemeClr val="tx1"/>
                </a:solidFill>
                <a:latin typeface="Times New Roman" pitchFamily="18" charset="0"/>
              </a:defRPr>
            </a:lvl1pPr>
            <a:lvl2pPr marL="729057" indent="-280406" defTabSz="917553" eaLnBrk="0" hangingPunct="0">
              <a:defRPr sz="2400">
                <a:solidFill>
                  <a:schemeClr val="tx1"/>
                </a:solidFill>
                <a:latin typeface="Times New Roman" pitchFamily="18" charset="0"/>
              </a:defRPr>
            </a:lvl2pPr>
            <a:lvl3pPr marL="1121626" indent="-224325" defTabSz="917553" eaLnBrk="0" hangingPunct="0">
              <a:defRPr sz="2400">
                <a:solidFill>
                  <a:schemeClr val="tx1"/>
                </a:solidFill>
                <a:latin typeface="Times New Roman" pitchFamily="18" charset="0"/>
              </a:defRPr>
            </a:lvl3pPr>
            <a:lvl4pPr marL="1570276" indent="-224325" defTabSz="917553" eaLnBrk="0" hangingPunct="0">
              <a:defRPr sz="2400">
                <a:solidFill>
                  <a:schemeClr val="tx1"/>
                </a:solidFill>
                <a:latin typeface="Times New Roman" pitchFamily="18" charset="0"/>
              </a:defRPr>
            </a:lvl4pPr>
            <a:lvl5pPr marL="2018927" indent="-224325" defTabSz="917553" eaLnBrk="0" hangingPunct="0">
              <a:defRPr sz="2400">
                <a:solidFill>
                  <a:schemeClr val="tx1"/>
                </a:solidFill>
                <a:latin typeface="Times New Roman" pitchFamily="18" charset="0"/>
              </a:defRPr>
            </a:lvl5pPr>
            <a:lvl6pPr marL="2467577" indent="-224325" defTabSz="917553" eaLnBrk="0" fontAlgn="base" hangingPunct="0">
              <a:spcBef>
                <a:spcPct val="0"/>
              </a:spcBef>
              <a:spcAft>
                <a:spcPct val="0"/>
              </a:spcAft>
              <a:defRPr sz="2400">
                <a:solidFill>
                  <a:schemeClr val="tx1"/>
                </a:solidFill>
                <a:latin typeface="Times New Roman" pitchFamily="18" charset="0"/>
              </a:defRPr>
            </a:lvl6pPr>
            <a:lvl7pPr marL="2916227" indent="-224325" defTabSz="917553" eaLnBrk="0" fontAlgn="base" hangingPunct="0">
              <a:spcBef>
                <a:spcPct val="0"/>
              </a:spcBef>
              <a:spcAft>
                <a:spcPct val="0"/>
              </a:spcAft>
              <a:defRPr sz="2400">
                <a:solidFill>
                  <a:schemeClr val="tx1"/>
                </a:solidFill>
                <a:latin typeface="Times New Roman" pitchFamily="18" charset="0"/>
              </a:defRPr>
            </a:lvl7pPr>
            <a:lvl8pPr marL="3364878" indent="-224325" defTabSz="917553" eaLnBrk="0" fontAlgn="base" hangingPunct="0">
              <a:spcBef>
                <a:spcPct val="0"/>
              </a:spcBef>
              <a:spcAft>
                <a:spcPct val="0"/>
              </a:spcAft>
              <a:defRPr sz="2400">
                <a:solidFill>
                  <a:schemeClr val="tx1"/>
                </a:solidFill>
                <a:latin typeface="Times New Roman" pitchFamily="18" charset="0"/>
              </a:defRPr>
            </a:lvl8pPr>
            <a:lvl9pPr marL="3813528" indent="-224325" defTabSz="917553" eaLnBrk="0" fontAlgn="base" hangingPunct="0">
              <a:spcBef>
                <a:spcPct val="0"/>
              </a:spcBef>
              <a:spcAft>
                <a:spcPct val="0"/>
              </a:spcAft>
              <a:defRPr sz="2400">
                <a:solidFill>
                  <a:schemeClr val="tx1"/>
                </a:solidFill>
                <a:latin typeface="Times New Roman" pitchFamily="18" charset="0"/>
              </a:defRPr>
            </a:lvl9pPr>
          </a:lstStyle>
          <a:p>
            <a:pPr eaLnBrk="1" hangingPunct="1"/>
            <a:fld id="{150D6C52-0781-45B9-B7E5-05AD4CC84660}" type="slidenum">
              <a:rPr lang="en-US" sz="1200"/>
              <a:pPr eaLnBrk="1" hangingPunct="1"/>
              <a:t>3</a:t>
            </a:fld>
            <a:endParaRPr lang="en-US" sz="120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t>Hypothermia is defined as core body temperature </a:t>
            </a:r>
            <a:r>
              <a:rPr lang="en-US">
                <a:cs typeface="Arial" pitchFamily="34" charset="0"/>
              </a:rPr>
              <a:t>≤ 35°C (≤ 95°F).</a:t>
            </a:r>
          </a:p>
          <a:p>
            <a:pPr eaLnBrk="1" hangingPunct="1">
              <a:buFontTx/>
              <a:buChar char="•"/>
            </a:pPr>
            <a:r>
              <a:rPr lang="en-US">
                <a:cs typeface="Arial" pitchFamily="34" charset="0"/>
              </a:rPr>
              <a:t>It can be further classified by severity:  mild/moderate/severe</a:t>
            </a:r>
          </a:p>
          <a:p>
            <a:pPr eaLnBrk="1" hangingPunct="1">
              <a:buFontTx/>
              <a:buChar char="•"/>
            </a:pPr>
            <a:endParaRPr lang="en-US">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53" eaLnBrk="0" hangingPunct="0">
              <a:defRPr sz="2400">
                <a:solidFill>
                  <a:schemeClr val="tx1"/>
                </a:solidFill>
                <a:latin typeface="Times New Roman" pitchFamily="18" charset="0"/>
              </a:defRPr>
            </a:lvl1pPr>
            <a:lvl2pPr marL="729057" indent="-280406" defTabSz="917553" eaLnBrk="0" hangingPunct="0">
              <a:defRPr sz="2400">
                <a:solidFill>
                  <a:schemeClr val="tx1"/>
                </a:solidFill>
                <a:latin typeface="Times New Roman" pitchFamily="18" charset="0"/>
              </a:defRPr>
            </a:lvl2pPr>
            <a:lvl3pPr marL="1121626" indent="-224325" defTabSz="917553" eaLnBrk="0" hangingPunct="0">
              <a:defRPr sz="2400">
                <a:solidFill>
                  <a:schemeClr val="tx1"/>
                </a:solidFill>
                <a:latin typeface="Times New Roman" pitchFamily="18" charset="0"/>
              </a:defRPr>
            </a:lvl3pPr>
            <a:lvl4pPr marL="1570276" indent="-224325" defTabSz="917553" eaLnBrk="0" hangingPunct="0">
              <a:defRPr sz="2400">
                <a:solidFill>
                  <a:schemeClr val="tx1"/>
                </a:solidFill>
                <a:latin typeface="Times New Roman" pitchFamily="18" charset="0"/>
              </a:defRPr>
            </a:lvl4pPr>
            <a:lvl5pPr marL="2018927" indent="-224325" defTabSz="917553" eaLnBrk="0" hangingPunct="0">
              <a:defRPr sz="2400">
                <a:solidFill>
                  <a:schemeClr val="tx1"/>
                </a:solidFill>
                <a:latin typeface="Times New Roman" pitchFamily="18" charset="0"/>
              </a:defRPr>
            </a:lvl5pPr>
            <a:lvl6pPr marL="2467577" indent="-224325" defTabSz="917553" eaLnBrk="0" fontAlgn="base" hangingPunct="0">
              <a:spcBef>
                <a:spcPct val="0"/>
              </a:spcBef>
              <a:spcAft>
                <a:spcPct val="0"/>
              </a:spcAft>
              <a:defRPr sz="2400">
                <a:solidFill>
                  <a:schemeClr val="tx1"/>
                </a:solidFill>
                <a:latin typeface="Times New Roman" pitchFamily="18" charset="0"/>
              </a:defRPr>
            </a:lvl6pPr>
            <a:lvl7pPr marL="2916227" indent="-224325" defTabSz="917553" eaLnBrk="0" fontAlgn="base" hangingPunct="0">
              <a:spcBef>
                <a:spcPct val="0"/>
              </a:spcBef>
              <a:spcAft>
                <a:spcPct val="0"/>
              </a:spcAft>
              <a:defRPr sz="2400">
                <a:solidFill>
                  <a:schemeClr val="tx1"/>
                </a:solidFill>
                <a:latin typeface="Times New Roman" pitchFamily="18" charset="0"/>
              </a:defRPr>
            </a:lvl7pPr>
            <a:lvl8pPr marL="3364878" indent="-224325" defTabSz="917553" eaLnBrk="0" fontAlgn="base" hangingPunct="0">
              <a:spcBef>
                <a:spcPct val="0"/>
              </a:spcBef>
              <a:spcAft>
                <a:spcPct val="0"/>
              </a:spcAft>
              <a:defRPr sz="2400">
                <a:solidFill>
                  <a:schemeClr val="tx1"/>
                </a:solidFill>
                <a:latin typeface="Times New Roman" pitchFamily="18" charset="0"/>
              </a:defRPr>
            </a:lvl8pPr>
            <a:lvl9pPr marL="3813528" indent="-224325" defTabSz="917553" eaLnBrk="0" fontAlgn="base" hangingPunct="0">
              <a:spcBef>
                <a:spcPct val="0"/>
              </a:spcBef>
              <a:spcAft>
                <a:spcPct val="0"/>
              </a:spcAft>
              <a:defRPr sz="2400">
                <a:solidFill>
                  <a:schemeClr val="tx1"/>
                </a:solidFill>
                <a:latin typeface="Times New Roman" pitchFamily="18" charset="0"/>
              </a:defRPr>
            </a:lvl9pPr>
          </a:lstStyle>
          <a:p>
            <a:pPr eaLnBrk="1" hangingPunct="1"/>
            <a:fld id="{425EA758-8B5C-4637-BF0E-C9BD1C77DB1E}" type="slidenum">
              <a:rPr lang="en-US" sz="1200"/>
              <a:pPr eaLnBrk="1" hangingPunct="1"/>
              <a:t>7</a:t>
            </a:fld>
            <a:endParaRPr lang="en-US" sz="120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t>As we learned above, the mortality rate is related more to the cause of the hypothermia and less to the degree of temperature depression.</a:t>
            </a:r>
          </a:p>
          <a:p>
            <a:pPr eaLnBrk="1" hangingPunct="1">
              <a:buFontTx/>
              <a:buChar char="•"/>
            </a:pPr>
            <a:r>
              <a:rPr lang="en-US"/>
              <a:t>The most common cause of hypothermia is prolonged exposure to cold water or air.</a:t>
            </a:r>
          </a:p>
          <a:p>
            <a:pPr lvl="1" eaLnBrk="1" hangingPunct="1">
              <a:buFontTx/>
              <a:buChar char="•"/>
            </a:pPr>
            <a:r>
              <a:rPr lang="en-US"/>
              <a:t>Immersion in cold water causes the most rapid fall in body temperature.  This is due to conductive heat loss.  Death occurs in 15 minutes in water at 0</a:t>
            </a:r>
            <a:r>
              <a:rPr lang="en-US">
                <a:cs typeface="Times New Roman" pitchFamily="18" charset="0"/>
              </a:rPr>
              <a:t>°C (32°F) but significant hypothermia can occur even in water at 21°C (70°F).</a:t>
            </a:r>
          </a:p>
          <a:p>
            <a:pPr lvl="1" eaLnBrk="1" hangingPunct="1">
              <a:buFontTx/>
              <a:buChar char="•"/>
            </a:pPr>
            <a:r>
              <a:rPr lang="en-US">
                <a:cs typeface="Times New Roman" pitchFamily="18" charset="0"/>
              </a:rPr>
              <a:t>Struggling or swimming movements increase blood flow to the extremities and hasten hypothermia’s onset.</a:t>
            </a:r>
          </a:p>
          <a:p>
            <a:pPr lvl="1" eaLnBrk="1" hangingPunct="1">
              <a:buFontTx/>
              <a:buChar char="•"/>
            </a:pPr>
            <a:r>
              <a:rPr lang="en-US">
                <a:cs typeface="Times New Roman" pitchFamily="18" charset="0"/>
              </a:rPr>
              <a:t>Exposure to extremely cold air is an obvious cause of hypothermia. This is due to </a:t>
            </a:r>
            <a:r>
              <a:rPr lang="en-US">
                <a:cs typeface="Arial" pitchFamily="34" charset="0"/>
              </a:rPr>
              <a:t>convective heat loss to cold air.</a:t>
            </a:r>
            <a:endParaRPr lang="en-US">
              <a:cs typeface="Times New Roman" pitchFamily="18" charset="0"/>
            </a:endParaRPr>
          </a:p>
          <a:p>
            <a:pPr lvl="1" eaLnBrk="1" hangingPunct="1">
              <a:buFontTx/>
              <a:buChar char="•"/>
            </a:pPr>
            <a:r>
              <a:rPr lang="en-US">
                <a:cs typeface="Times New Roman" pitchFamily="18" charset="0"/>
              </a:rPr>
              <a:t>However, realize that wet or windy conditions hasten heat loss and can precipitate hypothermia even in warm climates.  An example is a trauma victim found unconscious and immobile on a wet, windy summer’s day.</a:t>
            </a:r>
          </a:p>
          <a:p>
            <a:pPr eaLnBrk="1" hangingPunct="1">
              <a:buFontTx/>
              <a:buChar char="•"/>
            </a:pPr>
            <a:r>
              <a:rPr lang="en-US"/>
              <a:t>In addition to hypothermia due to environmental exposure, many medical conditions can result in hypothermia. </a:t>
            </a:r>
          </a:p>
          <a:p>
            <a:pPr eaLnBrk="1" hangingPunct="1">
              <a:buFontTx/>
              <a:buChar char="•"/>
            </a:pPr>
            <a:r>
              <a:rPr lang="en-US"/>
              <a:t>Sometimes the cause is iatrogenic, such as the trauma patient who is fully exposed during the resuscitation and never covered up, or the patient given infusions of cold fluids.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2"/>
          <p:cNvSpPr>
            <a:spLocks noChangeShapeType="1"/>
          </p:cNvSpPr>
          <p:nvPr userDrawn="1"/>
        </p:nvSpPr>
        <p:spPr bwMode="auto">
          <a:xfrm>
            <a:off x="609600" y="1066800"/>
            <a:ext cx="7924800" cy="0"/>
          </a:xfrm>
          <a:prstGeom prst="line">
            <a:avLst/>
          </a:prstGeom>
          <a:noFill/>
          <a:ln w="50800">
            <a:solidFill>
              <a:schemeClr val="accent2"/>
            </a:solidFill>
            <a:round/>
            <a:headEnd type="none" w="sm" len="sm"/>
            <a:tailEnd type="none" w="sm" len="sm"/>
          </a:ln>
        </p:spPr>
        <p:txBody>
          <a:bodyPr/>
          <a:lstStyle/>
          <a:p>
            <a:pPr fontAlgn="base">
              <a:spcBef>
                <a:spcPct val="0"/>
              </a:spcBef>
              <a:spcAft>
                <a:spcPct val="0"/>
              </a:spcAft>
              <a:defRPr/>
            </a:pPr>
            <a:endParaRPr lang="en-US" sz="3600" u="sng" dirty="0">
              <a:solidFill>
                <a:srgbClr val="000000"/>
              </a:solidFill>
              <a:latin typeface="Times New Roman" pitchFamily="18" charset="0"/>
            </a:endParaRPr>
          </a:p>
        </p:txBody>
      </p:sp>
      <p:sp>
        <p:nvSpPr>
          <p:cNvPr id="5" name="Line 24"/>
          <p:cNvSpPr>
            <a:spLocks noChangeShapeType="1"/>
          </p:cNvSpPr>
          <p:nvPr userDrawn="1"/>
        </p:nvSpPr>
        <p:spPr bwMode="auto">
          <a:xfrm flipV="1">
            <a:off x="685800" y="6019800"/>
            <a:ext cx="7772400" cy="0"/>
          </a:xfrm>
          <a:prstGeom prst="line">
            <a:avLst/>
          </a:prstGeom>
          <a:noFill/>
          <a:ln w="25400">
            <a:solidFill>
              <a:schemeClr val="accent2"/>
            </a:solidFill>
            <a:round/>
            <a:headEnd type="none" w="sm" len="sm"/>
            <a:tailEnd type="none" w="sm" len="sm"/>
          </a:ln>
        </p:spPr>
        <p:txBody>
          <a:bodyPr/>
          <a:lstStyle/>
          <a:p>
            <a:pPr fontAlgn="base">
              <a:spcBef>
                <a:spcPct val="0"/>
              </a:spcBef>
              <a:spcAft>
                <a:spcPct val="0"/>
              </a:spcAft>
              <a:defRPr/>
            </a:pPr>
            <a:endParaRPr lang="en-US" sz="3600" u="sng" dirty="0">
              <a:solidFill>
                <a:srgbClr val="000000"/>
              </a:solidFill>
              <a:latin typeface="Times New Roman" pitchFamily="18" charset="0"/>
            </a:endParaRPr>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Tree>
    <p:extLst>
      <p:ext uri="{BB962C8B-B14F-4D97-AF65-F5344CB8AC3E}">
        <p14:creationId xmlns:p14="http://schemas.microsoft.com/office/powerpoint/2010/main" val="193185090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492018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867822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549275"/>
          </a:xfrm>
        </p:spPr>
        <p:txBody>
          <a:bodyPr/>
          <a:lstStyle/>
          <a:p>
            <a:r>
              <a:rPr lang="en-US"/>
              <a:t>Click to edit Master title style</a:t>
            </a:r>
          </a:p>
        </p:txBody>
      </p:sp>
      <p:sp>
        <p:nvSpPr>
          <p:cNvPr id="3" name="Content Placeholder 2"/>
          <p:cNvSpPr>
            <a:spLocks noGrp="1"/>
          </p:cNvSpPr>
          <p:nvPr>
            <p:ph idx="1"/>
          </p:nvPr>
        </p:nvSpPr>
        <p:spPr>
          <a:xfrm>
            <a:off x="609600" y="1295400"/>
            <a:ext cx="80010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85215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19499590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446355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95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295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60410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97451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789696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16901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9853775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776448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chemeClr val="accent2"/>
            </a:solidFill>
            <a:round/>
            <a:headEnd type="none" w="sm" len="sm"/>
            <a:tailEnd type="none" w="sm" len="sm"/>
          </a:ln>
        </p:spPr>
        <p:txBody>
          <a:bodyPr/>
          <a:lstStyle/>
          <a:p>
            <a:pPr fontAlgn="base">
              <a:spcBef>
                <a:spcPct val="0"/>
              </a:spcBef>
              <a:spcAft>
                <a:spcPct val="0"/>
              </a:spcAft>
              <a:defRPr/>
            </a:pPr>
            <a:endParaRPr lang="en-US" sz="3600" u="sng" dirty="0">
              <a:solidFill>
                <a:srgbClr val="000000"/>
              </a:solidFill>
              <a:latin typeface="Times New Roman" pitchFamily="18" charset="0"/>
            </a:endParaRPr>
          </a:p>
        </p:txBody>
      </p:sp>
      <p:sp>
        <p:nvSpPr>
          <p:cNvPr id="1049" name="Line 25"/>
          <p:cNvSpPr>
            <a:spLocks noChangeShapeType="1"/>
          </p:cNvSpPr>
          <p:nvPr userDrawn="1"/>
        </p:nvSpPr>
        <p:spPr bwMode="auto">
          <a:xfrm flipV="1">
            <a:off x="685800" y="6019800"/>
            <a:ext cx="7772400" cy="0"/>
          </a:xfrm>
          <a:prstGeom prst="line">
            <a:avLst/>
          </a:prstGeom>
          <a:noFill/>
          <a:ln w="25400">
            <a:solidFill>
              <a:schemeClr val="accent2"/>
            </a:solidFill>
            <a:round/>
            <a:headEnd type="none" w="sm" len="sm"/>
            <a:tailEnd type="none" w="sm" len="sm"/>
          </a:ln>
        </p:spPr>
        <p:txBody>
          <a:bodyPr/>
          <a:lstStyle/>
          <a:p>
            <a:pPr fontAlgn="base">
              <a:spcBef>
                <a:spcPct val="0"/>
              </a:spcBef>
              <a:spcAft>
                <a:spcPct val="0"/>
              </a:spcAft>
              <a:defRPr/>
            </a:pPr>
            <a:endParaRPr lang="en-US" sz="3600" u="sng" dirty="0">
              <a:solidFill>
                <a:srgbClr val="000000"/>
              </a:solidFill>
              <a:latin typeface="Times New Roman" pitchFamily="18" charset="0"/>
            </a:endParaRPr>
          </a:p>
        </p:txBody>
      </p:sp>
      <p:sp>
        <p:nvSpPr>
          <p:cNvPr id="3077"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7654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ity.club/lists/suggestions/hypothermia-ecg/" TargetMode="External"/><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formatsplanet.com/thank-you-for-covering-for-me/" TargetMode="External"/><Relationship Id="rId2" Type="http://schemas.openxmlformats.org/officeDocument/2006/relationships/image" Target="../media/image11.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6200" y="1752984"/>
            <a:ext cx="8420100" cy="1099019"/>
          </a:xfrm>
        </p:spPr>
        <p:txBody>
          <a:bodyPr/>
          <a:lstStyle/>
          <a:p>
            <a:r>
              <a:rPr lang="en-US" dirty="0">
                <a:solidFill>
                  <a:schemeClr val="tx2">
                    <a:lumMod val="75000"/>
                  </a:schemeClr>
                </a:solidFill>
              </a:rPr>
              <a:t>           </a:t>
            </a:r>
            <a:r>
              <a:rPr lang="en-US" sz="6600" dirty="0">
                <a:solidFill>
                  <a:schemeClr val="tx2">
                    <a:lumMod val="75000"/>
                  </a:schemeClr>
                </a:solidFill>
              </a:rPr>
              <a:t>HYPOTHERMIA</a:t>
            </a:r>
          </a:p>
        </p:txBody>
      </p:sp>
      <p:sp>
        <p:nvSpPr>
          <p:cNvPr id="3" name="Subtitle 2"/>
          <p:cNvSpPr>
            <a:spLocks noGrp="1"/>
          </p:cNvSpPr>
          <p:nvPr>
            <p:ph type="subTitle" sz="quarter" idx="1"/>
          </p:nvPr>
        </p:nvSpPr>
        <p:spPr>
          <a:xfrm>
            <a:off x="3657600" y="3569731"/>
            <a:ext cx="7626350" cy="2360903"/>
          </a:xfrm>
        </p:spPr>
        <p:txBody>
          <a:bodyPr/>
          <a:lstStyle/>
          <a:p>
            <a:pPr marL="0" indent="0">
              <a:buNone/>
            </a:pPr>
            <a:r>
              <a:rPr lang="en-US" dirty="0"/>
              <a:t>   </a:t>
            </a:r>
            <a:r>
              <a:rPr lang="en-US" sz="2000" dirty="0"/>
              <a:t>By 3 </a:t>
            </a:r>
            <a:r>
              <a:rPr lang="en-US" sz="2000" dirty="0" err="1"/>
              <a:t>rd</a:t>
            </a:r>
            <a:r>
              <a:rPr lang="en-US" sz="2000" dirty="0"/>
              <a:t> medical unit </a:t>
            </a:r>
          </a:p>
          <a:p>
            <a:pPr marL="0" indent="0">
              <a:buNone/>
            </a:pPr>
            <a:r>
              <a:rPr lang="en-US" sz="2000" dirty="0"/>
              <a:t>   </a:t>
            </a:r>
            <a:r>
              <a:rPr lang="en-US" sz="2000" dirty="0" err="1"/>
              <a:t>Chief.Prof.Dr.S.Peer</a:t>
            </a:r>
            <a:r>
              <a:rPr lang="en-US" sz="2000" dirty="0"/>
              <a:t> Mohamed M.D</a:t>
            </a:r>
          </a:p>
          <a:p>
            <a:pPr marL="0" indent="0">
              <a:buNone/>
            </a:pPr>
            <a:r>
              <a:rPr lang="en-US" sz="2000" dirty="0"/>
              <a:t>   Assistant professors </a:t>
            </a:r>
          </a:p>
          <a:p>
            <a:pPr marL="0" indent="0">
              <a:buNone/>
            </a:pPr>
            <a:r>
              <a:rPr lang="en-US" sz="2000" dirty="0"/>
              <a:t>   </a:t>
            </a:r>
            <a:r>
              <a:rPr lang="en-US" sz="2000" dirty="0" err="1"/>
              <a:t>Dr.M.Satheesh</a:t>
            </a:r>
            <a:r>
              <a:rPr lang="en-US" sz="2000" dirty="0"/>
              <a:t> kumar M.D</a:t>
            </a:r>
          </a:p>
          <a:p>
            <a:pPr marL="0" indent="0">
              <a:buNone/>
            </a:pPr>
            <a:r>
              <a:rPr lang="en-US" sz="2000" dirty="0"/>
              <a:t>   </a:t>
            </a:r>
            <a:r>
              <a:rPr lang="en-US" sz="2000" dirty="0" err="1"/>
              <a:t>Dr.C.Vignesh</a:t>
            </a:r>
            <a:r>
              <a:rPr lang="en-US" sz="2000" dirty="0"/>
              <a:t> M.D</a:t>
            </a:r>
          </a:p>
          <a:p>
            <a:pPr marL="0" indent="0">
              <a:buNone/>
            </a:pPr>
            <a:r>
              <a:rPr lang="en-US" sz="2000" dirty="0"/>
              <a:t>   </a:t>
            </a:r>
            <a:r>
              <a:rPr lang="en-US" sz="2000" dirty="0" err="1"/>
              <a:t>Dr.V.P.Priya</a:t>
            </a:r>
            <a:r>
              <a:rPr lang="en-US" sz="2000" dirty="0"/>
              <a:t> M.D</a:t>
            </a:r>
          </a:p>
          <a:p>
            <a:pPr marL="0" indent="0">
              <a:buNone/>
            </a:pPr>
            <a:r>
              <a:rPr lang="en-US" sz="2000" dirty="0"/>
              <a:t>     </a:t>
            </a:r>
          </a:p>
        </p:txBody>
      </p:sp>
    </p:spTree>
    <p:extLst>
      <p:ext uri="{BB962C8B-B14F-4D97-AF65-F5344CB8AC3E}">
        <p14:creationId xmlns:p14="http://schemas.microsoft.com/office/powerpoint/2010/main" val="257562813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61359-3117-1090-BED6-06252BC928C7}"/>
              </a:ext>
            </a:extLst>
          </p:cNvPr>
          <p:cNvSpPr>
            <a:spLocks noGrp="1"/>
          </p:cNvSpPr>
          <p:nvPr>
            <p:ph type="title"/>
          </p:nvPr>
        </p:nvSpPr>
        <p:spPr/>
        <p:txBody>
          <a:bodyPr/>
          <a:lstStyle/>
          <a:p>
            <a:r>
              <a:rPr lang="en-IN" dirty="0"/>
              <a:t>ECG</a:t>
            </a:r>
          </a:p>
        </p:txBody>
      </p:sp>
      <p:pic>
        <p:nvPicPr>
          <p:cNvPr id="5" name="Content Placeholder 4">
            <a:extLst>
              <a:ext uri="{FF2B5EF4-FFF2-40B4-BE49-F238E27FC236}">
                <a16:creationId xmlns:a16="http://schemas.microsoft.com/office/drawing/2014/main" id="{4055F5DF-37D8-6311-BA73-698F9C30B50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592791" y="1295400"/>
            <a:ext cx="6034617" cy="4525963"/>
          </a:xfrm>
        </p:spPr>
      </p:pic>
    </p:spTree>
    <p:extLst>
      <p:ext uri="{BB962C8B-B14F-4D97-AF65-F5344CB8AC3E}">
        <p14:creationId xmlns:p14="http://schemas.microsoft.com/office/powerpoint/2010/main" val="416513501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2BD18-8996-6910-E5A5-AD28F98548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44A480-4D45-2BB7-F432-7BA26A5FA565}"/>
              </a:ext>
            </a:extLst>
          </p:cNvPr>
          <p:cNvSpPr>
            <a:spLocks noGrp="1"/>
          </p:cNvSpPr>
          <p:nvPr>
            <p:ph type="title"/>
          </p:nvPr>
        </p:nvSpPr>
        <p:spPr>
          <a:xfrm>
            <a:off x="609600" y="457200"/>
            <a:ext cx="7924800" cy="1107996"/>
          </a:xfrm>
        </p:spPr>
        <p:txBody>
          <a:bodyPr/>
          <a:lstStyle/>
          <a:p>
            <a:r>
              <a:rPr lang="en-US" sz="3600" b="0" i="0" dirty="0">
                <a:solidFill>
                  <a:schemeClr val="tx2"/>
                </a:solidFill>
                <a:effectLst/>
                <a:latin typeface="Roboto" panose="02000000000000000000" pitchFamily="2" charset="0"/>
              </a:rPr>
              <a:t>HYPOTHERMIA TREATMENT LEVELS</a:t>
            </a:r>
            <a:br>
              <a:rPr lang="en-US" sz="3600" b="0" i="0" dirty="0">
                <a:solidFill>
                  <a:srgbClr val="000000"/>
                </a:solidFill>
                <a:effectLst/>
                <a:latin typeface="Roboto" panose="02000000000000000000" pitchFamily="2" charset="0"/>
              </a:rPr>
            </a:br>
            <a:endParaRPr lang="en-IN" dirty="0"/>
          </a:p>
        </p:txBody>
      </p:sp>
      <p:sp>
        <p:nvSpPr>
          <p:cNvPr id="3" name="Content Placeholder 2">
            <a:extLst>
              <a:ext uri="{FF2B5EF4-FFF2-40B4-BE49-F238E27FC236}">
                <a16:creationId xmlns:a16="http://schemas.microsoft.com/office/drawing/2014/main" id="{BBA45B60-6F2A-9440-9414-FBCAC09BB104}"/>
              </a:ext>
            </a:extLst>
          </p:cNvPr>
          <p:cNvSpPr>
            <a:spLocks noGrp="1"/>
          </p:cNvSpPr>
          <p:nvPr>
            <p:ph idx="1"/>
          </p:nvPr>
        </p:nvSpPr>
        <p:spPr/>
        <p:txBody>
          <a:bodyPr>
            <a:normAutofit/>
          </a:bodyPr>
          <a:lstStyle/>
          <a:p>
            <a:pPr algn="l"/>
            <a:r>
              <a:rPr lang="en-IN" sz="3600" b="1" i="0" u="none" strike="noStrike" baseline="0" dirty="0">
                <a:solidFill>
                  <a:srgbClr val="FF0000"/>
                </a:solidFill>
                <a:latin typeface="NotoSans-Regular"/>
              </a:rPr>
              <a:t>Mild hypothermia</a:t>
            </a:r>
          </a:p>
          <a:p>
            <a:pPr algn="l"/>
            <a:endParaRPr lang="en-IN" sz="2000" b="1" i="0" u="none" strike="noStrike" baseline="0" dirty="0">
              <a:solidFill>
                <a:srgbClr val="FF0000"/>
              </a:solidFill>
              <a:latin typeface="NotoSans-Regular"/>
            </a:endParaRPr>
          </a:p>
          <a:p>
            <a:pPr algn="l"/>
            <a:r>
              <a:rPr lang="en-US" sz="2000" b="0" i="0" dirty="0">
                <a:effectLst/>
                <a:latin typeface="Roboto" panose="02000000000000000000" pitchFamily="2" charset="0"/>
              </a:rPr>
              <a:t>Passive external rewarming (PER)</a:t>
            </a:r>
          </a:p>
          <a:p>
            <a:pPr algn="l"/>
            <a:endParaRPr lang="en-US" sz="2000" b="0" i="0" dirty="0">
              <a:effectLst/>
              <a:latin typeface="Roboto" panose="02000000000000000000" pitchFamily="2" charset="0"/>
            </a:endParaRPr>
          </a:p>
          <a:p>
            <a:pPr algn="l"/>
            <a:r>
              <a:rPr lang="en-US" sz="2000" b="0" i="0" u="none" strike="noStrike" baseline="0" dirty="0">
                <a:latin typeface="NotoSans-Regular"/>
              </a:rPr>
              <a:t>Remove wet clothing, cover with warm blankets, keep room temperature at approx. 28°C.</a:t>
            </a:r>
          </a:p>
          <a:p>
            <a:pPr algn="l"/>
            <a:endParaRPr lang="en-US" sz="2000" b="0" i="0" u="none" strike="noStrike" baseline="0" dirty="0">
              <a:latin typeface="NotoSans-Regular"/>
            </a:endParaRPr>
          </a:p>
          <a:p>
            <a:pPr algn="l"/>
            <a:r>
              <a:rPr lang="en-US" sz="2000" b="0" i="0" u="none" strike="noStrike" baseline="0" dirty="0">
                <a:latin typeface="NotoSans-Regular"/>
              </a:rPr>
              <a:t>Provide active external rewarming, with forced air warming systems if available.</a:t>
            </a:r>
          </a:p>
          <a:p>
            <a:pPr algn="l"/>
            <a:endParaRPr lang="en-US" sz="2000" b="0" i="0" u="none" strike="noStrike" baseline="0" dirty="0">
              <a:latin typeface="NotoSans-Regular"/>
            </a:endParaRPr>
          </a:p>
          <a:p>
            <a:pPr algn="l"/>
            <a:r>
              <a:rPr lang="en-US" sz="2000" b="0" i="0" u="none" strike="noStrike" baseline="0" dirty="0">
                <a:latin typeface="NotoSans-Regular"/>
              </a:rPr>
              <a:t>Warmed blankets, heating pads, radiant heat sources can also be used. Avoid burning </a:t>
            </a:r>
            <a:r>
              <a:rPr lang="en-IN" sz="2000" b="0" i="0" u="none" strike="noStrike" baseline="0" dirty="0">
                <a:latin typeface="NotoSans-Regular"/>
              </a:rPr>
              <a:t>skin.</a:t>
            </a:r>
          </a:p>
          <a:p>
            <a:pPr marL="0" indent="0">
              <a:buNone/>
            </a:pPr>
            <a:endParaRPr lang="en-IN" dirty="0"/>
          </a:p>
        </p:txBody>
      </p:sp>
    </p:spTree>
    <p:extLst>
      <p:ext uri="{BB962C8B-B14F-4D97-AF65-F5344CB8AC3E}">
        <p14:creationId xmlns:p14="http://schemas.microsoft.com/office/powerpoint/2010/main" val="416610731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66D5C-E328-D289-B4EE-FDE86809A654}"/>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8E2E975D-6C35-D0E3-6856-113562198B0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1600200"/>
            <a:ext cx="5695950" cy="3554273"/>
          </a:xfrm>
        </p:spPr>
      </p:pic>
    </p:spTree>
    <p:extLst>
      <p:ext uri="{BB962C8B-B14F-4D97-AF65-F5344CB8AC3E}">
        <p14:creationId xmlns:p14="http://schemas.microsoft.com/office/powerpoint/2010/main" val="306066878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0CD80-6417-522B-4BE8-702111FA49E2}"/>
              </a:ext>
            </a:extLst>
          </p:cNvPr>
          <p:cNvSpPr>
            <a:spLocks noGrp="1"/>
          </p:cNvSpPr>
          <p:nvPr>
            <p:ph type="title"/>
          </p:nvPr>
        </p:nvSpPr>
        <p:spPr>
          <a:xfrm>
            <a:off x="609600" y="457200"/>
            <a:ext cx="7924800" cy="1107996"/>
          </a:xfrm>
        </p:spPr>
        <p:txBody>
          <a:bodyPr/>
          <a:lstStyle/>
          <a:p>
            <a:r>
              <a:rPr lang="en-IN" sz="3600" b="1" i="0" u="none" strike="noStrike" baseline="0" dirty="0">
                <a:solidFill>
                  <a:srgbClr val="FF0000"/>
                </a:solidFill>
                <a:latin typeface="NotoSans-Regular"/>
              </a:rPr>
              <a:t>Moderate hypothermia</a:t>
            </a:r>
            <a:br>
              <a:rPr lang="en-IN" sz="3600" b="1" i="0" u="none" strike="noStrike" baseline="0" dirty="0">
                <a:solidFill>
                  <a:srgbClr val="FF0000"/>
                </a:solidFill>
                <a:latin typeface="NotoSans-Regular"/>
              </a:rPr>
            </a:br>
            <a:endParaRPr lang="en-IN" dirty="0"/>
          </a:p>
        </p:txBody>
      </p:sp>
      <p:sp>
        <p:nvSpPr>
          <p:cNvPr id="3" name="Content Placeholder 2">
            <a:extLst>
              <a:ext uri="{FF2B5EF4-FFF2-40B4-BE49-F238E27FC236}">
                <a16:creationId xmlns:a16="http://schemas.microsoft.com/office/drawing/2014/main" id="{B182A8B5-6DD9-D1AB-4E6D-1C3A4669B2BF}"/>
              </a:ext>
            </a:extLst>
          </p:cNvPr>
          <p:cNvSpPr>
            <a:spLocks noGrp="1"/>
          </p:cNvSpPr>
          <p:nvPr>
            <p:ph idx="1"/>
          </p:nvPr>
        </p:nvSpPr>
        <p:spPr/>
        <p:txBody>
          <a:bodyPr/>
          <a:lstStyle/>
          <a:p>
            <a:pPr algn="l"/>
            <a:r>
              <a:rPr lang="en-US" sz="2200" b="0" i="0" u="none" strike="noStrike" baseline="0" dirty="0">
                <a:latin typeface="NotoSans-Regular"/>
              </a:rPr>
              <a:t>Provide active external rewarming.</a:t>
            </a:r>
          </a:p>
          <a:p>
            <a:pPr algn="l"/>
            <a:endParaRPr lang="en-US" sz="2200" b="0" i="0" u="none" strike="noStrike" baseline="0" dirty="0">
              <a:latin typeface="NotoSans-Regular"/>
            </a:endParaRPr>
          </a:p>
          <a:p>
            <a:pPr algn="l"/>
            <a:r>
              <a:rPr lang="en-US" sz="2200" b="0" i="0" u="none" strike="noStrike" baseline="0" dirty="0">
                <a:latin typeface="NotoSans-Regular"/>
              </a:rPr>
              <a:t>Give warmed iv fluids (40 to 42°c) and warmed humidified oxygen as adjuncts (these are </a:t>
            </a:r>
            <a:r>
              <a:rPr lang="en-IN" sz="2200" b="0" i="0" u="none" strike="noStrike" baseline="0" dirty="0">
                <a:latin typeface="NotoSans-Regular"/>
              </a:rPr>
              <a:t>not primary rewarming methods).</a:t>
            </a:r>
          </a:p>
          <a:p>
            <a:pPr algn="l"/>
            <a:endParaRPr lang="en-IN" sz="2200" b="0" i="0" u="none" strike="noStrike" baseline="0" dirty="0">
              <a:latin typeface="NotoSans-Regular"/>
            </a:endParaRPr>
          </a:p>
          <a:p>
            <a:pPr algn="l"/>
            <a:r>
              <a:rPr lang="en-US" sz="2200" b="0" i="0" u="none" strike="noStrike" baseline="0" dirty="0">
                <a:latin typeface="NotoSans-Regular"/>
              </a:rPr>
              <a:t>Beware of after drop , a drop in core temperature caused by return of cold blood from the extremities  to the core circulation. </a:t>
            </a:r>
          </a:p>
          <a:p>
            <a:pPr algn="l"/>
            <a:r>
              <a:rPr lang="en-US" sz="2200" b="0" i="0" u="none" strike="noStrike" baseline="0" dirty="0">
                <a:latin typeface="NotoSans-Regular"/>
              </a:rPr>
              <a:t>Rewarm trunk first to minimize </a:t>
            </a:r>
            <a:r>
              <a:rPr lang="en-US" sz="2200" b="0" i="0" u="none" strike="noStrike" baseline="0" dirty="0" err="1">
                <a:latin typeface="NotoSans-Regular"/>
              </a:rPr>
              <a:t>afterdrop</a:t>
            </a:r>
            <a:r>
              <a:rPr lang="en-US" sz="2200" b="0" i="0" u="none" strike="noStrike" baseline="0" dirty="0">
                <a:latin typeface="NotoSans-Regular"/>
              </a:rPr>
              <a:t>.</a:t>
            </a:r>
            <a:endParaRPr lang="en-IN" sz="2200" dirty="0"/>
          </a:p>
          <a:p>
            <a:endParaRPr lang="en-IN" dirty="0"/>
          </a:p>
        </p:txBody>
      </p:sp>
    </p:spTree>
    <p:extLst>
      <p:ext uri="{BB962C8B-B14F-4D97-AF65-F5344CB8AC3E}">
        <p14:creationId xmlns:p14="http://schemas.microsoft.com/office/powerpoint/2010/main" val="61972455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21B9B-4EFB-6AE4-210F-ABB58498728A}"/>
              </a:ext>
            </a:extLst>
          </p:cNvPr>
          <p:cNvSpPr>
            <a:spLocks noGrp="1"/>
          </p:cNvSpPr>
          <p:nvPr>
            <p:ph type="title"/>
          </p:nvPr>
        </p:nvSpPr>
        <p:spPr/>
        <p:txBody>
          <a:bodyPr/>
          <a:lstStyle/>
          <a:p>
            <a:endParaRPr lang="en-IN"/>
          </a:p>
        </p:txBody>
      </p:sp>
      <p:pic>
        <p:nvPicPr>
          <p:cNvPr id="8" name="Content Placeholder 7">
            <a:extLst>
              <a:ext uri="{FF2B5EF4-FFF2-40B4-BE49-F238E27FC236}">
                <a16:creationId xmlns:a16="http://schemas.microsoft.com/office/drawing/2014/main" id="{7CC0302D-D768-5A4E-2D3C-09A6F92EB8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9196" y="1295400"/>
            <a:ext cx="3801808" cy="4525963"/>
          </a:xfrm>
        </p:spPr>
      </p:pic>
    </p:spTree>
    <p:extLst>
      <p:ext uri="{BB962C8B-B14F-4D97-AF65-F5344CB8AC3E}">
        <p14:creationId xmlns:p14="http://schemas.microsoft.com/office/powerpoint/2010/main" val="351962654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5491-6A9F-706B-569E-8C8C3AD8A2AA}"/>
              </a:ext>
            </a:extLst>
          </p:cNvPr>
          <p:cNvSpPr>
            <a:spLocks noGrp="1"/>
          </p:cNvSpPr>
          <p:nvPr>
            <p:ph type="title"/>
          </p:nvPr>
        </p:nvSpPr>
        <p:spPr>
          <a:xfrm>
            <a:off x="609600" y="457200"/>
            <a:ext cx="7924800" cy="1107996"/>
          </a:xfrm>
        </p:spPr>
        <p:txBody>
          <a:bodyPr/>
          <a:lstStyle/>
          <a:p>
            <a:r>
              <a:rPr lang="en-US" sz="3600" b="1" i="0" u="none" strike="noStrike" baseline="0" dirty="0">
                <a:solidFill>
                  <a:srgbClr val="FF0000"/>
                </a:solidFill>
                <a:latin typeface="NotoSans-Regular"/>
              </a:rPr>
              <a:t>Severe hypothermia: </a:t>
            </a:r>
            <a:br>
              <a:rPr lang="en-US" sz="3600" b="1" i="0" u="none" strike="noStrike" baseline="0" dirty="0">
                <a:solidFill>
                  <a:srgbClr val="FF0000"/>
                </a:solidFill>
                <a:latin typeface="NotoSans-Regular"/>
              </a:rPr>
            </a:br>
            <a:endParaRPr lang="en-IN" dirty="0"/>
          </a:p>
        </p:txBody>
      </p:sp>
      <p:sp>
        <p:nvSpPr>
          <p:cNvPr id="3" name="Content Placeholder 2">
            <a:extLst>
              <a:ext uri="{FF2B5EF4-FFF2-40B4-BE49-F238E27FC236}">
                <a16:creationId xmlns:a16="http://schemas.microsoft.com/office/drawing/2014/main" id="{2F0A9102-C23C-D9BA-10CA-18B8D5721BF6}"/>
              </a:ext>
            </a:extLst>
          </p:cNvPr>
          <p:cNvSpPr>
            <a:spLocks noGrp="1"/>
          </p:cNvSpPr>
          <p:nvPr>
            <p:ph idx="1"/>
          </p:nvPr>
        </p:nvSpPr>
        <p:spPr>
          <a:xfrm>
            <a:off x="609600" y="1295400"/>
            <a:ext cx="8458200" cy="5562600"/>
          </a:xfrm>
        </p:spPr>
        <p:txBody>
          <a:bodyPr/>
          <a:lstStyle/>
          <a:p>
            <a:pPr algn="l"/>
            <a:r>
              <a:rPr lang="en-US" sz="1600" b="1" dirty="0">
                <a:latin typeface="NotoSans-Regular"/>
              </a:rPr>
              <a:t>A</a:t>
            </a:r>
            <a:r>
              <a:rPr lang="en-US" sz="1600" b="1" i="0" u="none" strike="noStrike" baseline="0" dirty="0">
                <a:latin typeface="NotoSans-Regular"/>
              </a:rPr>
              <a:t>CTIVE EXTERNAL REWARMING AND ACTIVE INTERNAL REWARMING </a:t>
            </a:r>
            <a:r>
              <a:rPr lang="en-US" sz="1600" b="0" i="0" u="none" strike="noStrike" baseline="0" dirty="0">
                <a:latin typeface="NotoSans-Regular"/>
              </a:rPr>
              <a:t>(active core </a:t>
            </a:r>
            <a:r>
              <a:rPr lang="en-IN" sz="1600" b="0" i="0" u="none" strike="noStrike" baseline="0" dirty="0">
                <a:latin typeface="NotoSans-Regular"/>
              </a:rPr>
              <a:t>rewarming).</a:t>
            </a:r>
          </a:p>
          <a:p>
            <a:pPr algn="l"/>
            <a:endParaRPr lang="en-IN" sz="1600" b="0" i="0" u="none" strike="noStrike" baseline="0" dirty="0">
              <a:latin typeface="NotoSans-Regular"/>
            </a:endParaRPr>
          </a:p>
          <a:p>
            <a:pPr algn="l"/>
            <a:r>
              <a:rPr lang="en-IN" sz="1600" b="0" i="0" u="none" strike="noStrike" baseline="0" dirty="0">
                <a:latin typeface="NotoSans-Regular"/>
              </a:rPr>
              <a:t>Perform interventions for moderate hypothermia.</a:t>
            </a:r>
          </a:p>
          <a:p>
            <a:pPr algn="l"/>
            <a:endParaRPr lang="en-IN" sz="1600" b="0" i="0" u="none" strike="noStrike" baseline="0" dirty="0">
              <a:latin typeface="NotoSans-Regular"/>
            </a:endParaRPr>
          </a:p>
          <a:p>
            <a:pPr algn="l"/>
            <a:r>
              <a:rPr lang="en-US" sz="1600" b="0" i="0" u="none" strike="noStrike" baseline="0" dirty="0">
                <a:latin typeface="NotoSans-Regular"/>
              </a:rPr>
              <a:t>For hemodynamically stable patients, rewarm with endovascular temperature catheter</a:t>
            </a:r>
            <a:r>
              <a:rPr lang="en-US" sz="1600" dirty="0">
                <a:latin typeface="NotoSans-Regular"/>
              </a:rPr>
              <a:t> </a:t>
            </a:r>
            <a:r>
              <a:rPr lang="en-IN" sz="1600" b="0" i="0" u="none" strike="noStrike" baseline="0" dirty="0">
                <a:latin typeface="NotoSans-Regular"/>
              </a:rPr>
              <a:t>whenever available.</a:t>
            </a:r>
          </a:p>
          <a:p>
            <a:pPr algn="l"/>
            <a:endParaRPr lang="en-IN" sz="1600" b="0" i="0" u="none" strike="noStrike" baseline="0" dirty="0">
              <a:latin typeface="NotoSans-Regular"/>
            </a:endParaRPr>
          </a:p>
          <a:p>
            <a:pPr algn="l"/>
            <a:r>
              <a:rPr lang="en-US" sz="1600" b="0" i="0" u="none" strike="noStrike" baseline="0" dirty="0">
                <a:latin typeface="NotoSans-Regular"/>
              </a:rPr>
              <a:t>For hemodynamically unstable patients, rewarm with </a:t>
            </a:r>
            <a:r>
              <a:rPr lang="en-US" sz="1600" dirty="0">
                <a:latin typeface="NotoSans-Regular"/>
              </a:rPr>
              <a:t>Extracorporeal membranous oxygenation</a:t>
            </a:r>
            <a:r>
              <a:rPr lang="en-US" sz="1600" b="0" i="0" u="none" strike="noStrike" baseline="0" dirty="0">
                <a:latin typeface="NotoSans-Regular"/>
              </a:rPr>
              <a:t> (preferred approach) or </a:t>
            </a:r>
            <a:r>
              <a:rPr lang="en-US" sz="1600" dirty="0">
                <a:latin typeface="NotoSans-Regular"/>
              </a:rPr>
              <a:t>Cardiopulmonary bypass</a:t>
            </a:r>
            <a:r>
              <a:rPr lang="en-US" sz="1600" b="0" i="0" u="none" strike="noStrike" baseline="0" dirty="0">
                <a:latin typeface="NotoSans-Regular"/>
              </a:rPr>
              <a:t> if possible.</a:t>
            </a:r>
          </a:p>
          <a:p>
            <a:pPr marL="0" indent="0" algn="l">
              <a:buNone/>
            </a:pPr>
            <a:r>
              <a:rPr lang="en-US" sz="1600" b="0" i="0" u="none" strike="noStrike" baseline="0" dirty="0">
                <a:latin typeface="NotoSans-Regular"/>
              </a:rPr>
              <a:t> </a:t>
            </a:r>
          </a:p>
          <a:p>
            <a:pPr algn="l"/>
            <a:r>
              <a:rPr lang="en-US" sz="1600" b="0" i="0" u="none" strike="noStrike" baseline="0" dirty="0">
                <a:latin typeface="NotoSans-Regular"/>
              </a:rPr>
              <a:t>If </a:t>
            </a:r>
            <a:r>
              <a:rPr lang="en-US" sz="1600" dirty="0">
                <a:latin typeface="NotoSans-Regular"/>
              </a:rPr>
              <a:t>ECMO</a:t>
            </a:r>
            <a:r>
              <a:rPr lang="en-US" sz="1600" b="0" i="0" u="none" strike="noStrike" baseline="0" dirty="0">
                <a:latin typeface="NotoSans-Regular"/>
              </a:rPr>
              <a:t> or </a:t>
            </a:r>
            <a:r>
              <a:rPr lang="en-US" sz="1600" dirty="0">
                <a:latin typeface="NotoSans-Regular"/>
              </a:rPr>
              <a:t>CPB</a:t>
            </a:r>
            <a:r>
              <a:rPr lang="en-US" sz="1600" b="0" i="0" u="none" strike="noStrike" baseline="0" dirty="0">
                <a:latin typeface="NotoSans-Regular"/>
              </a:rPr>
              <a:t> not available, can perform continuous </a:t>
            </a:r>
            <a:r>
              <a:rPr lang="en-US" sz="1600" b="0" i="0" u="none" strike="noStrike" baseline="0" dirty="0" err="1">
                <a:latin typeface="NotoSans-Regular"/>
              </a:rPr>
              <a:t>veno</a:t>
            </a:r>
            <a:r>
              <a:rPr lang="en-US" sz="1600" b="0" i="0" u="none" strike="noStrike" baseline="0" dirty="0">
                <a:latin typeface="NotoSans-Regular"/>
              </a:rPr>
              <a:t>-venous</a:t>
            </a:r>
            <a:r>
              <a:rPr lang="en-US" sz="1600" dirty="0">
                <a:latin typeface="NotoSans-Regular"/>
              </a:rPr>
              <a:t> </a:t>
            </a:r>
            <a:r>
              <a:rPr lang="en-US" sz="1600" b="0" i="0" u="none" strike="noStrike" baseline="0" dirty="0">
                <a:latin typeface="NotoSans-Regular"/>
              </a:rPr>
              <a:t>rewarming, hemodialysis, continuous arterio-venous rewarming.</a:t>
            </a:r>
          </a:p>
          <a:p>
            <a:pPr algn="l"/>
            <a:endParaRPr lang="en-US" sz="1600" b="0" i="0" u="none" strike="noStrike" baseline="0" dirty="0">
              <a:latin typeface="NotoSans-Regular"/>
            </a:endParaRPr>
          </a:p>
          <a:p>
            <a:pPr algn="l"/>
            <a:r>
              <a:rPr lang="en-US" sz="1600" b="0" i="0" u="none" strike="noStrike" baseline="0" dirty="0">
                <a:latin typeface="NotoSans-Regular"/>
              </a:rPr>
              <a:t>If other interventions unavailable, may perform peritoneal or pleural irrigation with warmed, isotonic saline (40 to 42°c)</a:t>
            </a:r>
            <a:endParaRPr lang="en-IN" sz="1600" dirty="0"/>
          </a:p>
          <a:p>
            <a:endParaRPr lang="en-IN" sz="1600" dirty="0"/>
          </a:p>
        </p:txBody>
      </p:sp>
    </p:spTree>
    <p:extLst>
      <p:ext uri="{BB962C8B-B14F-4D97-AF65-F5344CB8AC3E}">
        <p14:creationId xmlns:p14="http://schemas.microsoft.com/office/powerpoint/2010/main" val="427364854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6C07D-E335-646C-A008-657ECEA7F6DB}"/>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AD45B1A0-F52B-8C41-548C-3041CBA1DD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2791" y="1295400"/>
            <a:ext cx="6034617" cy="4525963"/>
          </a:xfrm>
        </p:spPr>
      </p:pic>
    </p:spTree>
    <p:extLst>
      <p:ext uri="{BB962C8B-B14F-4D97-AF65-F5344CB8AC3E}">
        <p14:creationId xmlns:p14="http://schemas.microsoft.com/office/powerpoint/2010/main" val="322865342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5F4CCE-753E-0C27-F804-1E11CA3672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D77A62-A36D-CC99-FB43-73E8AB1AD767}"/>
              </a:ext>
            </a:extLst>
          </p:cNvPr>
          <p:cNvSpPr>
            <a:spLocks noGrp="1"/>
          </p:cNvSpPr>
          <p:nvPr>
            <p:ph type="title"/>
          </p:nvPr>
        </p:nvSpPr>
        <p:spPr>
          <a:xfrm>
            <a:off x="609600" y="381000"/>
            <a:ext cx="7924800" cy="276999"/>
          </a:xfrm>
        </p:spPr>
        <p:txBody>
          <a:bodyPr/>
          <a:lstStyle/>
          <a:p>
            <a:r>
              <a:rPr lang="en-IN" sz="1800" dirty="0"/>
              <a:t>TREATMENT OF ARRYTHMIAS IN HYPOTHERMIC INDIVIDUALS </a:t>
            </a:r>
          </a:p>
        </p:txBody>
      </p:sp>
      <p:sp>
        <p:nvSpPr>
          <p:cNvPr id="3" name="Content Placeholder 2">
            <a:extLst>
              <a:ext uri="{FF2B5EF4-FFF2-40B4-BE49-F238E27FC236}">
                <a16:creationId xmlns:a16="http://schemas.microsoft.com/office/drawing/2014/main" id="{6FEFCCDC-AE6F-A11C-5E15-CB125FED8228}"/>
              </a:ext>
            </a:extLst>
          </p:cNvPr>
          <p:cNvSpPr>
            <a:spLocks noGrp="1"/>
          </p:cNvSpPr>
          <p:nvPr>
            <p:ph idx="1"/>
          </p:nvPr>
        </p:nvSpPr>
        <p:spPr>
          <a:xfrm>
            <a:off x="304799" y="1676400"/>
            <a:ext cx="8763001" cy="5181600"/>
          </a:xfrm>
        </p:spPr>
        <p:txBody>
          <a:bodyPr>
            <a:noAutofit/>
          </a:bodyPr>
          <a:lstStyle/>
          <a:p>
            <a:r>
              <a:rPr lang="en-US" sz="1800" i="0" u="none" strike="noStrike" baseline="0" dirty="0">
                <a:latin typeface="Roboto" panose="02000000000000000000" pitchFamily="2" charset="0"/>
                <a:ea typeface="Roboto" panose="02000000000000000000" pitchFamily="2" charset="0"/>
                <a:cs typeface="Roboto" panose="02000000000000000000" pitchFamily="2" charset="0"/>
              </a:rPr>
              <a:t>Initiate CPR in all patients with cardiac arrest; do not perform chest compressions if an organized rhythm is present on the cardiac monitor.</a:t>
            </a:r>
          </a:p>
          <a:p>
            <a:endParaRPr lang="en-US" sz="1800" dirty="0">
              <a:latin typeface="Roboto" panose="02000000000000000000" pitchFamily="2" charset="0"/>
              <a:ea typeface="Roboto" panose="02000000000000000000" pitchFamily="2" charset="0"/>
              <a:cs typeface="Roboto" panose="02000000000000000000" pitchFamily="2" charset="0"/>
            </a:endParaRPr>
          </a:p>
          <a:p>
            <a:r>
              <a:rPr lang="en-US" sz="1800" i="0" u="none" strike="noStrike" baseline="0" dirty="0">
                <a:latin typeface="Roboto" panose="02000000000000000000" pitchFamily="2" charset="0"/>
                <a:ea typeface="Roboto" panose="02000000000000000000" pitchFamily="2" charset="0"/>
                <a:cs typeface="Roboto" panose="02000000000000000000" pitchFamily="2" charset="0"/>
              </a:rPr>
              <a:t>Arrhythmias may persist until patient rewarmed. Ignore atrial arrhythmias with slow ventricular response.</a:t>
            </a:r>
          </a:p>
          <a:p>
            <a:endParaRPr lang="en-US" sz="1800" dirty="0">
              <a:latin typeface="Roboto" panose="02000000000000000000" pitchFamily="2" charset="0"/>
              <a:ea typeface="Roboto" panose="02000000000000000000" pitchFamily="2" charset="0"/>
              <a:cs typeface="Roboto" panose="02000000000000000000" pitchFamily="2" charset="0"/>
            </a:endParaRPr>
          </a:p>
          <a:p>
            <a:r>
              <a:rPr lang="en-US" sz="1800" i="0" u="none" strike="noStrike" baseline="0" dirty="0">
                <a:latin typeface="Roboto" panose="02000000000000000000" pitchFamily="2" charset="0"/>
                <a:ea typeface="Roboto" panose="02000000000000000000" pitchFamily="2" charset="0"/>
                <a:cs typeface="Roboto" panose="02000000000000000000" pitchFamily="2" charset="0"/>
              </a:rPr>
              <a:t>Ventricular fibrillation is common rhythm – electrical defibrillation may be attempted up to</a:t>
            </a:r>
            <a:r>
              <a:rPr lang="en-US" sz="1800" dirty="0">
                <a:latin typeface="Roboto" panose="02000000000000000000" pitchFamily="2" charset="0"/>
                <a:ea typeface="Roboto" panose="02000000000000000000" pitchFamily="2" charset="0"/>
                <a:cs typeface="Roboto" panose="02000000000000000000" pitchFamily="2" charset="0"/>
              </a:rPr>
              <a:t> </a:t>
            </a:r>
            <a:r>
              <a:rPr lang="en-US" sz="1800" i="0" u="none" strike="noStrike" baseline="0" dirty="0">
                <a:latin typeface="Roboto" panose="02000000000000000000" pitchFamily="2" charset="0"/>
                <a:ea typeface="Roboto" panose="02000000000000000000" pitchFamily="2" charset="0"/>
                <a:cs typeface="Roboto" panose="02000000000000000000" pitchFamily="2" charset="0"/>
              </a:rPr>
              <a:t>three times but then withheld until core temperature is above 30°c.</a:t>
            </a:r>
          </a:p>
          <a:p>
            <a:pPr algn="l"/>
            <a:endParaRPr lang="en-US" sz="1800" i="0" u="none" strike="noStrike" baseline="0" dirty="0">
              <a:latin typeface="Roboto" panose="02000000000000000000" pitchFamily="2" charset="0"/>
              <a:ea typeface="Roboto" panose="02000000000000000000" pitchFamily="2" charset="0"/>
              <a:cs typeface="Roboto" panose="02000000000000000000" pitchFamily="2" charset="0"/>
            </a:endParaRPr>
          </a:p>
          <a:p>
            <a:pPr algn="l"/>
            <a:r>
              <a:rPr lang="en-US" sz="1800" i="0" u="none" strike="noStrike" baseline="0" dirty="0">
                <a:latin typeface="Roboto" panose="02000000000000000000" pitchFamily="2" charset="0"/>
                <a:ea typeface="Roboto" panose="02000000000000000000" pitchFamily="2" charset="0"/>
                <a:cs typeface="Roboto" panose="02000000000000000000" pitchFamily="2" charset="0"/>
              </a:rPr>
              <a:t>In a patient with a core temperature &lt;30°c, do not administer ACLS medications </a:t>
            </a:r>
          </a:p>
          <a:p>
            <a:pPr algn="l"/>
            <a:endParaRPr lang="en-US" sz="1800" i="0" u="none" strike="noStrike" baseline="0" dirty="0">
              <a:latin typeface="Roboto" panose="02000000000000000000" pitchFamily="2" charset="0"/>
              <a:ea typeface="Roboto" panose="02000000000000000000" pitchFamily="2" charset="0"/>
              <a:cs typeface="Roboto" panose="02000000000000000000" pitchFamily="2" charset="0"/>
            </a:endParaRPr>
          </a:p>
          <a:p>
            <a:pPr algn="l"/>
            <a:r>
              <a:rPr lang="en-US" sz="1800" i="0" u="none" strike="noStrike" baseline="0" dirty="0">
                <a:latin typeface="Roboto" panose="02000000000000000000" pitchFamily="2" charset="0"/>
                <a:ea typeface="Roboto" panose="02000000000000000000" pitchFamily="2" charset="0"/>
                <a:cs typeface="Roboto" panose="02000000000000000000" pitchFamily="2" charset="0"/>
              </a:rPr>
              <a:t>After the patient is rewarmed to 30°c ,double the epinephrine interval as compared with normothermia (every 6 to 10 minutes), and then resume normal intervals when the temperature is ≥35°c.</a:t>
            </a:r>
            <a:endParaRPr lang="en-IN" sz="18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5999785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b="1" u="sng">
                <a:solidFill>
                  <a:srgbClr val="0000CC"/>
                </a:solidFill>
              </a:rPr>
              <a:t>What is Frostbite?</a:t>
            </a:r>
          </a:p>
        </p:txBody>
      </p:sp>
      <p:sp>
        <p:nvSpPr>
          <p:cNvPr id="41987" name="Rectangle 3"/>
          <p:cNvSpPr>
            <a:spLocks noGrp="1" noChangeArrowheads="1"/>
          </p:cNvSpPr>
          <p:nvPr>
            <p:ph idx="1"/>
          </p:nvPr>
        </p:nvSpPr>
        <p:spPr>
          <a:xfrm>
            <a:off x="457200" y="1143000"/>
            <a:ext cx="8229600" cy="4983163"/>
          </a:xfrm>
        </p:spPr>
        <p:txBody>
          <a:bodyPr/>
          <a:lstStyle/>
          <a:p>
            <a:r>
              <a:rPr lang="en-US" sz="2200" dirty="0">
                <a:latin typeface="Roboto" panose="02000000000000000000" pitchFamily="2" charset="0"/>
                <a:ea typeface="Roboto" panose="02000000000000000000" pitchFamily="2" charset="0"/>
                <a:cs typeface="Roboto" panose="02000000000000000000" pitchFamily="2" charset="0"/>
              </a:rPr>
              <a:t>Most common freezing injury of tissues</a:t>
            </a:r>
          </a:p>
          <a:p>
            <a:endParaRPr lang="en-US" sz="2200" dirty="0">
              <a:latin typeface="Roboto" panose="02000000000000000000" pitchFamily="2" charset="0"/>
              <a:ea typeface="Roboto" panose="02000000000000000000" pitchFamily="2" charset="0"/>
              <a:cs typeface="Roboto" panose="02000000000000000000" pitchFamily="2" charset="0"/>
            </a:endParaRPr>
          </a:p>
          <a:p>
            <a:r>
              <a:rPr lang="en-US" altLang="en-US" sz="2200" dirty="0">
                <a:latin typeface="Roboto" panose="02000000000000000000" pitchFamily="2" charset="0"/>
                <a:ea typeface="Roboto" panose="02000000000000000000" pitchFamily="2" charset="0"/>
                <a:cs typeface="Roboto" panose="02000000000000000000" pitchFamily="2" charset="0"/>
              </a:rPr>
              <a:t>Actual freezing of a body part occurs when the temperature </a:t>
            </a:r>
            <a:br>
              <a:rPr lang="en-US" altLang="en-US" sz="2200" dirty="0">
                <a:latin typeface="Roboto" panose="02000000000000000000" pitchFamily="2" charset="0"/>
                <a:ea typeface="Roboto" panose="02000000000000000000" pitchFamily="2" charset="0"/>
                <a:cs typeface="Roboto" panose="02000000000000000000" pitchFamily="2" charset="0"/>
              </a:rPr>
            </a:br>
            <a:r>
              <a:rPr lang="en-US" altLang="en-US" sz="2200" dirty="0">
                <a:latin typeface="Roboto" panose="02000000000000000000" pitchFamily="2" charset="0"/>
                <a:ea typeface="Roboto" panose="02000000000000000000" pitchFamily="2" charset="0"/>
                <a:cs typeface="Roboto" panose="02000000000000000000" pitchFamily="2" charset="0"/>
              </a:rPr>
              <a:t>of the body part falls below the freezing point of body tissue (about minus 4</a:t>
            </a:r>
            <a:r>
              <a:rPr lang="en-US" altLang="en-US" sz="2200" baseline="60000" dirty="0">
                <a:latin typeface="Roboto" panose="02000000000000000000" pitchFamily="2" charset="0"/>
                <a:ea typeface="Roboto" panose="02000000000000000000" pitchFamily="2" charset="0"/>
                <a:cs typeface="Roboto" panose="02000000000000000000" pitchFamily="2" charset="0"/>
              </a:rPr>
              <a:t>o</a:t>
            </a:r>
            <a:r>
              <a:rPr lang="en-US" altLang="en-US" sz="2200" dirty="0">
                <a:latin typeface="Roboto" panose="02000000000000000000" pitchFamily="2" charset="0"/>
                <a:ea typeface="Roboto" panose="02000000000000000000" pitchFamily="2" charset="0"/>
                <a:cs typeface="Roboto" panose="02000000000000000000" pitchFamily="2" charset="0"/>
              </a:rPr>
              <a:t>c or 25</a:t>
            </a:r>
            <a:r>
              <a:rPr lang="en-US" altLang="en-US" sz="2200" baseline="60000" dirty="0">
                <a:latin typeface="Roboto" panose="02000000000000000000" pitchFamily="2" charset="0"/>
                <a:ea typeface="Roboto" panose="02000000000000000000" pitchFamily="2" charset="0"/>
                <a:cs typeface="Roboto" panose="02000000000000000000" pitchFamily="2" charset="0"/>
              </a:rPr>
              <a:t>o</a:t>
            </a:r>
            <a:r>
              <a:rPr lang="en-US" altLang="en-US" sz="2200" dirty="0">
                <a:latin typeface="Roboto" panose="02000000000000000000" pitchFamily="2" charset="0"/>
                <a:ea typeface="Roboto" panose="02000000000000000000" pitchFamily="2" charset="0"/>
                <a:cs typeface="Roboto" panose="02000000000000000000" pitchFamily="2" charset="0"/>
              </a:rPr>
              <a:t>f)</a:t>
            </a:r>
          </a:p>
          <a:p>
            <a:endParaRPr lang="en-US" altLang="en-US" sz="2200" dirty="0">
              <a:latin typeface="Roboto" panose="02000000000000000000" pitchFamily="2" charset="0"/>
              <a:ea typeface="Roboto" panose="02000000000000000000" pitchFamily="2" charset="0"/>
              <a:cs typeface="Roboto" panose="02000000000000000000" pitchFamily="2" charset="0"/>
            </a:endParaRPr>
          </a:p>
          <a:p>
            <a:r>
              <a:rPr lang="en-US" altLang="en-US" sz="2200" dirty="0">
                <a:latin typeface="Roboto" panose="02000000000000000000" pitchFamily="2" charset="0"/>
                <a:ea typeface="Roboto" panose="02000000000000000000" pitchFamily="2" charset="0"/>
                <a:cs typeface="Roboto" panose="02000000000000000000" pitchFamily="2" charset="0"/>
              </a:rPr>
              <a:t>Irreversible tissue damage depends on the extent and duration of freezing at the tissue level </a:t>
            </a:r>
          </a:p>
          <a:p>
            <a:endParaRPr lang="en-US" altLang="en-US" sz="2200" dirty="0">
              <a:latin typeface="Roboto" panose="02000000000000000000" pitchFamily="2" charset="0"/>
              <a:ea typeface="Roboto" panose="02000000000000000000" pitchFamily="2" charset="0"/>
              <a:cs typeface="Roboto" panose="02000000000000000000" pitchFamily="2" charset="0"/>
            </a:endParaRPr>
          </a:p>
          <a:p>
            <a:r>
              <a:rPr lang="en-US" sz="2200" dirty="0">
                <a:latin typeface="Roboto" panose="02000000000000000000" pitchFamily="2" charset="0"/>
                <a:ea typeface="Roboto" panose="02000000000000000000" pitchFamily="2" charset="0"/>
                <a:cs typeface="Roboto" panose="02000000000000000000" pitchFamily="2" charset="0"/>
              </a:rPr>
              <a:t>Ice crystal formation damages cells</a:t>
            </a:r>
          </a:p>
          <a:p>
            <a:endParaRPr lang="en-US" sz="2200" dirty="0">
              <a:latin typeface="Roboto" panose="02000000000000000000" pitchFamily="2" charset="0"/>
              <a:ea typeface="Roboto" panose="02000000000000000000" pitchFamily="2" charset="0"/>
              <a:cs typeface="Roboto" panose="02000000000000000000" pitchFamily="2" charset="0"/>
            </a:endParaRPr>
          </a:p>
          <a:p>
            <a:r>
              <a:rPr lang="en-US" sz="2200" dirty="0">
                <a:latin typeface="Roboto" panose="02000000000000000000" pitchFamily="2" charset="0"/>
                <a:ea typeface="Roboto" panose="02000000000000000000" pitchFamily="2" charset="0"/>
                <a:cs typeface="Roboto" panose="02000000000000000000" pitchFamily="2" charset="0"/>
              </a:rPr>
              <a:t>Stasis progressing to microvascular thrombosis</a:t>
            </a:r>
          </a:p>
        </p:txBody>
      </p:sp>
    </p:spTree>
    <p:extLst>
      <p:ext uri="{BB962C8B-B14F-4D97-AF65-F5344CB8AC3E}">
        <p14:creationId xmlns:p14="http://schemas.microsoft.com/office/powerpoint/2010/main" val="356714646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b="1" u="sng">
                <a:solidFill>
                  <a:srgbClr val="0000CC"/>
                </a:solidFill>
              </a:rPr>
              <a:t>FROSTBITE</a:t>
            </a:r>
          </a:p>
        </p:txBody>
      </p:sp>
      <p:pic>
        <p:nvPicPr>
          <p:cNvPr id="40963" name="Picture 3" descr="213frostbie(fo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1" y="1121230"/>
            <a:ext cx="3733800" cy="31022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09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1" y="1121229"/>
            <a:ext cx="4571999" cy="310225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93">
            <a:extLst>
              <a:ext uri="{FF2B5EF4-FFF2-40B4-BE49-F238E27FC236}">
                <a16:creationId xmlns:a16="http://schemas.microsoft.com/office/drawing/2014/main" id="{691E9C49-9A6B-06F9-CCAE-7746750D2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276907"/>
            <a:ext cx="3657600" cy="2581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5">
            <a:extLst>
              <a:ext uri="{FF2B5EF4-FFF2-40B4-BE49-F238E27FC236}">
                <a16:creationId xmlns:a16="http://schemas.microsoft.com/office/drawing/2014/main" id="{FED9EA76-A30C-06A9-814A-35D9023C42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338240"/>
            <a:ext cx="4343400" cy="242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77366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7886700" cy="1325563"/>
          </a:xfrm>
        </p:spPr>
        <p:txBody>
          <a:bodyPr>
            <a:normAutofit/>
          </a:bodyPr>
          <a:lstStyle/>
          <a:p>
            <a:r>
              <a:rPr lang="en-US" dirty="0"/>
              <a:t>HYPOTHERMIA</a:t>
            </a:r>
          </a:p>
        </p:txBody>
      </p:sp>
      <p:pic>
        <p:nvPicPr>
          <p:cNvPr id="1026" name="Picture 2" descr="D:\ramesh md\hea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1676400"/>
            <a:ext cx="3886200" cy="3657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22352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b="1" u="sng">
                <a:solidFill>
                  <a:srgbClr val="0000CC"/>
                </a:solidFill>
              </a:rPr>
              <a:t>Trench foot (Immersion foot)</a:t>
            </a:r>
          </a:p>
        </p:txBody>
      </p:sp>
      <p:sp>
        <p:nvSpPr>
          <p:cNvPr id="46083" name="Rectangle 3"/>
          <p:cNvSpPr>
            <a:spLocks noGrp="1" noChangeArrowheads="1"/>
          </p:cNvSpPr>
          <p:nvPr>
            <p:ph idx="1"/>
          </p:nvPr>
        </p:nvSpPr>
        <p:spPr/>
        <p:txBody>
          <a:bodyPr/>
          <a:lstStyle/>
          <a:p>
            <a:r>
              <a:rPr lang="en-US" sz="2200" dirty="0">
                <a:latin typeface="Roboto" panose="02000000000000000000" pitchFamily="2" charset="0"/>
                <a:ea typeface="Roboto" panose="02000000000000000000" pitchFamily="2" charset="0"/>
                <a:cs typeface="Roboto" panose="02000000000000000000" pitchFamily="2" charset="0"/>
              </a:rPr>
              <a:t>Prolonged exposure to wet cold above freezing</a:t>
            </a:r>
          </a:p>
          <a:p>
            <a:endParaRPr lang="en-US" sz="2200" dirty="0">
              <a:latin typeface="Roboto" panose="02000000000000000000" pitchFamily="2" charset="0"/>
              <a:ea typeface="Roboto" panose="02000000000000000000" pitchFamily="2" charset="0"/>
              <a:cs typeface="Roboto" panose="02000000000000000000" pitchFamily="2" charset="0"/>
            </a:endParaRPr>
          </a:p>
          <a:p>
            <a:r>
              <a:rPr lang="en-US" sz="2200" dirty="0">
                <a:latin typeface="Roboto" panose="02000000000000000000" pitchFamily="2" charset="0"/>
                <a:ea typeface="Roboto" panose="02000000000000000000" pitchFamily="2" charset="0"/>
                <a:cs typeface="Roboto" panose="02000000000000000000" pitchFamily="2" charset="0"/>
              </a:rPr>
              <a:t>Feet are edematous, cold, cyanotic</a:t>
            </a:r>
          </a:p>
          <a:p>
            <a:endParaRPr lang="en-US" sz="2200" dirty="0">
              <a:latin typeface="Roboto" panose="02000000000000000000" pitchFamily="2" charset="0"/>
              <a:ea typeface="Roboto" panose="02000000000000000000" pitchFamily="2" charset="0"/>
              <a:cs typeface="Roboto" panose="02000000000000000000" pitchFamily="2" charset="0"/>
            </a:endParaRPr>
          </a:p>
          <a:p>
            <a:r>
              <a:rPr lang="en-US" sz="2200" dirty="0">
                <a:latin typeface="Roboto" panose="02000000000000000000" pitchFamily="2" charset="0"/>
                <a:ea typeface="Roboto" panose="02000000000000000000" pitchFamily="2" charset="0"/>
                <a:cs typeface="Roboto" panose="02000000000000000000" pitchFamily="2" charset="0"/>
              </a:rPr>
              <a:t>Liquefaction gangrene more common than with frostbite</a:t>
            </a:r>
          </a:p>
        </p:txBody>
      </p:sp>
      <p:pic>
        <p:nvPicPr>
          <p:cNvPr id="2" name="Content Placeholder 4">
            <a:extLst>
              <a:ext uri="{FF2B5EF4-FFF2-40B4-BE49-F238E27FC236}">
                <a16:creationId xmlns:a16="http://schemas.microsoft.com/office/drawing/2014/main" id="{A2019FFD-B532-4E61-337C-5453E215E2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953000" y="3074116"/>
            <a:ext cx="327660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911222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887EE-AA8F-6A9E-A95B-DD88C7A7B431}"/>
              </a:ext>
            </a:extLst>
          </p:cNvPr>
          <p:cNvSpPr>
            <a:spLocks noGrp="1"/>
          </p:cNvSpPr>
          <p:nvPr>
            <p:ph type="title"/>
          </p:nvPr>
        </p:nvSpPr>
        <p:spPr/>
        <p:txBody>
          <a:bodyPr/>
          <a:lstStyle/>
          <a:p>
            <a:endParaRPr lang="en-IN" dirty="0"/>
          </a:p>
        </p:txBody>
      </p:sp>
      <p:pic>
        <p:nvPicPr>
          <p:cNvPr id="5" name="Content Placeholder 4">
            <a:extLst>
              <a:ext uri="{FF2B5EF4-FFF2-40B4-BE49-F238E27FC236}">
                <a16:creationId xmlns:a16="http://schemas.microsoft.com/office/drawing/2014/main" id="{E9EACC9A-BC14-D466-9AED-13E6D5D97C23}"/>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00100" y="1970881"/>
            <a:ext cx="7620000" cy="3175000"/>
          </a:xfrm>
        </p:spPr>
      </p:pic>
    </p:spTree>
    <p:extLst>
      <p:ext uri="{BB962C8B-B14F-4D97-AF65-F5344CB8AC3E}">
        <p14:creationId xmlns:p14="http://schemas.microsoft.com/office/powerpoint/2010/main" val="4872475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a:solidFill>
                  <a:schemeClr val="tx2"/>
                </a:solidFill>
                <a:latin typeface="Roboto" panose="02000000000000000000" pitchFamily="2" charset="0"/>
                <a:ea typeface="Roboto" panose="02000000000000000000" pitchFamily="2" charset="0"/>
                <a:cs typeface="Roboto" panose="02000000000000000000" pitchFamily="2" charset="0"/>
              </a:rPr>
              <a:t>HYPOTHERMIA</a:t>
            </a:r>
          </a:p>
        </p:txBody>
      </p:sp>
      <p:sp>
        <p:nvSpPr>
          <p:cNvPr id="25603" name="Rectangle 3"/>
          <p:cNvSpPr>
            <a:spLocks noGrp="1" noChangeArrowheads="1"/>
          </p:cNvSpPr>
          <p:nvPr>
            <p:ph idx="1"/>
          </p:nvPr>
        </p:nvSpPr>
        <p:spPr/>
        <p:txBody>
          <a:bodyPr>
            <a:normAutofit/>
          </a:bodyPr>
          <a:lstStyle/>
          <a:p>
            <a:pPr eaLnBrk="1" hangingPunct="1"/>
            <a:r>
              <a:rPr lang="en-US" dirty="0">
                <a:solidFill>
                  <a:srgbClr val="00B050"/>
                </a:solidFill>
              </a:rPr>
              <a:t>Definition:</a:t>
            </a:r>
          </a:p>
          <a:p>
            <a:pPr lvl="1" eaLnBrk="1" hangingPunct="1"/>
            <a:r>
              <a:rPr lang="en-US" sz="2200" dirty="0">
                <a:latin typeface="Roboto" panose="02000000000000000000" pitchFamily="2" charset="0"/>
                <a:ea typeface="Roboto" panose="02000000000000000000" pitchFamily="2" charset="0"/>
                <a:cs typeface="Roboto" panose="02000000000000000000" pitchFamily="2" charset="0"/>
              </a:rPr>
              <a:t>Core temperature ≤ 35°C</a:t>
            </a:r>
          </a:p>
          <a:p>
            <a:pPr marL="457200" lvl="1" indent="0" eaLnBrk="1" hangingPunct="1">
              <a:buNone/>
            </a:pPr>
            <a:endParaRPr lang="en-US" sz="2200" dirty="0">
              <a:latin typeface="Roboto" panose="02000000000000000000" pitchFamily="2" charset="0"/>
              <a:ea typeface="Roboto" panose="02000000000000000000" pitchFamily="2" charset="0"/>
              <a:cs typeface="Roboto" panose="02000000000000000000" pitchFamily="2" charset="0"/>
            </a:endParaRPr>
          </a:p>
          <a:p>
            <a:pPr marL="457200" lvl="1" indent="0" eaLnBrk="1" hangingPunct="1">
              <a:buNone/>
            </a:pPr>
            <a:endParaRPr lang="en-US" sz="2200" dirty="0">
              <a:latin typeface="Roboto" panose="02000000000000000000" pitchFamily="2" charset="0"/>
              <a:ea typeface="Roboto" panose="02000000000000000000" pitchFamily="2" charset="0"/>
              <a:cs typeface="Roboto" panose="02000000000000000000" pitchFamily="2" charset="0"/>
            </a:endParaRPr>
          </a:p>
          <a:p>
            <a:pPr lvl="2" eaLnBrk="1" hangingPunct="1"/>
            <a:r>
              <a:rPr lang="en-US" sz="2200" dirty="0">
                <a:latin typeface="Roboto" panose="02000000000000000000" pitchFamily="2" charset="0"/>
                <a:ea typeface="Roboto" panose="02000000000000000000" pitchFamily="2" charset="0"/>
                <a:cs typeface="Roboto" panose="02000000000000000000" pitchFamily="2" charset="0"/>
              </a:rPr>
              <a:t>Mild hypothermia:  32-35°C</a:t>
            </a:r>
          </a:p>
          <a:p>
            <a:pPr lvl="2" eaLnBrk="1" hangingPunct="1"/>
            <a:endParaRPr lang="en-US" sz="2200" dirty="0">
              <a:latin typeface="Roboto" panose="02000000000000000000" pitchFamily="2" charset="0"/>
              <a:ea typeface="Roboto" panose="02000000000000000000" pitchFamily="2" charset="0"/>
              <a:cs typeface="Roboto" panose="02000000000000000000" pitchFamily="2" charset="0"/>
            </a:endParaRPr>
          </a:p>
          <a:p>
            <a:pPr lvl="2" eaLnBrk="1" hangingPunct="1"/>
            <a:r>
              <a:rPr lang="en-US" sz="2200" dirty="0">
                <a:latin typeface="Roboto" panose="02000000000000000000" pitchFamily="2" charset="0"/>
                <a:ea typeface="Roboto" panose="02000000000000000000" pitchFamily="2" charset="0"/>
                <a:cs typeface="Roboto" panose="02000000000000000000" pitchFamily="2" charset="0"/>
              </a:rPr>
              <a:t>Moderate hypothermia: 28-32°C </a:t>
            </a:r>
          </a:p>
          <a:p>
            <a:pPr lvl="2" eaLnBrk="1" hangingPunct="1"/>
            <a:endParaRPr lang="en-US" sz="2200" dirty="0">
              <a:latin typeface="Roboto" panose="02000000000000000000" pitchFamily="2" charset="0"/>
              <a:ea typeface="Roboto" panose="02000000000000000000" pitchFamily="2" charset="0"/>
              <a:cs typeface="Roboto" panose="02000000000000000000" pitchFamily="2" charset="0"/>
            </a:endParaRPr>
          </a:p>
          <a:p>
            <a:pPr lvl="2" eaLnBrk="1" hangingPunct="1"/>
            <a:r>
              <a:rPr lang="en-US" sz="2200" dirty="0">
                <a:latin typeface="Roboto" panose="02000000000000000000" pitchFamily="2" charset="0"/>
                <a:ea typeface="Roboto" panose="02000000000000000000" pitchFamily="2" charset="0"/>
                <a:cs typeface="Roboto" panose="02000000000000000000" pitchFamily="2" charset="0"/>
              </a:rPr>
              <a:t>Severe hypothermia: &lt; 28°C </a:t>
            </a:r>
          </a:p>
        </p:txBody>
      </p:sp>
    </p:spTree>
    <p:extLst>
      <p:ext uri="{BB962C8B-B14F-4D97-AF65-F5344CB8AC3E}">
        <p14:creationId xmlns:p14="http://schemas.microsoft.com/office/powerpoint/2010/main" val="119873980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16D4-263C-8791-3478-ADCC89BBA394}"/>
              </a:ext>
            </a:extLst>
          </p:cNvPr>
          <p:cNvSpPr>
            <a:spLocks noGrp="1"/>
          </p:cNvSpPr>
          <p:nvPr>
            <p:ph type="title"/>
          </p:nvPr>
        </p:nvSpPr>
        <p:spPr/>
        <p:txBody>
          <a:bodyPr/>
          <a:lstStyle/>
          <a:p>
            <a:r>
              <a:rPr lang="en-IN" dirty="0"/>
              <a:t>PATHOPHYSIOLOGY</a:t>
            </a:r>
          </a:p>
        </p:txBody>
      </p:sp>
      <p:sp>
        <p:nvSpPr>
          <p:cNvPr id="3" name="Content Placeholder 2">
            <a:extLst>
              <a:ext uri="{FF2B5EF4-FFF2-40B4-BE49-F238E27FC236}">
                <a16:creationId xmlns:a16="http://schemas.microsoft.com/office/drawing/2014/main" id="{252BBB01-AF34-BB02-F152-734E02151792}"/>
              </a:ext>
            </a:extLst>
          </p:cNvPr>
          <p:cNvSpPr>
            <a:spLocks noGrp="1"/>
          </p:cNvSpPr>
          <p:nvPr>
            <p:ph idx="1"/>
          </p:nvPr>
        </p:nvSpPr>
        <p:spPr>
          <a:xfrm>
            <a:off x="609600" y="1295400"/>
            <a:ext cx="8382000" cy="5562600"/>
          </a:xfrm>
        </p:spPr>
        <p:txBody>
          <a:bodyPr/>
          <a:lstStyle/>
          <a:p>
            <a:r>
              <a:rPr lang="en-IN" sz="2200" b="0" i="0" dirty="0">
                <a:solidFill>
                  <a:srgbClr val="000000"/>
                </a:solidFill>
                <a:effectLst/>
                <a:latin typeface="Roboto" panose="02000000000000000000" pitchFamily="2" charset="0"/>
              </a:rPr>
              <a:t>32–35°C : ↓ neural function, ineffective shivering.</a:t>
            </a:r>
          </a:p>
          <a:p>
            <a:endParaRPr lang="en-IN" sz="2200" b="0" i="0" dirty="0">
              <a:solidFill>
                <a:srgbClr val="000000"/>
              </a:solidFill>
              <a:effectLst/>
              <a:latin typeface="Roboto" panose="02000000000000000000" pitchFamily="2" charset="0"/>
            </a:endParaRPr>
          </a:p>
          <a:p>
            <a:r>
              <a:rPr lang="en-IN" sz="2200" b="0" i="0" dirty="0">
                <a:solidFill>
                  <a:srgbClr val="000000"/>
                </a:solidFill>
                <a:effectLst/>
                <a:latin typeface="Roboto" panose="02000000000000000000" pitchFamily="2" charset="0"/>
              </a:rPr>
              <a:t> &lt;32°C   : ↓ metabolism/ventilation, shivering ceases. </a:t>
            </a:r>
          </a:p>
          <a:p>
            <a:endParaRPr lang="en-IN" sz="2200" b="0" i="0" dirty="0">
              <a:solidFill>
                <a:srgbClr val="000000"/>
              </a:solidFill>
              <a:effectLst/>
              <a:latin typeface="Roboto" panose="02000000000000000000" pitchFamily="2" charset="0"/>
            </a:endParaRPr>
          </a:p>
          <a:p>
            <a:r>
              <a:rPr lang="en-IN" sz="2200" b="0" i="0" dirty="0">
                <a:solidFill>
                  <a:srgbClr val="000000"/>
                </a:solidFill>
                <a:effectLst/>
                <a:latin typeface="Roboto" panose="02000000000000000000" pitchFamily="2" charset="0"/>
              </a:rPr>
              <a:t> After drop risk(continuous decrease of core temperature): peripheral vasodilation → core temp ↓ → arrhythmias.</a:t>
            </a:r>
          </a:p>
          <a:p>
            <a:endParaRPr lang="en-IN" sz="2200" b="0" i="0" dirty="0">
              <a:solidFill>
                <a:srgbClr val="000000"/>
              </a:solidFill>
              <a:effectLst/>
              <a:latin typeface="Roboto" panose="02000000000000000000" pitchFamily="2" charset="0"/>
            </a:endParaRPr>
          </a:p>
          <a:p>
            <a:r>
              <a:rPr lang="en-IN" sz="2200" b="0" i="0" dirty="0">
                <a:solidFill>
                  <a:srgbClr val="000000"/>
                </a:solidFill>
                <a:effectLst/>
                <a:latin typeface="Roboto" panose="02000000000000000000" pitchFamily="2" charset="0"/>
              </a:rPr>
              <a:t> </a:t>
            </a:r>
            <a:r>
              <a:rPr lang="en-US" sz="2200" b="0" i="0" dirty="0">
                <a:solidFill>
                  <a:srgbClr val="000000"/>
                </a:solidFill>
                <a:effectLst/>
                <a:latin typeface="Roboto" panose="02000000000000000000" pitchFamily="2" charset="0"/>
              </a:rPr>
              <a:t>The hypothalamus receives input from central and peripheral thermal receptors.</a:t>
            </a:r>
          </a:p>
          <a:p>
            <a:endParaRPr lang="en-US" sz="2200" b="0" i="0" dirty="0">
              <a:solidFill>
                <a:srgbClr val="000000"/>
              </a:solidFill>
              <a:effectLst/>
              <a:latin typeface="Roboto" panose="02000000000000000000" pitchFamily="2" charset="0"/>
            </a:endParaRPr>
          </a:p>
          <a:p>
            <a:r>
              <a:rPr lang="en-US" sz="2200" b="0" i="0" dirty="0">
                <a:solidFill>
                  <a:srgbClr val="000000"/>
                </a:solidFill>
                <a:effectLst/>
                <a:latin typeface="Roboto" panose="02000000000000000000" pitchFamily="2" charset="0"/>
              </a:rPr>
              <a:t> In response to a cold stress, the hypothalamus attempts to stimulate heat production through shivering and increased thyroid, catecholamine, and adrenal activity. </a:t>
            </a:r>
          </a:p>
        </p:txBody>
      </p:sp>
    </p:spTree>
    <p:extLst>
      <p:ext uri="{BB962C8B-B14F-4D97-AF65-F5344CB8AC3E}">
        <p14:creationId xmlns:p14="http://schemas.microsoft.com/office/powerpoint/2010/main" val="122952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F65A2-8002-27B1-0BA7-4D63CD89C219}"/>
              </a:ext>
            </a:extLst>
          </p:cNvPr>
          <p:cNvSpPr>
            <a:spLocks noGrp="1"/>
          </p:cNvSpPr>
          <p:nvPr>
            <p:ph type="title"/>
          </p:nvPr>
        </p:nvSpPr>
        <p:spPr/>
        <p:txBody>
          <a:bodyPr/>
          <a:lstStyle/>
          <a:p>
            <a:r>
              <a:rPr lang="en-IN" dirty="0"/>
              <a:t>PATHOPHYSIOLOGY</a:t>
            </a:r>
          </a:p>
        </p:txBody>
      </p:sp>
      <p:sp>
        <p:nvSpPr>
          <p:cNvPr id="3" name="Content Placeholder 2">
            <a:extLst>
              <a:ext uri="{FF2B5EF4-FFF2-40B4-BE49-F238E27FC236}">
                <a16:creationId xmlns:a16="http://schemas.microsoft.com/office/drawing/2014/main" id="{5E9AEBC4-0943-EF29-A94E-0ECD6C7315B7}"/>
              </a:ext>
            </a:extLst>
          </p:cNvPr>
          <p:cNvSpPr>
            <a:spLocks noGrp="1"/>
          </p:cNvSpPr>
          <p:nvPr>
            <p:ph idx="1"/>
          </p:nvPr>
        </p:nvSpPr>
        <p:spPr/>
        <p:txBody>
          <a:bodyPr/>
          <a:lstStyle/>
          <a:p>
            <a:r>
              <a:rPr lang="en-US"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Sympathetically mediated vasoconstriction minimizes heat loss by reducing blood flow to peripheral tissues, where cooling is greatest.</a:t>
            </a:r>
          </a:p>
          <a:p>
            <a:endParaRPr lang="en-US" sz="2200" dirty="0">
              <a:solidFill>
                <a:srgbClr val="000000"/>
              </a:solidFill>
              <a:latin typeface="Roboto" panose="02000000000000000000" pitchFamily="2" charset="0"/>
              <a:ea typeface="Roboto" panose="02000000000000000000" pitchFamily="2" charset="0"/>
              <a:cs typeface="Roboto" panose="02000000000000000000" pitchFamily="2" charset="0"/>
            </a:endParaRPr>
          </a:p>
          <a:p>
            <a:endParaRPr lang="en-US"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r>
              <a:rPr lang="en-US"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Peripheral blood vessels also vasoconstrict in direct response to cold. During removal from cold environment or rewarming, increased perfusion of cold extremities occurring from peripheral vasodilation can cause core temperature after drop and ventricular arrythmias.</a:t>
            </a:r>
            <a:endParaRPr lang="en-IN" sz="2200" dirty="0">
              <a:latin typeface="Roboto" panose="02000000000000000000" pitchFamily="2" charset="0"/>
              <a:ea typeface="Roboto" panose="02000000000000000000" pitchFamily="2" charset="0"/>
              <a:cs typeface="Roboto" panose="02000000000000000000" pitchFamily="2" charset="0"/>
            </a:endParaRPr>
          </a:p>
          <a:p>
            <a:endParaRPr lang="en-IN" dirty="0"/>
          </a:p>
        </p:txBody>
      </p:sp>
    </p:spTree>
    <p:extLst>
      <p:ext uri="{BB962C8B-B14F-4D97-AF65-F5344CB8AC3E}">
        <p14:creationId xmlns:p14="http://schemas.microsoft.com/office/powerpoint/2010/main" val="38057771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270DF-D904-FFF0-BF13-C40CAD703EEF}"/>
              </a:ext>
            </a:extLst>
          </p:cNvPr>
          <p:cNvSpPr>
            <a:spLocks noGrp="1"/>
          </p:cNvSpPr>
          <p:nvPr>
            <p:ph type="title" idx="4294967295"/>
          </p:nvPr>
        </p:nvSpPr>
        <p:spPr>
          <a:xfrm>
            <a:off x="0" y="457200"/>
            <a:ext cx="7924800" cy="549275"/>
          </a:xfrm>
        </p:spPr>
        <p:txBody>
          <a:bodyPr/>
          <a:lstStyle/>
          <a:p>
            <a:r>
              <a:rPr lang="en-IN" dirty="0"/>
              <a:t>RISK FACTORS</a:t>
            </a:r>
          </a:p>
        </p:txBody>
      </p:sp>
      <p:sp>
        <p:nvSpPr>
          <p:cNvPr id="4" name="Content Placeholder 3">
            <a:extLst>
              <a:ext uri="{FF2B5EF4-FFF2-40B4-BE49-F238E27FC236}">
                <a16:creationId xmlns:a16="http://schemas.microsoft.com/office/drawing/2014/main" id="{34F39D29-1F42-ABA4-6E41-99049FB650DD}"/>
              </a:ext>
            </a:extLst>
          </p:cNvPr>
          <p:cNvSpPr>
            <a:spLocks noGrp="1"/>
          </p:cNvSpPr>
          <p:nvPr>
            <p:ph sz="half" idx="4294967295"/>
          </p:nvPr>
        </p:nvSpPr>
        <p:spPr>
          <a:xfrm>
            <a:off x="0" y="1143000"/>
            <a:ext cx="9144000" cy="5715000"/>
          </a:xfrm>
        </p:spPr>
        <p:txBody>
          <a:bodyPr/>
          <a:lstStyle/>
          <a:p>
            <a:pPr>
              <a:lnSpc>
                <a:spcPct val="90000"/>
              </a:lnSpc>
            </a:pP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Substance use (ethanol/opioids) → ↓ awareness</a:t>
            </a:r>
          </a:p>
          <a:p>
            <a:pPr marL="0" indent="0">
              <a:lnSpc>
                <a:spcPct val="90000"/>
              </a:lnSpc>
              <a:buNone/>
            </a:pP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p>
          <a:p>
            <a:pPr>
              <a:lnSpc>
                <a:spcPct val="90000"/>
              </a:lnSpc>
            </a:pP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Homelessness → ↓ shelter access </a:t>
            </a:r>
          </a:p>
          <a:p>
            <a:pPr>
              <a:lnSpc>
                <a:spcPct val="90000"/>
              </a:lnSpc>
            </a:pPr>
            <a:endPar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nSpc>
                <a:spcPct val="90000"/>
              </a:lnSpc>
            </a:pP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Psychiatric illness → ↓ cold recognition </a:t>
            </a:r>
          </a:p>
          <a:p>
            <a:pPr>
              <a:lnSpc>
                <a:spcPct val="90000"/>
              </a:lnSpc>
            </a:pPr>
            <a:endPar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nSpc>
                <a:spcPct val="90000"/>
              </a:lnSpc>
            </a:pP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Older adults → ↓ physiologic reserve + social isolation </a:t>
            </a:r>
          </a:p>
          <a:p>
            <a:pPr>
              <a:lnSpc>
                <a:spcPct val="90000"/>
              </a:lnSpc>
            </a:pPr>
            <a:endPar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nSpc>
                <a:spcPct val="90000"/>
              </a:lnSpc>
            </a:pP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Key vulnerabilities in elderly  </a:t>
            </a:r>
            <a:br>
              <a:rPr lang="en-IN" sz="2200" dirty="0">
                <a:latin typeface="Roboto" panose="02000000000000000000" pitchFamily="2" charset="0"/>
                <a:ea typeface="Roboto" panose="02000000000000000000" pitchFamily="2" charset="0"/>
                <a:cs typeface="Roboto" panose="02000000000000000000" pitchFamily="2" charset="0"/>
              </a:rPr>
            </a:b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chronic diseases, malnutrition </a:t>
            </a:r>
            <a:br>
              <a:rPr lang="en-IN" sz="2200" dirty="0">
                <a:latin typeface="Roboto" panose="02000000000000000000" pitchFamily="2" charset="0"/>
                <a:ea typeface="Roboto" panose="02000000000000000000" pitchFamily="2" charset="0"/>
                <a:cs typeface="Roboto" panose="02000000000000000000" pitchFamily="2" charset="0"/>
              </a:rPr>
            </a:br>
            <a:r>
              <a:rPr lang="en-IN"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medications impairing thermoregulation</a:t>
            </a:r>
            <a:endParaRPr lang="en-US" sz="2200"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nSpc>
                <a:spcPct val="90000"/>
              </a:lnSpc>
            </a:pPr>
            <a:endParaRPr lang="en-US" altLang="en-US" sz="2200" dirty="0">
              <a:solidFill>
                <a:srgbClr val="000000"/>
              </a:solidFill>
              <a:latin typeface="Roboto" panose="02000000000000000000" pitchFamily="2" charset="0"/>
              <a:ea typeface="Roboto" panose="02000000000000000000" pitchFamily="2" charset="0"/>
              <a:cs typeface="Roboto" panose="02000000000000000000" pitchFamily="2" charset="0"/>
            </a:endParaRPr>
          </a:p>
          <a:p>
            <a:pPr>
              <a:lnSpc>
                <a:spcPct val="90000"/>
              </a:lnSpc>
            </a:pPr>
            <a:r>
              <a:rPr lang="en-US" altLang="en-US" sz="2200" dirty="0">
                <a:latin typeface="Roboto" panose="02000000000000000000" pitchFamily="2" charset="0"/>
                <a:ea typeface="Roboto" panose="02000000000000000000" pitchFamily="2" charset="0"/>
                <a:cs typeface="Roboto" panose="02000000000000000000" pitchFamily="2" charset="0"/>
              </a:rPr>
              <a:t>Outdoor work (exposure)</a:t>
            </a:r>
          </a:p>
          <a:p>
            <a:pPr>
              <a:lnSpc>
                <a:spcPct val="90000"/>
              </a:lnSpc>
            </a:pPr>
            <a:endParaRPr lang="en-US" altLang="en-US" sz="2200" dirty="0">
              <a:latin typeface="Roboto" panose="02000000000000000000" pitchFamily="2" charset="0"/>
              <a:ea typeface="Roboto" panose="02000000000000000000" pitchFamily="2" charset="0"/>
              <a:cs typeface="Roboto" panose="02000000000000000000" pitchFamily="2" charset="0"/>
            </a:endParaRPr>
          </a:p>
          <a:p>
            <a:pPr>
              <a:lnSpc>
                <a:spcPct val="90000"/>
              </a:lnSpc>
            </a:pPr>
            <a:r>
              <a:rPr lang="en-US" altLang="en-US" sz="2200" dirty="0">
                <a:latin typeface="Roboto" panose="02000000000000000000" pitchFamily="2" charset="0"/>
                <a:ea typeface="Roboto" panose="02000000000000000000" pitchFamily="2" charset="0"/>
                <a:cs typeface="Roboto" panose="02000000000000000000" pitchFamily="2" charset="0"/>
              </a:rPr>
              <a:t>Excessive alcohol</a:t>
            </a:r>
          </a:p>
          <a:p>
            <a:pPr>
              <a:lnSpc>
                <a:spcPct val="90000"/>
              </a:lnSpc>
            </a:pPr>
            <a:endParaRPr lang="en-IN" dirty="0"/>
          </a:p>
        </p:txBody>
      </p:sp>
    </p:spTree>
    <p:extLst>
      <p:ext uri="{BB962C8B-B14F-4D97-AF65-F5344CB8AC3E}">
        <p14:creationId xmlns:p14="http://schemas.microsoft.com/office/powerpoint/2010/main" val="2517750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553998"/>
          </a:xfrm>
        </p:spPr>
        <p:txBody>
          <a:bodyPr/>
          <a:lstStyle/>
          <a:p>
            <a:pPr eaLnBrk="1" hangingPunct="1"/>
            <a:r>
              <a:rPr lang="en-US" dirty="0">
                <a:solidFill>
                  <a:schemeClr val="tx2"/>
                </a:solidFill>
              </a:rPr>
              <a:t>Hypothermia causes</a:t>
            </a:r>
          </a:p>
        </p:txBody>
      </p:sp>
      <p:sp>
        <p:nvSpPr>
          <p:cNvPr id="28675" name="Rectangle 3"/>
          <p:cNvSpPr>
            <a:spLocks noGrp="1" noChangeArrowheads="1"/>
          </p:cNvSpPr>
          <p:nvPr>
            <p:ph idx="1"/>
          </p:nvPr>
        </p:nvSpPr>
        <p:spPr>
          <a:xfrm>
            <a:off x="457200" y="1143000"/>
            <a:ext cx="8229600" cy="5181600"/>
          </a:xfrm>
        </p:spPr>
        <p:txBody>
          <a:bodyPr>
            <a:normAutofit fontScale="70000" lnSpcReduction="20000"/>
          </a:bodyPr>
          <a:lstStyle/>
          <a:p>
            <a:pPr eaLnBrk="1" hangingPunct="1"/>
            <a:r>
              <a:rPr lang="en-IN" dirty="0">
                <a:solidFill>
                  <a:schemeClr val="tx2"/>
                </a:solidFill>
                <a:latin typeface="Roboto" panose="02000000000000000000" pitchFamily="2" charset="0"/>
                <a:ea typeface="Roboto" panose="02000000000000000000" pitchFamily="2" charset="0"/>
                <a:cs typeface="Roboto" panose="02000000000000000000" pitchFamily="2" charset="0"/>
              </a:rPr>
              <a:t>Environmental causes</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outdoor exposure (Immersion, inadequate clothing).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Substance use (↓ awareness, vasodilation).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Homelessness, older age, psychiatric illness.</a:t>
            </a:r>
          </a:p>
          <a:p>
            <a:pPr marL="0" indent="0" eaLnBrk="1" hangingPunct="1">
              <a:buNone/>
            </a:pP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p>
          <a:p>
            <a:pPr eaLnBrk="1" hangingPunct="1"/>
            <a:r>
              <a:rPr lang="en-IN" b="0" i="0" dirty="0">
                <a:solidFill>
                  <a:schemeClr val="tx2"/>
                </a:solidFill>
                <a:effectLst/>
                <a:latin typeface="Roboto" panose="02000000000000000000" pitchFamily="2" charset="0"/>
                <a:ea typeface="Roboto" panose="02000000000000000000" pitchFamily="2" charset="0"/>
                <a:cs typeface="Roboto" panose="02000000000000000000" pitchFamily="2" charset="0"/>
              </a:rPr>
              <a:t>Secondary (non-environmental) causes  </a:t>
            </a:r>
            <a:b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br>
            <a:endPar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eaLnBrk="1" hangingPunct="1"/>
            <a:r>
              <a:rPr lang="en-IN"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Endocrine/metabolic</a:t>
            </a: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hypothyroidism, adrenal insufficiency, </a:t>
            </a:r>
            <a:r>
              <a:rPr lang="en-IN" b="0" i="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hypoglycemia</a:t>
            </a: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thiamine deficiency. </a:t>
            </a:r>
            <a:b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br>
            <a:endPar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eaLnBrk="1" hangingPunct="1"/>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r>
              <a:rPr lang="en-IN"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Infectious/systemic</a:t>
            </a: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sepsis (hypothermia may be the only sign in elderly).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Malnutrition (↓ metabolic heat production). </a:t>
            </a:r>
            <a:b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br>
            <a:endPar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eaLnBrk="1" hangingPunct="1"/>
            <a:r>
              <a:rPr lang="en-IN"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 Neurologic</a:t>
            </a: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spinal cord injury, neuromuscular disease, </a:t>
            </a:r>
            <a:r>
              <a:rPr lang="en-IN" dirty="0">
                <a:solidFill>
                  <a:srgbClr val="000000"/>
                </a:solidFill>
                <a:latin typeface="Roboto" panose="02000000000000000000" pitchFamily="2" charset="0"/>
                <a:ea typeface="Roboto" panose="02000000000000000000" pitchFamily="2" charset="0"/>
                <a:cs typeface="Roboto" panose="02000000000000000000" pitchFamily="2" charset="0"/>
              </a:rPr>
              <a:t>CNS in</a:t>
            </a: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fection. </a:t>
            </a:r>
            <a:b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br>
            <a:endPar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eaLnBrk="1" hangingPunct="1"/>
            <a:r>
              <a:rPr lang="en-IN"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Toxins/medications</a:t>
            </a: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br>
              <a:rPr lang="en-IN" dirty="0">
                <a:latin typeface="Roboto" panose="02000000000000000000" pitchFamily="2" charset="0"/>
                <a:ea typeface="Roboto" panose="02000000000000000000" pitchFamily="2" charset="0"/>
                <a:cs typeface="Roboto" panose="02000000000000000000" pitchFamily="2" charset="0"/>
              </a:rPr>
            </a:br>
            <a:r>
              <a:rPr lang="en-IN"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  - alcohol, carbon monoxide, opioids, sedatives, beta-blockers</a:t>
            </a:r>
            <a:r>
              <a:rPr lang="en-IN" sz="2000" b="0" i="0" dirty="0">
                <a:solidFill>
                  <a:srgbClr val="000000"/>
                </a:solidFill>
                <a:effectLst/>
                <a:latin typeface="Roboto" panose="02000000000000000000" pitchFamily="2" charset="0"/>
              </a:rPr>
              <a:t>. </a:t>
            </a:r>
            <a:br>
              <a:rPr lang="en-IN" sz="2000" dirty="0"/>
            </a:br>
            <a:endParaRPr lang="en-US" sz="2000" dirty="0"/>
          </a:p>
        </p:txBody>
      </p:sp>
    </p:spTree>
    <p:extLst>
      <p:ext uri="{BB962C8B-B14F-4D97-AF65-F5344CB8AC3E}">
        <p14:creationId xmlns:p14="http://schemas.microsoft.com/office/powerpoint/2010/main" val="241108975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381000" y="457200"/>
            <a:ext cx="8229600" cy="369332"/>
          </a:xfrm>
        </p:spPr>
        <p:txBody>
          <a:bodyPr/>
          <a:lstStyle/>
          <a:p>
            <a:r>
              <a:rPr lang="en-US" sz="2400" u="sng" dirty="0">
                <a:solidFill>
                  <a:srgbClr val="0000CC"/>
                </a:solidFill>
              </a:rPr>
              <a:t>Clinical Manifestation of Hypothermia</a:t>
            </a:r>
          </a:p>
        </p:txBody>
      </p:sp>
      <p:graphicFrame>
        <p:nvGraphicFramePr>
          <p:cNvPr id="20483" name="Group 3"/>
          <p:cNvGraphicFramePr>
            <a:graphicFrameLocks noGrp="1"/>
          </p:cNvGraphicFramePr>
          <p:nvPr>
            <p:ph idx="4294967295"/>
            <p:extLst>
              <p:ext uri="{D42A27DB-BD31-4B8C-83A1-F6EECF244321}">
                <p14:modId xmlns:p14="http://schemas.microsoft.com/office/powerpoint/2010/main" val="1570536591"/>
              </p:ext>
            </p:extLst>
          </p:nvPr>
        </p:nvGraphicFramePr>
        <p:xfrm>
          <a:off x="381000" y="1295400"/>
          <a:ext cx="8153400" cy="4464028"/>
        </p:xfrm>
        <a:graphic>
          <a:graphicData uri="http://schemas.openxmlformats.org/drawingml/2006/table">
            <a:tbl>
              <a:tblPr/>
              <a:tblGrid>
                <a:gridCol w="1674359">
                  <a:extLst>
                    <a:ext uri="{9D8B030D-6E8A-4147-A177-3AD203B41FA5}">
                      <a16:colId xmlns:a16="http://schemas.microsoft.com/office/drawing/2014/main" val="20000"/>
                    </a:ext>
                  </a:extLst>
                </a:gridCol>
                <a:gridCol w="6479041">
                  <a:extLst>
                    <a:ext uri="{9D8B030D-6E8A-4147-A177-3AD203B41FA5}">
                      <a16:colId xmlns:a16="http://schemas.microsoft.com/office/drawing/2014/main" val="20001"/>
                    </a:ext>
                  </a:extLst>
                </a:gridCol>
              </a:tblGrid>
              <a:tr h="16602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rgbClr val="FF0000"/>
                          </a:solidFill>
                          <a:effectLst/>
                          <a:latin typeface="Arial" pitchFamily="34" charset="0"/>
                        </a:rPr>
                        <a:t>Mild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(32</a:t>
                      </a:r>
                      <a:r>
                        <a:rPr kumimoji="0" lang="en-US" sz="1800" b="0" i="0" u="none" strike="noStrike" cap="none" normalizeH="0" baseline="0" dirty="0">
                          <a:ln>
                            <a:noFill/>
                          </a:ln>
                          <a:solidFill>
                            <a:schemeClr val="tx1"/>
                          </a:solidFill>
                          <a:effectLst/>
                          <a:latin typeface="Arial" pitchFamily="34" charset="0"/>
                          <a:cs typeface="Tahoma" pitchFamily="34" charset="0"/>
                        </a:rPr>
                        <a:t>º - 35ºC)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Hyperventilation ,CNS depression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Increased metabolic rate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Tachypnea ,Tachycardia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Shivering thermogenesis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Dysarthria, amnesia, ataxia, apathy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602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rgbClr val="FF0000"/>
                          </a:solidFill>
                          <a:effectLst/>
                          <a:latin typeface="Arial" pitchFamily="34" charset="0"/>
                        </a:rPr>
                        <a:t>Moderate</a:t>
                      </a:r>
                      <a:r>
                        <a:rPr kumimoji="0" lang="en-US" sz="1800" b="0" i="0" u="none" strike="noStrike" cap="none" normalizeH="0" baseline="0" dirty="0">
                          <a:ln>
                            <a:noFill/>
                          </a:ln>
                          <a:solidFill>
                            <a:schemeClr val="tx1"/>
                          </a:solidFill>
                          <a:effectLst/>
                          <a:latin typeface="Arial" pitchFamily="34"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(28</a:t>
                      </a:r>
                      <a:r>
                        <a:rPr kumimoji="0" lang="en-US" sz="1800" b="0" i="0" u="none" strike="noStrike" cap="none" normalizeH="0" baseline="0" dirty="0">
                          <a:ln>
                            <a:noFill/>
                          </a:ln>
                          <a:solidFill>
                            <a:schemeClr val="tx1"/>
                          </a:solidFill>
                          <a:effectLst/>
                          <a:latin typeface="Arial" pitchFamily="34" charset="0"/>
                          <a:cs typeface="Tahoma" pitchFamily="34" charset="0"/>
                        </a:rPr>
                        <a:t>º - 32ºC)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Further CNS and vital sign depression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Loss of shivering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Arrhythmias common, QT prolonged, J waves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Inability to rewarm spontaneously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Cold diuresis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990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rgbClr val="FF0000"/>
                          </a:solidFill>
                          <a:effectLst/>
                          <a:latin typeface="Arial" pitchFamily="34" charset="0"/>
                        </a:rPr>
                        <a:t>Severe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(&lt; 28</a:t>
                      </a:r>
                      <a:r>
                        <a:rPr kumimoji="0" lang="en-US" sz="1800" b="0" i="0" u="none" strike="noStrike" cap="none" normalizeH="0" baseline="0" dirty="0">
                          <a:ln>
                            <a:noFill/>
                          </a:ln>
                          <a:solidFill>
                            <a:schemeClr val="tx1"/>
                          </a:solidFill>
                          <a:effectLst/>
                          <a:latin typeface="Arial" pitchFamily="34" charset="0"/>
                          <a:cs typeface="Tahoma" pitchFamily="34" charset="0"/>
                        </a:rPr>
                        <a:t>ºC)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Comatose and areflexic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Profoundly depressed vitals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rPr>
                        <a:t>Little respiratory stimulation </a:t>
                      </a:r>
                      <a:endParaRPr kumimoji="0" lang="en-US" sz="1800" b="0" i="0" u="none" strike="noStrike" cap="none" normalizeH="0" baseline="-25000" dirty="0">
                        <a:ln>
                          <a:noFill/>
                        </a:ln>
                        <a:solidFill>
                          <a:schemeClr val="tx1"/>
                        </a:solidFill>
                        <a:effectLst/>
                        <a:latin typeface="Arial" pitchFamily="34" charset="0"/>
                        <a:cs typeface="Tahoma"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891491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33A7F-B323-A794-86B9-8B1DC19275CA}"/>
              </a:ext>
            </a:extLst>
          </p:cNvPr>
          <p:cNvSpPr>
            <a:spLocks noGrp="1"/>
          </p:cNvSpPr>
          <p:nvPr>
            <p:ph type="title"/>
          </p:nvPr>
        </p:nvSpPr>
        <p:spPr/>
        <p:txBody>
          <a:bodyPr/>
          <a:lstStyle/>
          <a:p>
            <a:r>
              <a:rPr lang="en-IN" dirty="0" err="1"/>
              <a:t>Labaratory</a:t>
            </a:r>
            <a:r>
              <a:rPr lang="en-IN" dirty="0"/>
              <a:t> Investigations</a:t>
            </a:r>
          </a:p>
        </p:txBody>
      </p:sp>
      <p:graphicFrame>
        <p:nvGraphicFramePr>
          <p:cNvPr id="4" name="Content Placeholder 3">
            <a:extLst>
              <a:ext uri="{FF2B5EF4-FFF2-40B4-BE49-F238E27FC236}">
                <a16:creationId xmlns:a16="http://schemas.microsoft.com/office/drawing/2014/main" id="{51BDA39B-5015-43B9-FE57-D05009693B45}"/>
              </a:ext>
            </a:extLst>
          </p:cNvPr>
          <p:cNvGraphicFramePr>
            <a:graphicFrameLocks noGrp="1"/>
          </p:cNvGraphicFramePr>
          <p:nvPr>
            <p:ph idx="1"/>
            <p:extLst>
              <p:ext uri="{D42A27DB-BD31-4B8C-83A1-F6EECF244321}">
                <p14:modId xmlns:p14="http://schemas.microsoft.com/office/powerpoint/2010/main" val="2597382930"/>
              </p:ext>
            </p:extLst>
          </p:nvPr>
        </p:nvGraphicFramePr>
        <p:xfrm>
          <a:off x="533400" y="1143000"/>
          <a:ext cx="7772400" cy="4795222"/>
        </p:xfrm>
        <a:graphic>
          <a:graphicData uri="http://schemas.openxmlformats.org/drawingml/2006/table">
            <a:tbl>
              <a:tblPr firstRow="1" bandRow="1">
                <a:tableStyleId>{5940675A-B579-460E-94D1-54222C63F5DA}</a:tableStyleId>
              </a:tblPr>
              <a:tblGrid>
                <a:gridCol w="3886200">
                  <a:extLst>
                    <a:ext uri="{9D8B030D-6E8A-4147-A177-3AD203B41FA5}">
                      <a16:colId xmlns:a16="http://schemas.microsoft.com/office/drawing/2014/main" val="3247449380"/>
                    </a:ext>
                  </a:extLst>
                </a:gridCol>
                <a:gridCol w="3886200">
                  <a:extLst>
                    <a:ext uri="{9D8B030D-6E8A-4147-A177-3AD203B41FA5}">
                      <a16:colId xmlns:a16="http://schemas.microsoft.com/office/drawing/2014/main" val="3692405720"/>
                    </a:ext>
                  </a:extLst>
                </a:gridCol>
              </a:tblGrid>
              <a:tr h="609685">
                <a:tc>
                  <a:txBody>
                    <a:bodyPr/>
                    <a:lstStyle/>
                    <a:p>
                      <a:r>
                        <a:rPr lang="en-IN" sz="1600" dirty="0"/>
                        <a:t>Arterial blood gas</a:t>
                      </a:r>
                    </a:p>
                  </a:txBody>
                  <a:tcPr/>
                </a:tc>
                <a:tc>
                  <a:txBody>
                    <a:bodyPr/>
                    <a:lstStyle/>
                    <a:p>
                      <a:r>
                        <a:rPr lang="en-IN" sz="1600" dirty="0"/>
                        <a:t>Metabolic acidosis, respiratory alkalosis, or both </a:t>
                      </a:r>
                    </a:p>
                  </a:txBody>
                  <a:tcPr/>
                </a:tc>
                <a:extLst>
                  <a:ext uri="{0D108BD9-81ED-4DB2-BD59-A6C34878D82A}">
                    <a16:rowId xmlns:a16="http://schemas.microsoft.com/office/drawing/2014/main" val="4117248186"/>
                  </a:ext>
                </a:extLst>
              </a:tr>
              <a:tr h="609685">
                <a:tc>
                  <a:txBody>
                    <a:bodyPr/>
                    <a:lstStyle/>
                    <a:p>
                      <a:r>
                        <a:rPr lang="en-IN" sz="1600" dirty="0"/>
                        <a:t>Glucose Increased, decreased, or no change </a:t>
                      </a:r>
                    </a:p>
                  </a:txBody>
                  <a:tcPr/>
                </a:tc>
                <a:tc>
                  <a:txBody>
                    <a:bodyPr/>
                    <a:lstStyle/>
                    <a:p>
                      <a:r>
                        <a:rPr lang="en-IN" sz="1600" dirty="0"/>
                        <a:t>Decreased due to splenic sequestration </a:t>
                      </a:r>
                    </a:p>
                  </a:txBody>
                  <a:tcPr/>
                </a:tc>
                <a:extLst>
                  <a:ext uri="{0D108BD9-81ED-4DB2-BD59-A6C34878D82A}">
                    <a16:rowId xmlns:a16="http://schemas.microsoft.com/office/drawing/2014/main" val="238444194"/>
                  </a:ext>
                </a:extLst>
              </a:tr>
              <a:tr h="353230">
                <a:tc>
                  <a:txBody>
                    <a:bodyPr/>
                    <a:lstStyle/>
                    <a:p>
                      <a:r>
                        <a:rPr lang="en-IN" sz="1600" dirty="0" err="1"/>
                        <a:t>Hemoglobin</a:t>
                      </a:r>
                      <a:r>
                        <a:rPr lang="en-IN" sz="1600" dirty="0"/>
                        <a:t> , </a:t>
                      </a:r>
                      <a:r>
                        <a:rPr lang="en-IN" sz="1600" dirty="0" err="1"/>
                        <a:t>hematocrit</a:t>
                      </a:r>
                      <a:r>
                        <a:rPr lang="en-IN" sz="1600" dirty="0"/>
                        <a:t> </a:t>
                      </a:r>
                    </a:p>
                  </a:txBody>
                  <a:tcPr/>
                </a:tc>
                <a:tc>
                  <a:txBody>
                    <a:bodyPr/>
                    <a:lstStyle/>
                    <a:p>
                      <a:r>
                        <a:rPr lang="en-IN" sz="1600" dirty="0"/>
                        <a:t>Increased due to </a:t>
                      </a:r>
                      <a:r>
                        <a:rPr lang="en-IN" sz="1600" dirty="0" err="1"/>
                        <a:t>hemoconcentration</a:t>
                      </a:r>
                      <a:endParaRPr lang="en-IN" sz="1600" dirty="0"/>
                    </a:p>
                  </a:txBody>
                  <a:tcPr/>
                </a:tc>
                <a:extLst>
                  <a:ext uri="{0D108BD9-81ED-4DB2-BD59-A6C34878D82A}">
                    <a16:rowId xmlns:a16="http://schemas.microsoft.com/office/drawing/2014/main" val="1420545233"/>
                  </a:ext>
                </a:extLst>
              </a:tr>
              <a:tr h="609685">
                <a:tc>
                  <a:txBody>
                    <a:bodyPr/>
                    <a:lstStyle/>
                    <a:p>
                      <a:r>
                        <a:rPr lang="en-IN" sz="1600" dirty="0"/>
                        <a:t>Lipase</a:t>
                      </a:r>
                    </a:p>
                  </a:txBody>
                  <a:tcPr/>
                </a:tc>
                <a:tc>
                  <a:txBody>
                    <a:bodyPr/>
                    <a:lstStyle/>
                    <a:p>
                      <a:r>
                        <a:rPr lang="en-IN" sz="1600" dirty="0"/>
                        <a:t>May be increased due to hypothermia-induced pancreatitis</a:t>
                      </a:r>
                    </a:p>
                  </a:txBody>
                  <a:tcPr/>
                </a:tc>
                <a:extLst>
                  <a:ext uri="{0D108BD9-81ED-4DB2-BD59-A6C34878D82A}">
                    <a16:rowId xmlns:a16="http://schemas.microsoft.com/office/drawing/2014/main" val="3410688382"/>
                  </a:ext>
                </a:extLst>
              </a:tr>
              <a:tr h="870979">
                <a:tc>
                  <a:txBody>
                    <a:bodyPr/>
                    <a:lstStyle/>
                    <a:p>
                      <a:r>
                        <a:rPr lang="en-IN" sz="1600" dirty="0"/>
                        <a:t>Prothrombin and partial thromboplastin times</a:t>
                      </a:r>
                    </a:p>
                  </a:txBody>
                  <a:tcPr/>
                </a:tc>
                <a:tc>
                  <a:txBody>
                    <a:bodyPr/>
                    <a:lstStyle/>
                    <a:p>
                      <a:r>
                        <a:rPr lang="en-IN" sz="1600" dirty="0"/>
                        <a:t>Increased in vivo due to inhibition of coagulation cascade, despite normal reported values</a:t>
                      </a:r>
                    </a:p>
                  </a:txBody>
                  <a:tcPr/>
                </a:tc>
                <a:extLst>
                  <a:ext uri="{0D108BD9-81ED-4DB2-BD59-A6C34878D82A}">
                    <a16:rowId xmlns:a16="http://schemas.microsoft.com/office/drawing/2014/main" val="4175580059"/>
                  </a:ext>
                </a:extLst>
              </a:tr>
              <a:tr h="1132273">
                <a:tc>
                  <a:txBody>
                    <a:bodyPr/>
                    <a:lstStyle/>
                    <a:p>
                      <a:r>
                        <a:rPr lang="en-IN" sz="1600" dirty="0"/>
                        <a:t>Electrocardiogram</a:t>
                      </a:r>
                    </a:p>
                  </a:txBody>
                  <a:tcPr/>
                </a:tc>
                <a:tc>
                  <a:txBody>
                    <a:bodyPr/>
                    <a:lstStyle/>
                    <a:p>
                      <a:r>
                        <a:rPr lang="en-IN" sz="1600" dirty="0"/>
                        <a:t>Prolongation of PR, QRS, QT intervals ST segment elevation T wave inversions; Osborn J wave Atrial fibrillation or sinus bradycardia</a:t>
                      </a:r>
                    </a:p>
                  </a:txBody>
                  <a:tcPr/>
                </a:tc>
                <a:extLst>
                  <a:ext uri="{0D108BD9-81ED-4DB2-BD59-A6C34878D82A}">
                    <a16:rowId xmlns:a16="http://schemas.microsoft.com/office/drawing/2014/main" val="1737202623"/>
                  </a:ext>
                </a:extLst>
              </a:tr>
              <a:tr h="609685">
                <a:tc>
                  <a:txBody>
                    <a:bodyPr/>
                    <a:lstStyle/>
                    <a:p>
                      <a:r>
                        <a:rPr lang="en-IN" sz="1600" dirty="0"/>
                        <a:t>Chest radiograph</a:t>
                      </a:r>
                    </a:p>
                  </a:txBody>
                  <a:tcPr/>
                </a:tc>
                <a:tc>
                  <a:txBody>
                    <a:bodyPr/>
                    <a:lstStyle/>
                    <a:p>
                      <a:r>
                        <a:rPr lang="en-IN" sz="1600" dirty="0"/>
                        <a:t>Aspiration pneumonia, vascular congestion, pulmonary edema</a:t>
                      </a:r>
                    </a:p>
                  </a:txBody>
                  <a:tcPr/>
                </a:tc>
                <a:extLst>
                  <a:ext uri="{0D108BD9-81ED-4DB2-BD59-A6C34878D82A}">
                    <a16:rowId xmlns:a16="http://schemas.microsoft.com/office/drawing/2014/main" val="956014907"/>
                  </a:ext>
                </a:extLst>
              </a:tr>
            </a:tbl>
          </a:graphicData>
        </a:graphic>
      </p:graphicFrame>
    </p:spTree>
    <p:extLst>
      <p:ext uri="{BB962C8B-B14F-4D97-AF65-F5344CB8AC3E}">
        <p14:creationId xmlns:p14="http://schemas.microsoft.com/office/powerpoint/2010/main" val="3117233758"/>
      </p:ext>
    </p:extLst>
  </p:cSld>
  <p:clrMapOvr>
    <a:masterClrMapping/>
  </p:clrMapOvr>
  <p:transition/>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721</TotalTime>
  <Words>1278</Words>
  <Application>Microsoft Office PowerPoint</Application>
  <PresentationFormat>On-screen Show (4:3)</PresentationFormat>
  <Paragraphs>160</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NotoSans-Regular</vt:lpstr>
      <vt:lpstr>Roboto</vt:lpstr>
      <vt:lpstr>Symbol</vt:lpstr>
      <vt:lpstr>Times New Roman</vt:lpstr>
      <vt:lpstr>Wingdings</vt:lpstr>
      <vt:lpstr>NCDOL  Standard</vt:lpstr>
      <vt:lpstr>           HYPOTHERMIA</vt:lpstr>
      <vt:lpstr>HYPOTHERMIA</vt:lpstr>
      <vt:lpstr>HYPOTHERMIA</vt:lpstr>
      <vt:lpstr>PATHOPHYSIOLOGY</vt:lpstr>
      <vt:lpstr>PATHOPHYSIOLOGY</vt:lpstr>
      <vt:lpstr>RISK FACTORS</vt:lpstr>
      <vt:lpstr>Hypothermia causes</vt:lpstr>
      <vt:lpstr>Clinical Manifestation of Hypothermia</vt:lpstr>
      <vt:lpstr>Labaratory Investigations</vt:lpstr>
      <vt:lpstr>ECG</vt:lpstr>
      <vt:lpstr>HYPOTHERMIA TREATMENT LEVELS </vt:lpstr>
      <vt:lpstr>PowerPoint Presentation</vt:lpstr>
      <vt:lpstr>Moderate hypothermia </vt:lpstr>
      <vt:lpstr>PowerPoint Presentation</vt:lpstr>
      <vt:lpstr>Severe hypothermia:  </vt:lpstr>
      <vt:lpstr>PowerPoint Presentation</vt:lpstr>
      <vt:lpstr>TREATMENT OF ARRYTHMIAS IN HYPOTHERMIC INDIVIDUALS </vt:lpstr>
      <vt:lpstr>What is Frostbite?</vt:lpstr>
      <vt:lpstr>FROSTBITE</vt:lpstr>
      <vt:lpstr>Trench foot (Immersion foot)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gude</dc:creator>
  <cp:lastModifiedBy>Arun Vijay.P</cp:lastModifiedBy>
  <cp:revision>39</cp:revision>
  <dcterms:created xsi:type="dcterms:W3CDTF">2012-07-27T16:04:16Z</dcterms:created>
  <dcterms:modified xsi:type="dcterms:W3CDTF">2025-05-09T17:24:33Z</dcterms:modified>
</cp:coreProperties>
</file>