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92" r:id="rId1"/>
  </p:sldMasterIdLst>
  <p:notesMasterIdLst>
    <p:notesMasterId r:id="rId2"/>
  </p:notesMasterIdLst>
  <p:sldIdLst>
    <p:sldId id="450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3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anchor="b" bIns="0" lIns="45720" rIns="45720" tIns="0" vert="horz">
            <a:normAutofit/>
            <a:scene3d>
              <a:camera prst="orthographicFront"/>
              <a:lightRig dir="t" rig="sof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baseline="0" b="1" cap="all" sz="48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algn="tl" blurRad="127000" dir="2700000" dist="2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2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287C0D-35D0-4DC6-9949-C31285841AD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4858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2AFA-9306-4FA3-9A19-A5C0CBDEEB5C}" type="slidenum">
              <a:rPr lang="en-US" smtClean="0"/>
              <a:t>‹#›</a:t>
            </a:fld>
            <a:endParaRPr lang="en-US"/>
          </a:p>
        </p:txBody>
      </p:sp>
      <p:sp>
        <p:nvSpPr>
          <p:cNvPr id="1048585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287C0D-35D0-4DC6-9949-C31285841AD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48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2AFA-9306-4FA3-9A19-A5C0CBDEE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2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287C0D-35D0-4DC6-9949-C31285841AD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2AFA-9306-4FA3-9A19-A5C0CBDEE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287C0D-35D0-4DC6-9949-C31285841AD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2AFA-9306-4FA3-9A19-A5C0CBDEE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3">
        <a:schemeClr val="bg2"/>
      </p:bgRef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anchor="b" bIns="0" vert="horz">
            <a:noAutofit/>
            <a:scene3d>
              <a:camera prst="orthographicFront"/>
              <a:lightRig dir="t" rig="sof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baseline="0" b="1" cap="none" sz="480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algn="tl" blurRad="114300" dir="2700000" dist="101600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0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algn="l" indent="0" marL="73152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287C0D-35D0-4DC6-9949-C31285841AD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p>
            <a:fld id="{8D362AFA-9306-4FA3-9A19-A5C0CBDEEB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287C0D-35D0-4DC6-9949-C31285841AD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486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2AFA-9306-4FA3-9A19-A5C0CBDEE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>
            <a:normAutofit fontScale="95833" lnSpcReduction="20000"/>
          </a:bodyPr>
          <a:lstStyle>
            <a:lvl1pPr indent="0" marL="0">
              <a:buNone/>
              <a:defRPr baseline="0" b="0" cap="all" sz="24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>
            <a:normAutofit fontScale="95833" lnSpcReduction="20000"/>
          </a:bodyPr>
          <a:lstStyle>
            <a:lvl1pPr indent="0" marL="0">
              <a:buNone/>
              <a:defRPr baseline="0" b="0" cap="all" sz="24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53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287C0D-35D0-4DC6-9949-C31285841AD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486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2AFA-9306-4FA3-9A19-A5C0CBDEE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287C0D-35D0-4DC6-9949-C31285841AD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2AFA-9306-4FA3-9A19-A5C0CBDEE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287C0D-35D0-4DC6-9949-C31285841AD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4865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2AFA-9306-4FA3-9A19-A5C0CBDEE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vert="horz">
            <a:normAutofit/>
            <a:sp3d prstMaterial="softEdge"/>
          </a:bodyPr>
          <a:lstStyle>
            <a:lvl1pPr algn="l">
              <a:buNone/>
              <a:defRPr b="0" sz="220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indent="0" marL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63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287C0D-35D0-4DC6-9949-C31285841AD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4866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2AFA-9306-4FA3-9A19-A5C0CBDEE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anchor="b" bIns="0" lIns="45720" rIns="45720">
            <a:sp3d prstMaterial="softEdge"/>
          </a:bodyPr>
          <a:lstStyle>
            <a:lvl1pPr algn="ctr">
              <a:buNone/>
              <a:defRPr b="1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29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r="2700000" dist="2286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dir="tr" rig="balanced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algn="l" eaLnBrk="1" hangingPunct="1" latinLnBrk="0" marL="0" rtl="0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dirty="0"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30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anchor="t" lIns="45720" rIns="45720" tIns="45720"/>
          <a:lstStyle>
            <a:lvl1pPr algn="ctr" indent="0" marL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287C0D-35D0-4DC6-9949-C31285841AD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D362AFA-9306-4FA3-9A19-A5C0CBDEEB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vert="horz">
            <a:normAutofit/>
            <a:scene3d>
              <a:camera prst="orthographicFront"/>
              <a:lightRig dir="t" rig="soft">
                <a:rot lat="0" lon="0" rev="16800000"/>
              </a:lightRig>
            </a:scene3d>
            <a:sp3d prstMaterial="softEdge">
              <a:bevelT w="38100" h="38100"/>
            </a:sp3d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7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/>
        </p:spPr>
        <p:txBody>
          <a:bodyPr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78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/>
        </p:spPr>
        <p:txBody>
          <a:bodyPr anchor="b" vert="horz"/>
          <a:lstStyle>
            <a:lvl1pPr algn="l" eaLnBrk="1" hangingPunct="1" latinLnBrk="0">
              <a:defRPr sz="1200" kumimoji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287C0D-35D0-4DC6-9949-C31285841AD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104857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/>
        </p:spPr>
        <p:txBody>
          <a:bodyPr anchor="b" vert="horz"/>
          <a:lstStyle>
            <a:lvl1pPr algn="ctr" eaLnBrk="1" hangingPunct="1" latinLnBrk="0">
              <a:defRPr sz="1200" kumimoji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/>
        </p:spPr>
        <p:txBody>
          <a:bodyPr anchor="b" lIns="0" rIns="0" vert="horz"/>
          <a:lstStyle>
            <a:lvl1pPr algn="r" eaLnBrk="1" hangingPunct="1" latinLnBrk="0">
              <a:defRPr sz="1200" kumimoji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362AFA-9306-4FA3-9A19-A5C0CBDEEB5C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dk1" bg2="dk2" tx1="lt1" tx2="lt2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eaLnBrk="1" hangingPunct="1" latinLnBrk="0" rtl="0">
        <a:spcBef>
          <a:spcPct val="0"/>
        </a:spcBef>
        <a:buNone/>
        <a:defRPr baseline="0" b="1" cap="none" sz="4100" kern="1200" kumimoji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algn="tl" blurRad="114300" dir="2700000" dist="101600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411480" latinLnBrk="0" marL="548640" rtl="0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sz="28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83464" latinLnBrk="0" marL="868680" rtl="0">
        <a:spcBef>
          <a:spcPct val="20000"/>
        </a:spcBef>
        <a:buClr>
          <a:schemeClr val="tx1"/>
        </a:buClr>
        <a:buSzPct val="80000"/>
        <a:buFont typeface="Wingdings 2"/>
        <a:buChar char="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1133856" rtl="0">
        <a:spcBef>
          <a:spcPct val="20000"/>
        </a:spcBef>
        <a:buClr>
          <a:schemeClr val="tx1"/>
        </a:buClr>
        <a:buSzPct val="95000"/>
        <a:buFont typeface="Wingdings"/>
        <a:buChar char=""/>
        <a:defRPr sz="22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82880" latinLnBrk="0" marL="1353312" rtl="0">
        <a:spcBef>
          <a:spcPct val="20000"/>
        </a:spcBef>
        <a:buClr>
          <a:schemeClr val="tx1"/>
        </a:buClr>
        <a:buSzPct val="100000"/>
        <a:buFont typeface="Wingdings 3"/>
        <a:buChar char="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545336" rtl="0">
        <a:spcBef>
          <a:spcPct val="20000"/>
        </a:spcBef>
        <a:buClr>
          <a:schemeClr val="tx1"/>
        </a:buClr>
        <a:buFont typeface="Wingdings 2"/>
        <a:buChar char="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764792" rtl="0">
        <a:spcBef>
          <a:spcPct val="20000"/>
        </a:spcBef>
        <a:buClr>
          <a:schemeClr val="tx1"/>
        </a:buClr>
        <a:buFont typeface="Wingdings 3"/>
        <a:buChar char="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965960" rtl="0">
        <a:spcBef>
          <a:spcPct val="20000"/>
        </a:spcBef>
        <a:buClr>
          <a:schemeClr val="tx1"/>
        </a:buClr>
        <a:buFont typeface="Wingdings 2"/>
        <a:buChar char="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167128" rtl="0">
        <a:spcBef>
          <a:spcPct val="20000"/>
        </a:spcBef>
        <a:buClr>
          <a:schemeClr val="tx1"/>
        </a:buClr>
        <a:buFont typeface="Wingdings 2"/>
        <a:buChar char=""/>
        <a:defRPr sz="14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368296" rtl="0">
        <a:spcBef>
          <a:spcPct val="20000"/>
        </a:spcBef>
        <a:buClr>
          <a:schemeClr val="tx1"/>
        </a:buClr>
        <a:buFont typeface="Wingdings 2"/>
        <a:buChar char="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p>
            <a:r>
              <a:rPr dirty="0" lang="en-US" smtClean="0"/>
              <a:t>THE SEDATED SA NODE </a:t>
            </a:r>
            <a:endParaRPr dirty="0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696200" cy="4191000"/>
          </a:xfrm>
        </p:spPr>
        <p:txBody>
          <a:bodyPr/>
          <a:p>
            <a:r>
              <a:rPr dirty="0" lang="en-US" smtClean="0"/>
              <a:t>1</a:t>
            </a:r>
            <a:r>
              <a:rPr baseline="30000" dirty="0" lang="en-US" smtClean="0"/>
              <a:t>st</a:t>
            </a:r>
            <a:r>
              <a:rPr dirty="0" lang="en-US" smtClean="0"/>
              <a:t> MEDICAL UNIT  </a:t>
            </a:r>
          </a:p>
          <a:p>
            <a:r>
              <a:rPr dirty="0" lang="en-US" smtClean="0"/>
              <a:t>CHIEF :DR.M.NATARAJAN M.D</a:t>
            </a:r>
          </a:p>
          <a:p>
            <a:r>
              <a:rPr dirty="0" lang="en-US" smtClean="0"/>
              <a:t>ASST.PROF: DR.P.S.VALLIDEVI M.D</a:t>
            </a:r>
          </a:p>
          <a:p>
            <a:r>
              <a:rPr dirty="0" lang="en-US" smtClean="0"/>
              <a:t>                      DR.SHRIDHARAN M.D</a:t>
            </a:r>
          </a:p>
          <a:p>
            <a:r>
              <a:rPr dirty="0" lang="en-US" smtClean="0"/>
              <a:t>                        DR.VASANTHA KALYANI    M.D.DCP</a:t>
            </a:r>
          </a:p>
          <a:p>
            <a:r>
              <a:rPr dirty="0" lang="en-US" smtClean="0"/>
              <a:t>PRESENTOR :DR ELANGOVAN 1</a:t>
            </a:r>
            <a:r>
              <a:rPr baseline="30000" dirty="0" lang="en-US" smtClean="0"/>
              <a:t>st</a:t>
            </a:r>
            <a:r>
              <a:rPr dirty="0" lang="en-US" smtClean="0"/>
              <a:t> YR PG</a:t>
            </a:r>
          </a:p>
          <a:p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45 </a:t>
            </a:r>
            <a:r>
              <a:rPr dirty="0" lang="en-US" err="1" smtClean="0"/>
              <a:t>yrs</a:t>
            </a:r>
            <a:r>
              <a:rPr dirty="0" lang="en-US" smtClean="0"/>
              <a:t> old male  came  with complaints of   </a:t>
            </a:r>
          </a:p>
          <a:p>
            <a:pPr indent="0" marL="0">
              <a:buNone/>
            </a:pPr>
            <a:r>
              <a:rPr dirty="0" lang="en-US" smtClean="0"/>
              <a:t>            dyspnea  for 2 days[ grade II </a:t>
            </a:r>
            <a:r>
              <a:rPr dirty="0" lang="en-US" err="1" smtClean="0"/>
              <a:t>acc</a:t>
            </a:r>
            <a:r>
              <a:rPr dirty="0" lang="en-US" smtClean="0"/>
              <a:t> to  </a:t>
            </a:r>
            <a:r>
              <a:rPr dirty="0" lang="en-US" err="1" smtClean="0"/>
              <a:t>nyha</a:t>
            </a:r>
            <a:r>
              <a:rPr dirty="0" lang="en-US" smtClean="0"/>
              <a:t> ]</a:t>
            </a:r>
          </a:p>
          <a:p>
            <a:r>
              <a:rPr dirty="0" lang="en-US" smtClean="0"/>
              <a:t>h/o chest pain +       </a:t>
            </a:r>
          </a:p>
          <a:p>
            <a:r>
              <a:rPr dirty="0" lang="en-US" smtClean="0"/>
              <a:t>  h/o dizziness +</a:t>
            </a:r>
          </a:p>
          <a:p>
            <a:r>
              <a:rPr dirty="0" lang="en-US" smtClean="0"/>
              <a:t>h/o </a:t>
            </a:r>
            <a:r>
              <a:rPr dirty="0" lang="en-US" err="1" smtClean="0"/>
              <a:t>palpitaion</a:t>
            </a:r>
            <a:r>
              <a:rPr dirty="0" lang="en-US" smtClean="0"/>
              <a:t> +</a:t>
            </a:r>
          </a:p>
          <a:p>
            <a:r>
              <a:rPr dirty="0" lang="en-US" smtClean="0"/>
              <a:t>No h/o syncope </a:t>
            </a:r>
          </a:p>
          <a:p>
            <a:r>
              <a:rPr dirty="0" lang="en-US" smtClean="0"/>
              <a:t>No other significant </a:t>
            </a:r>
            <a:r>
              <a:rPr dirty="0" lang="en-US" err="1" smtClean="0"/>
              <a:t>compliants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Past history : </a:t>
            </a:r>
          </a:p>
          <a:p>
            <a:pPr indent="0" marL="0">
              <a:buNone/>
            </a:pPr>
            <a:r>
              <a:rPr dirty="0" lang="en-US"/>
              <a:t> </a:t>
            </a:r>
            <a:r>
              <a:rPr dirty="0" lang="en-US" smtClean="0"/>
              <a:t>        </a:t>
            </a:r>
            <a:r>
              <a:rPr dirty="0" lang="en-US" err="1" smtClean="0"/>
              <a:t>pt</a:t>
            </a:r>
            <a:r>
              <a:rPr dirty="0" lang="en-US" smtClean="0"/>
              <a:t> k/c of RHD /MS  past 10 </a:t>
            </a:r>
            <a:r>
              <a:rPr dirty="0" lang="en-US" err="1" smtClean="0"/>
              <a:t>yrs</a:t>
            </a:r>
            <a:r>
              <a:rPr dirty="0" lang="en-US" smtClean="0"/>
              <a:t> under treatment</a:t>
            </a:r>
          </a:p>
          <a:p>
            <a:pPr indent="0" marL="0">
              <a:buNone/>
            </a:pPr>
            <a:r>
              <a:rPr dirty="0" lang="en-US" smtClean="0"/>
              <a:t>No other co morbid illness</a:t>
            </a:r>
          </a:p>
          <a:p>
            <a:pPr indent="0" marL="0">
              <a:buNone/>
            </a:pPr>
            <a:r>
              <a:rPr dirty="0" lang="en-US" smtClean="0"/>
              <a:t>General examination :</a:t>
            </a:r>
          </a:p>
          <a:p>
            <a:pPr indent="0" marL="0">
              <a:buNone/>
            </a:pPr>
            <a:r>
              <a:rPr dirty="0" lang="en-US"/>
              <a:t> </a:t>
            </a:r>
            <a:r>
              <a:rPr dirty="0" lang="en-US" smtClean="0"/>
              <a:t>       </a:t>
            </a:r>
            <a:r>
              <a:rPr dirty="0" lang="en-US" err="1" smtClean="0"/>
              <a:t>pt</a:t>
            </a:r>
            <a:r>
              <a:rPr dirty="0" lang="en-US" smtClean="0"/>
              <a:t> conscious ,</a:t>
            </a:r>
            <a:r>
              <a:rPr dirty="0" lang="en-US" err="1" smtClean="0"/>
              <a:t>oriented,afebrile,no</a:t>
            </a:r>
            <a:r>
              <a:rPr dirty="0" lang="en-US" smtClean="0"/>
              <a:t> pallor ,no icterus ,no </a:t>
            </a:r>
            <a:r>
              <a:rPr dirty="0" lang="en-US" err="1" smtClean="0"/>
              <a:t>clubbing,no</a:t>
            </a:r>
            <a:r>
              <a:rPr dirty="0" lang="en-US" smtClean="0"/>
              <a:t> </a:t>
            </a:r>
            <a:r>
              <a:rPr dirty="0" lang="en-US" err="1" smtClean="0"/>
              <a:t>cyanosis,mild</a:t>
            </a:r>
            <a:r>
              <a:rPr dirty="0" lang="en-US" smtClean="0"/>
              <a:t> pedal </a:t>
            </a:r>
            <a:r>
              <a:rPr dirty="0" lang="en-US" err="1" smtClean="0"/>
              <a:t>edema,no</a:t>
            </a:r>
            <a:r>
              <a:rPr dirty="0" lang="en-US" smtClean="0"/>
              <a:t> lymphadenopathy</a:t>
            </a:r>
            <a:endParaRPr dirty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p>
            <a:endParaRPr lang="en-US"/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dirty="0" lang="en-US" smtClean="0"/>
              <a:t>Vitals :     </a:t>
            </a:r>
            <a:r>
              <a:rPr dirty="0" lang="en-US" err="1" smtClean="0"/>
              <a:t>bp</a:t>
            </a:r>
            <a:r>
              <a:rPr dirty="0" lang="en-US" smtClean="0"/>
              <a:t>-  110/70 mm hg supine position</a:t>
            </a:r>
            <a:endParaRPr dirty="0" lang="en-US"/>
          </a:p>
          <a:p>
            <a:r>
              <a:rPr dirty="0" lang="en-US" smtClean="0"/>
              <a:t>  PR -128/min   HR 143/min ,pulse deficit -15</a:t>
            </a:r>
          </a:p>
          <a:p>
            <a:r>
              <a:rPr dirty="0" lang="en-US" smtClean="0"/>
              <a:t>JVP – ‘a’ wave seen</a:t>
            </a:r>
          </a:p>
          <a:p>
            <a:pPr indent="0" marL="0">
              <a:buNone/>
            </a:pPr>
            <a:r>
              <a:rPr dirty="0" lang="en-US" smtClean="0"/>
              <a:t>S/E :</a:t>
            </a:r>
          </a:p>
          <a:p>
            <a:pPr indent="0" marL="0">
              <a:buNone/>
            </a:pPr>
            <a:r>
              <a:rPr dirty="0" lang="en-US" smtClean="0"/>
              <a:t> CVS –s1 s2 +, MDM + ,loud p2 +</a:t>
            </a:r>
          </a:p>
          <a:p>
            <a:pPr indent="0" marL="0">
              <a:buNone/>
            </a:pPr>
            <a:r>
              <a:rPr dirty="0" lang="en-US" smtClean="0"/>
              <a:t>RS – BAE +</a:t>
            </a:r>
          </a:p>
          <a:p>
            <a:pPr indent="0" marL="0">
              <a:buNone/>
            </a:pPr>
            <a:r>
              <a:rPr dirty="0" lang="en-US" smtClean="0"/>
              <a:t>P/A –SOFT </a:t>
            </a:r>
          </a:p>
          <a:p>
            <a:pPr indent="0" marL="0">
              <a:buNone/>
            </a:pPr>
            <a:r>
              <a:rPr dirty="0" lang="en-US" smtClean="0"/>
              <a:t>CNS -NFND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04866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Content Placeholder 1048663"/>
          <p:cNvSpPr>
            <a:spLocks noGrp="1"/>
          </p:cNvSpPr>
          <p:nvPr>
            <p:ph idx="1"/>
          </p:nvPr>
        </p:nvSpPr>
        <p:spPr>
          <a:xfrm>
            <a:off x="457199" y="846138"/>
            <a:ext cx="8229600" cy="5700549"/>
          </a:xfrm>
        </p:spPr>
        <p:txBody>
          <a:bodyPr/>
          <a:p>
            <a:endParaRPr dirty="0"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6404"/>
            <a:ext cx="9126681" cy="6735223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04866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1" name="Content Placeholder 104866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51955" y="-42032"/>
            <a:ext cx="9195955" cy="6950810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457200" y="2669138"/>
            <a:ext cx="8229600" cy="1143000"/>
          </a:xfrm>
        </p:spPr>
        <p:txBody>
          <a:bodyPr/>
          <a:p>
            <a:r>
              <a:rPr altLang="zh-CN" dirty="0" lang="en-US">
                <a:solidFill>
                  <a:srgbClr val="98CC00"/>
                </a:solidFill>
              </a:rPr>
              <a:t>T</a:t>
            </a:r>
            <a:r>
              <a:rPr altLang="zh-CN" dirty="0" lang="en-US">
                <a:solidFill>
                  <a:srgbClr val="98CC00"/>
                </a:solidFill>
              </a:rPr>
              <a:t>H</a:t>
            </a:r>
            <a:r>
              <a:rPr altLang="zh-CN" dirty="0" lang="en-US">
                <a:solidFill>
                  <a:srgbClr val="98CC00"/>
                </a:solidFill>
              </a:rPr>
              <a:t>A</a:t>
            </a:r>
            <a:r>
              <a:rPr altLang="zh-CN" dirty="0" lang="en-US">
                <a:solidFill>
                  <a:srgbClr val="98CC00"/>
                </a:solidFill>
              </a:rPr>
              <a:t>N</a:t>
            </a:r>
            <a:r>
              <a:rPr altLang="zh-CN" dirty="0" lang="en-US">
                <a:solidFill>
                  <a:srgbClr val="98CC00"/>
                </a:solidFill>
              </a:rPr>
              <a:t>K</a:t>
            </a:r>
            <a:r>
              <a:rPr altLang="zh-CN" dirty="0" lang="en-US">
                <a:solidFill>
                  <a:srgbClr val="98CC00"/>
                </a:solidFill>
              </a:rPr>
              <a:t> </a:t>
            </a:r>
            <a:r>
              <a:rPr altLang="zh-CN" dirty="0" lang="en-US">
                <a:solidFill>
                  <a:srgbClr val="98CC00"/>
                </a:solidFill>
              </a:rPr>
              <a:t>Y</a:t>
            </a:r>
            <a:r>
              <a:rPr altLang="zh-CN" dirty="0" lang="en-US">
                <a:solidFill>
                  <a:srgbClr val="98CC00"/>
                </a:solidFill>
              </a:rPr>
              <a:t>O</a:t>
            </a:r>
            <a:r>
              <a:rPr altLang="zh-CN" dirty="0" lang="en-US">
                <a:solidFill>
                  <a:srgbClr val="98CC00"/>
                </a:solidFill>
              </a:rPr>
              <a:t>U</a:t>
            </a:r>
            <a:endParaRPr dirty="0" lang="en-US">
              <a:solidFill>
                <a:srgbClr val="98CC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1772641" y="387904"/>
            <a:ext cx="5598718" cy="530780"/>
          </a:xfrm>
        </p:spPr>
        <p:txBody>
          <a:bodyPr>
            <a:normAutofit fontScale="90000"/>
          </a:bodyPr>
          <a:p>
            <a:r>
              <a:rPr dirty="0" lang="en-US" smtClean="0"/>
              <a:t>HISTORY</a:t>
            </a:r>
            <a:endParaRPr dirty="0" lang="en-US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214744" y="1499190"/>
            <a:ext cx="8030442" cy="4184778"/>
          </a:xfrm>
        </p:spPr>
        <p:txBody>
          <a:bodyPr>
            <a:noAutofit/>
          </a:bodyPr>
          <a:p>
            <a:r>
              <a:rPr dirty="0" sz="2400" lang="en-US" smtClean="0"/>
              <a:t>37 </a:t>
            </a:r>
            <a:r>
              <a:rPr dirty="0" sz="2400" lang="en-US" err="1" smtClean="0"/>
              <a:t>yrs</a:t>
            </a:r>
            <a:r>
              <a:rPr dirty="0" sz="2400" lang="en-US" smtClean="0"/>
              <a:t>  old male patient brought to the hospital with alleged h/o tablet poisoning (</a:t>
            </a:r>
            <a:r>
              <a:rPr dirty="0" sz="2400" lang="en-US" err="1" smtClean="0"/>
              <a:t>tab.alprazolam</a:t>
            </a:r>
            <a:r>
              <a:rPr dirty="0" sz="2400" lang="en-US" smtClean="0"/>
              <a:t> 0.5 mg) around 10 tablets.</a:t>
            </a:r>
            <a:endParaRPr dirty="0" sz="2400" lang="en-US" smtClean="0"/>
          </a:p>
          <a:p>
            <a:r>
              <a:rPr dirty="0" sz="2400" lang="en-US" smtClean="0"/>
              <a:t> h/o giddiness +</a:t>
            </a:r>
            <a:endParaRPr dirty="0" sz="2400" lang="en-US" smtClean="0"/>
          </a:p>
          <a:p>
            <a:r>
              <a:rPr dirty="0" sz="2400" lang="en-US" smtClean="0"/>
              <a:t>No h/o chest pain </a:t>
            </a:r>
            <a:endParaRPr dirty="0" sz="2400" lang="en-US" smtClean="0"/>
          </a:p>
          <a:p>
            <a:r>
              <a:rPr dirty="0" sz="2400" lang="en-US" smtClean="0"/>
              <a:t>No h/o palpitation</a:t>
            </a:r>
            <a:endParaRPr dirty="0" sz="2400" lang="en-US" smtClean="0"/>
          </a:p>
          <a:p>
            <a:r>
              <a:rPr dirty="0" sz="2400" lang="en-US" smtClean="0"/>
              <a:t>No h/o dyspnea </a:t>
            </a:r>
            <a:endParaRPr dirty="0" sz="2400" lang="en-US" smtClean="0"/>
          </a:p>
          <a:p>
            <a:r>
              <a:rPr dirty="0" sz="2400" lang="en-US" smtClean="0"/>
              <a:t>No h/o syncope </a:t>
            </a:r>
            <a:endParaRPr dirty="0" sz="2400" lang="en-US" smtClean="0"/>
          </a:p>
          <a:p>
            <a:r>
              <a:rPr dirty="0" sz="2400" lang="en-US" smtClean="0"/>
              <a:t>No h/o vomiting</a:t>
            </a:r>
            <a:endParaRPr dirty="0" sz="2400" lang="en-US" smtClean="0"/>
          </a:p>
          <a:p>
            <a:pPr indent="0" marL="0">
              <a:buNone/>
            </a:pPr>
            <a:endParaRPr dirty="0" sz="2400" lang="en-US" smtClean="0"/>
          </a:p>
          <a:p>
            <a:endParaRPr dirty="0" sz="2400" lang="en-US" smtClean="0"/>
          </a:p>
          <a:p>
            <a:pPr indent="0" marL="0">
              <a:buNone/>
            </a:pPr>
            <a:r>
              <a:rPr dirty="0" sz="2400" lang="en-US"/>
              <a:t> </a:t>
            </a:r>
            <a:r>
              <a:rPr dirty="0" sz="2400" lang="en-US" smtClean="0"/>
              <a:t>    </a:t>
            </a:r>
            <a:endParaRPr dirty="0" sz="2400" lang="en-US" smtClean="0"/>
          </a:p>
          <a:p>
            <a:pPr indent="0" marL="0">
              <a:buNone/>
            </a:pPr>
            <a:r>
              <a:rPr dirty="0" sz="2400" lang="en-US" smtClean="0"/>
              <a:t> </a:t>
            </a:r>
            <a:endParaRPr dirty="0" sz="240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p>
            <a:endParaRPr dirty="0" lang="en-US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p>
            <a:r>
              <a:rPr dirty="0" lang="en-US" smtClean="0"/>
              <a:t>No h/o </a:t>
            </a:r>
            <a:r>
              <a:rPr dirty="0" lang="en-US" err="1" smtClean="0"/>
              <a:t>seizuers</a:t>
            </a:r>
            <a:endParaRPr dirty="0" lang="en-US" smtClean="0"/>
          </a:p>
          <a:p>
            <a:r>
              <a:rPr dirty="0" lang="en-US" smtClean="0"/>
              <a:t>No h/o altered sensorium </a:t>
            </a:r>
          </a:p>
          <a:p>
            <a:r>
              <a:rPr dirty="0" lang="en-US" smtClean="0"/>
              <a:t>No h/o </a:t>
            </a:r>
            <a:r>
              <a:rPr dirty="0" lang="en-US" err="1" smtClean="0"/>
              <a:t>headche</a:t>
            </a:r>
            <a:r>
              <a:rPr dirty="0" lang="en-US" smtClean="0"/>
              <a:t> </a:t>
            </a:r>
          </a:p>
          <a:p>
            <a:r>
              <a:rPr dirty="0" lang="en-US" smtClean="0"/>
              <a:t>No h/o blurring of vision</a:t>
            </a:r>
          </a:p>
          <a:p>
            <a:r>
              <a:rPr dirty="0" lang="en-US" smtClean="0"/>
              <a:t>Past history  :</a:t>
            </a:r>
          </a:p>
          <a:p>
            <a:r>
              <a:rPr dirty="0" lang="en-US"/>
              <a:t> </a:t>
            </a:r>
            <a:r>
              <a:rPr dirty="0" lang="en-US" smtClean="0"/>
              <a:t>     </a:t>
            </a:r>
            <a:r>
              <a:rPr dirty="0" lang="en-US" err="1" smtClean="0"/>
              <a:t>pt</a:t>
            </a:r>
            <a:r>
              <a:rPr dirty="0" lang="en-US" smtClean="0"/>
              <a:t> k/c  of diabetes </a:t>
            </a:r>
            <a:r>
              <a:rPr dirty="0" lang="en-US" err="1" smtClean="0"/>
              <a:t>melitus</a:t>
            </a:r>
            <a:r>
              <a:rPr dirty="0" lang="en-US" smtClean="0"/>
              <a:t>- type 2 past one year under treatment</a:t>
            </a:r>
          </a:p>
          <a:p>
            <a:r>
              <a:rPr dirty="0" lang="en-US" smtClean="0"/>
              <a:t>Not a k/c of </a:t>
            </a:r>
            <a:r>
              <a:rPr dirty="0" lang="en-US" err="1" smtClean="0"/>
              <a:t>htn</a:t>
            </a:r>
            <a:r>
              <a:rPr dirty="0" lang="en-US" smtClean="0"/>
              <a:t> ,</a:t>
            </a:r>
            <a:r>
              <a:rPr dirty="0" lang="en-US" err="1" smtClean="0"/>
              <a:t>tb</a:t>
            </a:r>
            <a:r>
              <a:rPr dirty="0" lang="en-US" smtClean="0"/>
              <a:t> ,bronchial </a:t>
            </a:r>
            <a:r>
              <a:rPr dirty="0" lang="en-US" err="1" smtClean="0"/>
              <a:t>asthma,epilepsy,thyroid</a:t>
            </a:r>
            <a:r>
              <a:rPr dirty="0" lang="en-US" smtClean="0"/>
              <a:t> problem.</a:t>
            </a:r>
          </a:p>
          <a:p>
            <a:endParaRPr dirty="0"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p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906963"/>
          </a:xfrm>
        </p:spPr>
        <p:txBody>
          <a:bodyPr>
            <a:noAutofit/>
          </a:bodyPr>
          <a:p>
            <a:r>
              <a:rPr dirty="0" sz="2400" lang="en-US" smtClean="0"/>
              <a:t>Personal history : </a:t>
            </a:r>
          </a:p>
          <a:p>
            <a:pPr indent="0" marL="0">
              <a:buNone/>
            </a:pPr>
            <a:r>
              <a:rPr dirty="0" sz="2400" lang="en-US"/>
              <a:t> </a:t>
            </a:r>
            <a:r>
              <a:rPr dirty="0" sz="2400" lang="en-US" smtClean="0"/>
              <a:t>               mixed diet , not an alcoholic &amp; smoker</a:t>
            </a:r>
          </a:p>
          <a:p>
            <a:pPr indent="0" marL="0">
              <a:buNone/>
            </a:pPr>
            <a:r>
              <a:rPr dirty="0" sz="2400" lang="en-US" smtClean="0"/>
              <a:t>General examination :</a:t>
            </a:r>
          </a:p>
          <a:p>
            <a:r>
              <a:rPr dirty="0" sz="2400" lang="en-US"/>
              <a:t> </a:t>
            </a:r>
            <a:r>
              <a:rPr dirty="0" sz="2400" lang="en-US" smtClean="0"/>
              <a:t> </a:t>
            </a:r>
            <a:r>
              <a:rPr dirty="0" sz="2400" lang="en-US" err="1" smtClean="0"/>
              <a:t>pt</a:t>
            </a:r>
            <a:r>
              <a:rPr dirty="0" sz="2400" lang="en-US" smtClean="0"/>
              <a:t> conscious </a:t>
            </a:r>
          </a:p>
          <a:p>
            <a:r>
              <a:rPr dirty="0" sz="2400" lang="en-US" smtClean="0"/>
              <a:t>Oriented</a:t>
            </a:r>
          </a:p>
          <a:p>
            <a:r>
              <a:rPr dirty="0" sz="2400" lang="en-US"/>
              <a:t>a</a:t>
            </a:r>
            <a:r>
              <a:rPr dirty="0" sz="2400" lang="en-US" smtClean="0"/>
              <a:t>febrile </a:t>
            </a:r>
          </a:p>
          <a:p>
            <a:r>
              <a:rPr dirty="0" sz="2400" lang="en-US"/>
              <a:t>n</a:t>
            </a:r>
            <a:r>
              <a:rPr dirty="0" sz="2400" lang="en-US" smtClean="0"/>
              <a:t>o pallor</a:t>
            </a:r>
          </a:p>
          <a:p>
            <a:r>
              <a:rPr dirty="0" sz="2400" lang="en-US"/>
              <a:t>n</a:t>
            </a:r>
            <a:r>
              <a:rPr dirty="0" sz="2400" lang="en-US" smtClean="0"/>
              <a:t>ot icteric </a:t>
            </a:r>
          </a:p>
          <a:p>
            <a:r>
              <a:rPr dirty="0" sz="2400" lang="en-US" smtClean="0"/>
              <a:t>no cyanosis ,no </a:t>
            </a:r>
            <a:r>
              <a:rPr dirty="0" sz="2400" lang="en-US" err="1" smtClean="0"/>
              <a:t>clubbing,no</a:t>
            </a:r>
            <a:r>
              <a:rPr dirty="0" sz="2400" lang="en-US" smtClean="0"/>
              <a:t> pedal edema ,no lymphadenopathy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7857" lnSpcReduction="20000"/>
          </a:bodyPr>
          <a:p>
            <a:pPr lvl="0"/>
            <a:r>
              <a:rPr dirty="0" sz="4100" lang="en-US">
                <a:solidFill>
                  <a:prstClr val="black"/>
                </a:solidFill>
              </a:rPr>
              <a:t>vitals : </a:t>
            </a:r>
          </a:p>
          <a:p>
            <a:pPr indent="0" lvl="0" marL="0">
              <a:buNone/>
            </a:pPr>
            <a:r>
              <a:rPr dirty="0" sz="4100" lang="en-US">
                <a:solidFill>
                  <a:prstClr val="black"/>
                </a:solidFill>
              </a:rPr>
              <a:t>               BP-100/60 mm hg supine position,</a:t>
            </a:r>
          </a:p>
          <a:p>
            <a:pPr indent="0" lvl="0" marL="0">
              <a:buNone/>
            </a:pPr>
            <a:r>
              <a:rPr dirty="0" sz="4100" lang="en-US">
                <a:solidFill>
                  <a:prstClr val="black"/>
                </a:solidFill>
              </a:rPr>
              <a:t>               PR -90/mint </a:t>
            </a:r>
          </a:p>
          <a:p>
            <a:pPr indent="0" lvl="0" marL="0">
              <a:buNone/>
            </a:pPr>
            <a:r>
              <a:rPr dirty="0" sz="4100" lang="en-US">
                <a:solidFill>
                  <a:prstClr val="black"/>
                </a:solidFill>
              </a:rPr>
              <a:t>               SPO2-98 %in RA</a:t>
            </a:r>
          </a:p>
          <a:p>
            <a:pPr indent="0" marL="0">
              <a:buNone/>
            </a:pPr>
            <a:r>
              <a:rPr dirty="0" sz="4100" lang="en-US"/>
              <a:t> </a:t>
            </a:r>
            <a:r>
              <a:rPr dirty="0" sz="4100" lang="en-US" smtClean="0"/>
              <a:t>systemic examination </a:t>
            </a:r>
          </a:p>
          <a:p>
            <a:pPr indent="0" marL="0">
              <a:buNone/>
            </a:pPr>
            <a:r>
              <a:rPr dirty="0" sz="4100" lang="en-US"/>
              <a:t> </a:t>
            </a:r>
            <a:r>
              <a:rPr dirty="0" sz="4100" lang="en-US" smtClean="0"/>
              <a:t>  </a:t>
            </a:r>
            <a:r>
              <a:rPr dirty="0" sz="4100" lang="en-US" err="1" smtClean="0"/>
              <a:t>cvs</a:t>
            </a:r>
            <a:r>
              <a:rPr dirty="0" sz="4100" lang="en-US" smtClean="0"/>
              <a:t> –s1 s2 + no murmur</a:t>
            </a:r>
          </a:p>
          <a:p>
            <a:pPr indent="0" marL="0">
              <a:buNone/>
            </a:pPr>
            <a:r>
              <a:rPr dirty="0" sz="4100" lang="en-US"/>
              <a:t> </a:t>
            </a:r>
            <a:r>
              <a:rPr dirty="0" sz="4100" lang="en-US" smtClean="0"/>
              <a:t>   RS – BAE +</a:t>
            </a:r>
          </a:p>
          <a:p>
            <a:pPr indent="0" marL="0">
              <a:buNone/>
            </a:pPr>
            <a:r>
              <a:rPr dirty="0" sz="4100" lang="en-US"/>
              <a:t> </a:t>
            </a:r>
            <a:r>
              <a:rPr dirty="0" sz="4100" lang="en-US" smtClean="0"/>
              <a:t>    P/A – soft ,</a:t>
            </a:r>
            <a:r>
              <a:rPr dirty="0" sz="4100" lang="en-US" err="1" smtClean="0"/>
              <a:t>bs</a:t>
            </a:r>
            <a:r>
              <a:rPr dirty="0" sz="4100" lang="en-US" smtClean="0"/>
              <a:t> +</a:t>
            </a:r>
          </a:p>
          <a:p>
            <a:pPr indent="0" marL="0">
              <a:buNone/>
            </a:pPr>
            <a:r>
              <a:rPr dirty="0" sz="4100" lang="en-US"/>
              <a:t> </a:t>
            </a:r>
            <a:r>
              <a:rPr dirty="0" sz="4100" lang="en-US" smtClean="0"/>
              <a:t>    CNS-NFND</a:t>
            </a:r>
          </a:p>
          <a:p>
            <a:pPr indent="0" marL="0">
              <a:buNone/>
            </a:pPr>
            <a:r>
              <a:rPr dirty="0" lang="en-US"/>
              <a:t> </a:t>
            </a:r>
            <a:r>
              <a:rPr dirty="0" lang="en-US" smtClean="0"/>
              <a:t>    </a:t>
            </a:r>
          </a:p>
          <a:p>
            <a:pPr indent="0" marL="0">
              <a:buNone/>
            </a:pPr>
            <a:r>
              <a:rPr dirty="0" lang="en-US"/>
              <a:t> </a:t>
            </a:r>
            <a:r>
              <a:rPr dirty="0" lang="en-US" smtClean="0"/>
              <a:t>    </a:t>
            </a:r>
          </a:p>
          <a:p>
            <a:pPr indent="0" marL="0">
              <a:buNone/>
            </a:pPr>
            <a:r>
              <a:rPr dirty="0" lang="en-US"/>
              <a:t> </a:t>
            </a:r>
            <a:r>
              <a:rPr dirty="0" lang="en-US" smtClean="0"/>
              <a:t>             </a:t>
            </a:r>
            <a:endParaRPr dirty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048587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2" name="Content Placeholder 1048588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Picture 2097152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>
            <a:off x="2075894" y="-399491"/>
            <a:ext cx="4916020" cy="8305801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p>
            <a:endParaRPr dirty="0" lang="en-US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endParaRPr lang="en-US"/>
          </a:p>
        </p:txBody>
      </p:sp>
      <p:pic>
        <p:nvPicPr>
          <p:cNvPr id="2097153" name="Picture 2097153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16200000">
            <a:off x="1485902" y="-571502"/>
            <a:ext cx="6172200" cy="8382004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04866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6" name="Content Placeholder 1048661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Picture 2097154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0851" y="609601"/>
            <a:ext cx="9053149" cy="6027312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2282" cy="5878065"/>
          </a:xfrm>
        </p:spPr>
        <p:txBody>
          <a:bodyPr/>
          <a:p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 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T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S</a:t>
            </a:r>
            <a:r>
              <a:rPr altLang="zh-CN" lang="en-US"/>
              <a:t>T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G</a:t>
            </a:r>
            <a:r>
              <a:rPr altLang="zh-CN" lang="en-US"/>
              <a:t> </a:t>
            </a:r>
            <a:r>
              <a:rPr altLang="zh-CN" lang="en-US"/>
              <a:t>E</a:t>
            </a:r>
            <a:r>
              <a:rPr altLang="zh-CN" lang="en-US"/>
              <a:t>C</a:t>
            </a:r>
            <a:r>
              <a:rPr altLang="zh-CN" lang="en-US"/>
              <a:t>G</a:t>
            </a:r>
            <a:r>
              <a:rPr altLang="zh-CN" lang="en-US"/>
              <a:t> </a:t>
            </a:r>
            <a:r>
              <a:rPr altLang="zh-CN" lang="en-US"/>
              <a:t>F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 </a:t>
            </a:r>
            <a:br>
              <a:rPr altLang="zh-CN" lang="en-US"/>
            </a:br>
            <a:r>
              <a:rPr altLang="zh-CN" lang="en-US"/>
              <a:t>D</a:t>
            </a:r>
            <a:r>
              <a:rPr altLang="zh-CN" lang="en-US"/>
              <a:t>I</a:t>
            </a:r>
            <a:r>
              <a:rPr altLang="zh-CN" lang="en-US"/>
              <a:t>S</a:t>
            </a:r>
            <a:r>
              <a:rPr altLang="zh-CN" lang="en-US"/>
              <a:t>C</a:t>
            </a:r>
            <a:r>
              <a:rPr altLang="zh-CN" lang="en-US"/>
              <a:t>U</a:t>
            </a:r>
            <a:r>
              <a:rPr altLang="zh-CN" lang="en-US"/>
              <a:t>S</a:t>
            </a:r>
            <a:r>
              <a:rPr altLang="zh-CN" lang="en-US"/>
              <a:t>S</a:t>
            </a:r>
            <a:r>
              <a:rPr altLang="zh-CN" lang="en-US"/>
              <a:t>I</a:t>
            </a:r>
            <a:r>
              <a:rPr altLang="zh-CN" lang="en-US"/>
              <a:t>O</a:t>
            </a:r>
            <a:r>
              <a:rPr altLang="zh-CN" lang="en-US"/>
              <a:t>N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lastClr="000000" val="windowText"/>
      </a:dk1>
      <a:lt1>
        <a:sysClr lastClr="FFFFFF" val="window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l" blurRad="130000" dir="2700000" dist="1016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r="2700000" dist="228600" rotWithShape="0" sy="90000">
              <a:srgbClr val="000000">
                <a:alpha val="25500"/>
              </a:srgbClr>
            </a:outerShdw>
          </a:effectLst>
        </a:effectStyle>
        <a:effectStyle>
          <a:effectLst>
            <a:outerShdw blurRad="190500" dir="2700000" dist="228600" rotWithShape="0" sy="9000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dir="tl" rig="soft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Windows User</dc:creator>
  <cp:lastModifiedBy>Windows User</cp:lastModifiedBy>
  <dcterms:created xsi:type="dcterms:W3CDTF">2020-02-09T21:42:26Z</dcterms:created>
  <dcterms:modified xsi:type="dcterms:W3CDTF">2020-02-11T19:04:53Z</dcterms:modified>
</cp:coreProperties>
</file>