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image/jpeg" Extension="jpe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4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tags+xml" PartName="/ppt/tags/tag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y="6858000" cx="9144000"/>
  <p:notesSz cx="6858000" cy="9144000"/>
  <p:custDataLst>
    <p:tags r:id="rId31"/>
  </p:custDataLst>
  <p:defaultTextStyle>
    <a:defPPr lvl="0">
      <a:defRPr lang="zh-CN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4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4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tags" Target="tags/tag2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6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77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78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79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8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440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446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299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436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8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977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6635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125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965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684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077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215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330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592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525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418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935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4118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1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title"/>
          </p:nvPr>
        </p:nvSpPr>
        <p:spPr>
          <a:xfrm>
            <a:off x="-249730" y="1504925"/>
            <a:ext cx="9323294" cy="1325563"/>
          </a:xfrm>
        </p:spPr>
        <p:txBody>
          <a:bodyPr>
            <a:normAutofit/>
          </a:bodyPr>
          <a:lstStyle/>
          <a:p>
            <a:r>
              <a:rPr lang="en-IN" altLang="zh-CN" dirty="0"/>
              <a:t>           </a:t>
            </a:r>
            <a:r>
              <a:rPr lang="en-IN" altLang="zh-CN" sz="4400" dirty="0"/>
              <a:t>METABOLIC SYNDROME </a:t>
            </a:r>
            <a:br>
              <a:rPr lang="en-IN" altLang="zh-CN" sz="4400" dirty="0"/>
            </a:br>
            <a:r>
              <a:rPr lang="en-IN" altLang="zh-CN" dirty="0"/>
              <a:t>                                       </a:t>
            </a:r>
            <a:r>
              <a:rPr lang="en-IN" altLang="zh-CN" sz="1800" dirty="0"/>
              <a:t> - A Modern Health challenge</a:t>
            </a:r>
            <a:endParaRPr lang="en-US" altLang="zh-CN" sz="18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7F9581-B9C7-635E-71D0-4EE8FB7D30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10841" y="3358561"/>
            <a:ext cx="3790790" cy="32368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IN" dirty="0"/>
              <a:t>Chief</a:t>
            </a:r>
          </a:p>
          <a:p>
            <a:pPr marL="0" indent="0">
              <a:buNone/>
            </a:pPr>
            <a:r>
              <a:rPr lang="en-IN" dirty="0"/>
              <a:t>         Dr M </a:t>
            </a:r>
            <a:r>
              <a:rPr lang="en-IN" dirty="0" err="1"/>
              <a:t>Rajkumar</a:t>
            </a:r>
            <a:r>
              <a:rPr lang="en-IN" dirty="0"/>
              <a:t> MD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Assistant Professors</a:t>
            </a:r>
          </a:p>
          <a:p>
            <a:pPr marL="0" indent="0">
              <a:buNone/>
            </a:pPr>
            <a:r>
              <a:rPr lang="en-IN" dirty="0"/>
              <a:t>         Dr </a:t>
            </a:r>
            <a:r>
              <a:rPr lang="en-IN" dirty="0" err="1"/>
              <a:t>Balaselvi</a:t>
            </a:r>
            <a:r>
              <a:rPr lang="en-IN" dirty="0"/>
              <a:t> MD DGO</a:t>
            </a:r>
          </a:p>
          <a:p>
            <a:pPr marL="0" indent="0">
              <a:buNone/>
            </a:pPr>
            <a:r>
              <a:rPr lang="en-IN" dirty="0"/>
              <a:t>         Dr N P </a:t>
            </a:r>
            <a:r>
              <a:rPr lang="en-IN" dirty="0" err="1"/>
              <a:t>Madhan</a:t>
            </a:r>
            <a:r>
              <a:rPr lang="en-IN" dirty="0"/>
              <a:t> </a:t>
            </a:r>
            <a:r>
              <a:rPr lang="en-IN" dirty="0" err="1"/>
              <a:t>Vignesh</a:t>
            </a:r>
            <a:r>
              <a:rPr lang="en-IN" dirty="0"/>
              <a:t> MD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Presentor</a:t>
            </a:r>
          </a:p>
          <a:p>
            <a:pPr marL="0" indent="0">
              <a:buNone/>
            </a:pPr>
            <a:r>
              <a:rPr lang="en-IN" dirty="0"/>
              <a:t>         Dr </a:t>
            </a:r>
            <a:r>
              <a:rPr lang="en-IN" dirty="0" err="1"/>
              <a:t>Bharath</a:t>
            </a:r>
            <a:r>
              <a:rPr lang="en-IN" dirty="0"/>
              <a:t> Kumar MD</a:t>
            </a:r>
          </a:p>
          <a:p>
            <a:pPr marL="0" indent="0">
              <a:buNone/>
            </a:pPr>
            <a:r>
              <a:rPr lang="en-IN" dirty="0"/>
              <a:t>         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Title 1048602"/>
          <p:cNvSpPr>
            <a:spLocks noGrp="1"/>
          </p:cNvSpPr>
          <p:nvPr>
            <p:ph type="title"/>
          </p:nvPr>
        </p:nvSpPr>
        <p:spPr>
          <a:xfrm>
            <a:off x="328186" y="-267660"/>
            <a:ext cx="6043158" cy="1905000"/>
          </a:xfrm>
        </p:spPr>
        <p:txBody>
          <a:bodyPr/>
          <a:lstStyle/>
          <a:p>
            <a:r>
              <a:rPr lang="en-US" sz="3600" b="1" dirty="0">
                <a:solidFill>
                  <a:srgbClr val="008080"/>
                </a:solidFill>
              </a:rPr>
              <a:t>Hypertension</a:t>
            </a:r>
            <a:r>
              <a:rPr lang="en-US" dirty="0"/>
              <a:t> </a:t>
            </a:r>
            <a:endParaRPr lang="en-IN" dirty="0"/>
          </a:p>
        </p:txBody>
      </p:sp>
      <p:sp>
        <p:nvSpPr>
          <p:cNvPr id="1048604" name="Content Placeholder 1048603"/>
          <p:cNvSpPr>
            <a:spLocks noGrp="1"/>
          </p:cNvSpPr>
          <p:nvPr>
            <p:ph idx="1"/>
          </p:nvPr>
        </p:nvSpPr>
        <p:spPr>
          <a:xfrm>
            <a:off x="1455178" y="3653116"/>
            <a:ext cx="7375058" cy="560295"/>
          </a:xfrm>
        </p:spPr>
        <p:txBody>
          <a:bodyPr>
            <a:noAutofit/>
          </a:bodyPr>
          <a:lstStyle/>
          <a:p>
            <a:r>
              <a:rPr lang="en-IN" sz="1600" b="1" dirty="0">
                <a:solidFill>
                  <a:schemeClr val="accent5"/>
                </a:solidFill>
              </a:rPr>
              <a:t>Insulin</a:t>
            </a:r>
            <a:r>
              <a:rPr lang="en-IN" sz="1600" b="1" dirty="0"/>
              <a:t> </a:t>
            </a:r>
            <a:r>
              <a:rPr lang="en-IN" sz="1600" b="1" dirty="0">
                <a:solidFill>
                  <a:schemeClr val="accent5"/>
                </a:solidFill>
              </a:rPr>
              <a:t>stimulates</a:t>
            </a:r>
            <a:r>
              <a:rPr lang="en-IN" sz="1600" b="1" dirty="0"/>
              <a:t> </a:t>
            </a:r>
            <a:r>
              <a:rPr lang="en-IN" sz="1600" b="1" dirty="0">
                <a:solidFill>
                  <a:schemeClr val="accent5"/>
                </a:solidFill>
              </a:rPr>
              <a:t>nitric</a:t>
            </a:r>
            <a:r>
              <a:rPr lang="en-IN" sz="1600" b="1" dirty="0"/>
              <a:t> </a:t>
            </a:r>
            <a:r>
              <a:rPr lang="en-IN" sz="1600" b="1" dirty="0">
                <a:solidFill>
                  <a:schemeClr val="accent5"/>
                </a:solidFill>
              </a:rPr>
              <a:t>oxide</a:t>
            </a:r>
            <a:r>
              <a:rPr lang="en-IN" sz="1600" b="1" dirty="0"/>
              <a:t> </a:t>
            </a:r>
            <a:r>
              <a:rPr lang="en-IN" sz="1600" b="1" dirty="0">
                <a:solidFill>
                  <a:schemeClr val="accent5"/>
                </a:solidFill>
              </a:rPr>
              <a:t>(NO)</a:t>
            </a:r>
            <a:r>
              <a:rPr lang="en-IN" sz="1600" b="1" dirty="0"/>
              <a:t> </a:t>
            </a:r>
            <a:r>
              <a:rPr lang="en-IN" sz="1600" b="1" dirty="0">
                <a:solidFill>
                  <a:schemeClr val="accent5"/>
                </a:solidFill>
              </a:rPr>
              <a:t>production</a:t>
            </a:r>
            <a:r>
              <a:rPr lang="en-IN" sz="1600" b="1" dirty="0"/>
              <a:t> → </a:t>
            </a:r>
            <a:r>
              <a:rPr lang="en-IN" sz="1600" b="1" dirty="0">
                <a:solidFill>
                  <a:schemeClr val="accent5"/>
                </a:solidFill>
              </a:rPr>
              <a:t>vasodilation</a:t>
            </a:r>
          </a:p>
          <a:p>
            <a:r>
              <a:rPr lang="en-IN" sz="1600" b="1" dirty="0"/>
              <a:t> </a:t>
            </a:r>
            <a:r>
              <a:rPr lang="en-IN" sz="1600" b="1" dirty="0">
                <a:solidFill>
                  <a:schemeClr val="accent5"/>
                </a:solidFill>
              </a:rPr>
              <a:t>sodium</a:t>
            </a:r>
            <a:r>
              <a:rPr lang="en-US" sz="1600" b="1" dirty="0"/>
              <a:t> </a:t>
            </a:r>
            <a:r>
              <a:rPr lang="en-US" sz="1600" b="1" dirty="0">
                <a:solidFill>
                  <a:schemeClr val="accent5"/>
                </a:solidFill>
              </a:rPr>
              <a:t>reabsorption</a:t>
            </a:r>
            <a:r>
              <a:rPr lang="en-US" sz="1600" b="1" dirty="0"/>
              <a:t> </a:t>
            </a:r>
            <a:r>
              <a:rPr lang="en-US" sz="1600" b="1" dirty="0">
                <a:solidFill>
                  <a:schemeClr val="accent5"/>
                </a:solidFill>
              </a:rPr>
              <a:t>in</a:t>
            </a:r>
            <a:r>
              <a:rPr lang="en-US" sz="1600" b="1" dirty="0"/>
              <a:t> </a:t>
            </a:r>
            <a:r>
              <a:rPr lang="en-IN" sz="1600" b="1" dirty="0">
                <a:solidFill>
                  <a:schemeClr val="accent5"/>
                </a:solidFill>
              </a:rPr>
              <a:t>kidney</a:t>
            </a:r>
          </a:p>
          <a:p>
            <a:r>
              <a:rPr lang="en-IN" sz="1600" b="1" dirty="0">
                <a:solidFill>
                  <a:schemeClr val="accent5"/>
                </a:solidFill>
              </a:rPr>
              <a:t>Maintains</a:t>
            </a:r>
            <a:r>
              <a:rPr lang="en-IN" sz="1600" b="1" dirty="0"/>
              <a:t> </a:t>
            </a:r>
            <a:r>
              <a:rPr lang="en-IN" sz="1600" b="1" dirty="0">
                <a:solidFill>
                  <a:schemeClr val="accent5"/>
                </a:solidFill>
              </a:rPr>
              <a:t>vascular</a:t>
            </a:r>
            <a:r>
              <a:rPr lang="en-IN" sz="1600" b="1" dirty="0"/>
              <a:t> </a:t>
            </a:r>
            <a:r>
              <a:rPr lang="en-IN" sz="1600" b="1" dirty="0">
                <a:solidFill>
                  <a:schemeClr val="accent5"/>
                </a:solidFill>
              </a:rPr>
              <a:t>homeostasis</a:t>
            </a:r>
          </a:p>
          <a:p>
            <a:r>
              <a:rPr lang="en-US" sz="1600" b="1" dirty="0"/>
              <a:t>Impaired PI3K signaling pathway</a:t>
            </a:r>
            <a:endParaRPr lang="en-IN" sz="1600" b="1" dirty="0"/>
          </a:p>
          <a:p>
            <a:r>
              <a:rPr lang="en-US" sz="1600" b="1" dirty="0"/>
              <a:t>↓ Nitric oxide production</a:t>
            </a:r>
            <a:endParaRPr lang="en-IN" sz="1600" b="1" dirty="0"/>
          </a:p>
          <a:p>
            <a:r>
              <a:rPr lang="en-US" sz="1600" b="1" dirty="0"/>
              <a:t>↑ Endothelin-1 secretion</a:t>
            </a:r>
            <a:endParaRPr lang="en-IN" sz="1600" b="1" dirty="0"/>
          </a:p>
          <a:p>
            <a:r>
              <a:rPr lang="en-US" sz="1600" b="1" dirty="0"/>
              <a:t>Net effect: vasoconstriction</a:t>
            </a:r>
            <a:endParaRPr lang="en-IN" sz="1600" b="1" dirty="0"/>
          </a:p>
          <a:p>
            <a:r>
              <a:rPr lang="en-US" sz="1600" b="1" dirty="0"/>
              <a:t>Insulin still promotes Na⁺ reabsorption in kidney</a:t>
            </a:r>
            <a:endParaRPr lang="en-IN" sz="1600" b="1" dirty="0"/>
          </a:p>
          <a:p>
            <a:r>
              <a:rPr lang="en-US" sz="1600" b="1" dirty="0"/>
              <a:t>Leads to:</a:t>
            </a:r>
            <a:endParaRPr lang="en-IN" sz="1600" b="1" dirty="0"/>
          </a:p>
          <a:p>
            <a:r>
              <a:rPr lang="en-US" sz="1600" b="1" dirty="0"/>
              <a:t>↑ Plasma volume</a:t>
            </a:r>
            <a:endParaRPr lang="en-IN" sz="1600" b="1" dirty="0"/>
          </a:p>
          <a:p>
            <a:r>
              <a:rPr lang="en-US" sz="1600" b="1" dirty="0"/>
              <a:t>↑ Blood pressure</a:t>
            </a:r>
            <a:endParaRPr lang="en-IN" sz="1600" b="1" dirty="0"/>
          </a:p>
          <a:p>
            <a:r>
              <a:rPr lang="en-US" sz="1600" b="1" dirty="0"/>
              <a:t>Insulin → ↑ sympathetic activity</a:t>
            </a:r>
            <a:endParaRPr lang="en-IN" sz="1600" b="1" dirty="0"/>
          </a:p>
          <a:p>
            <a:r>
              <a:rPr lang="en-US" sz="1600" b="1" dirty="0"/>
              <a:t>Increased heart rate</a:t>
            </a:r>
            <a:endParaRPr lang="en-IN" sz="1600" b="1" dirty="0"/>
          </a:p>
          <a:p>
            <a:r>
              <a:rPr lang="en-US" sz="1600" b="1" dirty="0"/>
              <a:t>Peripheral vasoconstriction</a:t>
            </a:r>
            <a:endParaRPr lang="en-IN" sz="16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Content Placeholder 1048605"/>
          <p:cNvSpPr>
            <a:spLocks noGrp="1"/>
          </p:cNvSpPr>
          <p:nvPr>
            <p:ph idx="1"/>
          </p:nvPr>
        </p:nvSpPr>
        <p:spPr>
          <a:xfrm>
            <a:off x="429866" y="294555"/>
            <a:ext cx="8509225" cy="6313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Perivascular Adipose Tissue Effects</a:t>
            </a:r>
            <a:endParaRPr lang="en-IN" sz="2400" b="1" dirty="0"/>
          </a:p>
          <a:p>
            <a:r>
              <a:rPr lang="en-US" sz="2400" dirty="0"/>
              <a:t>Releases</a:t>
            </a:r>
            <a:r>
              <a:rPr lang="en-IN" sz="2400" dirty="0"/>
              <a:t> </a:t>
            </a:r>
            <a:r>
              <a:rPr lang="en-US" sz="2400" dirty="0"/>
              <a:t>Reactive oxygen species (ROS) via NADPH oxidase impair endothelial function and results in local vasoconstriction </a:t>
            </a:r>
            <a:endParaRPr lang="en-IN" sz="2400" dirty="0"/>
          </a:p>
          <a:p>
            <a:r>
              <a:rPr lang="en-US" sz="2400" dirty="0"/>
              <a:t>Insulin resistance → ↑ uric acid</a:t>
            </a:r>
            <a:endParaRPr lang="en-IN" sz="2400" dirty="0"/>
          </a:p>
          <a:p>
            <a:pPr marL="0" indent="0">
              <a:buNone/>
            </a:pPr>
            <a:r>
              <a:rPr lang="en-US" sz="2400" b="1" dirty="0"/>
              <a:t>Uric acid</a:t>
            </a:r>
            <a:endParaRPr lang="en-IN" sz="2400" b="1" dirty="0"/>
          </a:p>
          <a:p>
            <a:r>
              <a:rPr lang="en-US" sz="2400" dirty="0"/>
              <a:t>Inhibits nitric oxide synthase (kidney, macula </a:t>
            </a:r>
            <a:r>
              <a:rPr lang="en-US" sz="2400" dirty="0" err="1"/>
              <a:t>densa</a:t>
            </a:r>
            <a:r>
              <a:rPr lang="en-US" sz="2400" dirty="0"/>
              <a:t>)</a:t>
            </a:r>
            <a:endParaRPr lang="en-IN" sz="2400" dirty="0"/>
          </a:p>
          <a:p>
            <a:r>
              <a:rPr lang="en-US" sz="2400" dirty="0"/>
              <a:t>Activates RAAS</a:t>
            </a:r>
            <a:endParaRPr lang="en-IN" sz="2400" dirty="0"/>
          </a:p>
          <a:p>
            <a:r>
              <a:rPr lang="en-US" sz="2400" dirty="0"/>
              <a:t> Leads to hypertension</a:t>
            </a:r>
            <a:endParaRPr lang="en-IN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Title 1048606"/>
          <p:cNvSpPr>
            <a:spLocks noGrp="1"/>
          </p:cNvSpPr>
          <p:nvPr>
            <p:ph type="title"/>
          </p:nvPr>
        </p:nvSpPr>
        <p:spPr>
          <a:xfrm>
            <a:off x="634739" y="339378"/>
            <a:ext cx="9681076" cy="1905000"/>
          </a:xfrm>
        </p:spPr>
        <p:txBody>
          <a:bodyPr>
            <a:normAutofit/>
          </a:bodyPr>
          <a:lstStyle/>
          <a:p>
            <a:r>
              <a:rPr lang="en-IN" sz="2400" b="1">
                <a:solidFill>
                  <a:srgbClr val="008080"/>
                </a:solidFill>
              </a:rPr>
              <a:t>Proinflammatory Cytokines </a:t>
            </a:r>
            <a:r>
              <a:rPr lang="en-US" sz="2400" b="1">
                <a:solidFill>
                  <a:srgbClr val="008080"/>
                </a:solidFill>
              </a:rPr>
              <a:t>and Adiponectin</a:t>
            </a:r>
            <a:r>
              <a:rPr lang="en-US" sz="2400" b="1"/>
              <a:t> </a:t>
            </a:r>
            <a:endParaRPr lang="en-IN" sz="2400" b="1"/>
          </a:p>
        </p:txBody>
      </p:sp>
      <p:sp>
        <p:nvSpPr>
          <p:cNvPr id="1048608" name="Content Placeholder 1048607"/>
          <p:cNvSpPr>
            <a:spLocks noGrp="1"/>
          </p:cNvSpPr>
          <p:nvPr>
            <p:ph idx="1"/>
          </p:nvPr>
        </p:nvSpPr>
        <p:spPr>
          <a:xfrm>
            <a:off x="584321" y="1540008"/>
            <a:ext cx="8015393" cy="4696866"/>
          </a:xfrm>
        </p:spPr>
        <p:txBody>
          <a:bodyPr>
            <a:noAutofit/>
          </a:bodyPr>
          <a:lstStyle/>
          <a:p>
            <a:r>
              <a:rPr lang="en-IN" sz="1800" b="1" dirty="0"/>
              <a:t>In obesity and metabolic syndrome, enlarged adipose tissue becomes metabolically active and inflammatory.</a:t>
            </a:r>
          </a:p>
          <a:p>
            <a:r>
              <a:rPr lang="en-IN" sz="1800" b="1" dirty="0"/>
              <a:t>Key cytokines involved:</a:t>
            </a:r>
          </a:p>
          <a:p>
            <a:r>
              <a:rPr lang="en-IN" sz="1800" b="1" dirty="0"/>
              <a:t>Interleukins: IL-1, IL-6, IL-18</a:t>
            </a:r>
            <a:r>
              <a:rPr lang="en-US" sz="1800" b="1" dirty="0"/>
              <a:t>,Tumor Necrosis Factor-α (TNF-α),</a:t>
            </a:r>
            <a:r>
              <a:rPr lang="en-US" sz="1800" b="1" dirty="0" err="1"/>
              <a:t>ResistinC</a:t>
            </a:r>
            <a:r>
              <a:rPr lang="en-US" sz="1800" b="1" dirty="0"/>
              <a:t>-reactive protein (CRP) (systemic marker)</a:t>
            </a:r>
            <a:endParaRPr lang="en-IN" sz="1800" b="1" dirty="0"/>
          </a:p>
          <a:p>
            <a:r>
              <a:rPr lang="en-IN" sz="1800" b="1" dirty="0"/>
              <a:t>Source:</a:t>
            </a:r>
          </a:p>
          <a:p>
            <a:r>
              <a:rPr lang="en-IN" sz="1800" b="1" dirty="0"/>
              <a:t>Mainly from adipose tissue macrophages (infiltrating immune cells)</a:t>
            </a:r>
            <a:r>
              <a:rPr lang="en-US" sz="1800" b="1" dirty="0"/>
              <a:t>Also from adipocytes themselves</a:t>
            </a:r>
            <a:endParaRPr lang="en-IN" sz="1800" b="1" dirty="0"/>
          </a:p>
          <a:p>
            <a:endParaRPr lang="en-IN" sz="1800" b="1" dirty="0"/>
          </a:p>
          <a:p>
            <a:endParaRPr lang="en-IN" sz="18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6574E-8737-8D04-EB15-262F7EF6D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8119" y="-113979"/>
            <a:ext cx="9905998" cy="1905000"/>
          </a:xfrm>
        </p:spPr>
        <p:txBody>
          <a:bodyPr>
            <a:normAutofit/>
          </a:bodyPr>
          <a:lstStyle/>
          <a:p>
            <a:r>
              <a:rPr lang="en-IN" sz="2800" b="1" dirty="0">
                <a:solidFill>
                  <a:schemeClr val="accent4"/>
                </a:solidFill>
              </a:rPr>
              <a:t>Adiponectin</a:t>
            </a:r>
            <a:endParaRPr lang="en-US" sz="2800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4D96B-3A0E-8838-C533-6F6872BBB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89" y="2231571"/>
            <a:ext cx="9905998" cy="31242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1200" b="1" dirty="0"/>
              <a:t>
Adiponectin is anti-inflammatory and insulin-sensitizing.
Source:
Produced only by adipocytes
</a:t>
            </a:r>
            <a:r>
              <a:rPr lang="en-IN" sz="1200" b="1" dirty="0" err="1"/>
              <a:t>Functions:Improves</a:t>
            </a:r>
            <a:r>
              <a:rPr lang="en-IN" sz="1200" b="1" dirty="0"/>
              <a:t> insulin sensitivity ,Anti-inflammatory effects
Organ-specific actions:
In Liver:
↓ </a:t>
            </a:r>
            <a:r>
              <a:rPr lang="en-IN" sz="1200" b="1" dirty="0" err="1"/>
              <a:t>Gluconeogenic</a:t>
            </a:r>
            <a:r>
              <a:rPr lang="en-IN" sz="1200" b="1" dirty="0"/>
              <a:t> enzyme expression
↓ Hepatic glucose production
In Muscle:
↑ Glucose uptake
↑ Fatty acid oxidation
Via activation of AMP kinase (AMPK)
Metabolic syndrome:
↑ </a:t>
            </a:r>
            <a:r>
              <a:rPr lang="en-IN" sz="1200" b="1" dirty="0" err="1"/>
              <a:t>Proinflammatory</a:t>
            </a:r>
            <a:r>
              <a:rPr lang="en-IN" sz="1200" b="1" dirty="0"/>
              <a:t> cytokines
↓ Adiponectin
Net effect: Insulin resistance + chronic inflammation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137087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Title 1048608"/>
          <p:cNvSpPr>
            <a:spLocks noGrp="1"/>
          </p:cNvSpPr>
          <p:nvPr>
            <p:ph type="title"/>
          </p:nvPr>
        </p:nvSpPr>
        <p:spPr>
          <a:xfrm>
            <a:off x="552644" y="-79325"/>
            <a:ext cx="7886700" cy="1325563"/>
          </a:xfrm>
        </p:spPr>
        <p:txBody>
          <a:bodyPr/>
          <a:lstStyle/>
          <a:p>
            <a:r>
              <a:rPr lang="en-US" sz="3200" b="1">
                <a:solidFill>
                  <a:srgbClr val="008080"/>
                </a:solidFill>
              </a:rPr>
              <a:t>CLINICAL FEATURES</a:t>
            </a:r>
            <a:r>
              <a:rPr lang="en-US" b="1"/>
              <a:t> </a:t>
            </a:r>
            <a:endParaRPr lang="en-IN" b="1"/>
          </a:p>
        </p:txBody>
      </p:sp>
      <p:sp>
        <p:nvSpPr>
          <p:cNvPr id="1048610" name="Content Placeholder 1048609"/>
          <p:cNvSpPr>
            <a:spLocks noGrp="1"/>
          </p:cNvSpPr>
          <p:nvPr>
            <p:ph idx="1"/>
          </p:nvPr>
        </p:nvSpPr>
        <p:spPr>
          <a:xfrm>
            <a:off x="412327" y="1246238"/>
            <a:ext cx="7886700" cy="4848696"/>
          </a:xfrm>
        </p:spPr>
        <p:txBody>
          <a:bodyPr>
            <a:normAutofit fontScale="71786" lnSpcReduction="20000"/>
          </a:bodyPr>
          <a:lstStyle/>
          <a:p>
            <a:r>
              <a:rPr lang="en-US" b="1"/>
              <a:t>Not associated with symptoms </a:t>
            </a:r>
            <a:endParaRPr lang="en-IN" b="1"/>
          </a:p>
          <a:p>
            <a:r>
              <a:rPr lang="en-US" b="1"/>
              <a:t>Physical examination - increased waist circumference/ increased Blood pressure</a:t>
            </a:r>
            <a:endParaRPr lang="en-IN" b="1"/>
          </a:p>
          <a:p>
            <a:r>
              <a:rPr lang="en-US" b="1"/>
              <a:t>Less frequently lipoatrophy and acanthosis nigricans seen</a:t>
            </a:r>
            <a:endParaRPr lang="en-IN" b="1"/>
          </a:p>
          <a:p>
            <a:r>
              <a:rPr lang="en-US" b="1"/>
              <a:t>Relative risk for new onset CVD in patients with metabolic syndrome without diabetes 1.5 - 3 fold</a:t>
            </a:r>
            <a:endParaRPr lang="en-IN" b="1"/>
          </a:p>
          <a:p>
            <a:r>
              <a:rPr lang="en-US" b="1"/>
              <a:t>Risk for type 2 Diaetes mellitus  in metabolic syndromecreased about 3- 5 fold </a:t>
            </a:r>
            <a:endParaRPr lang="en-IN" b="1"/>
          </a:p>
          <a:p>
            <a:r>
              <a:rPr lang="en-US" b="1"/>
              <a:t>Diabetes mellitus and hypertension associated with increased risk of CVD</a:t>
            </a:r>
            <a:endParaRPr lang="en-IN" b="1"/>
          </a:p>
          <a:p>
            <a:r>
              <a:rPr lang="en-US" b="1"/>
              <a:t> Metabolic associated fatty liver disease  most common liver disease as consequences of insulin resistance in metabolic syndrome </a:t>
            </a:r>
            <a:endParaRPr lang="en-IN" b="1"/>
          </a:p>
          <a:p>
            <a:r>
              <a:rPr lang="en-US" b="1"/>
              <a:t>MAFLD (Metabolic dysfunction–associated fatty liver disease) is not limited to obese individuals</a:t>
            </a:r>
            <a:endParaRPr lang="en-IN" b="1"/>
          </a:p>
          <a:p>
            <a:r>
              <a:rPr lang="en-US" b="1"/>
              <a:t> About 10% of non-obese people can still have MAFLD</a:t>
            </a:r>
            <a:endParaRPr lang="en-IN" b="1"/>
          </a:p>
          <a:p>
            <a:pPr marL="0" indent="0">
              <a:buNone/>
            </a:pPr>
            <a:endParaRPr lang="en-IN" b="1"/>
          </a:p>
          <a:p>
            <a:r>
              <a:rPr lang="en-US" b="1"/>
              <a:t>In contrast, among people who already have metabolic syndrome, the burden is much higher</a:t>
            </a:r>
            <a:endParaRPr lang="en-IN" b="1"/>
          </a:p>
          <a:p>
            <a:r>
              <a:rPr lang="en-US" b="1"/>
              <a:t>→ Up to 65% of them have MAFLD</a:t>
            </a:r>
            <a:endParaRPr lang="en-IN" b="1"/>
          </a:p>
          <a:p>
            <a:r>
              <a:rPr lang="en-US" b="1"/>
              <a:t>over half of these patients have metabolic dysfunction-associated steatohepatitis(MASH)</a:t>
            </a:r>
            <a:endParaRPr lang="en-IN"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le 1048610"/>
          <p:cNvSpPr>
            <a:spLocks noGrp="1"/>
          </p:cNvSpPr>
          <p:nvPr>
            <p:ph type="title"/>
          </p:nvPr>
        </p:nvSpPr>
        <p:spPr>
          <a:xfrm>
            <a:off x="489440" y="262538"/>
            <a:ext cx="8737804" cy="1069361"/>
          </a:xfrm>
        </p:spPr>
        <p:txBody>
          <a:bodyPr>
            <a:normAutofit/>
          </a:bodyPr>
          <a:lstStyle/>
          <a:p>
            <a:r>
              <a:rPr lang="en-US" sz="1800" b="1">
                <a:solidFill>
                  <a:srgbClr val="008080"/>
                </a:solidFill>
              </a:rPr>
              <a:t>M</a:t>
            </a:r>
            <a:r>
              <a:rPr lang="en-IN" sz="1800" b="1">
                <a:solidFill>
                  <a:srgbClr val="008080"/>
                </a:solidFill>
              </a:rPr>
              <a:t>etabolic alterations</a:t>
            </a:r>
            <a:r>
              <a:rPr lang="en-US" sz="1800" b="1">
                <a:solidFill>
                  <a:srgbClr val="008080"/>
                </a:solidFill>
              </a:rPr>
              <a:t> associated with insulin resistance </a:t>
            </a:r>
            <a:endParaRPr lang="en-IN" sz="1800" b="1">
              <a:solidFill>
                <a:srgbClr val="008080"/>
              </a:solidFill>
            </a:endParaRPr>
          </a:p>
        </p:txBody>
      </p:sp>
      <p:sp>
        <p:nvSpPr>
          <p:cNvPr id="1048612" name="Content Placeholder 1048611"/>
          <p:cNvSpPr>
            <a:spLocks noGrp="1"/>
          </p:cNvSpPr>
          <p:nvPr>
            <p:ph idx="1"/>
          </p:nvPr>
        </p:nvSpPr>
        <p:spPr>
          <a:xfrm>
            <a:off x="1533333" y="2420472"/>
            <a:ext cx="6077333" cy="268941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IN" sz="1050" b="1"/>
          </a:p>
          <a:p>
            <a:r>
              <a:rPr lang="en-IN" sz="1050" b="1"/>
              <a:t> </a:t>
            </a:r>
            <a:r>
              <a:rPr lang="en-IN" sz="1050" b="1">
                <a:solidFill>
                  <a:srgbClr val="008080"/>
                </a:solidFill>
              </a:rPr>
              <a:t>Lipoproteins &amp; biochemical changes</a:t>
            </a:r>
          </a:p>
          <a:p>
            <a:r>
              <a:rPr lang="en-IN" altLang="en-US" sz="1050" b="1"/>
              <a:t>↑ ApoB, ApoC-III → more atherogenic lipoproteins (↑ VLDL, remnants)</a:t>
            </a:r>
            <a:endParaRPr lang="en-IN" sz="1050" b="1"/>
          </a:p>
          <a:p>
            <a:r>
              <a:rPr lang="en-IN" altLang="en-US" sz="1050" b="1"/>
              <a:t>↑ Uric acid → gout risk + endothelial dysfunction</a:t>
            </a:r>
            <a:endParaRPr lang="en-IN" sz="1050" b="1"/>
          </a:p>
          <a:p>
            <a:r>
              <a:rPr lang="en-IN" altLang="en-US" sz="1050" b="1"/>
              <a:t>↑ Serum viscosity → sluggish blood flow</a:t>
            </a:r>
            <a:endParaRPr lang="en-IN" sz="1050" b="1"/>
          </a:p>
          <a:p>
            <a:r>
              <a:rPr lang="en-IN" altLang="en-US" sz="1050" b="1"/>
              <a:t>↑ Homocysteine → vascular injury, atherosclerosis</a:t>
            </a:r>
            <a:endParaRPr lang="en-IN" sz="1050" b="1"/>
          </a:p>
          <a:p>
            <a:r>
              <a:rPr lang="en-US" altLang="en-US" sz="1050" b="1">
                <a:solidFill>
                  <a:srgbClr val="008080"/>
                </a:solidFill>
              </a:rPr>
              <a:t>Prothrombotic &amp; endothelial dysfunction</a:t>
            </a:r>
            <a:endParaRPr lang="en-IN" sz="1050" b="1">
              <a:solidFill>
                <a:srgbClr val="008080"/>
              </a:solidFill>
            </a:endParaRPr>
          </a:p>
          <a:p>
            <a:r>
              <a:rPr lang="en-IN" altLang="en-US" sz="1050" b="1"/>
              <a:t>↑ Fibrinogen</a:t>
            </a:r>
            <a:endParaRPr lang="en-IN" sz="1050" b="1"/>
          </a:p>
          <a:p>
            <a:r>
              <a:rPr lang="en-IN" altLang="en-US" sz="1050" b="1"/>
              <a:t>↑ PAI-1 (plasminogen activator inhibitor-1)</a:t>
            </a:r>
            <a:endParaRPr lang="en-IN" sz="1050" b="1"/>
          </a:p>
          <a:p>
            <a:r>
              <a:rPr lang="en-IN" altLang="en-US" sz="1050" b="1"/>
              <a:t> Net effect: prothrombotic state (higher risk of clots)</a:t>
            </a:r>
            <a:endParaRPr lang="en-IN" sz="1050" b="1"/>
          </a:p>
          <a:p>
            <a:r>
              <a:rPr lang="en-IN" altLang="en-US" sz="1050" b="1"/>
              <a:t>↑ Asymmetric dimethylarginine (ADMA)</a:t>
            </a:r>
            <a:endParaRPr lang="en-IN" sz="1050" b="1"/>
          </a:p>
          <a:p>
            <a:r>
              <a:rPr lang="en-IN" altLang="en-US" sz="1050" b="1"/>
              <a:t> Inhibits nitric oxide → endothelial dysfunction</a:t>
            </a:r>
            <a:endParaRPr lang="en-IN" sz="1050" b="1"/>
          </a:p>
          <a:p>
            <a:r>
              <a:rPr lang="en-US" altLang="en-US" sz="1050" b="1">
                <a:solidFill>
                  <a:srgbClr val="008080"/>
                </a:solidFill>
              </a:rPr>
              <a:t>Inflammatory markers   </a:t>
            </a:r>
            <a:r>
              <a:rPr lang="en-US" altLang="en-US" sz="1050" b="1"/>
              <a:t>C-reactive protein (CRP)</a:t>
            </a:r>
            <a:endParaRPr lang="en-IN" sz="1050" b="1"/>
          </a:p>
          <a:p>
            <a:r>
              <a:rPr lang="en-US" sz="1050" b="1"/>
              <a:t>↑ Proinflammatory cytokines (IL-6, TNF-α)</a:t>
            </a:r>
            <a:endParaRPr lang="en-IN" sz="1050" b="1"/>
          </a:p>
          <a:p>
            <a:r>
              <a:rPr lang="en-US" sz="1050" b="1"/>
              <a:t>↑ White blood cell count</a:t>
            </a:r>
            <a:endParaRPr lang="en-IN" sz="1050" b="1"/>
          </a:p>
          <a:p>
            <a:r>
              <a:rPr lang="en-US" sz="1050" b="1"/>
              <a:t> Indicates chronic low-grade inflammation (key driver of atherosclerosis)</a:t>
            </a:r>
            <a:endParaRPr lang="en-IN" sz="1050" b="1"/>
          </a:p>
          <a:p>
            <a:r>
              <a:rPr lang="en-US" sz="1050" b="1">
                <a:solidFill>
                  <a:srgbClr val="008080"/>
                </a:solidFill>
              </a:rPr>
              <a:t>Renal &amp; vascular marker</a:t>
            </a:r>
            <a:endParaRPr lang="en-IN" sz="1050" b="1">
              <a:solidFill>
                <a:srgbClr val="008080"/>
              </a:solidFill>
            </a:endParaRPr>
          </a:p>
          <a:p>
            <a:r>
              <a:rPr lang="en-US" sz="1050" b="1"/>
              <a:t>Urine albumin/creatinine ratio (microalbuminuria)</a:t>
            </a:r>
            <a:endParaRPr lang="en-IN" sz="1050" b="1"/>
          </a:p>
          <a:p>
            <a:r>
              <a:rPr lang="en-US" sz="1050" b="1"/>
              <a:t> Early marker of endothelial + kidney damage</a:t>
            </a:r>
            <a:endParaRPr lang="en-IN" sz="1050" b="1"/>
          </a:p>
          <a:p>
            <a:r>
              <a:rPr lang="en-US" sz="1050" b="1">
                <a:solidFill>
                  <a:srgbClr val="008080"/>
                </a:solidFill>
              </a:rPr>
              <a:t>Polycystic ovary syndrome (PCOS</a:t>
            </a:r>
            <a:r>
              <a:rPr lang="en-US" sz="1050" b="1"/>
              <a:t>) → hyperinsulinemia-driven androgen excess</a:t>
            </a:r>
            <a:endParaRPr lang="en-IN" sz="1050" b="1"/>
          </a:p>
          <a:p>
            <a:r>
              <a:rPr lang="en-US" sz="1050" b="1">
                <a:solidFill>
                  <a:srgbClr val="008080"/>
                </a:solidFill>
              </a:rPr>
              <a:t>Obstructive sleep apnea (OSA) </a:t>
            </a:r>
            <a:r>
              <a:rPr lang="en-US" sz="1050" b="1"/>
              <a:t>→ linked to obesity &amp; metabolic dysfunction</a:t>
            </a:r>
            <a:endParaRPr lang="en-IN" sz="1050"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Picture 209715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851" y="434807"/>
            <a:ext cx="8980298" cy="598838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048612"/>
          <p:cNvSpPr>
            <a:spLocks noGrp="1"/>
          </p:cNvSpPr>
          <p:nvPr>
            <p:ph type="title"/>
          </p:nvPr>
        </p:nvSpPr>
        <p:spPr>
          <a:xfrm>
            <a:off x="280085" y="-76126"/>
            <a:ext cx="7886700" cy="1325563"/>
          </a:xfrm>
        </p:spPr>
        <p:txBody>
          <a:bodyPr/>
          <a:lstStyle/>
          <a:p>
            <a:r>
              <a:rPr lang="en-US" b="1">
                <a:solidFill>
                  <a:srgbClr val="008000"/>
                </a:solidFill>
              </a:rPr>
              <a:t>Treatment</a:t>
            </a:r>
            <a:r>
              <a:rPr lang="en-US" b="1"/>
              <a:t> </a:t>
            </a:r>
            <a:endParaRPr lang="en-IN" b="1"/>
          </a:p>
        </p:txBody>
      </p:sp>
      <p:sp>
        <p:nvSpPr>
          <p:cNvPr id="1048614" name="Content Placeholder 1048613"/>
          <p:cNvSpPr>
            <a:spLocks noGrp="1"/>
          </p:cNvSpPr>
          <p:nvPr>
            <p:ph idx="1"/>
          </p:nvPr>
        </p:nvSpPr>
        <p:spPr>
          <a:xfrm>
            <a:off x="628650" y="1253330"/>
            <a:ext cx="7886700" cy="5018014"/>
          </a:xfrm>
        </p:spPr>
        <p:txBody>
          <a:bodyPr>
            <a:normAutofit fontScale="94286"/>
          </a:bodyPr>
          <a:lstStyle/>
          <a:p>
            <a:r>
              <a:rPr lang="en-IN" b="1" dirty="0">
                <a:solidFill>
                  <a:srgbClr val="008080"/>
                </a:solidFill>
              </a:rPr>
              <a:t>Lifestyle Management </a:t>
            </a:r>
          </a:p>
          <a:p>
            <a:r>
              <a:rPr lang="en-IN" b="1" dirty="0"/>
              <a:t>Obesity (especially abdominal) is the primary driver of metabolic syndrome</a:t>
            </a:r>
          </a:p>
          <a:p>
            <a:r>
              <a:rPr lang="en-IN" b="1" dirty="0"/>
              <a:t>Weight Reduction – First-Line Therapy</a:t>
            </a:r>
          </a:p>
          <a:p>
            <a:r>
              <a:rPr lang="en-IN" b="1" dirty="0"/>
              <a:t>≥ 5% weight loss → improves insulin sensitivity</a:t>
            </a:r>
          </a:p>
          <a:p>
            <a:r>
              <a:rPr lang="en-IN" b="1" dirty="0"/>
              <a:t>≥ 10% weight loss → significant metabolic benefits</a:t>
            </a:r>
          </a:p>
          <a:p>
            <a:r>
              <a:rPr lang="en-IN" b="1" dirty="0"/>
              <a:t>Core Strategies</a:t>
            </a:r>
          </a:p>
          <a:p>
            <a:r>
              <a:rPr lang="en-IN" b="1" dirty="0"/>
              <a:t>Caloric restriction → most important factor</a:t>
            </a:r>
          </a:p>
          <a:p>
            <a:r>
              <a:rPr lang="en-IN" b="1" dirty="0"/>
              <a:t>Physical activity → essential for weight maintenance</a:t>
            </a:r>
          </a:p>
          <a:p>
            <a:r>
              <a:rPr lang="en-IN" b="1" dirty="0" err="1"/>
              <a:t>Behavior</a:t>
            </a:r>
            <a:r>
              <a:rPr lang="en-IN" b="1" dirty="0"/>
              <a:t> modification → ensures long-term success</a:t>
            </a:r>
          </a:p>
          <a:p>
            <a:r>
              <a:rPr lang="en-IN" b="1" dirty="0"/>
              <a:t> Exercise Role</a:t>
            </a:r>
          </a:p>
          <a:p>
            <a:r>
              <a:rPr lang="en-IN" b="1" dirty="0"/>
              <a:t>May enhance visceral fat loss when combined with diet</a:t>
            </a:r>
          </a:p>
          <a:p>
            <a:pPr marL="0" indent="0">
              <a:buNone/>
            </a:pPr>
            <a:endParaRPr lang="en-IN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A0B56408-C71F-E403-68F2-103C5B2A7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78" y="198504"/>
            <a:ext cx="8260467" cy="655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550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Title 1048614"/>
          <p:cNvSpPr>
            <a:spLocks noGrp="1"/>
          </p:cNvSpPr>
          <p:nvPr>
            <p:ph type="title"/>
          </p:nvPr>
        </p:nvSpPr>
        <p:spPr>
          <a:xfrm>
            <a:off x="328186" y="251012"/>
            <a:ext cx="9905998" cy="1905000"/>
          </a:xfrm>
        </p:spPr>
        <p:txBody>
          <a:bodyPr>
            <a:normAutofit/>
          </a:bodyPr>
          <a:lstStyle/>
          <a:p>
            <a:r>
              <a:rPr lang="en-IN" sz="3555" b="1">
                <a:solidFill>
                  <a:srgbClr val="008080"/>
                </a:solidFill>
              </a:rPr>
              <a:t>Pharmacologic </a:t>
            </a:r>
            <a:r>
              <a:rPr lang="en-US" sz="3555" b="1">
                <a:solidFill>
                  <a:srgbClr val="008080"/>
                </a:solidFill>
              </a:rPr>
              <a:t>management </a:t>
            </a:r>
            <a:r>
              <a:rPr lang="en-IN" sz="3555" b="1">
                <a:solidFill>
                  <a:srgbClr val="008080"/>
                </a:solidFill>
              </a:rPr>
              <a:t> of Obesity (Metabolic Syndrome</a:t>
            </a:r>
            <a:r>
              <a:rPr lang="en-US" sz="3555" b="1">
                <a:solidFill>
                  <a:srgbClr val="008080"/>
                </a:solidFill>
              </a:rPr>
              <a:t>)</a:t>
            </a:r>
            <a:endParaRPr lang="en-IN" sz="3555" b="1">
              <a:solidFill>
                <a:srgbClr val="008080"/>
              </a:solidFill>
            </a:endParaRPr>
          </a:p>
        </p:txBody>
      </p:sp>
      <p:sp>
        <p:nvSpPr>
          <p:cNvPr id="1048616" name="Content Placeholder 1048615"/>
          <p:cNvSpPr>
            <a:spLocks noGrp="1"/>
          </p:cNvSpPr>
          <p:nvPr>
            <p:ph idx="1"/>
          </p:nvPr>
        </p:nvSpPr>
        <p:spPr>
          <a:xfrm>
            <a:off x="1839380" y="2521005"/>
            <a:ext cx="9905998" cy="363518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IN" sz="1050" b="1"/>
          </a:p>
          <a:p>
            <a:r>
              <a:rPr lang="en-IN" sz="1050" b="1"/>
              <a:t>Failure of lifestyle modification</a:t>
            </a:r>
          </a:p>
          <a:p>
            <a:r>
              <a:rPr lang="en-IN" sz="1050" b="1"/>
              <a:t>Significant obesity ± comorbidities</a:t>
            </a:r>
          </a:p>
          <a:p>
            <a:r>
              <a:rPr lang="en-IN" sz="1050" b="1"/>
              <a:t>Weight-Loss Drugs</a:t>
            </a:r>
          </a:p>
          <a:p>
            <a:r>
              <a:rPr lang="en-IN" sz="1050" b="1"/>
              <a:t>1. </a:t>
            </a:r>
            <a:r>
              <a:rPr lang="en-IN" sz="1050" b="1">
                <a:solidFill>
                  <a:srgbClr val="008080"/>
                </a:solidFill>
              </a:rPr>
              <a:t>Appetite Su</a:t>
            </a:r>
            <a:r>
              <a:rPr lang="en-US" sz="1050" b="1">
                <a:solidFill>
                  <a:srgbClr val="008080"/>
                </a:solidFill>
              </a:rPr>
              <a:t>p</a:t>
            </a:r>
            <a:r>
              <a:rPr lang="en-IN" sz="1050" b="1">
                <a:solidFill>
                  <a:srgbClr val="008080"/>
                </a:solidFill>
              </a:rPr>
              <a:t>pressants</a:t>
            </a:r>
          </a:p>
          <a:p>
            <a:r>
              <a:rPr lang="en-IN" sz="1050" b="1"/>
              <a:t>Phentermine (</a:t>
            </a:r>
            <a:r>
              <a:rPr lang="en-US" sz="1050" b="1"/>
              <a:t>maximum for </a:t>
            </a:r>
            <a:r>
              <a:rPr lang="en-IN" sz="1050" b="1"/>
              <a:t>3 months)</a:t>
            </a:r>
          </a:p>
          <a:p>
            <a:r>
              <a:rPr lang="en-IN" sz="1050" b="1"/>
              <a:t>Phentermine/Topiramate → ~8% weight loss</a:t>
            </a:r>
            <a:r>
              <a:rPr lang="en-US" sz="1050" b="1"/>
              <a:t>. S/ E palpitations/ headache / paresthesia</a:t>
            </a:r>
            <a:endParaRPr lang="en-IN" sz="1050" b="1"/>
          </a:p>
          <a:p>
            <a:r>
              <a:rPr lang="en-IN" sz="1050" b="1"/>
              <a:t>Naltrexone/Bupropion → ≥10% </a:t>
            </a:r>
          </a:p>
          <a:p>
            <a:r>
              <a:rPr lang="en-IN" sz="1050" b="1"/>
              <a:t> Avoid in seizure disorders, uncontrolled HTN</a:t>
            </a:r>
          </a:p>
          <a:p>
            <a:r>
              <a:rPr lang="en-IN" sz="1050" b="1"/>
              <a:t>Liraglutide → ~6% loss</a:t>
            </a:r>
          </a:p>
          <a:p>
            <a:r>
              <a:rPr lang="en-IN" sz="1050" b="1"/>
              <a:t>Semaglutide → ~15% loss</a:t>
            </a:r>
          </a:p>
          <a:p>
            <a:r>
              <a:rPr lang="en-IN" sz="1050" b="1"/>
              <a:t>Tirzepatide → up to ~21% loss</a:t>
            </a:r>
          </a:p>
          <a:p>
            <a:r>
              <a:rPr lang="en-IN" sz="1050" b="1"/>
              <a:t>Greater weight loss → greater improvement in metabolic syndrome</a:t>
            </a:r>
          </a:p>
          <a:p>
            <a:r>
              <a:rPr lang="en-IN" sz="1050" b="1"/>
              <a:t>2. </a:t>
            </a:r>
            <a:r>
              <a:rPr lang="en-IN" sz="1050" b="1">
                <a:solidFill>
                  <a:srgbClr val="008080"/>
                </a:solidFill>
              </a:rPr>
              <a:t>Absorption Inhibitor</a:t>
            </a:r>
          </a:p>
          <a:p>
            <a:r>
              <a:rPr lang="en-IN" sz="1050" b="1"/>
              <a:t>Orlistat</a:t>
            </a:r>
            <a:r>
              <a:rPr lang="en-US" sz="1050" b="1"/>
              <a:t> -  inhibits gastric and pancreatic lipases</a:t>
            </a:r>
            <a:endParaRPr lang="en-IN" sz="1050" b="1"/>
          </a:p>
          <a:p>
            <a:r>
              <a:rPr lang="en-IN" sz="1050" b="1"/>
              <a:t>↓ Fat absorption (~30%)</a:t>
            </a:r>
          </a:p>
          <a:p>
            <a:r>
              <a:rPr lang="en-IN" sz="1050" b="1"/>
              <a:t>~4% additional weight loss</a:t>
            </a:r>
          </a:p>
          <a:p>
            <a:r>
              <a:rPr lang="en-IN" sz="1050" b="1"/>
              <a:t>↓ risk of Type 2 Diabetes Mellitus</a:t>
            </a:r>
          </a:p>
          <a:p>
            <a:r>
              <a:rPr lang="en-IN" sz="1050" b="1"/>
              <a:t> Oily stools (poor tolerance)</a:t>
            </a:r>
          </a:p>
          <a:p>
            <a:endParaRPr lang="en-IN" sz="105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A6DB76F-504C-F146-BB26-502645D875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40434" y="1211517"/>
            <a:ext cx="9544518" cy="376517"/>
          </a:xfrm>
        </p:spPr>
        <p:txBody>
          <a:bodyPr>
            <a:normAutofit fontScale="90000"/>
          </a:bodyPr>
          <a:lstStyle/>
          <a:p>
            <a:r>
              <a:rPr lang="en-IN" dirty="0"/>
              <a:t>What’s </a:t>
            </a:r>
            <a:r>
              <a:rPr lang="en-IN" dirty="0" err="1"/>
              <a:t>METAbolic</a:t>
            </a:r>
            <a:r>
              <a:rPr lang="en-IN" dirty="0"/>
              <a:t> syndrome !!</a:t>
            </a:r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5C899C57-B9E1-2007-E9D0-267D8760FB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34" y="2576070"/>
            <a:ext cx="8855847" cy="6140825"/>
          </a:xfrm>
        </p:spPr>
        <p:txBody>
          <a:bodyPr/>
          <a:lstStyle/>
          <a:p>
            <a:r>
              <a:rPr lang="en-IN" b="1" dirty="0"/>
              <a:t>Metabolic Syndrome is a complex group of abnormal metabolic symptoms that are closely associated with cardiovascular disease , including a state comprising abnormal lipid metabolism, hypertriglyceridemia, lowered high-density lipoprotein cholesterol, increased arterial blood pressure, and impaired glucose tolerance, which progressively causes hypertension, central obesity, insulin resistance, </a:t>
            </a:r>
            <a:r>
              <a:rPr lang="en-IN" b="1" dirty="0" err="1"/>
              <a:t>dyslipidemia</a:t>
            </a:r>
            <a:r>
              <a:rPr lang="en-IN" b="1" dirty="0"/>
              <a:t>, and dysregulation of glucose homeostasis, increasing the risk of individuals developing type 2 diabetes mellitus and CVD.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775529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Title 1048616"/>
          <p:cNvSpPr>
            <a:spLocks noGrp="1"/>
          </p:cNvSpPr>
          <p:nvPr>
            <p:ph type="title"/>
          </p:nvPr>
        </p:nvSpPr>
        <p:spPr>
          <a:xfrm>
            <a:off x="571514" y="347062"/>
            <a:ext cx="9905998" cy="1905000"/>
          </a:xfrm>
        </p:spPr>
        <p:txBody>
          <a:bodyPr/>
          <a:lstStyle/>
          <a:p>
            <a:r>
              <a:rPr lang="en-IN" sz="3600">
                <a:solidFill>
                  <a:srgbClr val="008080"/>
                </a:solidFill>
              </a:rPr>
              <a:t>LDL Management in Metabolic Syndrome (ASCVD Prevention</a:t>
            </a:r>
            <a:r>
              <a:rPr lang="en-IN" sz="3600"/>
              <a:t>)</a:t>
            </a:r>
          </a:p>
        </p:txBody>
      </p:sp>
      <p:sp>
        <p:nvSpPr>
          <p:cNvPr id="1048618" name="Content Placeholder 1048617"/>
          <p:cNvSpPr>
            <a:spLocks noGrp="1"/>
          </p:cNvSpPr>
          <p:nvPr>
            <p:ph idx="1"/>
          </p:nvPr>
        </p:nvSpPr>
        <p:spPr/>
        <p:txBody>
          <a:bodyPr>
            <a:normAutofit fontScale="56071" lnSpcReduction="20000"/>
          </a:bodyPr>
          <a:lstStyle/>
          <a:p>
            <a:r>
              <a:rPr lang="en-IN" b="1"/>
              <a:t>LDL ≥190 mg/dL (20–75 yr) → High-intensity statin</a:t>
            </a:r>
          </a:p>
          <a:p>
            <a:r>
              <a:rPr lang="en-IN" b="1"/>
              <a:t>(Atorvastatin 40–80 mg / Rosuvastatin 20–40 mg)</a:t>
            </a:r>
          </a:p>
          <a:p>
            <a:r>
              <a:rPr lang="en-IN" b="1"/>
              <a:t>Type 2 DM (40–75 yr) → Moderate → High intensity</a:t>
            </a:r>
          </a:p>
          <a:p>
            <a:r>
              <a:rPr lang="en-IN" b="1"/>
              <a:t>Metabolic syndrome </a:t>
            </a:r>
            <a:r>
              <a:rPr lang="en-US" b="1"/>
              <a:t> without diabetes mellitus Use 10-yr ASCVD risk </a:t>
            </a:r>
            <a:endParaRPr lang="en-IN" b="1"/>
          </a:p>
          <a:p>
            <a:r>
              <a:rPr lang="en-US" b="1"/>
              <a:t>If risk </a:t>
            </a:r>
            <a:r>
              <a:rPr lang="en-IN" b="1"/>
              <a:t>≥7.5% </a:t>
            </a:r>
            <a:r>
              <a:rPr lang="en-US" b="1"/>
              <a:t> -  less than 20%</a:t>
            </a:r>
            <a:r>
              <a:rPr lang="en-IN" b="1"/>
              <a:t>→ Consider statin</a:t>
            </a:r>
          </a:p>
          <a:p>
            <a:r>
              <a:rPr lang="en-IN" b="1"/>
              <a:t>→ Coronary calcium score helps decision</a:t>
            </a:r>
          </a:p>
          <a:p>
            <a:r>
              <a:rPr lang="en-US" b="1"/>
              <a:t>LDL-Lowering Drugs</a:t>
            </a:r>
            <a:endParaRPr lang="en-IN" b="1"/>
          </a:p>
          <a:p>
            <a:r>
              <a:rPr lang="en-US" b="1"/>
              <a:t>Statins (1st line) → ↓ LDL 15–60%</a:t>
            </a:r>
            <a:endParaRPr lang="en-IN" b="1"/>
          </a:p>
          <a:p>
            <a:r>
              <a:rPr lang="en-US" b="1"/>
              <a:t>Each statin dose doubling → only ~6% extra LDL reduction</a:t>
            </a:r>
            <a:endParaRPr lang="en-IN" b="1"/>
          </a:p>
          <a:p>
            <a:r>
              <a:rPr lang="en-US" b="1"/>
              <a:t> S/E Myopathy (10–20%), rare hepatotoxicity</a:t>
            </a:r>
            <a:endParaRPr lang="en-IN" b="1"/>
          </a:p>
          <a:p>
            <a:r>
              <a:rPr lang="en-US" b="1"/>
              <a:t>Ezetimibe → ↓  LDL  upto 15–20%</a:t>
            </a:r>
            <a:endParaRPr lang="en-IN" b="1"/>
          </a:p>
          <a:p>
            <a:r>
              <a:rPr lang="en-US" b="1"/>
              <a:t>Bempedoic acid ± ezetimibe → ↓ up to 35% .S/E increase uric acid</a:t>
            </a:r>
            <a:endParaRPr lang="en-IN" b="1"/>
          </a:p>
          <a:p>
            <a:pPr marL="0" indent="0">
              <a:buNone/>
            </a:pPr>
            <a:endParaRPr lang="en-IN" b="1"/>
          </a:p>
          <a:p>
            <a:pPr marL="0" indent="0">
              <a:buNone/>
            </a:pPr>
            <a:endParaRPr lang="en-IN" b="1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Content Placeholder 1048619"/>
          <p:cNvSpPr>
            <a:spLocks noGrp="1"/>
          </p:cNvSpPr>
          <p:nvPr>
            <p:ph idx="1"/>
          </p:nvPr>
        </p:nvSpPr>
        <p:spPr>
          <a:xfrm>
            <a:off x="275345" y="640337"/>
            <a:ext cx="8503663" cy="5150864"/>
          </a:xfrm>
        </p:spPr>
        <p:txBody>
          <a:bodyPr>
            <a:normAutofit fontScale="90357" lnSpcReduction="20000"/>
          </a:bodyPr>
          <a:lstStyle/>
          <a:p>
            <a:r>
              <a:rPr lang="en-US" b="1"/>
              <a:t>PCSK9 inhibitors potent LDL lowering drugs → ↓ upto 45–60% not routinely used in metabolic syndrome </a:t>
            </a:r>
            <a:endParaRPr lang="en-IN" b="1"/>
          </a:p>
          <a:p>
            <a:r>
              <a:rPr lang="en-US" b="1"/>
              <a:t>For familial hypercholesterolemia / resistant cases</a:t>
            </a:r>
            <a:endParaRPr lang="en-IN" b="1"/>
          </a:p>
          <a:p>
            <a:pPr marL="0" indent="0">
              <a:buNone/>
            </a:pPr>
            <a:endParaRPr lang="en-IN" b="1"/>
          </a:p>
          <a:p>
            <a:r>
              <a:rPr lang="en-US" b="1"/>
              <a:t>Bile acid sequestrants - cholestyramine colestipol and colesevelam effective in LDL lowering </a:t>
            </a:r>
            <a:endParaRPr lang="en-IN" b="1"/>
          </a:p>
          <a:p>
            <a:endParaRPr lang="en-IN" b="1"/>
          </a:p>
          <a:p>
            <a:r>
              <a:rPr lang="en-US" b="1"/>
              <a:t>Used in caution in patients with metabolic syndrome when fasting triglycerides are more than 300 my/ dl</a:t>
            </a:r>
            <a:endParaRPr lang="en-IN" b="1"/>
          </a:p>
          <a:p>
            <a:endParaRPr lang="en-IN" b="1"/>
          </a:p>
          <a:p>
            <a:r>
              <a:rPr lang="en-US" b="1"/>
              <a:t>Nicotinic acid has similar LDL cholesterol lowering capabilities.However associated with multiple adverse effect </a:t>
            </a:r>
            <a:endParaRPr lang="en-IN" b="1"/>
          </a:p>
          <a:p>
            <a:r>
              <a:rPr lang="en-US" b="1"/>
              <a:t> cutaneous flushing</a:t>
            </a:r>
            <a:endParaRPr lang="en-IN" b="1"/>
          </a:p>
          <a:p>
            <a:r>
              <a:rPr lang="en-US" b="1"/>
              <a:t>hepatotoxic </a:t>
            </a:r>
            <a:endParaRPr lang="en-IN" b="1"/>
          </a:p>
          <a:p>
            <a:r>
              <a:rPr lang="en-US" b="1"/>
              <a:t> Hyperglycemia </a:t>
            </a:r>
            <a:endParaRPr lang="en-IN" b="1"/>
          </a:p>
          <a:p>
            <a:r>
              <a:rPr lang="en-US" b="1"/>
              <a:t>Hyperuricemia, Hypotension.</a:t>
            </a:r>
            <a:endParaRPr lang="en-IN" b="1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65F32515-9322-44A5-8C72-4C7BFB461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A617F13B-5021-454F-90E5-3AB2383BF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9AE01DB-2984-ED24-75BD-3BC8B828E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729" y="643467"/>
            <a:ext cx="600654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243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itle 1048620"/>
          <p:cNvSpPr>
            <a:spLocks noGrp="1"/>
          </p:cNvSpPr>
          <p:nvPr>
            <p:ph type="title"/>
          </p:nvPr>
        </p:nvSpPr>
        <p:spPr>
          <a:xfrm>
            <a:off x="441833" y="334255"/>
            <a:ext cx="8964705" cy="1119308"/>
          </a:xfrm>
        </p:spPr>
        <p:txBody>
          <a:bodyPr>
            <a:normAutofit/>
          </a:bodyPr>
          <a:lstStyle/>
          <a:p>
            <a:r>
              <a:rPr lang="en-US" sz="3368" b="1">
                <a:solidFill>
                  <a:srgbClr val="008080"/>
                </a:solidFill>
              </a:rPr>
              <a:t>TRIGLYCERIDES MANAGEMENT IN METABOLIC SYNDROME </a:t>
            </a:r>
            <a:endParaRPr lang="en-IN" sz="3368" b="1">
              <a:solidFill>
                <a:srgbClr val="008080"/>
              </a:solidFill>
            </a:endParaRPr>
          </a:p>
        </p:txBody>
      </p:sp>
      <p:sp>
        <p:nvSpPr>
          <p:cNvPr id="1048622" name="Content Placeholder 1048621"/>
          <p:cNvSpPr>
            <a:spLocks noGrp="1"/>
          </p:cNvSpPr>
          <p:nvPr>
            <p:ph idx="1"/>
          </p:nvPr>
        </p:nvSpPr>
        <p:spPr>
          <a:xfrm>
            <a:off x="750314" y="2114558"/>
            <a:ext cx="7886700" cy="4351338"/>
          </a:xfrm>
        </p:spPr>
        <p:txBody>
          <a:bodyPr>
            <a:normAutofit fontScale="86071"/>
          </a:bodyPr>
          <a:lstStyle/>
          <a:p>
            <a:r>
              <a:rPr lang="en-US" b="1"/>
              <a:t>Fasting triglycerides more than 500 my/dl should be treated to prevent serious hypertriglyceridemia and pancreatitis </a:t>
            </a:r>
            <a:endParaRPr lang="en-IN" b="1"/>
          </a:p>
          <a:p>
            <a:r>
              <a:rPr lang="en-US" b="1"/>
              <a:t> Lowering triglycerides does not consistently reduce ASCVD events</a:t>
            </a:r>
            <a:endParaRPr lang="en-IN" b="1"/>
          </a:p>
          <a:p>
            <a:r>
              <a:rPr lang="en-US" b="1"/>
              <a:t>Fibrate first line of choice lowering fasting triglycerides levels . reduce upto 35- 40%</a:t>
            </a:r>
            <a:endParaRPr lang="en-IN" b="1"/>
          </a:p>
          <a:p>
            <a:r>
              <a:rPr lang="en-US" b="1"/>
              <a:t>Increased risk of myopathy when used along with statins.In this case fenofibrate preferable to gemfibrozil</a:t>
            </a:r>
            <a:endParaRPr lang="en-IN" b="1"/>
          </a:p>
          <a:p>
            <a:r>
              <a:rPr lang="en-US" b="1"/>
              <a:t>Statins -intermediate or high dose of more potent statins  needed( Atorvastatin ,Rosuvastatin )</a:t>
            </a:r>
            <a:endParaRPr lang="en-IN" b="1"/>
          </a:p>
          <a:p>
            <a:r>
              <a:rPr lang="en-US" b="1"/>
              <a:t>Nicotinic acid reduce triglycerides upto 20-35%</a:t>
            </a:r>
            <a:endParaRPr lang="en-IN" b="1"/>
          </a:p>
          <a:p>
            <a:r>
              <a:rPr lang="en-US" b="1"/>
              <a:t> Omega 3 fatty acid preparation include High dose  of eicosapentaenoic acid ( EPA) with or without docosahexanoic acid( DHA) Lower fasting triglycerides of 25%-40%</a:t>
            </a:r>
            <a:endParaRPr lang="en-IN" b="1"/>
          </a:p>
          <a:p>
            <a:endParaRPr lang="en-IN" b="1"/>
          </a:p>
          <a:p>
            <a:endParaRPr lang="en-IN" b="1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7156" name="Shape 2097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157" name="Google Shape;2097157;p1"/>
          <p:cNvSpPr txBox="1"/>
          <p:nvPr>
            <p:ph type="title"/>
          </p:nvPr>
        </p:nvSpPr>
        <p:spPr>
          <a:xfrm>
            <a:off x="1141413" y="609600"/>
            <a:ext cx="9906000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4000"/>
              <a:buFont typeface="Century Gothic"/>
              <a:buNone/>
            </a:pPr>
            <a:r>
              <a:rPr b="1" lang="en-US" sz="4000">
                <a:solidFill>
                  <a:srgbClr val="008080"/>
                </a:solidFill>
              </a:rPr>
              <a:t>HDL MANAGEMENT</a:t>
            </a:r>
            <a:r>
              <a:rPr b="1" lang="en-US"/>
              <a:t> </a:t>
            </a:r>
            <a:endParaRPr b="1"/>
          </a:p>
        </p:txBody>
      </p:sp>
      <p:sp>
        <p:nvSpPr>
          <p:cNvPr id="2097158" name="Google Shape;2097158;p1"/>
          <p:cNvSpPr txBox="1"/>
          <p:nvPr>
            <p:ph idx="1" type="body"/>
          </p:nvPr>
        </p:nvSpPr>
        <p:spPr>
          <a:xfrm>
            <a:off x="628649" y="1690688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1" lang="en-US"/>
              <a:t>Nicotinic acid is the only currently available drug with predictable HDL increasing effect </a:t>
            </a:r>
            <a:endParaRPr b="1"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b="1" lang="en-US"/>
              <a:t>Response is dose related and increases HDL cholesterol upto 30%</a:t>
            </a:r>
            <a:endParaRPr b="1"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b="1" lang="en-US"/>
              <a:t>There is no evidence that raising HDL cholesterol with nicotinic acid beneficially affect ASCVD events </a:t>
            </a:r>
            <a:endParaRPr b="1"/>
          </a:p>
          <a:p>
            <a:pPr indent="-158750" lvl="0" marL="28575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/>
          </a:p>
          <a:p>
            <a:pPr indent="-158750" lvl="0" marL="28575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Title 1048624"/>
          <p:cNvSpPr>
            <a:spLocks noGrp="1"/>
          </p:cNvSpPr>
          <p:nvPr>
            <p:ph type="title"/>
          </p:nvPr>
        </p:nvSpPr>
        <p:spPr>
          <a:xfrm>
            <a:off x="161699" y="276625"/>
            <a:ext cx="9905998" cy="1905000"/>
          </a:xfrm>
        </p:spPr>
        <p:txBody>
          <a:bodyPr/>
          <a:lstStyle/>
          <a:p>
            <a:r>
              <a:rPr lang="en-US" sz="3600" b="1">
                <a:solidFill>
                  <a:srgbClr val="008080"/>
                </a:solidFill>
              </a:rPr>
              <a:t>MANAGEMENT OF INSULIN RESISTANCE </a:t>
            </a:r>
            <a:endParaRPr lang="en-IN" sz="3600" b="1">
              <a:solidFill>
                <a:srgbClr val="008080"/>
              </a:solidFill>
            </a:endParaRPr>
          </a:p>
        </p:txBody>
      </p:sp>
      <p:sp>
        <p:nvSpPr>
          <p:cNvPr id="1048626" name="Content Placeholder 1048625"/>
          <p:cNvSpPr>
            <a:spLocks noGrp="1"/>
          </p:cNvSpPr>
          <p:nvPr>
            <p:ph idx="1"/>
          </p:nvPr>
        </p:nvSpPr>
        <p:spPr>
          <a:xfrm>
            <a:off x="691564" y="2181625"/>
            <a:ext cx="8170688" cy="3921418"/>
          </a:xfrm>
        </p:spPr>
        <p:txBody>
          <a:bodyPr>
            <a:noAutofit/>
          </a:bodyPr>
          <a:lstStyle/>
          <a:p>
            <a:r>
              <a:rPr lang="en-US" sz="1400" b="1"/>
              <a:t>Biguanides and thiazolidinediones increases insulin sensitivity.</a:t>
            </a:r>
            <a:endParaRPr lang="en-IN" sz="1400" b="1"/>
          </a:p>
          <a:p>
            <a:r>
              <a:rPr lang="en-US" sz="1400" b="1">
                <a:solidFill>
                  <a:srgbClr val="008080"/>
                </a:solidFill>
              </a:rPr>
              <a:t>Biguanides</a:t>
            </a:r>
            <a:r>
              <a:rPr lang="en-US" sz="1400" b="1"/>
              <a:t> ( Metformin)- decrease hepatic gluconeogenis and increases insulin sensitivity </a:t>
            </a:r>
            <a:endParaRPr lang="en-IN" sz="1400" b="1"/>
          </a:p>
          <a:p>
            <a:r>
              <a:rPr lang="en-US" sz="1400" b="1"/>
              <a:t>Doesn't significantly increase peripheral glucose uptake </a:t>
            </a:r>
            <a:endParaRPr lang="en-IN" sz="1400" b="1"/>
          </a:p>
          <a:p>
            <a:r>
              <a:rPr lang="en-US" sz="1400" b="1">
                <a:solidFill>
                  <a:srgbClr val="008080"/>
                </a:solidFill>
              </a:rPr>
              <a:t>Thiazolidinediones</a:t>
            </a:r>
            <a:r>
              <a:rPr lang="en-US" sz="1400" b="1"/>
              <a:t>( pioglitazone ,Rosiglitazon) increase insulin sensitivity and improve peripheral glucose intake </a:t>
            </a:r>
            <a:endParaRPr lang="en-IN" sz="1400" b="1"/>
          </a:p>
          <a:p>
            <a:r>
              <a:rPr lang="en-US" sz="1400" b="1"/>
              <a:t> Decreases ASCVD events.usefull in metabolic dysfunction-associated fatty liver disease</a:t>
            </a:r>
            <a:endParaRPr lang="en-IN" sz="1400" b="1"/>
          </a:p>
          <a:p>
            <a:r>
              <a:rPr lang="en-US" sz="1400" b="1"/>
              <a:t>Adverse effect </a:t>
            </a:r>
            <a:endParaRPr lang="en-IN" sz="1400" b="1"/>
          </a:p>
          <a:p>
            <a:r>
              <a:rPr lang="en-US" sz="1400" b="1"/>
              <a:t>Weight gain </a:t>
            </a:r>
            <a:endParaRPr lang="en-IN" sz="1400" b="1"/>
          </a:p>
          <a:p>
            <a:r>
              <a:rPr lang="en-US" sz="1400" b="1"/>
              <a:t>Fluid retention </a:t>
            </a:r>
            <a:endParaRPr lang="en-IN" sz="1400" b="1"/>
          </a:p>
          <a:p>
            <a:r>
              <a:rPr lang="en-US" sz="1400" b="1"/>
              <a:t>Risk of heart failure </a:t>
            </a:r>
            <a:endParaRPr lang="en-IN" sz="1400" b="1"/>
          </a:p>
          <a:p>
            <a:r>
              <a:rPr lang="en-US" sz="1400" b="1"/>
              <a:t>Bone fracture </a:t>
            </a:r>
            <a:endParaRPr lang="en-IN" sz="1400" b="1"/>
          </a:p>
          <a:p>
            <a:r>
              <a:rPr lang="en-US" sz="1400" b="1">
                <a:solidFill>
                  <a:srgbClr val="008080"/>
                </a:solidFill>
              </a:rPr>
              <a:t>GLP -1 Receptor agonist</a:t>
            </a:r>
            <a:r>
              <a:rPr lang="en-US" sz="1400" b="1"/>
              <a:t> - liraglutide </a:t>
            </a:r>
            <a:endParaRPr lang="en-IN" sz="1400" b="1"/>
          </a:p>
          <a:p>
            <a:r>
              <a:rPr lang="en-US" sz="1400" b="1"/>
              <a:t>Insulin sensitivity improve secondary to weight loss</a:t>
            </a:r>
            <a:endParaRPr lang="en-IN" sz="1400" b="1"/>
          </a:p>
          <a:p>
            <a:endParaRPr lang="en-IN" sz="1400" b="1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656EF-CA47-A299-2AB1-8F508F36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245" y="2280877"/>
            <a:ext cx="6164822" cy="1905000"/>
          </a:xfrm>
        </p:spPr>
        <p:txBody>
          <a:bodyPr>
            <a:normAutofit/>
          </a:bodyPr>
          <a:lstStyle/>
          <a:p>
            <a:r>
              <a:rPr lang="en-IN" sz="6000" dirty="0"/>
              <a:t>THANKYOU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261036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209715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851" y="434807"/>
            <a:ext cx="8980298" cy="59883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Title 1048594"/>
          <p:cNvSpPr>
            <a:spLocks noGrp="1"/>
          </p:cNvSpPr>
          <p:nvPr>
            <p:ph type="title"/>
          </p:nvPr>
        </p:nvSpPr>
        <p:spPr>
          <a:xfrm>
            <a:off x="645130" y="-192101"/>
            <a:ext cx="9404723" cy="2371921"/>
          </a:xfrm>
        </p:spPr>
        <p:txBody>
          <a:bodyPr/>
          <a:lstStyle/>
          <a:p>
            <a:r>
              <a:rPr lang="en-US" sz="4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RISK </a:t>
            </a:r>
            <a:r>
              <a:rPr lang="en-IN" sz="4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FACTORs</a:t>
            </a:r>
          </a:p>
        </p:txBody>
      </p:sp>
      <p:sp>
        <p:nvSpPr>
          <p:cNvPr id="1048596" name="Content Placeholder 1048595"/>
          <p:cNvSpPr>
            <a:spLocks noGrp="1"/>
          </p:cNvSpPr>
          <p:nvPr>
            <p:ph idx="1"/>
          </p:nvPr>
        </p:nvSpPr>
        <p:spPr>
          <a:xfrm>
            <a:off x="778815" y="668191"/>
            <a:ext cx="7554352" cy="5521617"/>
          </a:xfrm>
        </p:spPr>
        <p:txBody>
          <a:bodyPr/>
          <a:lstStyle/>
          <a:p>
            <a:r>
              <a:rPr lang="en-US" dirty="0"/>
              <a:t> Obesity/ over weight </a:t>
            </a:r>
            <a:endParaRPr lang="en-IN" dirty="0"/>
          </a:p>
          <a:p>
            <a:r>
              <a:rPr lang="en-US" dirty="0"/>
              <a:t> Sedentary lifestyle </a:t>
            </a:r>
            <a:endParaRPr lang="en-IN" dirty="0"/>
          </a:p>
          <a:p>
            <a:r>
              <a:rPr lang="en-US" dirty="0"/>
              <a:t>Aging</a:t>
            </a:r>
            <a:endParaRPr lang="en-IN" dirty="0"/>
          </a:p>
          <a:p>
            <a:r>
              <a:rPr lang="en-US" dirty="0"/>
              <a:t> Diabetes mellitus </a:t>
            </a:r>
            <a:endParaRPr lang="en-IN" dirty="0"/>
          </a:p>
          <a:p>
            <a:r>
              <a:rPr lang="en-US" dirty="0"/>
              <a:t>Cardiovascular disease </a:t>
            </a:r>
            <a:endParaRPr lang="en-IN" dirty="0"/>
          </a:p>
          <a:p>
            <a:r>
              <a:rPr lang="en-US" dirty="0"/>
              <a:t>Lipodystrophy</a:t>
            </a:r>
            <a:endParaRPr lang="en-IN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EAD9662-FF42-3E5E-00D5-02D6A0A13E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77" y="1588034"/>
            <a:ext cx="8817429" cy="493124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Title 104859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594" name="Content Placeholder 104859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97153" name="Picture 209715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851" y="434807"/>
            <a:ext cx="8980298" cy="59883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Content Placeholder 1048596"/>
          <p:cNvSpPr>
            <a:spLocks noGrp="1"/>
          </p:cNvSpPr>
          <p:nvPr>
            <p:ph idx="1"/>
          </p:nvPr>
        </p:nvSpPr>
        <p:spPr>
          <a:xfrm>
            <a:off x="313531" y="0"/>
            <a:ext cx="7886700" cy="6639287"/>
          </a:xfrm>
        </p:spPr>
        <p:txBody>
          <a:bodyPr>
            <a:normAutofit fontScale="71429" lnSpcReduction="20000"/>
          </a:bodyPr>
          <a:lstStyle/>
          <a:p>
            <a:endParaRPr lang="en-IN" sz="4000" b="1" dirty="0">
              <a:solidFill>
                <a:srgbClr val="008080"/>
              </a:solidFill>
            </a:endParaRPr>
          </a:p>
          <a:p>
            <a:r>
              <a:rPr lang="en-IN" sz="4000" b="1" dirty="0">
                <a:solidFill>
                  <a:srgbClr val="008080"/>
                </a:solidFill>
              </a:rPr>
              <a:t>Insulin Resistance in Metabolic Syndrome</a:t>
            </a:r>
          </a:p>
          <a:p>
            <a:pPr marL="0" indent="0">
              <a:buNone/>
            </a:pPr>
            <a:endParaRPr lang="en-IN" b="1" dirty="0"/>
          </a:p>
          <a:p>
            <a:r>
              <a:rPr lang="en-IN" b="1" dirty="0"/>
              <a:t>Most accepted unifying mechanism of metabolic syndrome</a:t>
            </a:r>
          </a:p>
          <a:p>
            <a:r>
              <a:rPr lang="en-US" b="1" dirty="0"/>
              <a:t>Major contributor for insulin resistance increased free fatty acid released from expanded adipose tissue mass</a:t>
            </a:r>
            <a:endParaRPr lang="en-IN" b="1" dirty="0"/>
          </a:p>
          <a:p>
            <a:endParaRPr lang="en-IN" b="1" dirty="0"/>
          </a:p>
          <a:p>
            <a:pPr marL="0" indent="0">
              <a:buNone/>
            </a:pPr>
            <a:r>
              <a:rPr lang="en-IN" b="1" dirty="0">
                <a:solidFill>
                  <a:srgbClr val="008080"/>
                </a:solidFill>
              </a:rPr>
              <a:t>Progression</a:t>
            </a:r>
            <a:endParaRPr lang="en-IN" b="1" dirty="0"/>
          </a:p>
          <a:p>
            <a:r>
              <a:rPr lang="en-IN" b="1" dirty="0"/>
              <a:t>Postprandial </a:t>
            </a:r>
            <a:r>
              <a:rPr lang="en-IN" b="1" dirty="0" err="1"/>
              <a:t>hyperinsulinemia</a:t>
            </a:r>
            <a:endParaRPr lang="en-IN" b="1" dirty="0"/>
          </a:p>
          <a:p>
            <a:r>
              <a:rPr lang="en-IN" b="1" dirty="0"/>
              <a:t>→ Fasting </a:t>
            </a:r>
            <a:r>
              <a:rPr lang="en-IN" b="1" dirty="0" err="1"/>
              <a:t>hyperinsulinemia</a:t>
            </a:r>
            <a:endParaRPr lang="en-IN" b="1" dirty="0"/>
          </a:p>
          <a:p>
            <a:r>
              <a:rPr lang="en-IN" b="1" dirty="0"/>
              <a:t>→ </a:t>
            </a:r>
            <a:r>
              <a:rPr lang="en-IN" b="1" dirty="0" err="1"/>
              <a:t>Hyperglycemia</a:t>
            </a:r>
            <a:endParaRPr lang="en-IN" b="1" dirty="0"/>
          </a:p>
          <a:p>
            <a:endParaRPr lang="en-IN" b="1" dirty="0"/>
          </a:p>
          <a:p>
            <a:pPr marL="0" indent="0">
              <a:buNone/>
            </a:pPr>
            <a:r>
              <a:rPr lang="en-IN" b="1" dirty="0">
                <a:solidFill>
                  <a:srgbClr val="008080"/>
                </a:solidFill>
              </a:rPr>
              <a:t>Insulin</a:t>
            </a:r>
            <a:endParaRPr lang="en-IN" b="1" dirty="0"/>
          </a:p>
          <a:p>
            <a:r>
              <a:rPr lang="en-IN" b="1" dirty="0"/>
              <a:t>↓ Lipolysis</a:t>
            </a:r>
            <a:r>
              <a:rPr lang="en-US" b="1" dirty="0"/>
              <a:t> by suppresses Hormone sensitive lipase</a:t>
            </a:r>
            <a:endParaRPr lang="en-IN" b="1" dirty="0"/>
          </a:p>
          <a:p>
            <a:r>
              <a:rPr lang="en-IN" b="1" dirty="0"/>
              <a:t>↑ Lipoprotein lipase activity</a:t>
            </a:r>
            <a:r>
              <a:rPr lang="en-US" b="1" dirty="0"/>
              <a:t> - breakdown triglycerides in chylomicrons and VLDL</a:t>
            </a:r>
            <a:endParaRPr lang="en-IN" b="1" dirty="0"/>
          </a:p>
          <a:p>
            <a:endParaRPr lang="en-IN" b="1" dirty="0"/>
          </a:p>
          <a:p>
            <a:endParaRPr lang="en-IN" b="1" dirty="0"/>
          </a:p>
          <a:p>
            <a:pPr marL="0" indent="0">
              <a:buNone/>
            </a:pPr>
            <a:r>
              <a:rPr lang="en-IN" b="1" dirty="0">
                <a:solidFill>
                  <a:srgbClr val="008080"/>
                </a:solidFill>
              </a:rPr>
              <a:t>In Insulin Resistance</a:t>
            </a:r>
            <a:endParaRPr lang="en-IN" b="1" dirty="0"/>
          </a:p>
          <a:p>
            <a:r>
              <a:rPr lang="en-IN" b="1" dirty="0"/>
              <a:t>↓ Anti-</a:t>
            </a:r>
            <a:r>
              <a:rPr lang="en-IN" b="1" dirty="0" err="1"/>
              <a:t>lipolytic</a:t>
            </a:r>
            <a:r>
              <a:rPr lang="en-IN" b="1" dirty="0"/>
              <a:t> effect</a:t>
            </a:r>
          </a:p>
          <a:p>
            <a:r>
              <a:rPr lang="en-IN" b="1" dirty="0"/>
              <a:t>↑ Lipolysis → ↑ FFA</a:t>
            </a:r>
          </a:p>
          <a:p>
            <a:r>
              <a:rPr lang="en-IN" b="1" dirty="0"/>
              <a:t>Vicious cycle worsening insulin resistance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7160" name="Shape 2097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161" name="Google Shape;2097161;p1"/>
          <p:cNvSpPr txBox="1"/>
          <p:nvPr>
            <p:ph idx="1" type="body"/>
          </p:nvPr>
        </p:nvSpPr>
        <p:spPr>
          <a:xfrm>
            <a:off x="506986" y="773380"/>
            <a:ext cx="7886700" cy="615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3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b="1" lang="en-US" sz="3000">
                <a:solidFill>
                  <a:srgbClr val="008080"/>
                </a:solidFill>
              </a:rPr>
              <a:t>Effects of Excess FFA:</a:t>
            </a:r>
            <a:endParaRPr/>
          </a:p>
          <a:p>
            <a:pPr indent="-274193" lvl="0" marL="285750" rtl="0" algn="l">
              <a:spcBef>
                <a:spcPts val="831"/>
              </a:spcBef>
              <a:spcAft>
                <a:spcPts val="0"/>
              </a:spcAft>
              <a:buSzPct val="100000"/>
              <a:buChar char="•"/>
            </a:pPr>
            <a:r>
              <a:rPr b="1" lang="en-US" sz="3000"/>
              <a:t>↓ Glucose uptake (muscle)</a:t>
            </a:r>
            <a:endParaRPr/>
          </a:p>
          <a:p>
            <a:pPr indent="-274193" lvl="0" marL="285750" rtl="0" algn="l">
              <a:spcBef>
                <a:spcPts val="831"/>
              </a:spcBef>
              <a:spcAft>
                <a:spcPts val="0"/>
              </a:spcAft>
              <a:buSzPct val="100000"/>
              <a:buChar char="•"/>
            </a:pPr>
            <a:r>
              <a:rPr b="1" lang="en-US" sz="3000"/>
              <a:t>↑ Triglyceride accumulation in skeletal muscle and cardiac muscle </a:t>
            </a:r>
            <a:endParaRPr b="1" sz="3000"/>
          </a:p>
          <a:p>
            <a:pPr indent="0" lvl="0" marL="0" rtl="0" algn="l">
              <a:spcBef>
                <a:spcPts val="831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 b="1" sz="3000"/>
          </a:p>
          <a:p>
            <a:pPr indent="0" lvl="0" marL="0" rtl="0" algn="l">
              <a:spcBef>
                <a:spcPts val="831"/>
              </a:spcBef>
              <a:spcAft>
                <a:spcPts val="0"/>
              </a:spcAft>
              <a:buSzPct val="100000"/>
              <a:buNone/>
            </a:pPr>
            <a:r>
              <a:rPr b="1" lang="en-US" sz="3000">
                <a:solidFill>
                  <a:srgbClr val="008080"/>
                </a:solidFill>
              </a:rPr>
              <a:t>Liver</a:t>
            </a:r>
            <a:r>
              <a:rPr b="1" lang="en-US" sz="3000"/>
              <a:t>:</a:t>
            </a:r>
            <a:endParaRPr/>
          </a:p>
          <a:p>
            <a:pPr indent="-274193" lvl="0" marL="285750" rtl="0" algn="l">
              <a:spcBef>
                <a:spcPts val="831"/>
              </a:spcBef>
              <a:spcAft>
                <a:spcPts val="0"/>
              </a:spcAft>
              <a:buSzPct val="100000"/>
              <a:buChar char="•"/>
            </a:pPr>
            <a:r>
              <a:rPr b="1" lang="en-US" sz="3000"/>
              <a:t>↑  Endogenous Glucose production in liver</a:t>
            </a:r>
            <a:endParaRPr b="1" sz="3000"/>
          </a:p>
          <a:p>
            <a:pPr indent="-274193" lvl="0" marL="285750" rtl="0" algn="l">
              <a:spcBef>
                <a:spcPts val="831"/>
              </a:spcBef>
              <a:spcAft>
                <a:spcPts val="0"/>
              </a:spcAft>
              <a:buSzPct val="100000"/>
              <a:buChar char="•"/>
            </a:pPr>
            <a:r>
              <a:rPr b="1" lang="en-US" sz="3000"/>
              <a:t>↑ Triglyceride synthesis &amp; secretion</a:t>
            </a:r>
            <a:endParaRPr/>
          </a:p>
          <a:p>
            <a:pPr indent="-212281" lvl="0" marL="285750" rtl="0" algn="l">
              <a:spcBef>
                <a:spcPts val="831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 b="1" sz="3000"/>
          </a:p>
          <a:p>
            <a:pPr indent="0" lvl="0" marL="0" rtl="0" algn="l">
              <a:spcBef>
                <a:spcPts val="831"/>
              </a:spcBef>
              <a:spcAft>
                <a:spcPts val="0"/>
              </a:spcAft>
              <a:buSzPct val="100000"/>
              <a:buNone/>
            </a:pPr>
            <a:r>
              <a:rPr b="1" lang="en-US" sz="3000">
                <a:solidFill>
                  <a:srgbClr val="008080"/>
                </a:solidFill>
              </a:rPr>
              <a:t>Leptin Dysfunction:</a:t>
            </a:r>
            <a:endParaRPr b="1" sz="3000">
              <a:solidFill>
                <a:srgbClr val="008080"/>
              </a:solidFill>
            </a:endParaRPr>
          </a:p>
          <a:p>
            <a:pPr indent="-274193" lvl="0" marL="285750" rtl="0" algn="l">
              <a:spcBef>
                <a:spcPts val="831"/>
              </a:spcBef>
              <a:spcAft>
                <a:spcPts val="0"/>
              </a:spcAft>
              <a:buSzPct val="100000"/>
              <a:buChar char="•"/>
            </a:pPr>
            <a:r>
              <a:rPr b="1" lang="en-US" sz="3000"/>
              <a:t>Normally reduces appetite, promote energy expenditure and enhances insulin sensitivity</a:t>
            </a:r>
            <a:endParaRPr b="1" sz="3000"/>
          </a:p>
          <a:p>
            <a:pPr indent="-274193" lvl="0" marL="285750" rtl="0" algn="l">
              <a:spcBef>
                <a:spcPts val="831"/>
              </a:spcBef>
              <a:spcAft>
                <a:spcPts val="0"/>
              </a:spcAft>
              <a:buSzPct val="100000"/>
              <a:buChar char="•"/>
            </a:pPr>
            <a:r>
              <a:rPr b="1" lang="en-US" sz="3000"/>
              <a:t> Leptin may regulate cardac and vasular function through nitric dependent mechanism </a:t>
            </a:r>
            <a:endParaRPr b="1" sz="3000"/>
          </a:p>
          <a:p>
            <a:pPr indent="-274193" lvl="0" marL="285750" rtl="0" algn="l">
              <a:spcBef>
                <a:spcPts val="831"/>
              </a:spcBef>
              <a:spcAft>
                <a:spcPts val="0"/>
              </a:spcAft>
              <a:buSzPct val="100000"/>
              <a:buChar char="•"/>
            </a:pPr>
            <a:r>
              <a:rPr b="1" lang="en-US" sz="3000"/>
              <a:t> In obesity hyperleptinemia with resistance in brain and other tissues resulting insulin resistance</a:t>
            </a:r>
            <a:endParaRPr b="1" sz="3000"/>
          </a:p>
          <a:p>
            <a:pPr indent="-274193" lvl="0" marL="285750" rtl="0" algn="l">
              <a:spcBef>
                <a:spcPts val="831"/>
              </a:spcBef>
              <a:spcAft>
                <a:spcPts val="0"/>
              </a:spcAft>
              <a:buSzPct val="100000"/>
              <a:buChar char="•"/>
            </a:pPr>
            <a:r>
              <a:rPr b="1" lang="en-US" sz="3000"/>
              <a:t> </a:t>
            </a:r>
            <a:r>
              <a:rPr b="1" lang="en-US" sz="3000">
                <a:solidFill>
                  <a:srgbClr val="008080"/>
                </a:solidFill>
              </a:rPr>
              <a:t>Adiponectin</a:t>
            </a:r>
            <a:r>
              <a:rPr b="1" lang="en-US" sz="3000"/>
              <a:t> improves insulin senitivity </a:t>
            </a:r>
            <a:endParaRPr b="1" sz="3000"/>
          </a:p>
          <a:p>
            <a:pPr indent="-274193" lvl="0" marL="285750" rtl="0" algn="l">
              <a:spcBef>
                <a:spcPts val="831"/>
              </a:spcBef>
              <a:spcAft>
                <a:spcPts val="0"/>
              </a:spcAft>
              <a:buSzPct val="100000"/>
              <a:buChar char="•"/>
            </a:pPr>
            <a:r>
              <a:rPr b="1" lang="en-US" sz="3000"/>
              <a:t> Visfatin ,fetuin,resistin,asprosin ,plasminogen activator inhibitor-1 contribute insulin resistance </a:t>
            </a:r>
            <a:endParaRPr b="1" sz="3000"/>
          </a:p>
          <a:p>
            <a:pPr indent="-212281" lvl="0" marL="285750" rtl="0" algn="l">
              <a:spcBef>
                <a:spcPts val="831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 b="1" sz="3000"/>
          </a:p>
          <a:p>
            <a:pPr indent="0" lvl="0" marL="0" rtl="0" algn="l">
              <a:spcBef>
                <a:spcPts val="831"/>
              </a:spcBef>
              <a:spcAft>
                <a:spcPts val="0"/>
              </a:spcAft>
              <a:buSzPct val="100000"/>
              <a:buNone/>
            </a:pPr>
            <a:r>
              <a:rPr b="1" lang="en-US" sz="3000">
                <a:solidFill>
                  <a:srgbClr val="008080"/>
                </a:solidFill>
              </a:rPr>
              <a:t>Oxidative Stress Hypothesis</a:t>
            </a:r>
            <a:endParaRPr b="1" sz="3000">
              <a:solidFill>
                <a:srgbClr val="008080"/>
              </a:solidFill>
            </a:endParaRPr>
          </a:p>
          <a:p>
            <a:pPr indent="-274193" lvl="0" marL="285750" rtl="0" algn="l">
              <a:spcBef>
                <a:spcPts val="831"/>
              </a:spcBef>
              <a:spcAft>
                <a:spcPts val="0"/>
              </a:spcAft>
              <a:buSzPct val="100000"/>
              <a:buChar char="•"/>
            </a:pPr>
            <a:r>
              <a:rPr b="1" lang="en-US" sz="3000"/>
              <a:t>Defect in mitochondrial oxidative phosphorylation</a:t>
            </a:r>
            <a:endParaRPr b="1" sz="3000"/>
          </a:p>
          <a:p>
            <a:pPr indent="-274193" lvl="0" marL="285750" rtl="0" algn="l">
              <a:spcBef>
                <a:spcPts val="831"/>
              </a:spcBef>
              <a:spcAft>
                <a:spcPts val="0"/>
              </a:spcAft>
              <a:buSzPct val="100000"/>
              <a:buChar char="•"/>
            </a:pPr>
            <a:r>
              <a:rPr b="1" lang="en-US" sz="3000"/>
              <a:t>Seen in:</a:t>
            </a:r>
            <a:endParaRPr b="1" sz="3000"/>
          </a:p>
          <a:p>
            <a:pPr indent="-274193" lvl="0" marL="285750" rtl="0" algn="l">
              <a:spcBef>
                <a:spcPts val="831"/>
              </a:spcBef>
              <a:spcAft>
                <a:spcPts val="0"/>
              </a:spcAft>
              <a:buSzPct val="100000"/>
              <a:buChar char="•"/>
            </a:pPr>
            <a:r>
              <a:rPr b="1" lang="en-US" sz="3000"/>
              <a:t>Obesity</a:t>
            </a:r>
            <a:endParaRPr b="1" sz="3000"/>
          </a:p>
          <a:p>
            <a:pPr indent="-274193" lvl="0" marL="285750" rtl="0" algn="l">
              <a:spcBef>
                <a:spcPts val="831"/>
              </a:spcBef>
              <a:spcAft>
                <a:spcPts val="0"/>
              </a:spcAft>
              <a:buSzPct val="100000"/>
              <a:buChar char="•"/>
            </a:pPr>
            <a:r>
              <a:rPr b="1" lang="en-US" sz="3000"/>
              <a:t>Type 2 diabetes</a:t>
            </a:r>
            <a:endParaRPr b="1" sz="3000"/>
          </a:p>
          <a:p>
            <a:pPr indent="-274193" lvl="0" marL="285750" rtl="0" algn="l">
              <a:spcBef>
                <a:spcPts val="831"/>
              </a:spcBef>
              <a:spcAft>
                <a:spcPts val="0"/>
              </a:spcAft>
              <a:buSzPct val="100000"/>
              <a:buChar char="•"/>
            </a:pPr>
            <a:r>
              <a:rPr b="1" lang="en-US" sz="3000"/>
              <a:t>Offspring of diabetics</a:t>
            </a:r>
            <a:endParaRPr b="1" sz="3000"/>
          </a:p>
          <a:p>
            <a:pPr indent="-274193" lvl="0" marL="285750" rtl="0" algn="l">
              <a:spcBef>
                <a:spcPts val="831"/>
              </a:spcBef>
              <a:spcAft>
                <a:spcPts val="0"/>
              </a:spcAft>
              <a:buSzPct val="100000"/>
              <a:buChar char="•"/>
            </a:pPr>
            <a:r>
              <a:rPr b="1" lang="en-US" sz="3000"/>
              <a:t>Elderly</a:t>
            </a:r>
            <a:endParaRPr b="1" sz="3000"/>
          </a:p>
          <a:p>
            <a:pPr indent="-274193" lvl="0" marL="285750" rtl="0" algn="l">
              <a:spcBef>
                <a:spcPts val="831"/>
              </a:spcBef>
              <a:spcAft>
                <a:spcPts val="0"/>
              </a:spcAft>
              <a:buSzPct val="100000"/>
              <a:buChar char="•"/>
            </a:pPr>
            <a:r>
              <a:rPr b="1" lang="en-US" sz="3000"/>
              <a:t> Leads to: Increased triglycerides accumulation in muscles and liver</a:t>
            </a:r>
            <a:endParaRPr b="1" sz="3000"/>
          </a:p>
          <a:p>
            <a:pPr indent="0" lvl="0" marL="0" rtl="0" algn="l">
              <a:spcBef>
                <a:spcPts val="754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  <a:p>
            <a:pPr indent="-236792" lvl="0" marL="285750" rtl="0" algn="l">
              <a:spcBef>
                <a:spcPts val="754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  <a:p>
            <a:pPr indent="-236792" lvl="0" marL="285750" rtl="0" algn="l">
              <a:spcBef>
                <a:spcPts val="754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  <a:p>
            <a:pPr indent="-236792" lvl="0" marL="285750" rtl="0" algn="l">
              <a:spcBef>
                <a:spcPts val="754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048598"/>
          <p:cNvSpPr>
            <a:spLocks noGrp="1"/>
          </p:cNvSpPr>
          <p:nvPr>
            <p:ph type="title"/>
          </p:nvPr>
        </p:nvSpPr>
        <p:spPr>
          <a:xfrm>
            <a:off x="646739" y="160084"/>
            <a:ext cx="8497261" cy="1344706"/>
          </a:xfrm>
        </p:spPr>
        <p:txBody>
          <a:bodyPr/>
          <a:lstStyle/>
          <a:p>
            <a:r>
              <a:rPr lang="en-US" sz="3600" b="1">
                <a:solidFill>
                  <a:srgbClr val="008080"/>
                </a:solidFill>
              </a:rPr>
              <a:t>Increased waist circumference</a:t>
            </a:r>
            <a:r>
              <a:rPr lang="en-US" b="1"/>
              <a:t> </a:t>
            </a:r>
            <a:endParaRPr lang="en-IN" b="1"/>
          </a:p>
        </p:txBody>
      </p:sp>
      <p:sp>
        <p:nvSpPr>
          <p:cNvPr id="1048600" name="Content Placeholder 1048599"/>
          <p:cNvSpPr>
            <a:spLocks noGrp="1"/>
          </p:cNvSpPr>
          <p:nvPr>
            <p:ph idx="1"/>
          </p:nvPr>
        </p:nvSpPr>
        <p:spPr>
          <a:xfrm>
            <a:off x="197459" y="1760926"/>
            <a:ext cx="8946541" cy="4473502"/>
          </a:xfrm>
        </p:spPr>
        <p:txBody>
          <a:bodyPr>
            <a:normAutofit fontScale="79286" lnSpcReduction="20000"/>
          </a:bodyPr>
          <a:lstStyle/>
          <a:p>
            <a:r>
              <a:rPr lang="en-US" b="1"/>
              <a:t>Waist circumference is important components and frequently applied diagnostic criteria for metabolic syndrome</a:t>
            </a:r>
            <a:endParaRPr lang="en-IN" b="1"/>
          </a:p>
          <a:p>
            <a:endParaRPr lang="en-IN" b="1"/>
          </a:p>
          <a:p>
            <a:r>
              <a:rPr lang="en-US" b="1"/>
              <a:t>Measuring waist circumference does not reliably distinguish increase in subcutaneous or intra abdominal fat</a:t>
            </a:r>
            <a:endParaRPr lang="en-IN" b="1"/>
          </a:p>
          <a:p>
            <a:r>
              <a:rPr lang="en-US" b="1"/>
              <a:t> </a:t>
            </a:r>
            <a:endParaRPr lang="en-IN" b="1"/>
          </a:p>
          <a:p>
            <a:r>
              <a:rPr lang="en-US" b="1"/>
              <a:t>Requires dual X- ray absorptiometry,computed tomography or magnetic resonance imaging to discriminate </a:t>
            </a:r>
            <a:endParaRPr lang="en-IN" b="1"/>
          </a:p>
          <a:p>
            <a:endParaRPr lang="en-IN" b="1"/>
          </a:p>
          <a:p>
            <a:r>
              <a:rPr lang="en-US" b="1"/>
              <a:t>Visceral adipose tissue released free fatty acid reaches liver more readily </a:t>
            </a:r>
            <a:endParaRPr lang="en-IN" b="1"/>
          </a:p>
          <a:p>
            <a:endParaRPr lang="en-IN" b="1"/>
          </a:p>
          <a:p>
            <a:r>
              <a:rPr lang="en-US" b="1"/>
              <a:t>Contrast subcutaneous free fatty acid released into systemic circulation </a:t>
            </a:r>
            <a:endParaRPr lang="en-IN" b="1"/>
          </a:p>
          <a:p>
            <a:endParaRPr lang="en-IN" b="1"/>
          </a:p>
          <a:p>
            <a:r>
              <a:rPr lang="en-US" b="1"/>
              <a:t> Asians / Asian Indian's more visceral fat at lower waist circumference - increased risk for metabolic complications </a:t>
            </a:r>
            <a:endParaRPr lang="en-IN" b="1"/>
          </a:p>
          <a:p>
            <a:endParaRPr lang="en-IN" b="1"/>
          </a:p>
          <a:p>
            <a:endParaRPr lang="en-IN"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Title 1048600"/>
          <p:cNvSpPr>
            <a:spLocks noGrp="1"/>
          </p:cNvSpPr>
          <p:nvPr>
            <p:ph type="title"/>
          </p:nvPr>
        </p:nvSpPr>
        <p:spPr>
          <a:xfrm>
            <a:off x="134471" y="-44824"/>
            <a:ext cx="9905998" cy="1331899"/>
          </a:xfrm>
        </p:spPr>
        <p:txBody>
          <a:bodyPr/>
          <a:lstStyle/>
          <a:p>
            <a:r>
              <a:rPr lang="en-US" sz="3600" b="1">
                <a:solidFill>
                  <a:srgbClr val="008080"/>
                </a:solidFill>
              </a:rPr>
              <a:t>Dyslipidemia</a:t>
            </a:r>
            <a:endParaRPr lang="en-IN" sz="3600" b="1">
              <a:solidFill>
                <a:srgbClr val="008080"/>
              </a:solidFill>
            </a:endParaRPr>
          </a:p>
        </p:txBody>
      </p:sp>
      <p:sp>
        <p:nvSpPr>
          <p:cNvPr id="1048602" name="Content Placeholder 1048601"/>
          <p:cNvSpPr>
            <a:spLocks noGrp="1"/>
          </p:cNvSpPr>
          <p:nvPr>
            <p:ph idx="1"/>
          </p:nvPr>
        </p:nvSpPr>
        <p:spPr>
          <a:xfrm>
            <a:off x="1184622" y="3483428"/>
            <a:ext cx="11207495" cy="966907"/>
          </a:xfrm>
        </p:spPr>
        <p:txBody>
          <a:bodyPr>
            <a:noAutofit/>
          </a:bodyPr>
          <a:lstStyle/>
          <a:p>
            <a:r>
              <a:rPr lang="en-IN" sz="1400" b="1" dirty="0"/>
              <a:t>↑ Free fatty acid (FFA) flux from adipose tissue → liver</a:t>
            </a:r>
          </a:p>
          <a:p>
            <a:r>
              <a:rPr lang="en-IN" sz="1400" b="1" dirty="0"/>
              <a:t>Liver responds with ↑ production of </a:t>
            </a:r>
            <a:r>
              <a:rPr lang="en-IN" sz="1400" b="1" dirty="0" err="1"/>
              <a:t>apoB</a:t>
            </a:r>
            <a:r>
              <a:rPr lang="en-IN" sz="1400" b="1" dirty="0"/>
              <a:t>-containing VLDL</a:t>
            </a:r>
          </a:p>
          <a:p>
            <a:r>
              <a:rPr lang="en-IN" sz="1400" b="1" dirty="0"/>
              <a:t>Result → hypertriglyceridemia (key marker of insulin resistance)</a:t>
            </a:r>
          </a:p>
          <a:p>
            <a:r>
              <a:rPr lang="en-IN" altLang="en-US" sz="1400" b="1" dirty="0"/>
              <a:t>↑ VLDL production from liver</a:t>
            </a:r>
            <a:r>
              <a:rPr lang="en-US" altLang="en-US" sz="1400" b="1" dirty="0"/>
              <a:t> - </a:t>
            </a:r>
            <a:r>
              <a:rPr lang="en-IN" altLang="en-US" sz="1400" b="1" dirty="0"/>
              <a:t>↑ </a:t>
            </a:r>
            <a:r>
              <a:rPr lang="en-IN" altLang="en-US" sz="1400" b="1" dirty="0" err="1"/>
              <a:t>apoC</a:t>
            </a:r>
            <a:r>
              <a:rPr lang="en-IN" altLang="en-US" sz="1400" b="1" dirty="0"/>
              <a:t>-III levels</a:t>
            </a:r>
            <a:endParaRPr lang="en-IN" sz="1400" b="1" dirty="0"/>
          </a:p>
          <a:p>
            <a:r>
              <a:rPr lang="en-IN" altLang="en-US" sz="1400" b="1" dirty="0"/>
              <a:t>Inhibits lipoprotein lipase (LPL)</a:t>
            </a:r>
            <a:r>
              <a:rPr lang="en-US" altLang="en-US" sz="1400" b="1" dirty="0"/>
              <a:t> -</a:t>
            </a:r>
            <a:r>
              <a:rPr lang="en-IN" altLang="en-US" sz="1400" b="1" dirty="0"/>
              <a:t>↓ clearance of triglyceride-rich remnants</a:t>
            </a:r>
            <a:endParaRPr lang="en-IN" sz="1400" b="1" dirty="0"/>
          </a:p>
          <a:p>
            <a:r>
              <a:rPr lang="en-IN" altLang="en-US" sz="1400" b="1" dirty="0"/>
              <a:t>Net effect:</a:t>
            </a:r>
            <a:r>
              <a:rPr lang="en-US" altLang="en-US" sz="1400" b="1" dirty="0"/>
              <a:t>Persistent ↑ triglycerides</a:t>
            </a:r>
            <a:endParaRPr lang="en-IN" sz="1400" b="1" dirty="0"/>
          </a:p>
          <a:p>
            <a:r>
              <a:rPr lang="en-IN" altLang="en-US" sz="1400" b="1" dirty="0"/>
              <a:t>↑ remnant lipoproteins → </a:t>
            </a:r>
            <a:r>
              <a:rPr lang="en-IN" altLang="en-US" sz="1400" b="1" dirty="0" err="1"/>
              <a:t>atherogenic</a:t>
            </a:r>
            <a:endParaRPr lang="en-IN" sz="1400" b="1" dirty="0"/>
          </a:p>
          <a:p>
            <a:endParaRPr lang="en-IN" sz="1400" b="1" dirty="0"/>
          </a:p>
          <a:p>
            <a:r>
              <a:rPr lang="en-US" altLang="en-US" sz="1400" b="1" dirty="0">
                <a:solidFill>
                  <a:srgbClr val="008080"/>
                </a:solidFill>
              </a:rPr>
              <a:t>Low HDL Cholesterol</a:t>
            </a:r>
            <a:endParaRPr lang="en-IN" sz="1400" b="1" dirty="0">
              <a:solidFill>
                <a:srgbClr val="008080"/>
              </a:solidFill>
            </a:endParaRPr>
          </a:p>
          <a:p>
            <a:r>
              <a:rPr lang="en-US" sz="1400" b="1" dirty="0"/>
              <a:t>↑ triglycerides → CETP-mediated exchange</a:t>
            </a:r>
            <a:endParaRPr lang="en-IN" sz="1400" b="1" dirty="0"/>
          </a:p>
          <a:p>
            <a:r>
              <a:rPr lang="en-US" sz="1400" b="1" dirty="0"/>
              <a:t>HDL loses cholesteryl esters → gains triglycerides</a:t>
            </a:r>
            <a:endParaRPr lang="en-IN" sz="1400" b="1" dirty="0"/>
          </a:p>
          <a:p>
            <a:r>
              <a:rPr lang="en-IN" sz="1400" b="1" dirty="0"/>
              <a:t>HDL</a:t>
            </a:r>
            <a:r>
              <a:rPr lang="en-US" sz="1400" b="1" dirty="0"/>
              <a:t> becomes small, dense, unstable</a:t>
            </a:r>
            <a:endParaRPr lang="en-IN" sz="1400" b="1" dirty="0"/>
          </a:p>
          <a:p>
            <a:r>
              <a:rPr lang="en-US" sz="1400" b="1" dirty="0"/>
              <a:t>↑ clearance from circulation → ↓ HDL levels</a:t>
            </a:r>
            <a:endParaRPr lang="en-IN" sz="1400" b="1" dirty="0"/>
          </a:p>
          <a:p>
            <a:endParaRPr lang="en-IN" sz="1400" b="1" dirty="0"/>
          </a:p>
          <a:p>
            <a:r>
              <a:rPr lang="en-US" sz="1400" b="1" dirty="0">
                <a:solidFill>
                  <a:srgbClr val="008080"/>
                </a:solidFill>
              </a:rPr>
              <a:t>Small Dense LDL (Highly </a:t>
            </a:r>
            <a:r>
              <a:rPr lang="en-US" sz="1400" b="1" dirty="0" err="1">
                <a:solidFill>
                  <a:srgbClr val="008080"/>
                </a:solidFill>
              </a:rPr>
              <a:t>Atherogenic</a:t>
            </a:r>
            <a:r>
              <a:rPr lang="en-US" sz="1400" b="1" dirty="0">
                <a:solidFill>
                  <a:srgbClr val="008080"/>
                </a:solidFill>
              </a:rPr>
              <a:t>)</a:t>
            </a:r>
            <a:endParaRPr lang="en-IN" sz="1400" b="1" dirty="0">
              <a:solidFill>
                <a:srgbClr val="008080"/>
              </a:solidFill>
            </a:endParaRPr>
          </a:p>
          <a:p>
            <a:r>
              <a:rPr lang="en-US" sz="1400" b="1" dirty="0"/>
              <a:t>Seen when TG &gt; ~180 mg/dL (&gt;2.0 </a:t>
            </a:r>
            <a:r>
              <a:rPr lang="en-US" sz="1400" b="1" dirty="0" err="1"/>
              <a:t>mmol</a:t>
            </a:r>
            <a:r>
              <a:rPr lang="en-US" sz="1400" b="1" dirty="0"/>
              <a:t>/L)</a:t>
            </a:r>
            <a:endParaRPr lang="en-IN" sz="1400" b="1" dirty="0"/>
          </a:p>
          <a:p>
            <a:r>
              <a:rPr lang="en-US" sz="1400" b="1" dirty="0"/>
              <a:t>LDL becomes: Small + dense - More prone to oxidation </a:t>
            </a:r>
            <a:endParaRPr lang="en-IN" sz="1400" b="1" dirty="0"/>
          </a:p>
          <a:p>
            <a:endParaRPr lang="en-IN" sz="1400" b="1" dirty="0"/>
          </a:p>
        </p:txBody>
      </p:sp>
    </p:spTree>
  </p:cSld>
  <p:clrMapOvr>
    <a:masterClrMapping/>
  </p:clrMapOvr>
</p:sld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mv="urn:schemas-microsoft-com:mac:vml">
  <p:tag name="may_ignore_ucw" val="true"/>
  <p:tag name="ppt/slides/slide7.xml" val="2149363428"/>
  <p:tag name="ppt/slides/slide24.xml" val="2819802916"/>
  <p:tag name="ppt/slideMasters/slideMaster1.xml" val="866652905"/>
  <p:tag name="ppt/slides/slide1.xml" val="1277703934"/>
  <p:tag name="ppt/slides/slide2.xml" val="1920566145"/>
  <p:tag name="ppt/slides/slide3.xml" val="1782517780"/>
  <p:tag name="ppt/slides/slide4.xml" val="687553534"/>
  <p:tag name="ppt/slides/slide5.xml" val="441374435"/>
  <p:tag name="ppt/slides/slide6.xml" val="4254756416"/>
  <p:tag name="ppt/slides/slide8.xml" val="245216268"/>
  <p:tag name="ppt/slides/slide9.xml" val="3761340289"/>
  <p:tag name="ppt/slides/slide10.xml" val="3999315199"/>
  <p:tag name="ppt/slides/slide11.xml" val="3222339098"/>
  <p:tag name="ppt/slides/slide12.xml" val="2623236528"/>
  <p:tag name="ppt/slides/slide13.xml" val="2931257186"/>
  <p:tag name="ppt/slides/slide14.xml" val="1467104401"/>
  <p:tag name="ppt/slides/slide15.xml" val="3342239735"/>
  <p:tag name="ppt/slides/slide16.xml" val="775433564"/>
  <p:tag name="ppt/slides/slide17.xml" val="3787511096"/>
  <p:tag name="ppt/slides/slide18.xml" val="3046571736"/>
  <p:tag name="ppt/slides/slide19.xml" val="125161451"/>
  <p:tag name="ppt/slides/slide20.xml" val="707855977"/>
  <p:tag name="ppt/slides/slide21.xml" val="1498048818"/>
  <p:tag name="ppt/slides/slide22.xml" val="2520779643"/>
  <p:tag name="ppt/slides/slide23.xml" val="4201188020"/>
  <p:tag name="ppt/slides/slide25.xml" val="1035998646"/>
  <p:tag name="ppt/slides/slide26.xml" val="3330571911"/>
  <p:tag name="ppt/notesMasters/notesMaster1.xml" val="4198244397"/>
  <p:tag name="ppt/theme/theme1.xml" val="2055642063"/>
  <p:tag name="ppt/media/image1.jpeg" val="335751834"/>
  <p:tag name="ppt/slideLayouts/slideLayout1.xml" val="2475143501"/>
  <p:tag name="ppt/slideLayouts/slideLayout2.xml" val="1326970199"/>
  <p:tag name="ppt/slideLayouts/slideLayout3.xml" val="988360073"/>
  <p:tag name="ppt/slideLayouts/slideLayout4.xml" val="3887705869"/>
  <p:tag name="ppt/slideLayouts/slideLayout5.xml" val="169177022"/>
  <p:tag name="ppt/slideLayouts/slideLayout6.xml" val="3245404187"/>
  <p:tag name="ppt/slideLayouts/slideLayout7.xml" val="91001545"/>
  <p:tag name="ppt/slideLayouts/slideLayout8.xml" val="2877983070"/>
  <p:tag name="ppt/slideLayouts/slideLayout9.xml" val="2452870383"/>
  <p:tag name="ppt/slideLayouts/slideLayout10.xml" val="4145962697"/>
  <p:tag name="ppt/slideLayouts/slideLayout11.xml" val="1352556375"/>
  <p:tag name="ppt/slideLayouts/slideLayout12.xml" val="2623190222"/>
  <p:tag name="ppt/slideLayouts/slideLayout13.xml" val="2789429584"/>
  <p:tag name="ppt/slideLayouts/slideLayout14.xml" val="3695214124"/>
  <p:tag name="ppt/slideLayouts/slideLayout15.xml" val="1618917343"/>
  <p:tag name="ppt/slideLayouts/slideLayout16.xml" val="1232553857"/>
  <p:tag name="ppt/slideLayouts/slideLayout17.xml" val="1315442448"/>
  <p:tag name="ppt/theme/theme2.xml" val="1798483773"/>
  <p:tag name="ppt/media/image2.png" val="3065089398"/>
  <p:tag name="ppt/media/image3.jpeg" val="382623767"/>
  <p:tag name="ppt/media/image4.png" val="733716834"/>
  <p:tag name="ppt/media/image5.png" val="2346451002"/>
  <p:tag name="ppt/media/image6.jpeg" val="1406926948"/>
  <p:tag name="ppt/media/image7.jpeg" val="405876166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