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83" r:id="rId5"/>
    <p:sldId id="259" r:id="rId6"/>
    <p:sldId id="271" r:id="rId7"/>
    <p:sldId id="260" r:id="rId8"/>
    <p:sldId id="261" r:id="rId9"/>
    <p:sldId id="262" r:id="rId10"/>
    <p:sldId id="272" r:id="rId11"/>
    <p:sldId id="284" r:id="rId12"/>
    <p:sldId id="263" r:id="rId13"/>
    <p:sldId id="264" r:id="rId14"/>
    <p:sldId id="289" r:id="rId15"/>
    <p:sldId id="290" r:id="rId16"/>
    <p:sldId id="266" r:id="rId17"/>
    <p:sldId id="285" r:id="rId18"/>
    <p:sldId id="291" r:id="rId19"/>
    <p:sldId id="270" r:id="rId20"/>
    <p:sldId id="276" r:id="rId21"/>
    <p:sldId id="275" r:id="rId22"/>
    <p:sldId id="273" r:id="rId23"/>
    <p:sldId id="278" r:id="rId24"/>
    <p:sldId id="281" r:id="rId25"/>
    <p:sldId id="267" r:id="rId26"/>
    <p:sldId id="282" r:id="rId27"/>
    <p:sldId id="287" r:id="rId28"/>
    <p:sldId id="288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7/31/2026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7/31/2026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7/31/2026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7/31/2026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7/31/2026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7ACDC-F4D8-88D5-B15E-C66811BB5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Paraquat</a:t>
            </a:r>
            <a:r>
              <a:rPr lang="en-US" dirty="0"/>
              <a:t> poisoning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1FD363-DE25-69B7-1B9F-C2AFA1B84A4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451579" y="1853754"/>
            <a:ext cx="8631238" cy="3672417"/>
          </a:xfrm>
        </p:spPr>
        <p:txBody>
          <a:bodyPr>
            <a:normAutofit/>
          </a:bodyPr>
          <a:lstStyle/>
          <a:p>
            <a:r>
              <a:rPr lang="en-US" dirty="0"/>
              <a:t>PRESENTED BY : UNIT 2</a:t>
            </a:r>
          </a:p>
          <a:p>
            <a:r>
              <a:rPr lang="en-US" dirty="0"/>
              <a:t>CHIEF AND PROFESSOR: DR.B.PALANIKUMAR.MD</a:t>
            </a:r>
          </a:p>
          <a:p>
            <a:r>
              <a:rPr lang="en-US" dirty="0"/>
              <a:t>ASSOCIATE PROFESSOR: DR. V.PALANIKUMARAN MD</a:t>
            </a:r>
          </a:p>
          <a:p>
            <a:r>
              <a:rPr lang="en-US" dirty="0"/>
              <a:t>ASST.PROFESSOR : DR.S.PONSENTHIL KUMAR MD</a:t>
            </a:r>
          </a:p>
          <a:p>
            <a:r>
              <a:rPr lang="en-US" dirty="0"/>
              <a:t>                            DR.S.SARAVANAMADHAVAN DTCD MD</a:t>
            </a:r>
          </a:p>
          <a:p>
            <a:r>
              <a:rPr lang="en-US" dirty="0"/>
              <a:t>                            DR.M.ILAMARAN MD</a:t>
            </a:r>
          </a:p>
          <a:p>
            <a:r>
              <a:rPr lang="en-US" dirty="0"/>
              <a:t>PRESENTER: DR. NAGAPRANITH 1</a:t>
            </a:r>
            <a:r>
              <a:rPr lang="en-US" baseline="30000" dirty="0"/>
              <a:t>st</a:t>
            </a:r>
            <a:r>
              <a:rPr lang="en-US" dirty="0"/>
              <a:t> YEAR PG</a:t>
            </a:r>
          </a:p>
        </p:txBody>
      </p:sp>
    </p:spTree>
    <p:extLst>
      <p:ext uri="{BB962C8B-B14F-4D97-AF65-F5344CB8AC3E}">
        <p14:creationId xmlns:p14="http://schemas.microsoft.com/office/powerpoint/2010/main" val="10871072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5BF2D-377A-F8CF-FE13-43605F6FA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Toxicity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6D52372-5E8D-3A0B-34C2-23846F17B5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0078547"/>
              </p:ext>
            </p:extLst>
          </p:nvPr>
        </p:nvGraphicFramePr>
        <p:xfrm>
          <a:off x="1450975" y="2016125"/>
          <a:ext cx="10611273" cy="4041846"/>
        </p:xfrm>
        <a:graphic>
          <a:graphicData uri="http://schemas.openxmlformats.org/drawingml/2006/table">
            <a:tbl>
              <a:tblPr firstRow="1" lastRow="1" bandRow="1">
                <a:tableStyleId>{D7AC3CCA-C797-4891-BE02-D94E43425B78}</a:tableStyleId>
              </a:tblPr>
              <a:tblGrid>
                <a:gridCol w="1936679">
                  <a:extLst>
                    <a:ext uri="{9D8B030D-6E8A-4147-A177-3AD203B41FA5}">
                      <a16:colId xmlns:a16="http://schemas.microsoft.com/office/drawing/2014/main" val="2805094389"/>
                    </a:ext>
                  </a:extLst>
                </a:gridCol>
                <a:gridCol w="3833297">
                  <a:extLst>
                    <a:ext uri="{9D8B030D-6E8A-4147-A177-3AD203B41FA5}">
                      <a16:colId xmlns:a16="http://schemas.microsoft.com/office/drawing/2014/main" val="2074841791"/>
                    </a:ext>
                  </a:extLst>
                </a:gridCol>
                <a:gridCol w="4841297">
                  <a:extLst>
                    <a:ext uri="{9D8B030D-6E8A-4147-A177-3AD203B41FA5}">
                      <a16:colId xmlns:a16="http://schemas.microsoft.com/office/drawing/2014/main" val="607220005"/>
                    </a:ext>
                  </a:extLst>
                </a:gridCol>
              </a:tblGrid>
              <a:tr h="1289403">
                <a:tc>
                  <a:txBody>
                    <a:bodyPr/>
                    <a:lstStyle/>
                    <a:p>
                      <a:r>
                        <a:rPr lang="en-US" dirty="0"/>
                        <a:t>MILD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10ml</a:t>
                      </a:r>
                    </a:p>
                    <a:p>
                      <a:r>
                        <a:rPr lang="en-US" dirty="0"/>
                        <a:t>20mg PARAQUAT CATION PER KG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Asymptomatic</a:t>
                      </a:r>
                    </a:p>
                    <a:p>
                      <a:r>
                        <a:rPr lang="en-US" dirty="0"/>
                        <a:t>Mucosal ulceration</a:t>
                      </a:r>
                    </a:p>
                    <a:p>
                      <a:r>
                        <a:rPr lang="en-US" dirty="0"/>
                        <a:t>Transient renal impairment </a:t>
                      </a:r>
                    </a:p>
                    <a:p>
                      <a:r>
                        <a:rPr lang="en-US" dirty="0"/>
                        <a:t>Recovery is expected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4481119"/>
                  </a:ext>
                </a:extLst>
              </a:tr>
              <a:tr h="1289403">
                <a:tc>
                  <a:txBody>
                    <a:bodyPr/>
                    <a:lstStyle/>
                    <a:p>
                      <a:r>
                        <a:rPr lang="en-US" b="1" dirty="0"/>
                        <a:t>MODERATE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10 to 20ml</a:t>
                      </a:r>
                    </a:p>
                    <a:p>
                      <a:r>
                        <a:rPr lang="en-US" b="1" dirty="0"/>
                        <a:t>20 to 40mg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Corrosive injury</a:t>
                      </a:r>
                    </a:p>
                    <a:p>
                      <a:r>
                        <a:rPr lang="en-US" b="1" dirty="0"/>
                        <a:t>Acute tubular necrosis</a:t>
                      </a:r>
                    </a:p>
                    <a:p>
                      <a:r>
                        <a:rPr lang="en-US" b="1" dirty="0"/>
                        <a:t>Acute hemorrhagic lung injury</a:t>
                      </a:r>
                    </a:p>
                    <a:p>
                      <a:r>
                        <a:rPr lang="en-US" b="1" dirty="0"/>
                        <a:t>Death usually occurs in 5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737195"/>
                  </a:ext>
                </a:extLst>
              </a:tr>
              <a:tr h="1289403">
                <a:tc>
                  <a:txBody>
                    <a:bodyPr/>
                    <a:lstStyle/>
                    <a:p>
                      <a:r>
                        <a:rPr lang="en-US" dirty="0"/>
                        <a:t>SEVERE/</a:t>
                      </a:r>
                    </a:p>
                    <a:p>
                      <a:r>
                        <a:rPr lang="en-US" dirty="0"/>
                        <a:t>FULMINANT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&gt; 20ml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MODS</a:t>
                      </a:r>
                    </a:p>
                    <a:p>
                      <a:r>
                        <a:rPr lang="en-US" dirty="0" err="1"/>
                        <a:t>GImucosa</a:t>
                      </a:r>
                      <a:r>
                        <a:rPr lang="en-US" dirty="0"/>
                        <a:t> ulcerations/perforation</a:t>
                      </a:r>
                    </a:p>
                    <a:p>
                      <a:r>
                        <a:rPr lang="en-US" dirty="0"/>
                        <a:t>Renal and hepatic injury</a:t>
                      </a:r>
                    </a:p>
                    <a:p>
                      <a:r>
                        <a:rPr lang="en-US" dirty="0"/>
                        <a:t>Cardiac dysrhythmias</a:t>
                      </a:r>
                    </a:p>
                    <a:p>
                      <a:r>
                        <a:rPr lang="en-US" dirty="0" err="1"/>
                        <a:t>Mediastinitis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91030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20780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5D8247-E369-2B7D-2EF7-2E2E73B38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FEATURES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3364A31B-D770-812E-AF60-2C628038ADD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7142105"/>
              </p:ext>
            </p:extLst>
          </p:nvPr>
        </p:nvGraphicFramePr>
        <p:xfrm>
          <a:off x="1451029" y="2016125"/>
          <a:ext cx="7916258" cy="3169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22129">
                  <a:extLst>
                    <a:ext uri="{9D8B030D-6E8A-4147-A177-3AD203B41FA5}">
                      <a16:colId xmlns:a16="http://schemas.microsoft.com/office/drawing/2014/main" val="2283574434"/>
                    </a:ext>
                  </a:extLst>
                </a:gridCol>
                <a:gridCol w="6694129">
                  <a:extLst>
                    <a:ext uri="{9D8B030D-6E8A-4147-A177-3AD203B41FA5}">
                      <a16:colId xmlns:a16="http://schemas.microsoft.com/office/drawing/2014/main" val="3992121162"/>
                    </a:ext>
                  </a:extLst>
                </a:gridCol>
              </a:tblGrid>
              <a:tr h="624840">
                <a:tc>
                  <a:txBody>
                    <a:bodyPr/>
                    <a:lstStyle/>
                    <a:p>
                      <a:r>
                        <a:rPr lang="en-US" dirty="0"/>
                        <a:t>CVS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Hypovolemia, shock, myocarditis, arrhythmias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7539271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r>
                        <a:rPr lang="en-US" dirty="0"/>
                        <a:t>CNS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Coma, convulsions, cerebral edema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8545948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r>
                        <a:rPr lang="en-US" dirty="0"/>
                        <a:t>ENDOCRINE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Adrenal necrosis  leading to Adrenal insufficiency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7740837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r>
                        <a:rPr lang="en-US" dirty="0"/>
                        <a:t>GI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Ulceration, perforation, nausea, </a:t>
                      </a:r>
                      <a:r>
                        <a:rPr lang="en-US" dirty="0" err="1"/>
                        <a:t>centrilobular</a:t>
                      </a:r>
                      <a:r>
                        <a:rPr lang="en-US" dirty="0"/>
                        <a:t> necrosis of liver, pancreatitis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4210730"/>
                  </a:ext>
                </a:extLst>
              </a:tr>
              <a:tr h="624840">
                <a:tc>
                  <a:txBody>
                    <a:bodyPr/>
                    <a:lstStyle/>
                    <a:p>
                      <a:r>
                        <a:rPr lang="en-US" dirty="0"/>
                        <a:t>HEMATOLOGY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Early :leukocytosis </a:t>
                      </a:r>
                    </a:p>
                    <a:p>
                      <a:r>
                        <a:rPr lang="en-US" dirty="0"/>
                        <a:t>Late : Anemia, </a:t>
                      </a:r>
                      <a:r>
                        <a:rPr lang="en-US" dirty="0" err="1"/>
                        <a:t>Methemoglobulinemia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41921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8817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4C451-15FF-CFC6-9B37-1AEAF85FE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A1F37-7F61-5DCE-6AF9-6CF03F0BB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3818921" cy="3487601"/>
          </a:xfrm>
        </p:spPr>
        <p:txBody>
          <a:bodyPr/>
          <a:lstStyle/>
          <a:p>
            <a:r>
              <a:rPr lang="en-US" dirty="0"/>
              <a:t>PARAQUAT TONGUE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SKIN CHANGES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2AE6BC-F77C-0CE5-4543-90A2E8810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6444" y="978564"/>
            <a:ext cx="4561194" cy="251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BF3B0C-2C5C-2433-A46E-D57CD969C8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5365" y="3654872"/>
            <a:ext cx="4552273" cy="269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227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9D2DA-9B33-B5E3-2E3C-F6D241436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features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60316E2-C761-26E5-E12A-E2F2C88FFC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RENAL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PHASE 1 : PRE RENAL AKI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PHASE 2 : INTRINSIC KIDNEY INJURY</a:t>
            </a:r>
          </a:p>
          <a:p>
            <a:pPr lvl="3"/>
            <a:r>
              <a:rPr lang="en-US" dirty="0"/>
              <a:t>ACUTE TUBULAR NECROSIS</a:t>
            </a:r>
          </a:p>
          <a:p>
            <a:pPr lvl="3"/>
            <a:r>
              <a:rPr lang="en-US" dirty="0"/>
              <a:t>DISPROPOTIONATE RISE IN CREATININE</a:t>
            </a:r>
          </a:p>
          <a:p>
            <a:r>
              <a:rPr lang="en-US" dirty="0"/>
              <a:t>TOXIN DAMAGES THE KIDNEY  </a:t>
            </a:r>
            <a:r>
              <a:rPr lang="en-US" dirty="0">
                <a:sym typeface="Wingdings" pitchFamily="2" charset="2"/>
              </a:rPr>
              <a:t> KIDNEY FAILS TO EXCRETE THE TOXIN</a:t>
            </a:r>
          </a:p>
          <a:p>
            <a:pPr marL="0" indent="0">
              <a:buNone/>
            </a:pPr>
            <a:r>
              <a:rPr lang="en-US" dirty="0">
                <a:sym typeface="Wingdings" pitchFamily="2" charset="2"/>
              </a:rPr>
              <a:t>.    INCREASE IN SYSTEMIC TOXICITY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893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EA8E4-3E0D-1C37-FAF2-15D793658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PULMONARY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2DCB8-127F-B042-B60A-450975418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UOUGH  INTO ALVEOLAR CELLS AGAINST CONC GRADIENT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ALVEOLAR DESTRUCTION BY ROS </a:t>
            </a:r>
            <a:r>
              <a:rPr lang="en-US" dirty="0">
                <a:sym typeface="Wingdings" pitchFamily="2" charset="2"/>
              </a:rPr>
              <a:t> ACUTE PULMONARY EDEMA/ARDS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INFLAMMATION </a:t>
            </a:r>
            <a:r>
              <a:rPr lang="en-US" dirty="0">
                <a:sym typeface="Wingdings" pitchFamily="2" charset="2"/>
              </a:rPr>
              <a:t> FIBROBLAST PROLIFERATION  FIBROSIS (ALVEOLI)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>
                <a:sym typeface="Wingdings" pitchFamily="2" charset="2"/>
              </a:rPr>
              <a:t>OTHER SYMPTOMS</a:t>
            </a:r>
          </a:p>
          <a:p>
            <a:pPr lvl="1"/>
            <a:r>
              <a:rPr lang="en-US" dirty="0"/>
              <a:t>COUGH, APHONIA, PSEUDO DIPTHERIA(PHARYNGEAL MEMBRANE)</a:t>
            </a:r>
          </a:p>
          <a:p>
            <a:pPr lvl="1"/>
            <a:r>
              <a:rPr lang="en-US" dirty="0"/>
              <a:t>HEMOPTYSIS, HEMORRHAGE</a:t>
            </a:r>
          </a:p>
        </p:txBody>
      </p:sp>
    </p:spTree>
    <p:extLst>
      <p:ext uri="{BB962C8B-B14F-4D97-AF65-F5344CB8AC3E}">
        <p14:creationId xmlns:p14="http://schemas.microsoft.com/office/powerpoint/2010/main" val="34084359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7698-B0FF-1CF7-8C09-A0DBB39F8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PULMONARY FIBROSIS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328DA8C-43AB-5850-6C37-62AAE2C29C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66456" y="1853754"/>
            <a:ext cx="3184744" cy="34496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9C4529-6F62-4FED-D1BB-D17A5885FF6D}"/>
              </a:ext>
            </a:extLst>
          </p:cNvPr>
          <p:cNvSpPr txBox="1"/>
          <p:nvPr/>
        </p:nvSpPr>
        <p:spPr>
          <a:xfrm>
            <a:off x="1340800" y="2234140"/>
            <a:ext cx="5993450" cy="2591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213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6EA20-AC02-D529-D52C-A4FA0776D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AC7C1F-6E5D-A02B-5B52-B17B6B580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SODIUM DITHIONATE TEST</a:t>
            </a:r>
          </a:p>
          <a:p>
            <a:pPr lvl="1"/>
            <a:r>
              <a:rPr lang="en-US" dirty="0"/>
              <a:t>100MG SODIUM DITHIONATE + 5ML OF 5M NAOH</a:t>
            </a:r>
          </a:p>
          <a:p>
            <a:pPr lvl="1"/>
            <a:r>
              <a:rPr lang="en-US" dirty="0"/>
              <a:t>ADDED TO 1ML URINE</a:t>
            </a:r>
          </a:p>
          <a:p>
            <a:pPr lvl="1"/>
            <a:r>
              <a:rPr lang="en-US" dirty="0"/>
              <a:t>IF PARAQUAT LEVEL &gt; 2microgram/L </a:t>
            </a:r>
          </a:p>
          <a:p>
            <a:pPr lvl="1"/>
            <a:r>
              <a:rPr lang="en-US" dirty="0"/>
              <a:t>PARAQUAT : BLUE TO BLACK (BASED ON CONC)</a:t>
            </a:r>
          </a:p>
          <a:p>
            <a:pPr lvl="1"/>
            <a:r>
              <a:rPr lang="en-US" dirty="0"/>
              <a:t>DIQUAT : YELLOWISH GREEN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15D3A7-4CA1-2529-29EE-D3F9204820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2416" y="719666"/>
            <a:ext cx="3289668" cy="541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028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8F3969-8634-62BE-AC89-AFFA370BC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444392-E6C2-DEE5-1E25-80FAC658D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QUANTITATIVE : CHROMATOGRAPHY, RADIOIMMUNOASSAY</a:t>
            </a:r>
          </a:p>
          <a:p>
            <a:r>
              <a:rPr lang="en-US" dirty="0"/>
              <a:t>MONITOR : RFT, LFT, CBC</a:t>
            </a:r>
          </a:p>
          <a:p>
            <a:r>
              <a:rPr lang="en-US" dirty="0"/>
              <a:t>SERUM CREATININE AND LDH : </a:t>
            </a:r>
          </a:p>
          <a:p>
            <a:pPr lvl="2"/>
            <a:r>
              <a:rPr lang="en-US" dirty="0"/>
              <a:t>LEVELS ARE FALSELY HIGH BECAUSE </a:t>
            </a:r>
            <a:r>
              <a:rPr lang="en-US"/>
              <a:t>OF INTERFERENCE WITH COLORIMETRIC </a:t>
            </a:r>
            <a:r>
              <a:rPr lang="en-US" dirty="0"/>
              <a:t>METHODS</a:t>
            </a:r>
          </a:p>
          <a:p>
            <a:pPr lvl="2"/>
            <a:r>
              <a:rPr lang="en-US" dirty="0"/>
              <a:t>THRESHOLD : 10mg/L</a:t>
            </a:r>
          </a:p>
        </p:txBody>
      </p:sp>
    </p:spTree>
    <p:extLst>
      <p:ext uri="{BB962C8B-B14F-4D97-AF65-F5344CB8AC3E}">
        <p14:creationId xmlns:p14="http://schemas.microsoft.com/office/powerpoint/2010/main" val="40293616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E506C2-A194-2E87-7B5E-FB207FCDE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04513-1DFC-0BC1-A990-A1B807A2E3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DECONTAMINATION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PREVENT ABSORPTION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EXTRACORPOREAL REMOVAL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IMMUNOSUPPRESION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SUPPORTIVE CARE</a:t>
            </a:r>
          </a:p>
        </p:txBody>
      </p:sp>
    </p:spTree>
    <p:extLst>
      <p:ext uri="{BB962C8B-B14F-4D97-AF65-F5344CB8AC3E}">
        <p14:creationId xmlns:p14="http://schemas.microsoft.com/office/powerpoint/2010/main" val="16995135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4C56A-08EE-6602-D669-D0C3B5635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2D912-7CD6-36F0-F249-C309926430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DECONTAMINATION : </a:t>
            </a:r>
          </a:p>
          <a:p>
            <a:pPr lvl="1"/>
            <a:r>
              <a:rPr lang="en-US" dirty="0"/>
              <a:t>SKIN : WASHED WITH SOAP AND WATER</a:t>
            </a:r>
          </a:p>
          <a:p>
            <a:pPr lvl="1"/>
            <a:r>
              <a:rPr lang="en-US" dirty="0"/>
              <a:t>EYES : WASHED FOR 15MINS</a:t>
            </a:r>
          </a:p>
          <a:p>
            <a:pPr lvl="1"/>
            <a:r>
              <a:rPr lang="en-US" dirty="0"/>
              <a:t>DRESS : CONSIDERED CONTAMINATED EVEN BY VOMITUS</a:t>
            </a:r>
          </a:p>
          <a:p>
            <a:r>
              <a:rPr lang="en-US" dirty="0"/>
              <a:t>DELAY ABSORPTION</a:t>
            </a:r>
          </a:p>
          <a:p>
            <a:pPr lvl="1"/>
            <a:r>
              <a:rPr lang="en-US" dirty="0"/>
              <a:t>LAVAGE : IF PRESENTED EARLY( &lt;1 HR), </a:t>
            </a:r>
          </a:p>
          <a:p>
            <a:pPr lvl="1"/>
            <a:r>
              <a:rPr lang="en-US" dirty="0"/>
              <a:t>ACTIVATED CHARCOAL/FULLER’S EARTH, BENTONITE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938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ACA23-064B-4FFC-879E-558D256CE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D476F-F7BD-F109-4672-07B611D57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3829" y="2079232"/>
            <a:ext cx="9603275" cy="3450613"/>
          </a:xfrm>
        </p:spPr>
        <p:txBody>
          <a:bodyPr/>
          <a:lstStyle/>
          <a:p>
            <a:r>
              <a:rPr lang="en-US" dirty="0" err="1"/>
              <a:t>Paraquat</a:t>
            </a:r>
            <a:r>
              <a:rPr lang="en-US" dirty="0"/>
              <a:t> is one of the world’s most widely used herbicides due to its cost effectiveness and fast acting nature to remove weeds and clear the land before ploughing</a:t>
            </a:r>
          </a:p>
          <a:p>
            <a:r>
              <a:rPr lang="en-US" dirty="0"/>
              <a:t>It acts by blocking the photosynthesis pathway in plants and makes them to wilt and die within days</a:t>
            </a:r>
          </a:p>
          <a:p>
            <a:r>
              <a:rPr lang="en-US" dirty="0"/>
              <a:t>It is a non selective herbicide</a:t>
            </a:r>
          </a:p>
          <a:p>
            <a:r>
              <a:rPr lang="en-US" dirty="0"/>
              <a:t>It gets inactivated on contact with soil so, no risk of soil contamination</a:t>
            </a:r>
          </a:p>
        </p:txBody>
      </p:sp>
    </p:spTree>
    <p:extLst>
      <p:ext uri="{BB962C8B-B14F-4D97-AF65-F5344CB8AC3E}">
        <p14:creationId xmlns:p14="http://schemas.microsoft.com/office/powerpoint/2010/main" val="4293046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4C2A5-C23C-284A-5677-005E0D686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Extracorporeal elimination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362993-AABD-0B16-8D95-5055EF20CB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CHARCOAL HEMOPERFUSION : </a:t>
            </a:r>
          </a:p>
          <a:p>
            <a:pPr lvl="2"/>
            <a:r>
              <a:rPr lang="en-US" dirty="0"/>
              <a:t>WITHIN 4 HOURS </a:t>
            </a:r>
          </a:p>
          <a:p>
            <a:pPr lvl="2"/>
            <a:r>
              <a:rPr lang="en-US" dirty="0"/>
              <a:t>LASTING 6 TO 8 HOURS</a:t>
            </a:r>
          </a:p>
          <a:p>
            <a:r>
              <a:rPr lang="en-US" dirty="0"/>
              <a:t>CAVH vs CVVH</a:t>
            </a:r>
          </a:p>
          <a:p>
            <a:r>
              <a:rPr lang="en-US" dirty="0"/>
              <a:t>HEMODIALYSIS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795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E44D8-25D2-F98D-C5D3-D19FD4524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8D4E3-7556-E830-2A80-EBCF11847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PULSE THERAPY </a:t>
            </a:r>
          </a:p>
          <a:p>
            <a:pPr lvl="1"/>
            <a:r>
              <a:rPr lang="en-US" dirty="0"/>
              <a:t>METHYLPREDNISOLONE 1GM/DAY FOR 3 DAYS</a:t>
            </a:r>
          </a:p>
          <a:p>
            <a:pPr lvl="1"/>
            <a:r>
              <a:rPr lang="en-US" dirty="0"/>
              <a:t>CYCLOPHOSPHAMIDE 15MG/KG FOR 2 DAYS</a:t>
            </a:r>
          </a:p>
          <a:p>
            <a:r>
              <a:rPr lang="en-US" dirty="0"/>
              <a:t>DEXAMETHASONE FOLLOWUP IN LOW DOSES ( TO TAPER) : 20MG/DAY</a:t>
            </a:r>
          </a:p>
          <a:p>
            <a:pPr lvl="1"/>
            <a:r>
              <a:rPr lang="en-US" dirty="0"/>
              <a:t>UNTIL OXYGEN LEVELS STABILIZE</a:t>
            </a:r>
          </a:p>
          <a:p>
            <a:r>
              <a:rPr lang="en-US" dirty="0"/>
              <a:t>REPEAT PULSE </a:t>
            </a:r>
          </a:p>
          <a:p>
            <a:pPr lvl="1"/>
            <a:r>
              <a:rPr lang="en-US" dirty="0"/>
              <a:t>3 DOSES OF METHYLPREDNISOLONE </a:t>
            </a:r>
          </a:p>
          <a:p>
            <a:pPr lvl="1"/>
            <a:r>
              <a:rPr lang="en-US" dirty="0"/>
              <a:t>1 DOSE OF CYCLOPHOSPHAMIDE</a:t>
            </a:r>
          </a:p>
        </p:txBody>
      </p:sp>
    </p:spTree>
    <p:extLst>
      <p:ext uri="{BB962C8B-B14F-4D97-AF65-F5344CB8AC3E}">
        <p14:creationId xmlns:p14="http://schemas.microsoft.com/office/powerpoint/2010/main" val="7354874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B2F71-B766-5FC1-1CE6-BB8E461B2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SUPPORTIVE 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EE75FF-FC43-1978-7B6A-3025FD8365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IV FLUIDS : ADEQUATE TO COVER ONGOING GI LOSS</a:t>
            </a:r>
          </a:p>
          <a:p>
            <a:pPr marL="457200" lvl="1" indent="0">
              <a:buNone/>
            </a:pPr>
            <a:r>
              <a:rPr lang="en-US" dirty="0"/>
              <a:t>MAINTAIN HIGH NORMAL URINE OUTPUT</a:t>
            </a:r>
          </a:p>
          <a:p>
            <a:r>
              <a:rPr lang="en-US" dirty="0"/>
              <a:t>ANALGESICS</a:t>
            </a:r>
          </a:p>
          <a:p>
            <a:r>
              <a:rPr lang="en-US" dirty="0"/>
              <a:t>OXYGEN THERAPY</a:t>
            </a:r>
          </a:p>
          <a:p>
            <a:pPr lvl="1"/>
            <a:r>
              <a:rPr lang="en-US" dirty="0"/>
              <a:t>ONLY IF PaO2 &lt; 50MMHG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6714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28AB7-8485-7191-8B42-DBD2A09D6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</a:t>
            </a:r>
            <a:r>
              <a:rPr lang="en-US" dirty="0" err="1"/>
              <a:t>therapIES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0AA3C2-1B9E-1DE6-74F9-47E32264E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REDUCE CIRCULATING PARAQUAT : Fab or RECOMBINANT SINGLE CHAIN ANTIBODY</a:t>
            </a:r>
          </a:p>
          <a:p>
            <a:r>
              <a:rPr lang="en-US" dirty="0"/>
              <a:t>REDUCE ACCUMULATION : D-PROPRANOLOL, POLYAMINES</a:t>
            </a:r>
          </a:p>
          <a:p>
            <a:r>
              <a:rPr lang="en-US" dirty="0"/>
              <a:t>ANTIOXIDANTS : </a:t>
            </a:r>
          </a:p>
          <a:p>
            <a:pPr lvl="1"/>
            <a:r>
              <a:rPr lang="en-US" dirty="0"/>
              <a:t>VITAMIN E, VITAMIN C,SOD, NAC, S-CARBOXYMETHYL CYSTEINE</a:t>
            </a:r>
          </a:p>
          <a:p>
            <a:pPr lvl="1"/>
            <a:r>
              <a:rPr lang="en-US" dirty="0"/>
              <a:t>EDAVARONE</a:t>
            </a:r>
          </a:p>
          <a:p>
            <a:r>
              <a:rPr lang="en-US" dirty="0"/>
              <a:t>LUNG TRANSPLANTATION </a:t>
            </a:r>
          </a:p>
        </p:txBody>
      </p:sp>
    </p:spTree>
    <p:extLst>
      <p:ext uri="{BB962C8B-B14F-4D97-AF65-F5344CB8AC3E}">
        <p14:creationId xmlns:p14="http://schemas.microsoft.com/office/powerpoint/2010/main" val="24300770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B8C07-F11E-FC4A-E276-884176EF0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D6F132-285F-A92F-DBF7-EEFD6869A1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APACHE 2 </a:t>
            </a:r>
          </a:p>
          <a:p>
            <a:r>
              <a:rPr lang="en-US" dirty="0"/>
              <a:t>SERUM CREATITINE </a:t>
            </a:r>
          </a:p>
          <a:p>
            <a:r>
              <a:rPr lang="en-US" dirty="0"/>
              <a:t>PROUDFOOT NOMOGRAM</a:t>
            </a:r>
          </a:p>
          <a:p>
            <a:r>
              <a:rPr lang="en-US" dirty="0"/>
              <a:t>LUNG SCINTIGRAPHY</a:t>
            </a:r>
          </a:p>
          <a:p>
            <a:r>
              <a:rPr lang="en-US" dirty="0"/>
              <a:t>RESPIRATORY INDEX</a:t>
            </a:r>
          </a:p>
        </p:txBody>
      </p:sp>
    </p:spTree>
    <p:extLst>
      <p:ext uri="{BB962C8B-B14F-4D97-AF65-F5344CB8AC3E}">
        <p14:creationId xmlns:p14="http://schemas.microsoft.com/office/powerpoint/2010/main" val="41371924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38348-28C6-6966-8596-7E4DAC311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Proudfoot</a:t>
            </a:r>
            <a:r>
              <a:rPr lang="en-US" dirty="0"/>
              <a:t> nomogram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E823AA-BFED-DF8E-F7DD-FA33284E5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0" y="2015732"/>
            <a:ext cx="4221088" cy="3339435"/>
          </a:xfrm>
        </p:spPr>
        <p:txBody>
          <a:bodyPr/>
          <a:lstStyle/>
          <a:p>
            <a:r>
              <a:rPr lang="en-US" dirty="0"/>
              <a:t>PREDICTS SURVIVAL </a:t>
            </a:r>
          </a:p>
          <a:p>
            <a:r>
              <a:rPr lang="en-US" dirty="0"/>
              <a:t>PLOTS PLASMA</a:t>
            </a:r>
          </a:p>
          <a:p>
            <a:pPr marL="0" indent="0">
              <a:buNone/>
            </a:pPr>
            <a:r>
              <a:rPr lang="en-US" dirty="0"/>
              <a:t> PARAQUAT CONCENTRATION VS TIME SINCE COMSUMPTION</a:t>
            </a:r>
          </a:p>
          <a:p>
            <a:r>
              <a:rPr lang="en-US" dirty="0"/>
              <a:t>HIGHER CONCENTRATION AT</a:t>
            </a:r>
          </a:p>
          <a:p>
            <a:pPr marL="0" indent="0">
              <a:buNone/>
            </a:pPr>
            <a:r>
              <a:rPr lang="en-US" dirty="0"/>
              <a:t>EARLIER TIME, PREDICTS MORTALITY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0E4134-9273-2C9B-9BDA-274D8B9A62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3458" y="1828074"/>
            <a:ext cx="6205084" cy="4225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9774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5D6DC-1ACD-A0CF-0EC6-E2BA455F8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health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3DA33-4201-0FB5-32E7-42EB29E697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SRILANKA </a:t>
            </a:r>
          </a:p>
          <a:p>
            <a:pPr lvl="2"/>
            <a:r>
              <a:rPr lang="en-US" dirty="0"/>
              <a:t>IMPOSED SEQUENCIAL BANS CULMINATING IN COMPLETE BAN OF PARAQUAT</a:t>
            </a:r>
          </a:p>
          <a:p>
            <a:pPr marL="457200" lvl="1" indent="0">
              <a:buNone/>
            </a:pPr>
            <a:r>
              <a:rPr lang="en-US" dirty="0"/>
              <a:t>LEADING TO 50% DECREASE IN TOTAL SUICIDE MORTALITY WITHOUT AFFECTING AGRICULTURAL YIELD</a:t>
            </a:r>
          </a:p>
          <a:p>
            <a:r>
              <a:rPr lang="en-US" dirty="0"/>
              <a:t>GRH :  TOTAL CASES : 13</a:t>
            </a:r>
          </a:p>
          <a:p>
            <a:pPr lvl="2"/>
            <a:r>
              <a:rPr lang="en-US" dirty="0"/>
              <a:t>DEATH : 7</a:t>
            </a:r>
          </a:p>
          <a:p>
            <a:pPr lvl="2"/>
            <a:r>
              <a:rPr lang="en-US" dirty="0"/>
              <a:t>AMA : 3</a:t>
            </a:r>
          </a:p>
          <a:p>
            <a:pPr lvl="2"/>
            <a:r>
              <a:rPr lang="en-US"/>
              <a:t>TRANSFERED OUT : 3</a:t>
            </a:r>
            <a:endParaRPr lang="en-US" dirty="0"/>
          </a:p>
          <a:p>
            <a:pPr marL="914400" lvl="2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57835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1133B-ED4B-16E6-C1F5-561B49F17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ANTIDOTE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CB902-E3AB-225B-A31A-DBD34810D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450613"/>
          </a:xfrm>
        </p:spPr>
        <p:txBody>
          <a:bodyPr/>
          <a:lstStyle/>
          <a:p>
            <a:r>
              <a:rPr lang="en-US" dirty="0"/>
              <a:t>ANTHRAHYDRAQUINONE-2,6-DISULFONATE (AHQDS)</a:t>
            </a:r>
          </a:p>
          <a:p>
            <a:r>
              <a:rPr lang="en-US" dirty="0"/>
              <a:t>UNDERGOING EXTENSIVE ANIMAL AND IN VITRO TESTING</a:t>
            </a:r>
          </a:p>
          <a:p>
            <a:r>
              <a:rPr lang="en-US" dirty="0"/>
              <a:t>BINDS WITH THE DIBASIC PYRIDINIUM STRUCTURE IN PARAQUAT</a:t>
            </a:r>
          </a:p>
          <a:p>
            <a:pPr marL="0" indent="0">
              <a:buNone/>
            </a:pPr>
            <a:r>
              <a:rPr lang="en-US" dirty="0"/>
              <a:t>AND INACTIAVTES IT</a:t>
            </a:r>
          </a:p>
          <a:p>
            <a:r>
              <a:rPr lang="en-US" dirty="0"/>
              <a:t>HUMAN TRIALS ARE YET TO YIELD RESULTS</a:t>
            </a:r>
          </a:p>
        </p:txBody>
      </p:sp>
    </p:spTree>
    <p:extLst>
      <p:ext uri="{BB962C8B-B14F-4D97-AF65-F5344CB8AC3E}">
        <p14:creationId xmlns:p14="http://schemas.microsoft.com/office/powerpoint/2010/main" val="2672886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90A88-1F2A-8121-0058-000287637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HOME MESSAGE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496288-9F6F-288B-984A-659506158B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specific antidote is in routine clinical use.
Early decontamination is critical.
</a:t>
            </a:r>
            <a:r>
              <a:rPr lang="en-US" dirty="0" err="1"/>
              <a:t>Hemoperfusion</a:t>
            </a:r>
            <a:r>
              <a:rPr lang="en-US" dirty="0"/>
              <a:t> is most effective if started early.</a:t>
            </a:r>
          </a:p>
          <a:p>
            <a:r>
              <a:rPr lang="en-US" dirty="0"/>
              <a:t>Avoid oxygen therapy
Pulmonary fibrosis is the major cause of death.
Prevention and pesticide regulation save lives.</a:t>
            </a:r>
          </a:p>
        </p:txBody>
      </p:sp>
    </p:spTree>
    <p:extLst>
      <p:ext uri="{BB962C8B-B14F-4D97-AF65-F5344CB8AC3E}">
        <p14:creationId xmlns:p14="http://schemas.microsoft.com/office/powerpoint/2010/main" val="2718013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5FA47-C21D-62BE-4922-732496A2B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Epidemiology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7D087E-663B-8133-C745-5AE1FF16AA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CASES OF PARAQUAT POISONING OCCUR DUE TO DELIBERATE INGESTION WITH SUICIDAL INTENTION</a:t>
            </a:r>
          </a:p>
          <a:p>
            <a:r>
              <a:rPr lang="en-US" dirty="0"/>
              <a:t>SOUTH AMERICA, ASIA AND MEXICO HAVE HIGH PREVELANCE</a:t>
            </a:r>
          </a:p>
          <a:p>
            <a:r>
              <a:rPr lang="en-US" dirty="0"/>
              <a:t>HIGHEST INCIDENCE OCCURS IN SOUTHERN AND EASTERN STATES OF INDIA, WITH TELANGANA TOPPING THE LIST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297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2FDA6-A391-C605-9CF4-8F2B5E30F5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Unintentional exposure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FB0D72-1F95-ADC4-908E-A2A0E9CA0F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POISONING CAN OCCUR DUE TO UNINTENTIONAL EXPOSURE AS WELL</a:t>
            </a:r>
          </a:p>
          <a:p>
            <a:r>
              <a:rPr lang="en-US" dirty="0"/>
              <a:t>CAN BE ABSORBED THROUGH INTACT SKIN , PROLONGED OCCUPATIONAL SPRAYING</a:t>
            </a:r>
          </a:p>
          <a:p>
            <a:r>
              <a:rPr lang="en-US" dirty="0"/>
              <a:t>METHODS TAKEN TO CURB</a:t>
            </a:r>
          </a:p>
          <a:p>
            <a:pPr lvl="1"/>
            <a:r>
              <a:rPr lang="en-US" dirty="0"/>
              <a:t>Capping the maximum concentration</a:t>
            </a:r>
          </a:p>
          <a:p>
            <a:pPr lvl="1"/>
            <a:r>
              <a:rPr lang="en-US" dirty="0"/>
              <a:t>Using blue dye </a:t>
            </a:r>
          </a:p>
          <a:p>
            <a:pPr lvl="1"/>
            <a:r>
              <a:rPr lang="en-US" dirty="0"/>
              <a:t>Making it unpleasant by mixing Pyridine </a:t>
            </a:r>
            <a:r>
              <a:rPr lang="en-US" dirty="0" err="1"/>
              <a:t>stenchants</a:t>
            </a:r>
            <a:endParaRPr lang="en-US" dirty="0"/>
          </a:p>
          <a:p>
            <a:pPr lvl="1"/>
            <a:r>
              <a:rPr lang="en-US" dirty="0"/>
              <a:t>Addition of emetics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DF7E5F-984C-8482-632B-5D10A40A3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8260" y="3111500"/>
            <a:ext cx="3422157" cy="259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7757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BAAF5-C8E8-737F-77CA-52562F3489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Chemistry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C54406-F26B-83E1-D687-2F8354EE1D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1,1′-DEMETHYL-4,4′-BIPYRIDINIUM DICHLORIDE</a:t>
            </a:r>
          </a:p>
          <a:p>
            <a:r>
              <a:rPr lang="en-US" dirty="0"/>
              <a:t>COMES IN 20% w/v CONCENTRATION</a:t>
            </a:r>
          </a:p>
          <a:p>
            <a:r>
              <a:rPr lang="en-US" dirty="0"/>
              <a:t>SPRAY : 0.5 TO 2 % </a:t>
            </a:r>
          </a:p>
          <a:p>
            <a:r>
              <a:rPr lang="en-US" dirty="0"/>
              <a:t>STRUCTURALLY SIMILAR TO NATURALLY </a:t>
            </a:r>
          </a:p>
          <a:p>
            <a:pPr marL="0" indent="0">
              <a:buNone/>
            </a:pPr>
            <a:r>
              <a:rPr lang="en-US" dirty="0"/>
              <a:t>OCCURING POLYAMINES LIKE SPERMIDINE AND </a:t>
            </a:r>
          </a:p>
          <a:p>
            <a:pPr marL="0" indent="0">
              <a:buNone/>
            </a:pPr>
            <a:r>
              <a:rPr lang="en-US" dirty="0"/>
              <a:t>PUTRESCINE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A897CB-A1D7-2CD6-1638-C2609C54A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1389" y="2106083"/>
            <a:ext cx="3603465" cy="2777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684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E9DB1-330E-0F47-4E6B-A1EB3B520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TOXICokinetics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B1BFB-BBF9-0F0F-D19C-52B8391DF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ABSORPTION : SKIN, MUCOUS MEMBRANE, MAINLY THROUGH SMALL INESTINE</a:t>
            </a:r>
          </a:p>
          <a:p>
            <a:r>
              <a:rPr lang="en-US" dirty="0"/>
              <a:t>DISTRIBUTION : VOLUME OF DISTRIBUTION IS HIGH (1 – 2 L/KG)</a:t>
            </a:r>
          </a:p>
          <a:p>
            <a:r>
              <a:rPr lang="en-US" dirty="0"/>
              <a:t>PEAK PLASMA CONC : 2 HOURS AFTER INGESTION</a:t>
            </a:r>
          </a:p>
          <a:p>
            <a:r>
              <a:rPr lang="en-US" dirty="0"/>
              <a:t>CONCENTRATED IN LUNGS AND KIDNEYS</a:t>
            </a:r>
          </a:p>
          <a:p>
            <a:r>
              <a:rPr lang="en-US" dirty="0"/>
              <a:t>ELIMINATION :  THROUGH THE KIDNEYS</a:t>
            </a:r>
          </a:p>
        </p:txBody>
      </p:sp>
    </p:spTree>
    <p:extLst>
      <p:ext uri="{BB962C8B-B14F-4D97-AF65-F5344CB8AC3E}">
        <p14:creationId xmlns:p14="http://schemas.microsoft.com/office/powerpoint/2010/main" val="564840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6994A-01B4-0A7A-D4A0-727478B6F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D7669-34DE-3438-CBA9-252CDC1E61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1: KINETIC MIMICRY AND SEQUESTRATION</a:t>
            </a:r>
          </a:p>
          <a:p>
            <a:pPr lvl="1"/>
            <a:r>
              <a:rPr lang="en-US" dirty="0"/>
              <a:t>MIMICS POLYAMINES LIKE SPERMIDINE, PUTRESCINE THROUGH THE POLYAMINE TRANSPORTER</a:t>
            </a:r>
          </a:p>
          <a:p>
            <a:pPr lvl="1"/>
            <a:r>
              <a:rPr lang="en-US" dirty="0"/>
              <a:t>CONCENTRATED IN BOTH TYPE 1 AND TYPE 2 ALVEOLAR CELLS</a:t>
            </a:r>
          </a:p>
          <a:p>
            <a:pPr lvl="1"/>
            <a:r>
              <a:rPr lang="en-US" dirty="0"/>
              <a:t>INTRALUNG CONCENTRATIONS : 20 TO 30 TIMES OF PLASMA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555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53959-CC17-5BD1-B93A-8F834E23F2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REDOX CYCLING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DF954C6-5F06-2F0F-90F9-DCEE841FEC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2417" y="2031999"/>
            <a:ext cx="8001000" cy="4138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011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65664-6A46-E556-E4E7-88012D80A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Inflammation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2CF1FF-381B-C09E-A19A-24200F039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LIPID PEROXIDATION</a:t>
            </a:r>
          </a:p>
          <a:p>
            <a:pPr marL="457200" lvl="1" indent="0">
              <a:buNone/>
            </a:pPr>
            <a:r>
              <a:rPr lang="en-US" dirty="0"/>
              <a:t>Superoxide radicals undergo </a:t>
            </a:r>
            <a:r>
              <a:rPr lang="en-US" dirty="0" err="1"/>
              <a:t>dismutation</a:t>
            </a:r>
            <a:r>
              <a:rPr lang="en-US" dirty="0"/>
              <a:t> to hydrogen peroxide (H₂O₂), generating hydroxyl radicals via the </a:t>
            </a:r>
            <a:r>
              <a:rPr lang="en-US" b="1" i="1" u="sng" dirty="0">
                <a:solidFill>
                  <a:schemeClr val="accent1"/>
                </a:solidFill>
              </a:rPr>
              <a:t>Fenton</a:t>
            </a:r>
            <a:r>
              <a:rPr lang="en-US" dirty="0"/>
              <a:t> reaction. These attack polyunsaturated fatty acids in the cell membrane.</a:t>
            </a:r>
          </a:p>
          <a:p>
            <a:r>
              <a:rPr lang="en-US" dirty="0"/>
              <a:t>FIBROTIC SWITCH</a:t>
            </a:r>
          </a:p>
          <a:p>
            <a:pPr lvl="1"/>
            <a:r>
              <a:rPr lang="en-US" dirty="0"/>
              <a:t>The destruction of Type II </a:t>
            </a:r>
            <a:r>
              <a:rPr lang="en-US" dirty="0" err="1"/>
              <a:t>pneumocytes</a:t>
            </a:r>
            <a:r>
              <a:rPr lang="en-US" dirty="0"/>
              <a:t> triggers an massive inflammatory influx (macrophages and neutrophils), releasing </a:t>
            </a:r>
            <a:r>
              <a:rPr lang="en-US" dirty="0" err="1"/>
              <a:t>Profibrotic</a:t>
            </a:r>
            <a:r>
              <a:rPr lang="en-US" dirty="0"/>
              <a:t> Cytokines: TGF-β and TNF-α. (</a:t>
            </a:r>
            <a:r>
              <a:rPr lang="en-US" dirty="0" err="1"/>
              <a:t>Etanercept</a:t>
            </a:r>
            <a:r>
              <a:rPr lang="en-US" dirty="0"/>
              <a:t> used as experimental treatment)</a:t>
            </a:r>
          </a:p>
          <a:p>
            <a:r>
              <a:rPr lang="en-US" dirty="0"/>
              <a:t>FIBROBLAST PROLIFERATION</a:t>
            </a:r>
          </a:p>
          <a:p>
            <a:pPr lvl="1"/>
            <a:r>
              <a:rPr lang="en-US" dirty="0"/>
              <a:t>Within days, this unregulated cascade causes rapid intra-alveolar fibrosis, transforming functional lung tissue into non-viable collagen scar tissue.</a:t>
            </a:r>
          </a:p>
        </p:txBody>
      </p:sp>
    </p:spTree>
    <p:extLst>
      <p:ext uri="{BB962C8B-B14F-4D97-AF65-F5344CB8AC3E}">
        <p14:creationId xmlns:p14="http://schemas.microsoft.com/office/powerpoint/2010/main" val="3635794633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28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Gallery</vt:lpstr>
      <vt:lpstr>Paraquat poisoning</vt:lpstr>
      <vt:lpstr>Introduction</vt:lpstr>
      <vt:lpstr>Epidemiology</vt:lpstr>
      <vt:lpstr>Unintentional exposure</vt:lpstr>
      <vt:lpstr>Chemistry</vt:lpstr>
      <vt:lpstr>TOXICokinetics</vt:lpstr>
      <vt:lpstr>Pathophysiology </vt:lpstr>
      <vt:lpstr>REDOX CYCLING</vt:lpstr>
      <vt:lpstr>Inflammation</vt:lpstr>
      <vt:lpstr>Toxicity</vt:lpstr>
      <vt:lpstr>CLINICAL FEATURES</vt:lpstr>
      <vt:lpstr>PowerPoint Presentation</vt:lpstr>
      <vt:lpstr>Clinical features</vt:lpstr>
      <vt:lpstr>PULMONARY</vt:lpstr>
      <vt:lpstr>PULMONARY FIBROSIS</vt:lpstr>
      <vt:lpstr>Diagnosis</vt:lpstr>
      <vt:lpstr>PowerPoint Presentation</vt:lpstr>
      <vt:lpstr>MANAGEMENT</vt:lpstr>
      <vt:lpstr>MANAGEMENT</vt:lpstr>
      <vt:lpstr>Extracorporeal elimination</vt:lpstr>
      <vt:lpstr>Lin protocol</vt:lpstr>
      <vt:lpstr>SUPPORTIVE TREATMENT</vt:lpstr>
      <vt:lpstr>Experimental therapIES</vt:lpstr>
      <vt:lpstr>Prognosis</vt:lpstr>
      <vt:lpstr>Proudfoot nomogram</vt:lpstr>
      <vt:lpstr>Public health</vt:lpstr>
      <vt:lpstr>THE ANTIDOTE</vt:lpstr>
      <vt:lpstr>TAKE HOME MESSAGE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Paraquat poisoning</dc:title>
  <dc:creator>Naga Pranith</dc:creator>
  <cp:lastModifiedBy>Naga Pranith</cp:lastModifiedBy>
  <cp:revision>9</cp:revision>
  <dcterms:created xsi:type="dcterms:W3CDTF">2026-07-30T00:26:35Z</dcterms:created>
  <dcterms:modified xsi:type="dcterms:W3CDTF">2026-07-31T14:41:16Z</dcterms:modified>
</cp:coreProperties>
</file>