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88" r:id="rId8"/>
    <p:sldId id="263" r:id="rId9"/>
    <p:sldId id="289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6" r:id="rId22"/>
    <p:sldId id="277" r:id="rId23"/>
    <p:sldId id="291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5" r:id="rId33"/>
    <p:sldId id="293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41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418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A056-26B4-44B2-BA29-05877F9F755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69679-FF7C-4FC6-8AF5-BF4221C55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69679-FF7C-4FC6-8AF5-BF4221C55F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FCDB76-1997-459A-AC32-BEA4F996C904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3A7631-86ED-4792-A153-17F6F5CE8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43248"/>
            <a:ext cx="7772400" cy="3175256"/>
          </a:xfrm>
        </p:spPr>
        <p:txBody>
          <a:bodyPr/>
          <a:lstStyle/>
          <a:p>
            <a:r>
              <a:rPr lang="en-US" dirty="0" smtClean="0"/>
              <a:t>    ACUTE myeloid LEUKEMIA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4752"/>
            <a:ext cx="7772400" cy="628648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357166"/>
            <a:ext cx="7772400" cy="6286544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IONISING RADIATION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atomic bombing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therapeutic radiation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X ray exposure to fetus during pregnancy</a:t>
            </a:r>
          </a:p>
          <a:p>
            <a:pPr>
              <a:buNone/>
            </a:pP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CHEMICALS AND OTHER EXPOSURES 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benzene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smoking and exposure to petroleum products.</a:t>
            </a:r>
          </a:p>
          <a:p>
            <a:pPr>
              <a:buNone/>
            </a:pP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Anticancer drugs 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        1.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Alkylating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agents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        2.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inhibitors and other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drugs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83612"/>
          </a:xfrm>
        </p:spPr>
        <p:txBody>
          <a:bodyPr/>
          <a:lstStyle/>
          <a:p>
            <a:r>
              <a:rPr lang="en-US" dirty="0" smtClean="0"/>
              <a:t> WHO CLASSFICATION</a:t>
            </a:r>
            <a:endParaRPr lang="en-US" dirty="0"/>
          </a:p>
        </p:txBody>
      </p:sp>
      <p:pic>
        <p:nvPicPr>
          <p:cNvPr id="6" name="Content Placeholder 5" descr="IMG_20240112_0007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572428" cy="5213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 CLASSIFICATION</a:t>
            </a:r>
            <a:endParaRPr lang="en-US" dirty="0"/>
          </a:p>
        </p:txBody>
      </p:sp>
      <p:pic>
        <p:nvPicPr>
          <p:cNvPr id="4" name="Content Placeholder 3" descr="AML-Classific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57229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pic>
        <p:nvPicPr>
          <p:cNvPr id="4" name="Content Placeholder 3" descr="4l-image-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500174"/>
            <a:ext cx="6096000" cy="4856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AML often have non specific symptoms..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fatigue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fever with or without identifiable infection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night sweats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loss of appetite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loss of weight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bone pain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cough, headache, diaphoresis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7943880" cy="58555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 MARROW FAILURE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Anemia – shortness of breath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excessive tiredness/ fatigue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Neutropenia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life threatening infections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Thrombocytopenia – bleeding manifestations in the form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atraumatic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ecchymosis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gum bleeding,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epistaxis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urinary tract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fundal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hemorrhages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ICH – serious and fatal complication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Marrow expansion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infiltration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subperiosteum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causes Bone pain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tenderness…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235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LEUKOSTASIS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Stasis of blood flow may develop when the blast count is above 50.000/cu.mm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Cerebral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leukostasis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cause headache, confusion and visual disturbances.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leukostasis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cause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rest,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tachypnea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Chest pain, pulmonary infarction and acute respiratory distress syndrome...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leukemic infiltration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gingival hypertrophy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infiltration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Seen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monocytic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subtype.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Hepatosplenomegaly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lymphadenopathy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Leukemic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meningitis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rare.. It presents as headache and nausea. As the disease progresses,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papilledema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cranial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nerve palsies , seizures and altered consciousness develop.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CSF characteristically shows leukemic blast cells, elevated proteins and reduced glucose levels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61412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Metabolic abnormalities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hyperuricemia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elevated serum liver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transaminases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elevated serum LDH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Coagulopathy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both DIC and primary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fibrinolysis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lead to hemorrhagic diathesis. DIC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obseved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AML-M3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Myeloid sarcoma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sites involved are skin, lymph node, GI tract, soft tissue , testis.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INVESTIGATONS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429288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BLOOD COUNT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HB is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low,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normocytic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normochromic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anemia, decreased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reticulocyte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count and RBC count.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Total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leukocyte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count –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median presenting leukocyte count is 15,000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low TC is typical of older patients and those with antecedent hematological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disorders.</a:t>
            </a: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  Between 25% and 40% of patients have counts &lt; 5000/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mcL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and 20% have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counts &gt;1,00,000/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mcL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         Platelet count – markedly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decreased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  </a:t>
            </a:r>
            <a:r>
              <a:rPr lang="en-US" sz="2400" b="1" dirty="0" smtClean="0"/>
              <a:t>CHIEF : PROF DR. K.SENTHIL MD</a:t>
            </a:r>
          </a:p>
          <a:p>
            <a:pPr>
              <a:buNone/>
            </a:pPr>
            <a:r>
              <a:rPr lang="en-US" sz="2400" b="1" dirty="0" smtClean="0"/>
              <a:t>     </a:t>
            </a:r>
            <a:r>
              <a:rPr lang="en-US" sz="2400" dirty="0" smtClean="0"/>
              <a:t>ASSOCIATE PROFESSOR : DR.K.MURALIDHARAN MD</a:t>
            </a:r>
          </a:p>
          <a:p>
            <a:pPr>
              <a:buNone/>
            </a:pPr>
            <a:r>
              <a:rPr lang="en-US" sz="2400" dirty="0" smtClean="0"/>
              <a:t>      ASSISTANT PROFESSOR : DR.V.MANIKANDAN MD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DR.SARAVANA MADHAV MD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DR.ILAMARAN MD DM</a:t>
            </a:r>
          </a:p>
          <a:p>
            <a:pPr>
              <a:buNone/>
            </a:pPr>
            <a:r>
              <a:rPr lang="en-US" sz="2400" dirty="0" smtClean="0"/>
              <a:t>                                PRESENTOR : DR.BRINDHA 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PHERIPHERAL BLOOD SMEAR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069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Severe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normochromic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anemia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Shows numerous blast cells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In AML, the cytoplasm often contains primary granules, and the nucleus shows fine, lacy chromatin with one or more nucleoli characteristic of immature cells.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bnormal rod shaped granules called AUER RODS are present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myeloblast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BONE MARROW ASPIRATE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hypercellular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marrow with reduced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erythropoiesis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reduced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megakaryocytes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seen.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blast cells more than 20% is diagnostic.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240110_213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86124"/>
            <a:ext cx="4143404" cy="3429024"/>
          </a:xfrm>
          <a:prstGeom prst="rect">
            <a:avLst/>
          </a:prstGeom>
        </p:spPr>
      </p:pic>
      <p:pic>
        <p:nvPicPr>
          <p:cNvPr id="5" name="Picture 4" descr="auer-r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286124"/>
            <a:ext cx="335758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IHC staining for </a:t>
            </a:r>
            <a:r>
              <a:rPr lang="en-US" sz="2800" dirty="0" err="1" smtClean="0"/>
              <a:t>Myeloperoxidase</a:t>
            </a:r>
            <a:r>
              <a:rPr lang="en-US" sz="2800" dirty="0" smtClean="0"/>
              <a:t> is the best method for </a:t>
            </a:r>
            <a:r>
              <a:rPr lang="en-US" sz="2800" dirty="0" smtClean="0"/>
              <a:t>determining </a:t>
            </a:r>
            <a:r>
              <a:rPr lang="en-US" sz="2800" dirty="0" smtClean="0"/>
              <a:t>AML</a:t>
            </a:r>
            <a:endParaRPr lang="en-US" sz="2800" dirty="0"/>
          </a:p>
        </p:txBody>
      </p:sp>
      <p:pic>
        <p:nvPicPr>
          <p:cNvPr id="4" name="Content Placeholder 3" descr="IMG_20240110_0124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554" y="1784350"/>
            <a:ext cx="566609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IMMUNOPHENOTYPIC FINDINGS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Immunophenotyping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human leukemic cells can be studied by MULTIPARAMETER FLOW CYTOMETRY after the cells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monoclonal antibodies to cell surface antigens.</a:t>
            </a:r>
            <a:endParaRPr lang="en-US" dirty="0"/>
          </a:p>
        </p:txBody>
      </p:sp>
      <p:pic>
        <p:nvPicPr>
          <p:cNvPr id="4" name="Picture 3" descr="IMG_20240111_233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14686"/>
            <a:ext cx="641413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TREATMENT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8086756" cy="55007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phases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Induction chemotherapy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2) Post remission therapy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Goal: complete remission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age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&lt;60 yrs – intensifying therapy with traditional chemotherapy such as CYTARABINE and ANTHRACYCLINES.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&gt;60 yrs – benefit of intensive therapy is controversial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INDUCTION 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M/C used CR induction regimen for patients other than APL is combination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anthracyclines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&lt;60 yrs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and 3 regimen  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standard dose of 100-200mg/m2 continuous iv infusion for 7 days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or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higher dose of 2g/m2 iv every 12 hr for 6 days  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+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Daunorubicin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60- 90 mg/m2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idarubicin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12mg/m2 iv on day 1, 2,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&gt; 60 yrs: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 and 3 regimen has poor outcome due to higher induction related mortality rate and frequency of resistant disease.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older patients may be considered for single agent therapies with CLOFARABINE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hypomethylating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agents such as AZACITIDINE or DECITABINE.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1 cycle of 7 and 3 chemotherapy induction regimen if persistence of leukemia is documented, pt is usually retreated with same agents for 5 and 2 days respectively.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POST REMISSION 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eradicate residual leukemic cells to prevent relapse and to prolong survival.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post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remission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therapy , high dose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3 to 4 cycles is more effective than standard dose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younger patients most studies include intensive chemotherapy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allogenic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autologous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hematopoietic stem cell transplantation.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Autologous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HSCT preceded by 1 or 2 cycles of high dose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also an option for intensive consolidation therapy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RELAPSED OR REFRACTORY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Recommended chemotherapy regimens: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MEC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Mitoxantrone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etoposide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CLAG – M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cladrabine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mitoxantrone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filgrastim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FLAG- IDA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fludarabine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idarubicin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filgrastim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ACUTE PROMYELOCYTIC LEUKEMIA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Highly curable AML subtype.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Diagnosis is by presence of t(15;17), (q22;q12)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rearrangement or PML-RARA fusion product of translocation.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Induction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therapy is with all trans retinoic acid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anthracyclines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a combination of ATA with arsenic trioxide.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Allogenic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transplantation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relapsed cases, arsenic trioxide is found to be effective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Complication: APL syndrome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HEMATOPOIESIS</a:t>
            </a:r>
            <a:endParaRPr lang="en-US" dirty="0"/>
          </a:p>
        </p:txBody>
      </p:sp>
      <p:pic>
        <p:nvPicPr>
          <p:cNvPr id="4" name="Content Placeholder 3" descr="450px-Cel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000924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POOR PROGNOSTIC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age more than 60 yrs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leuckocyte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count &gt;1,00,000/mm3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FAB type – M0, M5, M6, M7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risk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karyotype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t(6;9), inv(3)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AML Following MDS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Relapsed disease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leukemias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disease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20240112_0122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6357982" cy="6070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DIAGNOSTIC WORKUP OF AML</a:t>
            </a:r>
            <a:endParaRPr lang="en-US" sz="3200" dirty="0"/>
          </a:p>
        </p:txBody>
      </p:sp>
      <p:pic>
        <p:nvPicPr>
          <p:cNvPr id="4" name="Content Placeholder 3" descr="IMG_20240112_0147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500989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APPROACH TO AML THERAPY</a:t>
            </a:r>
            <a:endParaRPr lang="en-US" sz="3200" dirty="0"/>
          </a:p>
        </p:txBody>
      </p:sp>
      <p:pic>
        <p:nvPicPr>
          <p:cNvPr id="6" name="Content Placeholder 5" descr="IMG_20240112_0123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714756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SUPPORTIVE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Multilumen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right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catheters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Platelet transfusions to maintain count more than10,000/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mcL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RBC transfusions to keep HB more than 8 g/dl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Blood products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leukodepleted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filtration should be used to avert or delay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alloimunisation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 well as febrile reactions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Antibacterial and antifungal prophylaxis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5400" dirty="0" smtClean="0">
                <a:latin typeface="Bradley Hand ITC" pitchFamily="66" charset="0"/>
              </a:rPr>
              <a:t>      THANK YOU….</a:t>
            </a:r>
            <a:endParaRPr lang="en-US" sz="54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WBC DISORDERS (NEOPLASMS)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714356"/>
            <a:ext cx="7772400" cy="571504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LEUKEMIA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LYMPHOMA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WBC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lymphoid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Proliferation in BM            proliferation in other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organs.                                           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357554" y="1214422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00496" y="121442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2643174" y="228599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286380" y="228599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501090" cy="4926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cell of origin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Myeloid leukemia            Lymphoid leukemia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AML               CML                     ALL            CLL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proliferation of           proliferation of          proliferation of           proliferation of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Immature myeloid      mature myeloid        immature lymphoid     mature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myeloblast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       cell.                           cell(lymphoblast)        lymphocyte.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286116" y="207167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9058" y="2071678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785918" y="307181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85984" y="307181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6072198" y="307181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72264" y="307181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>
            <a:off x="1428728" y="4071942"/>
            <a:ext cx="214314" cy="500066"/>
          </a:xfrm>
          <a:prstGeom prst="downArrow">
            <a:avLst>
              <a:gd name="adj1" fmla="val 50000"/>
              <a:gd name="adj2" fmla="val 52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flipH="1">
            <a:off x="3357554" y="4071942"/>
            <a:ext cx="214314" cy="500066"/>
          </a:xfrm>
          <a:prstGeom prst="downArrow">
            <a:avLst>
              <a:gd name="adj1" fmla="val 50000"/>
              <a:gd name="adj2" fmla="val 72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7715272" y="4000504"/>
            <a:ext cx="214314" cy="500066"/>
          </a:xfrm>
          <a:prstGeom prst="downArrow">
            <a:avLst>
              <a:gd name="adj1" fmla="val 50000"/>
              <a:gd name="adj2" fmla="val 68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5929322" y="4000504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ACUTE MYELOID LEUKEMIA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86001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neoplasm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infiltration of blood, bone marrow and other tissues by proliferative,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poorly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differentiated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of the hematopoietic 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M/c acute leukemia in older patients with median age at diagnosis of 67 yrs.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ETIOLOGY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cases are idiopathic.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240111_222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57364"/>
            <a:ext cx="721523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7166"/>
            <a:ext cx="8015318" cy="59983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HEREDITARY DISORDERS</a:t>
            </a:r>
          </a:p>
          <a:p>
            <a:pPr lvl="7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Down’s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syndrome – AML M7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7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Fanconi’s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anemia, bloom syndrome, </a:t>
            </a:r>
          </a:p>
          <a:p>
            <a:pPr lvl="7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Ataxia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telangiectasia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7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Congenital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neutropenia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kostmann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syn.)</a:t>
            </a:r>
          </a:p>
          <a:p>
            <a:pPr lvl="7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Amegakaryocytic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thrombocytopenia</a:t>
            </a:r>
          </a:p>
          <a:p>
            <a:pPr lvl="7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Diamond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blackfan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lvl="7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Downs syndrome</a:t>
            </a:r>
          </a:p>
          <a:p>
            <a:pPr lvl="7">
              <a:buFont typeface="Wingdings" pitchFamily="2" charset="2"/>
              <a:buChar char="ü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Dyskeratosis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congenita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7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hwachman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syndrome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ACQUIRED DISEASES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CML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Primary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myelofibrosis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Essential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thrombocytosis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Polycythemia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cytopenias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PNH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HEMATOPOIETIC DISORDERS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anemia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fascitis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myeloma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447</TotalTime>
  <Words>1203</Words>
  <Application>Microsoft Office PowerPoint</Application>
  <PresentationFormat>On-screen Show (4:3)</PresentationFormat>
  <Paragraphs>189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    ACUTE myeloid LEUKEMIA            </vt:lpstr>
      <vt:lpstr>Slide 2</vt:lpstr>
      <vt:lpstr>HEMATOPOIESIS</vt:lpstr>
      <vt:lpstr>WBC DISORDERS (NEOPLASMS)</vt:lpstr>
      <vt:lpstr>LEUKEMIA...</vt:lpstr>
      <vt:lpstr>ACUTE MYELOID LEUKEMIA</vt:lpstr>
      <vt:lpstr>ETIOLOGY</vt:lpstr>
      <vt:lpstr>Slide 8</vt:lpstr>
      <vt:lpstr>Slide 9</vt:lpstr>
      <vt:lpstr>Slide 10</vt:lpstr>
      <vt:lpstr> WHO CLASSFICATION</vt:lpstr>
      <vt:lpstr>FAB CLASSIFICATION</vt:lpstr>
      <vt:lpstr>CLINICAL FEATURES</vt:lpstr>
      <vt:lpstr>SYMPTOMS…</vt:lpstr>
      <vt:lpstr>Slide 15</vt:lpstr>
      <vt:lpstr>LEUKOSTASIS</vt:lpstr>
      <vt:lpstr>Slide 17</vt:lpstr>
      <vt:lpstr>Slide 18</vt:lpstr>
      <vt:lpstr>INVESTIGATONS</vt:lpstr>
      <vt:lpstr>PHERIPHERAL BLOOD SMEAR</vt:lpstr>
      <vt:lpstr>Slide 21</vt:lpstr>
      <vt:lpstr>IHC staining for Myeloperoxidase is the best method for determining AML</vt:lpstr>
      <vt:lpstr>IMMUNOPHENOTYPIC FINDINGS</vt:lpstr>
      <vt:lpstr>TREATMENT</vt:lpstr>
      <vt:lpstr>INDUCTION THERAPY</vt:lpstr>
      <vt:lpstr>Slide 26</vt:lpstr>
      <vt:lpstr>POST REMISSION THERAPY</vt:lpstr>
      <vt:lpstr>RELAPSED OR REFRACTORY DISEASE</vt:lpstr>
      <vt:lpstr>ACUTE PROMYELOCYTIC LEUKEMIA</vt:lpstr>
      <vt:lpstr>POOR PROGNOSTIC FACTORS</vt:lpstr>
      <vt:lpstr>Slide 31</vt:lpstr>
      <vt:lpstr>DIAGNOSTIC WORKUP OF AML</vt:lpstr>
      <vt:lpstr>APPROACH TO AML THERAPY</vt:lpstr>
      <vt:lpstr>SUPPORTIVE CARE</vt:lpstr>
      <vt:lpstr>Slide 35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LEUKEMIA</dc:title>
  <dc:creator>HP</dc:creator>
  <cp:lastModifiedBy>HP</cp:lastModifiedBy>
  <cp:revision>50</cp:revision>
  <dcterms:created xsi:type="dcterms:W3CDTF">2024-01-09T17:48:55Z</dcterms:created>
  <dcterms:modified xsi:type="dcterms:W3CDTF">2024-01-11T20:20:28Z</dcterms:modified>
</cp:coreProperties>
</file>