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70" r:id="rId12"/>
    <p:sldId id="272" r:id="rId13"/>
    <p:sldId id="273" r:id="rId14"/>
    <p:sldId id="274" r:id="rId15"/>
    <p:sldId id="268" r:id="rId16"/>
    <p:sldId id="269" r:id="rId17"/>
    <p:sldId id="271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1BFD15-9747-4887-BCEE-4C67E58EB64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EB25060-A226-4C16-BED0-F7DA79FD81D5}">
      <dgm:prSet phldrT="[Text]"/>
      <dgm:spPr/>
      <dgm:t>
        <a:bodyPr/>
        <a:lstStyle/>
        <a:p>
          <a:r>
            <a:rPr lang="en-US" dirty="0" smtClean="0"/>
            <a:t>PULSE-86/min</a:t>
          </a:r>
          <a:endParaRPr lang="en-IN" dirty="0"/>
        </a:p>
      </dgm:t>
    </dgm:pt>
    <dgm:pt modelId="{98FB34A3-A2C0-4BA5-97F4-59C4098EAD83}" type="parTrans" cxnId="{2C0B9801-C246-4877-9BE9-8BBF95EAFB63}">
      <dgm:prSet/>
      <dgm:spPr/>
      <dgm:t>
        <a:bodyPr/>
        <a:lstStyle/>
        <a:p>
          <a:endParaRPr lang="en-IN"/>
        </a:p>
      </dgm:t>
    </dgm:pt>
    <dgm:pt modelId="{66C9A319-2A3A-447B-B1BA-5EB7A21F2DBC}" type="sibTrans" cxnId="{2C0B9801-C246-4877-9BE9-8BBF95EAFB63}">
      <dgm:prSet/>
      <dgm:spPr/>
      <dgm:t>
        <a:bodyPr/>
        <a:lstStyle/>
        <a:p>
          <a:endParaRPr lang="en-IN"/>
        </a:p>
      </dgm:t>
    </dgm:pt>
    <dgm:pt modelId="{D220D1F3-16EE-47E4-8957-2E94B2F9C5D5}">
      <dgm:prSet phldrT="[Text]"/>
      <dgm:spPr/>
      <dgm:t>
        <a:bodyPr/>
        <a:lstStyle/>
        <a:p>
          <a:r>
            <a:rPr lang="en-US" dirty="0" smtClean="0"/>
            <a:t>BP-110/70 </a:t>
          </a:r>
          <a:r>
            <a:rPr lang="en-US" dirty="0" err="1" smtClean="0"/>
            <a:t>mmhg</a:t>
          </a:r>
          <a:endParaRPr lang="en-IN" dirty="0"/>
        </a:p>
      </dgm:t>
    </dgm:pt>
    <dgm:pt modelId="{906ABF23-0D24-4C6A-B091-D27212B3D4ED}" type="parTrans" cxnId="{B924CCE3-4047-4A3D-BD3F-CB3B4187DC8D}">
      <dgm:prSet/>
      <dgm:spPr/>
      <dgm:t>
        <a:bodyPr/>
        <a:lstStyle/>
        <a:p>
          <a:endParaRPr lang="en-IN"/>
        </a:p>
      </dgm:t>
    </dgm:pt>
    <dgm:pt modelId="{9F05CB0D-F0B1-4485-9858-27FA18F3D2C8}" type="sibTrans" cxnId="{B924CCE3-4047-4A3D-BD3F-CB3B4187DC8D}">
      <dgm:prSet/>
      <dgm:spPr/>
      <dgm:t>
        <a:bodyPr/>
        <a:lstStyle/>
        <a:p>
          <a:endParaRPr lang="en-IN"/>
        </a:p>
      </dgm:t>
    </dgm:pt>
    <dgm:pt modelId="{ED7DA5B7-D708-4A8F-AF7C-261402A63335}">
      <dgm:prSet phldrT="[Text]"/>
      <dgm:spPr/>
      <dgm:t>
        <a:bodyPr/>
        <a:lstStyle/>
        <a:p>
          <a:r>
            <a:rPr lang="en-US" dirty="0" smtClean="0"/>
            <a:t>RR-12/min</a:t>
          </a:r>
          <a:endParaRPr lang="en-IN" dirty="0"/>
        </a:p>
      </dgm:t>
    </dgm:pt>
    <dgm:pt modelId="{E506AF47-5881-4124-91EF-D49BA21E8151}" type="parTrans" cxnId="{900D1BE3-82B4-4EC2-A44E-9D7098B7C29D}">
      <dgm:prSet/>
      <dgm:spPr/>
      <dgm:t>
        <a:bodyPr/>
        <a:lstStyle/>
        <a:p>
          <a:endParaRPr lang="en-IN"/>
        </a:p>
      </dgm:t>
    </dgm:pt>
    <dgm:pt modelId="{C2948FD6-6E6B-41FC-B4B0-2E0F3DE0A113}" type="sibTrans" cxnId="{900D1BE3-82B4-4EC2-A44E-9D7098B7C29D}">
      <dgm:prSet/>
      <dgm:spPr/>
      <dgm:t>
        <a:bodyPr/>
        <a:lstStyle/>
        <a:p>
          <a:endParaRPr lang="en-IN"/>
        </a:p>
      </dgm:t>
    </dgm:pt>
    <dgm:pt modelId="{CBF88E3E-363B-458A-865B-A2E701014512}">
      <dgm:prSet phldrT="[Text]"/>
      <dgm:spPr/>
      <dgm:t>
        <a:bodyPr/>
        <a:lstStyle/>
        <a:p>
          <a:r>
            <a:rPr lang="en-US" dirty="0" smtClean="0"/>
            <a:t>SPO2-98%</a:t>
          </a:r>
          <a:endParaRPr lang="en-IN" dirty="0"/>
        </a:p>
      </dgm:t>
    </dgm:pt>
    <dgm:pt modelId="{20FCB32F-8F96-4AFF-9505-40B833B1E579}" type="parTrans" cxnId="{C0FE37F1-8A7B-4DE1-8AB0-7D80E17291B1}">
      <dgm:prSet/>
      <dgm:spPr/>
      <dgm:t>
        <a:bodyPr/>
        <a:lstStyle/>
        <a:p>
          <a:endParaRPr lang="en-IN"/>
        </a:p>
      </dgm:t>
    </dgm:pt>
    <dgm:pt modelId="{4D442FE6-8107-482B-9A4E-74D2E6848AA9}" type="sibTrans" cxnId="{C0FE37F1-8A7B-4DE1-8AB0-7D80E17291B1}">
      <dgm:prSet/>
      <dgm:spPr/>
      <dgm:t>
        <a:bodyPr/>
        <a:lstStyle/>
        <a:p>
          <a:endParaRPr lang="en-IN"/>
        </a:p>
      </dgm:t>
    </dgm:pt>
    <dgm:pt modelId="{D59BC403-760C-4D54-B47B-F5756581FC4C}" type="pres">
      <dgm:prSet presAssocID="{9F1BFD15-9747-4887-BCEE-4C67E58EB64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B715993-2F73-4119-95E7-093DB825595D}" type="pres">
      <dgm:prSet presAssocID="{9F1BFD15-9747-4887-BCEE-4C67E58EB645}" presName="diamond" presStyleLbl="bgShp" presStyleIdx="0" presStyleCnt="1"/>
      <dgm:spPr/>
    </dgm:pt>
    <dgm:pt modelId="{25C71BAD-2134-41BC-81B4-5041406F0258}" type="pres">
      <dgm:prSet presAssocID="{9F1BFD15-9747-4887-BCEE-4C67E58EB645}" presName="quad1" presStyleLbl="node1" presStyleIdx="0" presStyleCnt="4" custScaleX="124010" custLinFactNeighborX="-75885" custLinFactNeighborY="-145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5D69F4B-984E-45F6-9387-ECF249AB9BE7}" type="pres">
      <dgm:prSet presAssocID="{9F1BFD15-9747-4887-BCEE-4C67E58EB645}" presName="quad2" presStyleLbl="node1" presStyleIdx="1" presStyleCnt="4" custScaleX="115714" custLinFactNeighborX="61124" custLinFactNeighborY="-145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DBE055C-03DC-43D5-AEB0-389B617C533A}" type="pres">
      <dgm:prSet presAssocID="{9F1BFD15-9747-4887-BCEE-4C67E58EB645}" presName="quad3" presStyleLbl="node1" presStyleIdx="2" presStyleCnt="4" custScaleX="128451" custLinFactNeighborX="-75651" custLinFactNeighborY="-39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65E6094-B8D3-487A-82A1-C66C637A95A6}" type="pres">
      <dgm:prSet presAssocID="{9F1BFD15-9747-4887-BCEE-4C67E58EB645}" presName="quad4" presStyleLbl="node1" presStyleIdx="3" presStyleCnt="4" custScaleX="120292" custLinFactNeighborX="65505" custLinFactNeighborY="41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4E81E9C-ACDF-4D6A-9224-775C96E58E19}" type="presOf" srcId="{CBF88E3E-363B-458A-865B-A2E701014512}" destId="{F65E6094-B8D3-487A-82A1-C66C637A95A6}" srcOrd="0" destOrd="0" presId="urn:microsoft.com/office/officeart/2005/8/layout/matrix3"/>
    <dgm:cxn modelId="{98E7CB5B-EF22-4F85-9A42-6227C1C4E322}" type="presOf" srcId="{9F1BFD15-9747-4887-BCEE-4C67E58EB645}" destId="{D59BC403-760C-4D54-B47B-F5756581FC4C}" srcOrd="0" destOrd="0" presId="urn:microsoft.com/office/officeart/2005/8/layout/matrix3"/>
    <dgm:cxn modelId="{C0FE37F1-8A7B-4DE1-8AB0-7D80E17291B1}" srcId="{9F1BFD15-9747-4887-BCEE-4C67E58EB645}" destId="{CBF88E3E-363B-458A-865B-A2E701014512}" srcOrd="3" destOrd="0" parTransId="{20FCB32F-8F96-4AFF-9505-40B833B1E579}" sibTransId="{4D442FE6-8107-482B-9A4E-74D2E6848AA9}"/>
    <dgm:cxn modelId="{B924CCE3-4047-4A3D-BD3F-CB3B4187DC8D}" srcId="{9F1BFD15-9747-4887-BCEE-4C67E58EB645}" destId="{D220D1F3-16EE-47E4-8957-2E94B2F9C5D5}" srcOrd="1" destOrd="0" parTransId="{906ABF23-0D24-4C6A-B091-D27212B3D4ED}" sibTransId="{9F05CB0D-F0B1-4485-9858-27FA18F3D2C8}"/>
    <dgm:cxn modelId="{6FCF80D6-A8B9-49E0-9D72-E4339A6B7B16}" type="presOf" srcId="{ED7DA5B7-D708-4A8F-AF7C-261402A63335}" destId="{1DBE055C-03DC-43D5-AEB0-389B617C533A}" srcOrd="0" destOrd="0" presId="urn:microsoft.com/office/officeart/2005/8/layout/matrix3"/>
    <dgm:cxn modelId="{DFDBF501-7A07-4D4A-B74B-79F3FBF5E364}" type="presOf" srcId="{D220D1F3-16EE-47E4-8957-2E94B2F9C5D5}" destId="{15D69F4B-984E-45F6-9387-ECF249AB9BE7}" srcOrd="0" destOrd="0" presId="urn:microsoft.com/office/officeart/2005/8/layout/matrix3"/>
    <dgm:cxn modelId="{2C0B9801-C246-4877-9BE9-8BBF95EAFB63}" srcId="{9F1BFD15-9747-4887-BCEE-4C67E58EB645}" destId="{BEB25060-A226-4C16-BED0-F7DA79FD81D5}" srcOrd="0" destOrd="0" parTransId="{98FB34A3-A2C0-4BA5-97F4-59C4098EAD83}" sibTransId="{66C9A319-2A3A-447B-B1BA-5EB7A21F2DBC}"/>
    <dgm:cxn modelId="{900D1BE3-82B4-4EC2-A44E-9D7098B7C29D}" srcId="{9F1BFD15-9747-4887-BCEE-4C67E58EB645}" destId="{ED7DA5B7-D708-4A8F-AF7C-261402A63335}" srcOrd="2" destOrd="0" parTransId="{E506AF47-5881-4124-91EF-D49BA21E8151}" sibTransId="{C2948FD6-6E6B-41FC-B4B0-2E0F3DE0A113}"/>
    <dgm:cxn modelId="{98A14930-72E9-4684-8511-C846A60FDA2B}" type="presOf" srcId="{BEB25060-A226-4C16-BED0-F7DA79FD81D5}" destId="{25C71BAD-2134-41BC-81B4-5041406F0258}" srcOrd="0" destOrd="0" presId="urn:microsoft.com/office/officeart/2005/8/layout/matrix3"/>
    <dgm:cxn modelId="{6C68FA27-2175-4C6D-A574-A322925D49B8}" type="presParOf" srcId="{D59BC403-760C-4D54-B47B-F5756581FC4C}" destId="{DB715993-2F73-4119-95E7-093DB825595D}" srcOrd="0" destOrd="0" presId="urn:microsoft.com/office/officeart/2005/8/layout/matrix3"/>
    <dgm:cxn modelId="{E8698AC8-790A-4ACE-B5CE-FACFDF09B403}" type="presParOf" srcId="{D59BC403-760C-4D54-B47B-F5756581FC4C}" destId="{25C71BAD-2134-41BC-81B4-5041406F0258}" srcOrd="1" destOrd="0" presId="urn:microsoft.com/office/officeart/2005/8/layout/matrix3"/>
    <dgm:cxn modelId="{50383EF4-7361-47F8-8667-B21DC4BD6A1D}" type="presParOf" srcId="{D59BC403-760C-4D54-B47B-F5756581FC4C}" destId="{15D69F4B-984E-45F6-9387-ECF249AB9BE7}" srcOrd="2" destOrd="0" presId="urn:microsoft.com/office/officeart/2005/8/layout/matrix3"/>
    <dgm:cxn modelId="{761FA386-A8C7-4DC7-8894-84E53F650A30}" type="presParOf" srcId="{D59BC403-760C-4D54-B47B-F5756581FC4C}" destId="{1DBE055C-03DC-43D5-AEB0-389B617C533A}" srcOrd="3" destOrd="0" presId="urn:microsoft.com/office/officeart/2005/8/layout/matrix3"/>
    <dgm:cxn modelId="{997AF19B-84A0-492C-81C7-07075FF87357}" type="presParOf" srcId="{D59BC403-760C-4D54-B47B-F5756581FC4C}" destId="{F65E6094-B8D3-487A-82A1-C66C637A95A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172FDA-B1B3-49C7-BBBB-71FFA15DA32C}" type="doc">
      <dgm:prSet loTypeId="urn:microsoft.com/office/officeart/2005/8/layout/matrix2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450CCA8-F0A5-40BF-A232-789C7CDDDC98}">
      <dgm:prSet phldrT="[Text]" custT="1"/>
      <dgm:spPr/>
      <dgm:t>
        <a:bodyPr/>
        <a:lstStyle/>
        <a:p>
          <a:r>
            <a:rPr lang="en-US" sz="2000" dirty="0" smtClean="0"/>
            <a:t>Sugar-82</a:t>
          </a:r>
        </a:p>
        <a:p>
          <a:r>
            <a:rPr lang="en-US" sz="2000" dirty="0" smtClean="0"/>
            <a:t>Urea -16</a:t>
          </a:r>
        </a:p>
        <a:p>
          <a:r>
            <a:rPr lang="en-US" sz="2000" dirty="0" smtClean="0"/>
            <a:t>Creatinine-0.6</a:t>
          </a:r>
        </a:p>
        <a:p>
          <a:r>
            <a:rPr lang="en-US" sz="2000" dirty="0" smtClean="0"/>
            <a:t>Sodium-136</a:t>
          </a:r>
        </a:p>
        <a:p>
          <a:r>
            <a:rPr lang="en-US" sz="2000" dirty="0" smtClean="0"/>
            <a:t>Pottasium-4.0</a:t>
          </a:r>
        </a:p>
        <a:p>
          <a:r>
            <a:rPr lang="en-US" sz="2000" dirty="0" smtClean="0"/>
            <a:t>Chloride-110</a:t>
          </a:r>
          <a:endParaRPr lang="en-IN" sz="2000" dirty="0"/>
        </a:p>
      </dgm:t>
    </dgm:pt>
    <dgm:pt modelId="{B87CCF62-C7C0-46B2-9C78-1578F4F5C8D4}" type="parTrans" cxnId="{EF882354-264F-45BF-9643-54AEED9F95B8}">
      <dgm:prSet/>
      <dgm:spPr/>
      <dgm:t>
        <a:bodyPr/>
        <a:lstStyle/>
        <a:p>
          <a:endParaRPr lang="en-IN"/>
        </a:p>
      </dgm:t>
    </dgm:pt>
    <dgm:pt modelId="{20BE1AD2-2A48-4C23-9EB8-A12E4B8D9088}" type="sibTrans" cxnId="{EF882354-264F-45BF-9643-54AEED9F95B8}">
      <dgm:prSet/>
      <dgm:spPr/>
      <dgm:t>
        <a:bodyPr/>
        <a:lstStyle/>
        <a:p>
          <a:endParaRPr lang="en-IN"/>
        </a:p>
      </dgm:t>
    </dgm:pt>
    <dgm:pt modelId="{C4BA841A-14A3-451F-BAB9-CA59A01C54A5}">
      <dgm:prSet phldrT="[Text]" custT="1"/>
      <dgm:spPr/>
      <dgm:t>
        <a:bodyPr/>
        <a:lstStyle/>
        <a:p>
          <a:endParaRPr lang="en-US" sz="1800" dirty="0" smtClean="0"/>
        </a:p>
        <a:p>
          <a:r>
            <a:rPr lang="en-US" sz="1800" dirty="0" smtClean="0"/>
            <a:t>Bilirubin-0.7</a:t>
          </a:r>
        </a:p>
        <a:p>
          <a:r>
            <a:rPr lang="en-US" sz="1800" dirty="0" smtClean="0"/>
            <a:t>SGOT-28 </a:t>
          </a:r>
        </a:p>
        <a:p>
          <a:r>
            <a:rPr lang="en-US" sz="1800" dirty="0" smtClean="0"/>
            <a:t>SGPT-12</a:t>
          </a:r>
        </a:p>
        <a:p>
          <a:r>
            <a:rPr lang="en-US" sz="1800" dirty="0" err="1" smtClean="0"/>
            <a:t>T.Protein</a:t>
          </a:r>
          <a:r>
            <a:rPr lang="en-US" sz="1800" dirty="0" smtClean="0"/>
            <a:t> – 7.0</a:t>
          </a:r>
        </a:p>
        <a:p>
          <a:r>
            <a:rPr lang="en-US" sz="1800" dirty="0" err="1" smtClean="0"/>
            <a:t>Sr.Albumin</a:t>
          </a:r>
          <a:r>
            <a:rPr lang="en-US" sz="1800" dirty="0" smtClean="0"/>
            <a:t> – 4.0</a:t>
          </a:r>
        </a:p>
        <a:p>
          <a:r>
            <a:rPr lang="en-US" sz="1800" dirty="0" smtClean="0"/>
            <a:t>Sr. Globulin- 3.0</a:t>
          </a:r>
        </a:p>
        <a:p>
          <a:endParaRPr lang="en-IN" sz="1400" dirty="0"/>
        </a:p>
      </dgm:t>
    </dgm:pt>
    <dgm:pt modelId="{166FB6F6-511C-4C5A-909B-4ED734EC8085}" type="parTrans" cxnId="{7866ED25-755C-406C-B143-C868BD3411A3}">
      <dgm:prSet/>
      <dgm:spPr/>
      <dgm:t>
        <a:bodyPr/>
        <a:lstStyle/>
        <a:p>
          <a:endParaRPr lang="en-IN"/>
        </a:p>
      </dgm:t>
    </dgm:pt>
    <dgm:pt modelId="{E35033B1-533E-4C30-BB44-7603CDE08242}" type="sibTrans" cxnId="{7866ED25-755C-406C-B143-C868BD3411A3}">
      <dgm:prSet/>
      <dgm:spPr/>
      <dgm:t>
        <a:bodyPr/>
        <a:lstStyle/>
        <a:p>
          <a:endParaRPr lang="en-IN"/>
        </a:p>
      </dgm:t>
    </dgm:pt>
    <dgm:pt modelId="{CAB88483-FD15-410F-9FDC-E30D9B86BE9B}">
      <dgm:prSet phldrT="[Text]" custT="1"/>
      <dgm:spPr/>
      <dgm:t>
        <a:bodyPr/>
        <a:lstStyle/>
        <a:p>
          <a:r>
            <a:rPr lang="en-US" sz="2800" dirty="0" smtClean="0"/>
            <a:t>Blood grouping &amp; RH typing - 0 positive</a:t>
          </a:r>
          <a:endParaRPr lang="en-IN" sz="2800" dirty="0"/>
        </a:p>
      </dgm:t>
    </dgm:pt>
    <dgm:pt modelId="{895CBCB0-1C65-4FB2-9346-A8B5F407B389}" type="parTrans" cxnId="{A0D1F5B1-CDDD-409D-B8EF-D5F8F6E0B6D4}">
      <dgm:prSet/>
      <dgm:spPr/>
      <dgm:t>
        <a:bodyPr/>
        <a:lstStyle/>
        <a:p>
          <a:endParaRPr lang="en-IN"/>
        </a:p>
      </dgm:t>
    </dgm:pt>
    <dgm:pt modelId="{ACEBA320-A91D-4BF4-9335-EA63F9340E00}" type="sibTrans" cxnId="{A0D1F5B1-CDDD-409D-B8EF-D5F8F6E0B6D4}">
      <dgm:prSet/>
      <dgm:spPr/>
      <dgm:t>
        <a:bodyPr/>
        <a:lstStyle/>
        <a:p>
          <a:endParaRPr lang="en-IN"/>
        </a:p>
      </dgm:t>
    </dgm:pt>
    <dgm:pt modelId="{E59E6AD6-F64C-4C8A-A136-4D38C6EFB2F4}">
      <dgm:prSet phldrT="[Text]" custT="1"/>
      <dgm:spPr/>
      <dgm:t>
        <a:bodyPr/>
        <a:lstStyle/>
        <a:p>
          <a:r>
            <a:rPr lang="en-US" sz="2800" b="0" dirty="0" smtClean="0"/>
            <a:t>PPTCT-NR</a:t>
          </a:r>
        </a:p>
        <a:p>
          <a:r>
            <a:rPr lang="en-US" sz="2800" b="0" dirty="0" smtClean="0"/>
            <a:t>Viral markers - </a:t>
          </a:r>
          <a:r>
            <a:rPr lang="en-US" sz="2800" b="0" dirty="0" err="1" smtClean="0"/>
            <a:t>neg</a:t>
          </a:r>
          <a:endParaRPr lang="en-US" sz="2800" b="0" dirty="0" smtClean="0"/>
        </a:p>
      </dgm:t>
    </dgm:pt>
    <dgm:pt modelId="{52EB8D51-9DC1-4C1F-9072-80D879711303}" type="parTrans" cxnId="{0998CAD7-64CD-4843-9ED2-D04F23BE42C8}">
      <dgm:prSet/>
      <dgm:spPr/>
      <dgm:t>
        <a:bodyPr/>
        <a:lstStyle/>
        <a:p>
          <a:endParaRPr lang="en-IN"/>
        </a:p>
      </dgm:t>
    </dgm:pt>
    <dgm:pt modelId="{8307E522-05E4-4B29-9DF0-2B2CD6295503}" type="sibTrans" cxnId="{0998CAD7-64CD-4843-9ED2-D04F23BE42C8}">
      <dgm:prSet/>
      <dgm:spPr/>
      <dgm:t>
        <a:bodyPr/>
        <a:lstStyle/>
        <a:p>
          <a:endParaRPr lang="en-IN"/>
        </a:p>
      </dgm:t>
    </dgm:pt>
    <dgm:pt modelId="{84E1C5FC-FCEB-442C-BB2C-288E51EC7C6E}" type="pres">
      <dgm:prSet presAssocID="{B8172FDA-B1B3-49C7-BBBB-71FFA15DA32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E1BF6D9-F512-4E35-B980-46681487C489}" type="pres">
      <dgm:prSet presAssocID="{B8172FDA-B1B3-49C7-BBBB-71FFA15DA32C}" presName="axisShape" presStyleLbl="bgShp" presStyleIdx="0" presStyleCnt="1" custLinFactNeighborX="985" custLinFactNeighborY="-2532"/>
      <dgm:spPr/>
    </dgm:pt>
    <dgm:pt modelId="{CC45206E-DFC4-4E86-9B6A-5A9F57C122A3}" type="pres">
      <dgm:prSet presAssocID="{B8172FDA-B1B3-49C7-BBBB-71FFA15DA32C}" presName="rect1" presStyleLbl="node1" presStyleIdx="0" presStyleCnt="4" custScaleX="154995" custLinFactNeighborX="-33758" custLinFactNeighborY="-35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981AC9E-3C4B-44CF-918E-DFD720834F9E}" type="pres">
      <dgm:prSet presAssocID="{B8172FDA-B1B3-49C7-BBBB-71FFA15DA32C}" presName="rect2" presStyleLbl="node1" presStyleIdx="1" presStyleCnt="4" custScaleX="152187" custLinFactNeighborX="34047" custLinFactNeighborY="-67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EEA39FF-589F-4F49-8678-8375D52015CB}" type="pres">
      <dgm:prSet presAssocID="{B8172FDA-B1B3-49C7-BBBB-71FFA15DA32C}" presName="rect3" presStyleLbl="node1" presStyleIdx="2" presStyleCnt="4" custScaleX="154430" custScaleY="106830" custLinFactNeighborX="-34041" custLinFactNeighborY="89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CCA7A6C-DC59-4F39-B22D-6C89B1E3E7BA}" type="pres">
      <dgm:prSet presAssocID="{B8172FDA-B1B3-49C7-BBBB-71FFA15DA32C}" presName="rect4" presStyleLbl="node1" presStyleIdx="3" presStyleCnt="4" custScaleX="146475" custLinFactNeighborX="34355" custLinFactNeighborY="54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3B4B792-C97E-4EE6-B996-24B4A52EF99B}" type="presOf" srcId="{E59E6AD6-F64C-4C8A-A136-4D38C6EFB2F4}" destId="{4CCA7A6C-DC59-4F39-B22D-6C89B1E3E7BA}" srcOrd="0" destOrd="0" presId="urn:microsoft.com/office/officeart/2005/8/layout/matrix2"/>
    <dgm:cxn modelId="{7866ED25-755C-406C-B143-C868BD3411A3}" srcId="{B8172FDA-B1B3-49C7-BBBB-71FFA15DA32C}" destId="{C4BA841A-14A3-451F-BAB9-CA59A01C54A5}" srcOrd="1" destOrd="0" parTransId="{166FB6F6-511C-4C5A-909B-4ED734EC8085}" sibTransId="{E35033B1-533E-4C30-BB44-7603CDE08242}"/>
    <dgm:cxn modelId="{F4C7E7CF-6ADB-42C0-8E27-85E18DC60CB2}" type="presOf" srcId="{C4BA841A-14A3-451F-BAB9-CA59A01C54A5}" destId="{D981AC9E-3C4B-44CF-918E-DFD720834F9E}" srcOrd="0" destOrd="0" presId="urn:microsoft.com/office/officeart/2005/8/layout/matrix2"/>
    <dgm:cxn modelId="{9AE32207-4E8D-442A-8C4A-B827F1105F22}" type="presOf" srcId="{B8172FDA-B1B3-49C7-BBBB-71FFA15DA32C}" destId="{84E1C5FC-FCEB-442C-BB2C-288E51EC7C6E}" srcOrd="0" destOrd="0" presId="urn:microsoft.com/office/officeart/2005/8/layout/matrix2"/>
    <dgm:cxn modelId="{26A3F4DF-6DA1-4057-812E-18FEC310A290}" type="presOf" srcId="{8450CCA8-F0A5-40BF-A232-789C7CDDDC98}" destId="{CC45206E-DFC4-4E86-9B6A-5A9F57C122A3}" srcOrd="0" destOrd="0" presId="urn:microsoft.com/office/officeart/2005/8/layout/matrix2"/>
    <dgm:cxn modelId="{A0D1F5B1-CDDD-409D-B8EF-D5F8F6E0B6D4}" srcId="{B8172FDA-B1B3-49C7-BBBB-71FFA15DA32C}" destId="{CAB88483-FD15-410F-9FDC-E30D9B86BE9B}" srcOrd="2" destOrd="0" parTransId="{895CBCB0-1C65-4FB2-9346-A8B5F407B389}" sibTransId="{ACEBA320-A91D-4BF4-9335-EA63F9340E00}"/>
    <dgm:cxn modelId="{0998CAD7-64CD-4843-9ED2-D04F23BE42C8}" srcId="{B8172FDA-B1B3-49C7-BBBB-71FFA15DA32C}" destId="{E59E6AD6-F64C-4C8A-A136-4D38C6EFB2F4}" srcOrd="3" destOrd="0" parTransId="{52EB8D51-9DC1-4C1F-9072-80D879711303}" sibTransId="{8307E522-05E4-4B29-9DF0-2B2CD6295503}"/>
    <dgm:cxn modelId="{14BCF07F-D3F4-43D1-87F7-0FD388220384}" type="presOf" srcId="{CAB88483-FD15-410F-9FDC-E30D9B86BE9B}" destId="{9EEA39FF-589F-4F49-8678-8375D52015CB}" srcOrd="0" destOrd="0" presId="urn:microsoft.com/office/officeart/2005/8/layout/matrix2"/>
    <dgm:cxn modelId="{EF882354-264F-45BF-9643-54AEED9F95B8}" srcId="{B8172FDA-B1B3-49C7-BBBB-71FFA15DA32C}" destId="{8450CCA8-F0A5-40BF-A232-789C7CDDDC98}" srcOrd="0" destOrd="0" parTransId="{B87CCF62-C7C0-46B2-9C78-1578F4F5C8D4}" sibTransId="{20BE1AD2-2A48-4C23-9EB8-A12E4B8D9088}"/>
    <dgm:cxn modelId="{196985DE-0037-4CDB-B1E2-C218A17CB351}" type="presParOf" srcId="{84E1C5FC-FCEB-442C-BB2C-288E51EC7C6E}" destId="{4E1BF6D9-F512-4E35-B980-46681487C489}" srcOrd="0" destOrd="0" presId="urn:microsoft.com/office/officeart/2005/8/layout/matrix2"/>
    <dgm:cxn modelId="{B2E61CEE-9B1F-48DD-B252-117707F3A1BC}" type="presParOf" srcId="{84E1C5FC-FCEB-442C-BB2C-288E51EC7C6E}" destId="{CC45206E-DFC4-4E86-9B6A-5A9F57C122A3}" srcOrd="1" destOrd="0" presId="urn:microsoft.com/office/officeart/2005/8/layout/matrix2"/>
    <dgm:cxn modelId="{0902CC12-322C-434B-A1B1-EDF9470F182A}" type="presParOf" srcId="{84E1C5FC-FCEB-442C-BB2C-288E51EC7C6E}" destId="{D981AC9E-3C4B-44CF-918E-DFD720834F9E}" srcOrd="2" destOrd="0" presId="urn:microsoft.com/office/officeart/2005/8/layout/matrix2"/>
    <dgm:cxn modelId="{62625345-4B5E-4E10-BEAD-199451A2F1F1}" type="presParOf" srcId="{84E1C5FC-FCEB-442C-BB2C-288E51EC7C6E}" destId="{9EEA39FF-589F-4F49-8678-8375D52015CB}" srcOrd="3" destOrd="0" presId="urn:microsoft.com/office/officeart/2005/8/layout/matrix2"/>
    <dgm:cxn modelId="{BAF7C055-5E34-4994-BEE9-6669F6D811B1}" type="presParOf" srcId="{84E1C5FC-FCEB-442C-BB2C-288E51EC7C6E}" destId="{4CCA7A6C-DC59-4F39-B22D-6C89B1E3E7B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15993-2F73-4119-95E7-093DB825595D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71BAD-2134-41BC-81B4-5041406F0258}">
      <dsp:nvSpPr>
        <dsp:cNvPr id="0" name=""/>
        <dsp:cNvSpPr/>
      </dsp:nvSpPr>
      <dsp:spPr>
        <a:xfrm>
          <a:off x="730416" y="172611"/>
          <a:ext cx="2188932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PULSE-86/min</a:t>
          </a:r>
          <a:endParaRPr lang="en-IN" sz="3200" kern="1200" dirty="0"/>
        </a:p>
      </dsp:txBody>
      <dsp:txXfrm>
        <a:off x="816582" y="258777"/>
        <a:ext cx="2016600" cy="1592793"/>
      </dsp:txXfrm>
    </dsp:sp>
    <dsp:sp modelId="{15D69F4B-984E-45F6-9387-ECF249AB9BE7}">
      <dsp:nvSpPr>
        <dsp:cNvPr id="0" name=""/>
        <dsp:cNvSpPr/>
      </dsp:nvSpPr>
      <dsp:spPr>
        <a:xfrm>
          <a:off x="5122918" y="172611"/>
          <a:ext cx="2042497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BP-110/70 </a:t>
          </a:r>
          <a:r>
            <a:rPr lang="en-US" sz="3200" kern="1200" dirty="0" err="1" smtClean="0"/>
            <a:t>mmhg</a:t>
          </a:r>
          <a:endParaRPr lang="en-IN" sz="3200" kern="1200" dirty="0"/>
        </a:p>
      </dsp:txBody>
      <dsp:txXfrm>
        <a:off x="5209084" y="258777"/>
        <a:ext cx="1870165" cy="1592793"/>
      </dsp:txXfrm>
    </dsp:sp>
    <dsp:sp modelId="{1DBE055C-03DC-43D5-AEB0-389B617C533A}">
      <dsp:nvSpPr>
        <dsp:cNvPr id="0" name=""/>
        <dsp:cNvSpPr/>
      </dsp:nvSpPr>
      <dsp:spPr>
        <a:xfrm>
          <a:off x="695351" y="2260848"/>
          <a:ext cx="2267321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RR-12/min</a:t>
          </a:r>
          <a:endParaRPr lang="en-IN" sz="3200" kern="1200" dirty="0"/>
        </a:p>
      </dsp:txBody>
      <dsp:txXfrm>
        <a:off x="781517" y="2347014"/>
        <a:ext cx="2094989" cy="1592793"/>
      </dsp:txXfrm>
    </dsp:sp>
    <dsp:sp modelId="{F65E6094-B8D3-487A-82A1-C66C637A95A6}">
      <dsp:nvSpPr>
        <dsp:cNvPr id="0" name=""/>
        <dsp:cNvSpPr/>
      </dsp:nvSpPr>
      <dsp:spPr>
        <a:xfrm>
          <a:off x="5159845" y="2404865"/>
          <a:ext cx="2123304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SPO2-98%</a:t>
          </a:r>
          <a:endParaRPr lang="en-IN" sz="3200" kern="1200" dirty="0"/>
        </a:p>
      </dsp:txBody>
      <dsp:txXfrm>
        <a:off x="5246011" y="2491031"/>
        <a:ext cx="1950972" cy="1592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8052-234E-4C70-934A-2576459B3971}" type="datetimeFigureOut">
              <a:rPr lang="en-IN" smtClean="0"/>
              <a:t>18-05-2016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9877-3291-4747-8C7B-53D56FE36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480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8052-234E-4C70-934A-2576459B3971}" type="datetimeFigureOut">
              <a:rPr lang="en-IN" smtClean="0"/>
              <a:t>18-05-2016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9877-3291-4747-8C7B-53D56FE36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786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8052-234E-4C70-934A-2576459B3971}" type="datetimeFigureOut">
              <a:rPr lang="en-IN" smtClean="0"/>
              <a:t>18-05-2016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9877-3291-4747-8C7B-53D56FE36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968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8052-234E-4C70-934A-2576459B3971}" type="datetimeFigureOut">
              <a:rPr lang="en-IN" smtClean="0"/>
              <a:t>18-05-2016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9877-3291-4747-8C7B-53D56FE36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375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8052-234E-4C70-934A-2576459B3971}" type="datetimeFigureOut">
              <a:rPr lang="en-IN" smtClean="0"/>
              <a:t>18-05-2016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9877-3291-4747-8C7B-53D56FE36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115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8052-234E-4C70-934A-2576459B3971}" type="datetimeFigureOut">
              <a:rPr lang="en-IN" smtClean="0"/>
              <a:t>18-05-2016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9877-3291-4747-8C7B-53D56FE36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791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8052-234E-4C70-934A-2576459B3971}" type="datetimeFigureOut">
              <a:rPr lang="en-IN" smtClean="0"/>
              <a:t>18-05-2016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9877-3291-4747-8C7B-53D56FE36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260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8052-234E-4C70-934A-2576459B3971}" type="datetimeFigureOut">
              <a:rPr lang="en-IN" smtClean="0"/>
              <a:t>18-05-2016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9877-3291-4747-8C7B-53D56FE36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078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8052-234E-4C70-934A-2576459B3971}" type="datetimeFigureOut">
              <a:rPr lang="en-IN" smtClean="0"/>
              <a:t>18-05-2016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9877-3291-4747-8C7B-53D56FE36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261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8052-234E-4C70-934A-2576459B3971}" type="datetimeFigureOut">
              <a:rPr lang="en-IN" smtClean="0"/>
              <a:t>18-05-2016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9877-3291-4747-8C7B-53D56FE36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290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8052-234E-4C70-934A-2576459B3971}" type="datetimeFigureOut">
              <a:rPr lang="en-IN" smtClean="0"/>
              <a:t>18-05-2016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9877-3291-4747-8C7B-53D56FE36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646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C8052-234E-4C70-934A-2576459B3971}" type="datetimeFigureOut">
              <a:rPr lang="en-IN" smtClean="0"/>
              <a:t>18-05-2016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79877-3291-4747-8C7B-53D56FE36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993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132857"/>
            <a:ext cx="7175351" cy="1296144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CML IN PREGNANCY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933056"/>
            <a:ext cx="7704856" cy="2088232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chemeClr val="tx1"/>
                </a:solidFill>
              </a:rPr>
              <a:t>II </a:t>
            </a:r>
            <a:r>
              <a:rPr lang="en-US" sz="2400" dirty="0" err="1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MEDICAL UNIT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PROFESSOR; DR.R.BALAJINATHAN MD,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     ASST.PROFESSOR; DR.V.N.ALAGAVENKATESAN MD,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ASST.PROFESSOR; DR.P.V.BALAMURUGAN MD.</a:t>
            </a:r>
            <a:endParaRPr lang="en-IN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64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124033"/>
              </p:ext>
            </p:extLst>
          </p:nvPr>
        </p:nvGraphicFramePr>
        <p:xfrm>
          <a:off x="323528" y="620688"/>
          <a:ext cx="842493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62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4824536" cy="5040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USG ABDOMEN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8326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SPLEEN-</a:t>
            </a:r>
            <a:r>
              <a:rPr lang="en-US" dirty="0" smtClean="0">
                <a:solidFill>
                  <a:srgbClr val="FF0000"/>
                </a:solidFill>
              </a:rPr>
              <a:t>22.8cm</a:t>
            </a:r>
            <a:r>
              <a:rPr lang="en-US" dirty="0" smtClean="0"/>
              <a:t> ,normal echoes</a:t>
            </a:r>
          </a:p>
          <a:p>
            <a:r>
              <a:rPr lang="en-US" dirty="0" smtClean="0"/>
              <a:t>Liver, gallbladder, pancreas, kidneys-normal</a:t>
            </a:r>
          </a:p>
          <a:p>
            <a:r>
              <a:rPr lang="en-US" dirty="0" smtClean="0"/>
              <a:t>No free fluid in abdomen /pelvis</a:t>
            </a:r>
          </a:p>
          <a:p>
            <a:r>
              <a:rPr lang="en-US" b="1" dirty="0" smtClean="0"/>
              <a:t>AN SCAN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SLIUG ,variable lie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BPD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AC          25-26weeks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FL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FH-  good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liquor –adequate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placenta- posterior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dirty="0" smtClean="0"/>
              <a:t>IMPRESSION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SLIUG  25-26 weeks of gestational age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assive splenomegaly</a:t>
            </a:r>
          </a:p>
          <a:p>
            <a:endParaRPr lang="en-IN" dirty="0"/>
          </a:p>
        </p:txBody>
      </p:sp>
      <p:sp>
        <p:nvSpPr>
          <p:cNvPr id="4" name="Right Brace 3"/>
          <p:cNvSpPr/>
          <p:nvPr/>
        </p:nvSpPr>
        <p:spPr>
          <a:xfrm>
            <a:off x="1475656" y="2996952"/>
            <a:ext cx="216024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66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ALOKA_US\12\20160517\12_20160517_OB-_3-_Trim-U_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2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ALOKA_US\12\20160517\12_20160517_OB-_3-_Trim-U_0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6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ALOKA_US\12\20160517\12_20160517_OB-_3-_Trim-U_0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04856" cy="792088"/>
          </a:xfrm>
        </p:spPr>
        <p:txBody>
          <a:bodyPr/>
          <a:lstStyle/>
          <a:p>
            <a:r>
              <a:rPr lang="en-US" dirty="0" smtClean="0"/>
              <a:t>PERIPHERAL SMEAR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68863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RBC-hypochromic </a:t>
            </a:r>
            <a:r>
              <a:rPr lang="en-US" dirty="0" err="1" smtClean="0"/>
              <a:t>microcytes</a:t>
            </a:r>
            <a:r>
              <a:rPr lang="en-US" dirty="0" smtClean="0"/>
              <a:t>, normochromic  </a:t>
            </a:r>
            <a:r>
              <a:rPr lang="en-US" dirty="0" err="1" smtClean="0"/>
              <a:t>normocytes</a:t>
            </a:r>
            <a:r>
              <a:rPr lang="en-US" dirty="0" smtClean="0"/>
              <a:t>,     	elongated cells with nucleated RBCs</a:t>
            </a:r>
          </a:p>
          <a:p>
            <a:endParaRPr lang="en-US" dirty="0" smtClean="0"/>
          </a:p>
          <a:p>
            <a:r>
              <a:rPr lang="en-US" dirty="0" smtClean="0"/>
              <a:t>WBC-count is markedly increased with cells of myeloid series</a:t>
            </a:r>
          </a:p>
          <a:p>
            <a:pPr marL="0" indent="0">
              <a:buNone/>
            </a:pPr>
            <a:r>
              <a:rPr lang="en-US" dirty="0" smtClean="0"/>
              <a:t>                   DC- Blast-2%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promyelocyte-1%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myelocyte-23%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metamyelocyte-15%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band form-14%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neutrophil-40%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eosinophil-1%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basophil-2%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lymphocytes -2%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PLATELET-normal in number  &amp; morphology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006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BONEMARROW ASPIRATION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68863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Erythropoiesis shows micro </a:t>
            </a:r>
            <a:r>
              <a:rPr lang="en-US" sz="2800" dirty="0" err="1" smtClean="0"/>
              <a:t>normoblast</a:t>
            </a:r>
            <a:r>
              <a:rPr lang="en-US" sz="2800" dirty="0" smtClean="0"/>
              <a:t> type of maturation</a:t>
            </a:r>
          </a:p>
          <a:p>
            <a:r>
              <a:rPr lang="en-US" sz="2800" dirty="0" smtClean="0"/>
              <a:t>Leucopoiesis increased and show cells of myeloid series in different stages of maturation with 3% blast</a:t>
            </a:r>
          </a:p>
          <a:p>
            <a:r>
              <a:rPr lang="en-US" sz="2800" dirty="0" smtClean="0"/>
              <a:t>Occasional megakaryocytes are seen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3600" dirty="0" smtClean="0"/>
              <a:t>IMPRESSION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picture is suggestive of chronic phase of </a:t>
            </a:r>
            <a:r>
              <a:rPr lang="en-US" sz="3600" i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CHRONIC MYELOID LEUKEMIA</a:t>
            </a:r>
            <a:endParaRPr lang="en-IN" sz="3600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003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CYTOGENETICS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sz="3600" dirty="0" smtClean="0"/>
              <a:t>Qualitative </a:t>
            </a:r>
            <a:r>
              <a:rPr lang="en-US" sz="3600" i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BCR-ABL GENE</a:t>
            </a:r>
            <a:r>
              <a:rPr lang="en-US" sz="3600" dirty="0" smtClean="0"/>
              <a:t>-detected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77096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FINAL DIAGNOSIS-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   </a:t>
            </a:r>
          </a:p>
          <a:p>
            <a:pPr marL="0" indent="0">
              <a:buNone/>
            </a:pPr>
            <a:r>
              <a:rPr lang="en-US" sz="4800" b="1" dirty="0"/>
              <a:t> </a:t>
            </a:r>
            <a:r>
              <a:rPr lang="en-US" sz="4800" b="1" dirty="0" smtClean="0"/>
              <a:t>       </a:t>
            </a:r>
            <a:r>
              <a:rPr lang="en-US" sz="5400" b="1" dirty="0" smtClean="0"/>
              <a:t>CML IN PREGNANCY 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          </a:t>
            </a:r>
            <a:r>
              <a:rPr lang="en-US" sz="4800" i="1" dirty="0" smtClean="0">
                <a:solidFill>
                  <a:srgbClr val="FF0000"/>
                </a:solidFill>
                <a:latin typeface="Algerian" pitchFamily="82" charset="0"/>
              </a:rPr>
              <a:t>CHRONIC PHASE   </a:t>
            </a:r>
            <a:r>
              <a:rPr lang="en-US" i="1" dirty="0" smtClean="0">
                <a:solidFill>
                  <a:srgbClr val="FF0000"/>
                </a:solidFill>
                <a:latin typeface="Algerian" pitchFamily="82" charset="0"/>
              </a:rPr>
              <a:t>             </a:t>
            </a:r>
            <a:endParaRPr lang="en-IN" i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00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68863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21 years old </a:t>
            </a:r>
            <a:r>
              <a:rPr lang="en-US" sz="2800" dirty="0" err="1" smtClean="0"/>
              <a:t>primi</a:t>
            </a:r>
            <a:r>
              <a:rPr lang="en-US" sz="2800" dirty="0" smtClean="0"/>
              <a:t> , 24 </a:t>
            </a:r>
            <a:r>
              <a:rPr lang="en-US" sz="2800" dirty="0" err="1" smtClean="0"/>
              <a:t>wks</a:t>
            </a:r>
            <a:r>
              <a:rPr lang="en-US" sz="2800" dirty="0" smtClean="0"/>
              <a:t> GA was found to have massive </a:t>
            </a:r>
            <a:r>
              <a:rPr lang="en-US" sz="2800" dirty="0" err="1" smtClean="0"/>
              <a:t>spleenomegaly</a:t>
            </a:r>
            <a:r>
              <a:rPr lang="en-US" sz="2800" dirty="0" smtClean="0"/>
              <a:t>, referred from </a:t>
            </a:r>
            <a:r>
              <a:rPr lang="en-US" sz="2800" dirty="0" err="1" smtClean="0"/>
              <a:t>arupukottai</a:t>
            </a:r>
            <a:r>
              <a:rPr lang="en-US" sz="2800" dirty="0" smtClean="0"/>
              <a:t> GH  for further evaluation</a:t>
            </a:r>
          </a:p>
          <a:p>
            <a:endParaRPr lang="en-US" sz="2800" dirty="0" smtClean="0"/>
          </a:p>
          <a:p>
            <a:r>
              <a:rPr lang="en-US" sz="2800" u="sng" dirty="0" smtClean="0"/>
              <a:t>HISTORY OF PRESENTING ILLNESS </a:t>
            </a:r>
          </a:p>
          <a:p>
            <a:pPr marL="0" indent="0">
              <a:buNone/>
            </a:pPr>
            <a:r>
              <a:rPr lang="en-US" sz="2800" dirty="0" smtClean="0"/>
              <a:t>     married since 1 </a:t>
            </a:r>
            <a:r>
              <a:rPr lang="en-US" sz="2800" dirty="0" err="1" smtClean="0"/>
              <a:t>yr</a:t>
            </a:r>
            <a:r>
              <a:rPr lang="en-US" sz="2800" dirty="0" smtClean="0"/>
              <a:t> ,pregnancy confirmed  with urine       pregnancy  test on </a:t>
            </a:r>
            <a:r>
              <a:rPr lang="en-US" sz="2800" dirty="0" err="1" smtClean="0"/>
              <a:t>december</a:t>
            </a:r>
            <a:r>
              <a:rPr lang="en-US" sz="2800" dirty="0" smtClean="0"/>
              <a:t> 2015.</a:t>
            </a:r>
          </a:p>
          <a:p>
            <a:r>
              <a:rPr lang="en-US" sz="2800" dirty="0" smtClean="0"/>
              <a:t>Splenomegaly was incidentally detected on antenatal scan on march 2016 in private hospital at 17 </a:t>
            </a:r>
            <a:r>
              <a:rPr lang="en-US" sz="2800" dirty="0" err="1" smtClean="0"/>
              <a:t>wks</a:t>
            </a:r>
            <a:r>
              <a:rPr lang="en-US" sz="2800" dirty="0" smtClean="0"/>
              <a:t> of GA.</a:t>
            </a:r>
          </a:p>
          <a:p>
            <a:pPr marL="0" indent="0">
              <a:buNone/>
            </a:pPr>
            <a:r>
              <a:rPr lang="en-US" sz="2800" dirty="0" smtClean="0"/>
              <a:t>             h/o pruritus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h/o swelling of legs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no h/o  easy </a:t>
            </a:r>
            <a:r>
              <a:rPr lang="en-US" sz="2800" dirty="0" err="1" smtClean="0"/>
              <a:t>fatigueablity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no h/o  weight loss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41094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pt-BR" dirty="0"/>
              <a:t>no h/o  fever  </a:t>
            </a:r>
          </a:p>
          <a:p>
            <a:pPr marL="0" indent="0">
              <a:buNone/>
            </a:pPr>
            <a:r>
              <a:rPr lang="pt-BR" dirty="0"/>
              <a:t>        </a:t>
            </a:r>
            <a:r>
              <a:rPr lang="pt-BR" dirty="0" smtClean="0"/>
              <a:t>no </a:t>
            </a:r>
            <a:r>
              <a:rPr lang="pt-BR" dirty="0"/>
              <a:t>h/o abdominal pain </a:t>
            </a:r>
          </a:p>
          <a:p>
            <a:pPr marL="0" indent="0">
              <a:buNone/>
            </a:pPr>
            <a:r>
              <a:rPr lang="pt-BR" dirty="0"/>
              <a:t>        </a:t>
            </a:r>
            <a:r>
              <a:rPr lang="pt-BR" dirty="0" smtClean="0"/>
              <a:t>no </a:t>
            </a:r>
            <a:r>
              <a:rPr lang="pt-BR" dirty="0"/>
              <a:t>h/o bladder and bowel disturbances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no h/o bone pain or joint pain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no h/o bleeding episodes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no h/o visual disturbances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no h/o altered sensorium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no h/o chest pain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no h/o breathlessness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no h/o night sweats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867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u="sng" dirty="0" smtClean="0"/>
              <a:t>PAST HISTORY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Not a known HT/DM/TB/Asthma/Epilepsy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No h/o previous surgeries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u="sng" dirty="0" smtClean="0"/>
              <a:t>MENSTRUAL HISTROY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Attained  menarche at age of </a:t>
            </a:r>
            <a:r>
              <a:rPr lang="en-US" sz="2800" dirty="0" smtClean="0"/>
              <a:t>17 years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Regular menstrual periods 3/28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LMP -13/11/2015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EDD – 20/08/2016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u="sng" dirty="0" smtClean="0"/>
              <a:t>ANTENATAL HISTORY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Regular antenatal visits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Had vaccinations till date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On FST/BCT/Calcium</a:t>
            </a:r>
          </a:p>
          <a:p>
            <a:pPr marL="0" indent="0">
              <a:buNone/>
            </a:pPr>
            <a:r>
              <a:rPr lang="en-US" sz="2800" dirty="0" smtClean="0"/>
              <a:t>        One unit blood transfusion and iron sucrose </a:t>
            </a:r>
            <a:r>
              <a:rPr lang="en-US" sz="2800" dirty="0" err="1" smtClean="0"/>
              <a:t>inj</a:t>
            </a:r>
            <a:r>
              <a:rPr lang="en-US" sz="2800" dirty="0" smtClean="0"/>
              <a:t> for     	anemia correction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16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onscious</a:t>
            </a:r>
          </a:p>
          <a:p>
            <a:pPr marL="0" indent="0">
              <a:buNone/>
            </a:pPr>
            <a:r>
              <a:rPr lang="en-US" dirty="0" smtClean="0"/>
              <a:t>         oriented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afebrile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pallor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not icteric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no cyanosis</a:t>
            </a:r>
          </a:p>
          <a:p>
            <a:pPr marL="0" indent="0">
              <a:buNone/>
            </a:pPr>
            <a:r>
              <a:rPr lang="en-US" dirty="0"/>
              <a:t>         no clubbing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B/L minimal pitting pedal edema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no </a:t>
            </a:r>
            <a:r>
              <a:rPr lang="en-US" dirty="0" err="1" smtClean="0"/>
              <a:t>generalised</a:t>
            </a:r>
            <a:r>
              <a:rPr lang="en-US" dirty="0" smtClean="0"/>
              <a:t>  lymphadenopathy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333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VITALS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8448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805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CARDIOVASCULAR SYSTEM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S</a:t>
            </a:r>
            <a:r>
              <a:rPr lang="en-US" sz="1800" dirty="0" smtClean="0"/>
              <a:t>1</a:t>
            </a:r>
            <a:r>
              <a:rPr lang="en-US" dirty="0" smtClean="0"/>
              <a:t>S</a:t>
            </a:r>
            <a:r>
              <a:rPr lang="en-US" sz="1800" dirty="0" smtClean="0"/>
              <a:t>2</a:t>
            </a:r>
            <a:r>
              <a:rPr lang="en-US" dirty="0" smtClean="0"/>
              <a:t>  +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No murmur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RESPIRATORY SYSTEM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B/L NVBS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No added sounds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457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 PER ABDOMEN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spleen</a:t>
            </a:r>
            <a:r>
              <a:rPr lang="en-US" dirty="0" smtClean="0"/>
              <a:t> is palpable 17 cm from left costal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margin,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crossing  the midline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sharp borders,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lower pole palpable,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smooth surface,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Fetal parts </a:t>
            </a:r>
            <a:r>
              <a:rPr lang="en-US" dirty="0" smtClean="0"/>
              <a:t>palpable in the right side of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abdomen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   CENTRAL NERVOUS SYSTEM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No FND  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87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HEMOGRAM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TC-1,50,900 cells/cu mm</a:t>
            </a:r>
          </a:p>
          <a:p>
            <a:r>
              <a:rPr lang="en-US" dirty="0" smtClean="0"/>
              <a:t>RBC-2.43 mill/cu mm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HB -7.9 g/dl</a:t>
            </a:r>
          </a:p>
          <a:p>
            <a:r>
              <a:rPr lang="en-US" dirty="0" smtClean="0"/>
              <a:t>MCV-91.8 </a:t>
            </a:r>
            <a:r>
              <a:rPr lang="en-US" dirty="0" err="1" smtClean="0"/>
              <a:t>fl</a:t>
            </a:r>
            <a:endParaRPr lang="en-US" dirty="0" smtClean="0"/>
          </a:p>
          <a:p>
            <a:r>
              <a:rPr lang="en-US" dirty="0" smtClean="0"/>
              <a:t>MCH-32.5 </a:t>
            </a:r>
            <a:r>
              <a:rPr lang="en-US" dirty="0" err="1" smtClean="0"/>
              <a:t>pg</a:t>
            </a:r>
            <a:endParaRPr lang="en-US" dirty="0" smtClean="0"/>
          </a:p>
          <a:p>
            <a:r>
              <a:rPr lang="en-US" dirty="0" smtClean="0"/>
              <a:t>MCHC-35.4 g/dl</a:t>
            </a:r>
          </a:p>
          <a:p>
            <a:r>
              <a:rPr lang="en-US" dirty="0" smtClean="0"/>
              <a:t>PLT -3.57 lakhs/cu mm</a:t>
            </a:r>
          </a:p>
          <a:p>
            <a:r>
              <a:rPr lang="en-US" dirty="0" smtClean="0"/>
              <a:t>ESR-10 mm/</a:t>
            </a:r>
            <a:r>
              <a:rPr lang="en-US" dirty="0" err="1" smtClean="0"/>
              <a:t>hr</a:t>
            </a:r>
            <a:endParaRPr lang="en-US" dirty="0" smtClean="0"/>
          </a:p>
          <a:p>
            <a:r>
              <a:rPr lang="en-US" dirty="0" smtClean="0"/>
              <a:t>BT-2min</a:t>
            </a:r>
          </a:p>
          <a:p>
            <a:r>
              <a:rPr lang="en-US" dirty="0" smtClean="0"/>
              <a:t>CT-5min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893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507</Words>
  <Application>Microsoft Office PowerPoint</Application>
  <PresentationFormat>On-screen Show (4:3)</PresentationFormat>
  <Paragraphs>155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CML IN PREGNANCY</vt:lpstr>
      <vt:lpstr>PowerPoint Presentation</vt:lpstr>
      <vt:lpstr>PowerPoint Presentation</vt:lpstr>
      <vt:lpstr>PowerPoint Presentation</vt:lpstr>
      <vt:lpstr>GENERAL EXAMINATION</vt:lpstr>
      <vt:lpstr>VITALS</vt:lpstr>
      <vt:lpstr>SYSTEM EXAMINATION</vt:lpstr>
      <vt:lpstr>PowerPoint Presentation</vt:lpstr>
      <vt:lpstr>COMPLETE HEMOGRAM</vt:lpstr>
      <vt:lpstr>PowerPoint Presentation</vt:lpstr>
      <vt:lpstr>USG ABDOMEN</vt:lpstr>
      <vt:lpstr>PowerPoint Presentation</vt:lpstr>
      <vt:lpstr>PowerPoint Presentation</vt:lpstr>
      <vt:lpstr>PowerPoint Presentation</vt:lpstr>
      <vt:lpstr>PERIPHERAL SMEAR</vt:lpstr>
      <vt:lpstr>BONEMARROW ASPIRATION</vt:lpstr>
      <vt:lpstr>CYTOGENETICS</vt:lpstr>
      <vt:lpstr>FINAL DIAGNOSIS-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CML IN PREGNANCY</dc:title>
  <dc:creator>DELL</dc:creator>
  <cp:lastModifiedBy>DELL</cp:lastModifiedBy>
  <cp:revision>56</cp:revision>
  <dcterms:created xsi:type="dcterms:W3CDTF">2016-05-15T14:45:47Z</dcterms:created>
  <dcterms:modified xsi:type="dcterms:W3CDTF">2016-05-18T05:27:35Z</dcterms:modified>
</cp:coreProperties>
</file>