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4" r:id="rId11"/>
    <p:sldId id="284" r:id="rId12"/>
    <p:sldId id="28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5143500" type="screen16x9"/>
  <p:notesSz cx="6858000" cy="9144000"/>
  <p:embeddedFontLs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Raleway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m9EbXKbRIVBU0z2A7Y5dYd+9V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07AEEA-4BCA-427C-AAA7-C18F3CA49929}">
  <a:tblStyle styleId="{2D07AEEA-4BCA-427C-AAA7-C18F3CA4992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d956e9457885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d956e9457885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b1c954b1374d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b1c954b1374d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b1c954b1374d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b1c954b1374d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b1c954b1374db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b1c954b1374db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9bb28ea4ebca9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b9bb28ea4ebca9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7" name="Google Shape;37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2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6" name="Google Shape;46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3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0" name="Google Shape;60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3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INFECTIVE ENDOCARDITIS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                               </a:t>
            </a:r>
            <a:r>
              <a:rPr lang="en-GB" sz="3000"/>
              <a:t>6th MEDICAL UNIT</a:t>
            </a:r>
            <a:endParaRPr sz="3000"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3617726" y="2571741"/>
            <a:ext cx="5194398" cy="24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                                                                                          </a:t>
            </a:r>
            <a:r>
              <a:rPr lang="en-GB" b="1" dirty="0">
                <a:solidFill>
                  <a:srgbClr val="000000"/>
                </a:solidFill>
              </a:rPr>
              <a:t>CHIEF</a:t>
            </a:r>
            <a:r>
              <a:rPr lang="en-GB" dirty="0"/>
              <a:t>:</a:t>
            </a:r>
            <a:r>
              <a:rPr lang="en-GB" dirty="0">
                <a:solidFill>
                  <a:srgbClr val="660000"/>
                </a:solidFill>
              </a:rPr>
              <a:t>DR.R.SUNDARAM MD</a:t>
            </a:r>
            <a:endParaRPr dirty="0">
              <a:solidFill>
                <a:srgbClr val="66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                                                                                            </a:t>
            </a:r>
            <a:r>
              <a:rPr lang="en-GB" b="1" dirty="0">
                <a:solidFill>
                  <a:srgbClr val="000000"/>
                </a:solidFill>
              </a:rPr>
              <a:t>ASSISTANT PROFESSORS</a:t>
            </a:r>
            <a:r>
              <a:rPr lang="en-GB" b="1" dirty="0"/>
              <a:t>:</a:t>
            </a:r>
            <a:r>
              <a:rPr lang="en-GB" dirty="0"/>
              <a:t>                                                                                                                                                   .                          </a:t>
            </a:r>
            <a:r>
              <a:rPr lang="en-GB" dirty="0">
                <a:solidFill>
                  <a:srgbClr val="5B0F00"/>
                </a:solidFill>
              </a:rPr>
              <a:t> DR.P.SUDHA MD</a:t>
            </a:r>
            <a:endParaRPr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>
                <a:solidFill>
                  <a:srgbClr val="5B0F00"/>
                </a:solidFill>
              </a:rPr>
              <a:t>                            DR.M.J.SENTHILKUMAR</a:t>
            </a:r>
            <a:r>
              <a:rPr lang="en-IN" dirty="0">
                <a:solidFill>
                  <a:srgbClr val="5B0F00"/>
                </a:solidFill>
              </a:rPr>
              <a:t> MD</a:t>
            </a:r>
            <a:endParaRPr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>
                <a:solidFill>
                  <a:srgbClr val="5B0F00"/>
                </a:solidFill>
              </a:rPr>
              <a:t>                            DR.S.SUGADEV MD </a:t>
            </a:r>
            <a:endParaRPr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dirty="0">
                <a:solidFill>
                  <a:srgbClr val="000000"/>
                </a:solidFill>
              </a:rPr>
              <a:t>PRESENTOR</a:t>
            </a:r>
            <a:r>
              <a:rPr lang="en-GB" dirty="0"/>
              <a:t>: </a:t>
            </a:r>
            <a:r>
              <a:rPr lang="en-GB" dirty="0">
                <a:solidFill>
                  <a:srgbClr val="5B0F00"/>
                </a:solidFill>
              </a:rPr>
              <a:t>DR.K.SELVAPRAKASH</a:t>
            </a:r>
            <a:endParaRPr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                              </a:t>
            </a:r>
            <a:r>
              <a:rPr lang="en-GB" dirty="0">
                <a:solidFill>
                  <a:srgbClr val="5B0F00"/>
                </a:solidFill>
              </a:rPr>
              <a:t>  ( 1st year Post Graduate)</a:t>
            </a:r>
            <a:endParaRPr dirty="0">
              <a:solidFill>
                <a:srgbClr val="5B0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9bb28ea4ebca9a_0"/>
          <p:cNvSpPr txBox="1">
            <a:spLocks noGrp="1"/>
          </p:cNvSpPr>
          <p:nvPr>
            <p:ph type="ctrTitle"/>
          </p:nvPr>
        </p:nvSpPr>
        <p:spPr>
          <a:xfrm>
            <a:off x="727940" y="-260531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b9bb28ea4ebca9a_0"/>
          <p:cNvSpPr txBox="1">
            <a:spLocks noGrp="1"/>
          </p:cNvSpPr>
          <p:nvPr>
            <p:ph type="subTitle" idx="1"/>
          </p:nvPr>
        </p:nvSpPr>
        <p:spPr>
          <a:xfrm>
            <a:off x="727952" y="60841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g1b9bb28ea4ebca9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50" y="323850"/>
            <a:ext cx="7688099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898C59-6A50-097A-C032-379B59B7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64"/>
            <a:ext cx="9143999" cy="50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0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599E8-F4BE-203D-0E86-14F235B8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Major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DE7D4-A6A7-BDB3-C8DD-F8F01011F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New microbiology diagnostics </a:t>
            </a:r>
          </a:p>
          <a:p>
            <a:r>
              <a:rPr lang="en-IN" dirty="0"/>
              <a:t>Imaging</a:t>
            </a:r>
          </a:p>
          <a:p>
            <a:r>
              <a:rPr lang="en-IN" dirty="0"/>
              <a:t>Intraoperative inspection</a:t>
            </a:r>
          </a:p>
          <a:p>
            <a:r>
              <a:rPr lang="en-IN" dirty="0"/>
              <a:t>List of ‘typical’ microorganisms expanded</a:t>
            </a:r>
          </a:p>
          <a:p>
            <a:r>
              <a:rPr lang="en-IN" dirty="0"/>
              <a:t>Timing and separate venepuncture for blood cultures removed</a:t>
            </a:r>
          </a:p>
          <a:p>
            <a:pPr marL="1460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516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375" y="192375"/>
            <a:ext cx="8754526" cy="47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ctrTitle"/>
          </p:nvPr>
        </p:nvSpPr>
        <p:spPr>
          <a:xfrm>
            <a:off x="-76980" y="291968"/>
            <a:ext cx="7160100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TREATMENT </a:t>
            </a:r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subTitle" idx="1"/>
          </p:nvPr>
        </p:nvSpPr>
        <p:spPr>
          <a:xfrm>
            <a:off x="230978" y="1409487"/>
            <a:ext cx="88419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Antimicrobial therapy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Surgical intervention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Dental evaluation and treatment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Remove the potential source of infection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Note on anticoagulation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ctrTitle"/>
          </p:nvPr>
        </p:nvSpPr>
        <p:spPr>
          <a:xfrm>
            <a:off x="4" y="499253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3400"/>
              <a:t>ANTIMICROBIAL THERAPY </a:t>
            </a:r>
            <a:endParaRPr sz="3400"/>
          </a:p>
        </p:txBody>
      </p:sp>
      <p:sp>
        <p:nvSpPr>
          <p:cNvPr id="153" name="Google Shape;153;p8"/>
          <p:cNvSpPr txBox="1">
            <a:spLocks noGrp="1"/>
          </p:cNvSpPr>
          <p:nvPr>
            <p:ph type="subTitle" idx="1"/>
          </p:nvPr>
        </p:nvSpPr>
        <p:spPr>
          <a:xfrm>
            <a:off x="219001" y="1510204"/>
            <a:ext cx="89250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00" b="1"/>
              <a:t>Primary goal :  </a:t>
            </a:r>
            <a:r>
              <a:rPr lang="en-GB" sz="1700"/>
              <a:t>To eradicate infection and sterilizing vegetations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00" b="1"/>
              <a:t>Disadvantage : </a:t>
            </a:r>
            <a:r>
              <a:rPr lang="en-GB" sz="1700"/>
              <a:t> Focal infection with increased bacterial density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00"/>
              <a:t>                                    Slow rate of bacterial growth in biofilm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00"/>
              <a:t>                                    Impaired host immunity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00"/>
              <a:t>                                    Increased binding of drugs with protein leading to inadequate antibiotic penetration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00" b="1"/>
              <a:t>                   PROLONGED PARENTERAL BACTERICIDAL THERAPY </a:t>
            </a:r>
            <a:r>
              <a:rPr lang="en-GB" sz="1700"/>
              <a:t>should be done to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00"/>
              <a:t>mask the inoculum effect 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207301" y="639607"/>
            <a:ext cx="8729400" cy="43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 b="1"/>
              <a:t>CHOOSING THE DRUG 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Empirical therapy should cover typical organisms causing IE( Staph,strep)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Knowing about local resistance pattern and </a:t>
            </a:r>
            <a:r>
              <a:rPr lang="en-GB" sz="2000" b="1"/>
              <a:t>MRSA PREVALENCE 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Finalizing  the highly effective antibiotic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Special Considerations : for less common organism( recently placed prosthetic valve,prolonged health care exposure,critical illness)- </a:t>
            </a:r>
            <a:r>
              <a:rPr lang="en-GB" sz="2000" b="1"/>
              <a:t>COMBINATION THERAPY - SYNERGISTIC </a:t>
            </a:r>
            <a:r>
              <a:rPr lang="en-GB" sz="2000"/>
              <a:t>action by adding Aminoglycosides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ubTitle" idx="1"/>
          </p:nvPr>
        </p:nvSpPr>
        <p:spPr>
          <a:xfrm>
            <a:off x="106603" y="592225"/>
            <a:ext cx="8551800" cy="4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 b="1"/>
              <a:t>DURATION OF TREATMENT 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/>
              <a:t>N</a:t>
            </a:r>
            <a:r>
              <a:rPr lang="en-GB" sz="1800"/>
              <a:t>ative valve endocarditis ; 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                </a:t>
            </a:r>
            <a:r>
              <a:rPr lang="en-GB" sz="1800" b="1"/>
              <a:t>RIGHT </a:t>
            </a:r>
            <a:r>
              <a:rPr lang="en-GB" sz="1800"/>
              <a:t>SIDED -  4 weeks or 2 weeks ( if combination therapy used)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                </a:t>
            </a:r>
            <a:r>
              <a:rPr lang="en-GB" sz="1800" b="1"/>
              <a:t>LEFT </a:t>
            </a:r>
            <a:r>
              <a:rPr lang="en-GB" sz="1800"/>
              <a:t>SIDED - 6 weeks of parenteral antibiotic therapy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                                              ( alternative - oral switch after 10 days of IV antibiotic therapy)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Prosthetic valve endocarditis -  6 weeks of parenteral antibiotic therapy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 b="1"/>
              <a:t> 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ctrTitle"/>
          </p:nvPr>
        </p:nvSpPr>
        <p:spPr>
          <a:xfrm>
            <a:off x="202367" y="528865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3000"/>
              <a:t>ORGANISM SPECIFIC THERAPY </a:t>
            </a:r>
            <a:endParaRPr sz="3000"/>
          </a:p>
        </p:txBody>
      </p:sp>
      <p:sp>
        <p:nvSpPr>
          <p:cNvPr id="169" name="Google Shape;169;p11"/>
          <p:cNvSpPr txBox="1">
            <a:spLocks noGrp="1"/>
          </p:cNvSpPr>
          <p:nvPr>
            <p:ph type="subTitle" idx="1"/>
          </p:nvPr>
        </p:nvSpPr>
        <p:spPr>
          <a:xfrm>
            <a:off x="202375" y="1172613"/>
            <a:ext cx="83562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200" b="1"/>
              <a:t>STREPTOCOCCUS </a:t>
            </a:r>
            <a:endParaRPr sz="2200" b="1"/>
          </a:p>
        </p:txBody>
      </p:sp>
      <p:graphicFrame>
        <p:nvGraphicFramePr>
          <p:cNvPr id="170" name="Google Shape;170;p11"/>
          <p:cNvGraphicFramePr/>
          <p:nvPr/>
        </p:nvGraphicFramePr>
        <p:xfrm>
          <a:off x="316346" y="1592920"/>
          <a:ext cx="8356200" cy="3474630"/>
        </p:xfrm>
        <a:graphic>
          <a:graphicData uri="http://schemas.openxmlformats.org/drawingml/2006/table">
            <a:tbl>
              <a:tblPr>
                <a:noFill/>
                <a:tableStyleId>{2D07AEEA-4BCA-427C-AAA7-C18F3CA49929}</a:tableStyleId>
              </a:tblPr>
              <a:tblGrid>
                <a:gridCol w="41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/>
                        <a:t>PENICILLIN SUSCEPTIBLE </a:t>
                      </a:r>
                      <a:endParaRPr sz="16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/>
                        <a:t>( </a:t>
                      </a:r>
                      <a:r>
                        <a:rPr lang="en-GB" sz="1600" u="none" strike="noStrike" cap="none"/>
                        <a:t>S.GALLOLYTICUS)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MIC &lt;0.12 mcg/ ml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Penicillin G</a:t>
                      </a:r>
                      <a:r>
                        <a:rPr lang="en-GB" sz="1400" u="none" strike="noStrike" cap="none"/>
                        <a:t> / </a:t>
                      </a:r>
                      <a:r>
                        <a:rPr lang="en-GB" sz="1600" u="none" strike="noStrike" cap="none"/>
                        <a:t>vancomycin/ceftriaxone 4 week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                    OR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Penicillin G/ ceftriaxone (+) Gentamicin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(2 weeks).                      (2 weeks)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/>
                        <a:t>RELATIVE PENICILLIN RESISTANT </a:t>
                      </a:r>
                      <a:endParaRPr sz="16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/>
                        <a:t>(</a:t>
                      </a:r>
                      <a:r>
                        <a:rPr lang="en-GB" sz="1600" u="none" strike="noStrike" cap="none"/>
                        <a:t>S.GALLOLYTICUS)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MIC &gt;0.12 &lt;0.5 mcg /ml 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Penicillin G/ ceftriaxone (+) Gentamicin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(4 weeks).                    (2 weeks)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                     OR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    Vancomycin ( 6 weeks)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/>
                        <a:t>MODERATELY PENICILLIN RESISTANT</a:t>
                      </a:r>
                      <a:endParaRPr sz="16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( Granulicatella, Abiotrophia etc.,)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MIC &gt;0.5 &lt; 8 mcg / ml 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Penicillin G/ ceftriaxone (+) Gentamicin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(6 weeks).                    (6 weeks)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                     OR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    Vancomycin ( 6 weeks)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ctrTitle"/>
          </p:nvPr>
        </p:nvSpPr>
        <p:spPr>
          <a:xfrm>
            <a:off x="6" y="398574"/>
            <a:ext cx="76881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300"/>
              <a:t>ENTEROCOCCUS - </a:t>
            </a:r>
            <a:r>
              <a:rPr lang="en-GB" sz="1600" b="0"/>
              <a:t>resistant to NAFCILLIN /OXACILLIN CEPHALOSPORINS </a:t>
            </a:r>
            <a:endParaRPr sz="1600" b="0"/>
          </a:p>
        </p:txBody>
      </p:sp>
      <p:graphicFrame>
        <p:nvGraphicFramePr>
          <p:cNvPr id="176" name="Google Shape;176;p12"/>
          <p:cNvGraphicFramePr/>
          <p:nvPr/>
        </p:nvGraphicFramePr>
        <p:xfrm>
          <a:off x="260112" y="1273382"/>
          <a:ext cx="7253450" cy="3550425"/>
        </p:xfrm>
        <a:graphic>
          <a:graphicData uri="http://schemas.openxmlformats.org/drawingml/2006/table">
            <a:tbl>
              <a:tblPr>
                <a:noFill/>
                <a:tableStyleId>{2D07AEEA-4BCA-427C-AAA7-C18F3CA49929}</a:tableStyleId>
              </a:tblPr>
              <a:tblGrid>
                <a:gridCol w="287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ENTEROCOCCUS 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</a:t>
                      </a:r>
                      <a:r>
                        <a:rPr lang="en-GB" sz="1600" u="none" strike="noStrike" cap="none"/>
                        <a:t>Penicillin G / Ampicillin( +) Gentamicin  - 4 to 6 weeks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                OR 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Vancomycin (+) Gentamicin 6 weeks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ENTEROCOCCUS FAECALIS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  Ampicillin</a:t>
                      </a:r>
                      <a:r>
                        <a:rPr lang="en-GB" sz="1800" u="none" strike="noStrike" cap="none"/>
                        <a:t> (+) </a:t>
                      </a:r>
                      <a:r>
                        <a:rPr lang="en-GB" sz="1600" u="none" strike="noStrike" cap="none"/>
                        <a:t>Ceftriaxone</a:t>
                      </a:r>
                      <a:r>
                        <a:rPr lang="en-GB" sz="1800" u="none" strike="noStrike" cap="none"/>
                        <a:t>  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                 (6 </a:t>
                      </a:r>
                      <a:r>
                        <a:rPr lang="en-GB" sz="1600" u="none" strike="noStrike" cap="none"/>
                        <a:t>weeks </a:t>
                      </a:r>
                      <a:r>
                        <a:rPr lang="en-GB" sz="1800" u="none" strike="noStrike" cap="none"/>
                        <a:t>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VANCOMYCIN RESISTANT ENTEROCOCCUS 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 Daptomycin (10 to 12 mg/kg IV OD)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142125" y="520383"/>
            <a:ext cx="72606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300"/>
              <a:t>DIAGNOSIS</a:t>
            </a:r>
            <a:endParaRPr sz="2300"/>
          </a:p>
        </p:txBody>
      </p:sp>
      <p:sp>
        <p:nvSpPr>
          <p:cNvPr id="93" name="Google Shape;93;p2"/>
          <p:cNvSpPr txBox="1">
            <a:spLocks noGrp="1"/>
          </p:cNvSpPr>
          <p:nvPr>
            <p:ph type="subTitle" idx="1"/>
          </p:nvPr>
        </p:nvSpPr>
        <p:spPr>
          <a:xfrm>
            <a:off x="307950" y="1350275"/>
            <a:ext cx="83469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     </a:t>
            </a:r>
            <a:r>
              <a:rPr lang="en-GB" sz="1800"/>
              <a:t>               Blood culture / serological testing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                    Echocardiogram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                    Clinical criteria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ctrTitle"/>
          </p:nvPr>
        </p:nvSpPr>
        <p:spPr>
          <a:xfrm>
            <a:off x="179626" y="576245"/>
            <a:ext cx="76881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150"/>
              <a:t>STAPHYLOCOCCUS </a:t>
            </a:r>
            <a:endParaRPr sz="2150"/>
          </a:p>
        </p:txBody>
      </p:sp>
      <p:graphicFrame>
        <p:nvGraphicFramePr>
          <p:cNvPr id="182" name="Google Shape;182;p13"/>
          <p:cNvGraphicFramePr/>
          <p:nvPr/>
        </p:nvGraphicFramePr>
        <p:xfrm>
          <a:off x="179634" y="1183998"/>
          <a:ext cx="8648550" cy="3690800"/>
        </p:xfrm>
        <a:graphic>
          <a:graphicData uri="http://schemas.openxmlformats.org/drawingml/2006/table">
            <a:tbl>
              <a:tblPr>
                <a:noFill/>
                <a:tableStyleId>{2D07AEEA-4BCA-427C-AAA7-C18F3CA49929}</a:tableStyleId>
              </a:tblPr>
              <a:tblGrid>
                <a:gridCol w="28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  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         NVE</a:t>
                      </a:r>
                      <a:endParaRPr sz="1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           </a:t>
                      </a:r>
                      <a:r>
                        <a:rPr lang="en-GB" sz="1800" b="1" u="none" strike="noStrike" cap="none"/>
                        <a:t>PVE</a:t>
                      </a:r>
                      <a:endParaRPr sz="18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         </a:t>
                      </a:r>
                      <a:r>
                        <a:rPr lang="en-GB" sz="1800" b="1" u="none" strike="noStrike" cap="none"/>
                        <a:t>MSSA</a:t>
                      </a:r>
                      <a:endParaRPr sz="1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NAFCILLIN/ CEFAZOLIN/ VANCOMYCIN 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(6 weeks)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NAFCILLIN /OXACILLIN (6-8w)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                  +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Gentamicin ( 2 weeks 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                  +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RIFAMPIN (6 weeks)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        </a:t>
                      </a:r>
                      <a:r>
                        <a:rPr lang="en-GB" sz="1800" b="1" u="none" strike="noStrike" cap="none"/>
                        <a:t>MRSA</a:t>
                      </a:r>
                      <a:endParaRPr sz="1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VANCOMYCIN (or) DAPTOMYCIN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Vancomycin (+) Gentamicin (+)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Rifampin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6 to 8 weeks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14"/>
          <p:cNvGraphicFramePr/>
          <p:nvPr/>
        </p:nvGraphicFramePr>
        <p:xfrm>
          <a:off x="449107" y="543273"/>
          <a:ext cx="8245800" cy="4482825"/>
        </p:xfrm>
        <a:graphic>
          <a:graphicData uri="http://schemas.openxmlformats.org/drawingml/2006/table">
            <a:tbl>
              <a:tblPr>
                <a:noFill/>
                <a:tableStyleId>{2D07AEEA-4BCA-427C-AAA7-C18F3CA49929}</a:tableStyleId>
              </a:tblPr>
              <a:tblGrid>
                <a:gridCol w="412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        </a:t>
                      </a:r>
                      <a:r>
                        <a:rPr lang="en-GB" sz="1800" u="none" strike="noStrike" cap="none"/>
                        <a:t>HACEK  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Ceftriaxone/ Ampicillin 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      Coxiella Burnetii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Doxycycline (+) HCQ [18-24] months 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         Bartonella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Doxycycline (6w) (+) GENTAMICIN (2w)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Streptococcus pneumoniae causing IE without meningitis 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Penicillin (+) ceftriaxone/ vancomycin 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Streptococcus pneumoniae causing IE with meningitis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Ceftriaxone (+) Vancomycin 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         Candida 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AMPHOTERICIN B +/- Flucytosine 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                         OR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HIGH DOSE ECHINOCANDIN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ctrTitle"/>
          </p:nvPr>
        </p:nvSpPr>
        <p:spPr>
          <a:xfrm>
            <a:off x="184600" y="505175"/>
            <a:ext cx="73188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250"/>
              <a:t>EMPIRICAL THERAPY </a:t>
            </a:r>
            <a:endParaRPr sz="2250"/>
          </a:p>
        </p:txBody>
      </p:sp>
      <p:graphicFrame>
        <p:nvGraphicFramePr>
          <p:cNvPr id="193" name="Google Shape;193;p15"/>
          <p:cNvGraphicFramePr/>
          <p:nvPr/>
        </p:nvGraphicFramePr>
        <p:xfrm>
          <a:off x="548356" y="1017102"/>
          <a:ext cx="8296100" cy="3951940"/>
        </p:xfrm>
        <a:graphic>
          <a:graphicData uri="http://schemas.openxmlformats.org/drawingml/2006/table">
            <a:tbl>
              <a:tblPr>
                <a:noFill/>
                <a:tableStyleId>{2D07AEEA-4BCA-427C-AAA7-C18F3CA49929}</a:tableStyleId>
              </a:tblPr>
              <a:tblGrid>
                <a:gridCol w="207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       </a:t>
                      </a:r>
                      <a:r>
                        <a:rPr lang="en-GB" sz="1800" b="1" u="none" strike="noStrike" cap="none"/>
                        <a:t>NVE</a:t>
                      </a:r>
                      <a:endParaRPr sz="1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          </a:t>
                      </a:r>
                      <a:r>
                        <a:rPr lang="en-GB" sz="1800" b="1" u="none" strike="noStrike" cap="none"/>
                        <a:t>PVE</a:t>
                      </a:r>
                      <a:endParaRPr sz="18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   </a:t>
                      </a:r>
                      <a:r>
                        <a:rPr lang="en-GB" sz="1800" b="1" u="none" strike="noStrike" cap="none"/>
                        <a:t>Acute IE</a:t>
                      </a:r>
                      <a:endParaRPr sz="1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Vancomycin (+) GENTAMICIN/ CEFEPIME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</a:t>
                      </a:r>
                      <a:r>
                        <a:rPr lang="en-GB" sz="1400" b="1" u="none" strike="noStrike" cap="none"/>
                        <a:t>  (PV : &lt;1 yr)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Vancomycin (+) GENTAMICIN/ CEFEPIME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      </a:t>
                      </a:r>
                      <a:r>
                        <a:rPr lang="en-GB" sz="1800" b="1" u="none" strike="noStrike" cap="none"/>
                        <a:t>Subacute IE</a:t>
                      </a:r>
                      <a:endParaRPr sz="1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Vancomycin (+) Ceftriaxone 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    (</a:t>
                      </a:r>
                      <a:r>
                        <a:rPr lang="en-GB" sz="1600" b="1" u="none" strike="noStrike" cap="none"/>
                        <a:t>PV : &gt;1 yr)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Treat as culture negative 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Endocarditis 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ctrTitle"/>
          </p:nvPr>
        </p:nvSpPr>
        <p:spPr>
          <a:xfrm>
            <a:off x="0" y="451884"/>
            <a:ext cx="72480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200"/>
              <a:t>CULTURE NEGATIVE ENDOCARDITIS </a:t>
            </a:r>
            <a:endParaRPr sz="2200"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293105" y="1231826"/>
            <a:ext cx="85578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 the treatment of blood culture negative episodes, </a:t>
            </a:r>
            <a:r>
              <a:rPr lang="en-GB" sz="1800" b="1"/>
              <a:t>marantic </a:t>
            </a:r>
            <a:r>
              <a:rPr lang="en-GB" sz="1800"/>
              <a:t>endocarditis and antiphospholipid antibody syndrome should be considered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 the absence of prior antibiotic therapy with negative blood cultures, infection due to S.aureus , CONS , enterococci is unlikely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Target of empirical therapy : FASTIDIOUS STREPTOCOCCI, Abiotrophia, Granulicatella, HACEK group and Bartonella species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Treatment: </a:t>
            </a:r>
            <a:r>
              <a:rPr lang="en-GB" sz="1800" b="1"/>
              <a:t>Vancomycin (+)  Ampicillin - sulbactam</a:t>
            </a:r>
            <a:r>
              <a:rPr lang="en-GB" sz="1800"/>
              <a:t> { or} Ceftriaxone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                                     (Doxycycline can be  added for Bartonella coverage )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13525" y="469649"/>
            <a:ext cx="64365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450"/>
              <a:t>Causes of fever during treatment </a:t>
            </a:r>
            <a:endParaRPr sz="2450"/>
          </a:p>
        </p:txBody>
      </p:sp>
      <p:sp>
        <p:nvSpPr>
          <p:cNvPr id="205" name="Google Shape;205;p17"/>
          <p:cNvSpPr txBox="1">
            <a:spLocks noGrp="1"/>
          </p:cNvSpPr>
          <p:nvPr>
            <p:ph type="subTitle" idx="1"/>
          </p:nvPr>
        </p:nvSpPr>
        <p:spPr>
          <a:xfrm>
            <a:off x="882221" y="1374524"/>
            <a:ext cx="8338500" cy="3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Uncontrolled infection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Annular abscess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Organ infarcts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Mycotic aneurysm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Thrombophlebitis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Drug fever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Super infection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Immunological phenomenon 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>
            <a:spLocks noGrp="1"/>
          </p:cNvSpPr>
          <p:nvPr>
            <p:ph type="ctrTitle"/>
          </p:nvPr>
        </p:nvSpPr>
        <p:spPr>
          <a:xfrm>
            <a:off x="0" y="433650"/>
            <a:ext cx="9144000" cy="4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450"/>
              <a:t>SURGICAL INTERVENTION</a:t>
            </a:r>
            <a:endParaRPr sz="245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245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245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b="0"/>
              <a:t>Patient with heart failure</a:t>
            </a:r>
            <a:endParaRPr sz="16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600" b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b="0"/>
              <a:t>Patient with uncontrolled infection </a:t>
            </a:r>
            <a:endParaRPr sz="16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600" b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b="0"/>
              <a:t>Large vegetation &gt;10 mm</a:t>
            </a:r>
            <a:endParaRPr sz="16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/>
              <a:t>     </a:t>
            </a:r>
            <a:endParaRPr sz="16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/>
              <a:t> (Ref : Harrison  principles of Internal medicine)</a:t>
            </a:r>
            <a:endParaRPr sz="1600" b="0"/>
          </a:p>
        </p:txBody>
      </p:sp>
      <p:pic>
        <p:nvPicPr>
          <p:cNvPr id="211" name="Google Shape;2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725" y="652775"/>
            <a:ext cx="4494999" cy="427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ctrTitle"/>
          </p:nvPr>
        </p:nvSpPr>
        <p:spPr>
          <a:xfrm>
            <a:off x="177674" y="604501"/>
            <a:ext cx="81906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200"/>
              <a:t>PREVENTION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1800" b="0"/>
              <a:t>No evidence of benefits from</a:t>
            </a: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1800" b="0"/>
              <a:t>Antibiotic prophylaxis </a:t>
            </a: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1800" b="0"/>
              <a:t>Should maintain good hygiene</a:t>
            </a: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1800" b="0"/>
              <a:t>Prophylaxis should be given if </a:t>
            </a: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1800" b="0"/>
              <a:t>Manipulation of gingival tissues </a:t>
            </a: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1800" b="0"/>
              <a:t>Is being done</a:t>
            </a:r>
            <a:endParaRPr sz="18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 R</a:t>
            </a:r>
            <a:r>
              <a:rPr lang="en-GB" sz="1600" b="0"/>
              <a:t>ef : Harrison  principles of Internal medicine)</a:t>
            </a:r>
            <a:endParaRPr sz="16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/>
              <a:t>                                                medicine </a:t>
            </a:r>
            <a:endParaRPr sz="1600" b="0"/>
          </a:p>
        </p:txBody>
      </p:sp>
      <p:pic>
        <p:nvPicPr>
          <p:cNvPr id="217" name="Google Shape;2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4045" y="680243"/>
            <a:ext cx="5241225" cy="4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subTitle" idx="1"/>
          </p:nvPr>
        </p:nvSpPr>
        <p:spPr>
          <a:xfrm>
            <a:off x="167025" y="661826"/>
            <a:ext cx="88527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200" b="1" dirty="0"/>
              <a:t>ANTIBIOTIC REGIMEN 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200" b="1" dirty="0"/>
              <a:t>PROPHYLAXIS 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200" b="1" dirty="0"/>
              <a:t>           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Ref : Harrison  principles of Internal </a:t>
            </a:r>
            <a:r>
              <a:rPr lang="en-IN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r>
              <a:rPr lang="en-GB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edicine</a:t>
            </a:r>
            <a:r>
              <a:rPr lang="en-GB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200" b="1" dirty="0"/>
              <a:t>                                     </a:t>
            </a:r>
            <a:r>
              <a:rPr lang="en-IN" sz="1700" dirty="0"/>
              <a:t>medicine</a:t>
            </a:r>
            <a:endParaRPr sz="1700" dirty="0"/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4927" y="922082"/>
            <a:ext cx="5233024" cy="38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>
            <a:spLocks noGrp="1"/>
          </p:cNvSpPr>
          <p:nvPr>
            <p:ph type="ctrTitle"/>
          </p:nvPr>
        </p:nvSpPr>
        <p:spPr>
          <a:xfrm>
            <a:off x="278347" y="497474"/>
            <a:ext cx="68511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300"/>
              <a:t>ROLE OF ANTICOAGULATION</a:t>
            </a:r>
            <a:endParaRPr sz="2300"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1"/>
          </p:nvPr>
        </p:nvSpPr>
        <p:spPr>
          <a:xfrm>
            <a:off x="445350" y="1225925"/>
            <a:ext cx="8047200" cy="3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096"/>
              <a:buNone/>
            </a:pPr>
            <a:r>
              <a:rPr lang="en-GB" sz="1800" dirty="0"/>
              <a:t>Neither anticoagulant nor antiplatelet therapy reduces the risk of emboli in patients with NVE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096"/>
              <a:buNone/>
            </a:pPr>
            <a:endParaRPr sz="1800" dirty="0"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800" dirty="0"/>
              <a:t>IF NO CONTRAINDICATIONS, the following patients can take anticoagulation ;,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096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096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096"/>
              <a:buNone/>
            </a:pPr>
            <a:endParaRPr sz="1800" dirty="0"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800" dirty="0"/>
              <a:t>Patient on mechanical prosthetic valve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1228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800" dirty="0"/>
              <a:t>2.   AF with either MS (or) CHADS VASC score &gt;_2</a:t>
            </a:r>
            <a:endParaRPr sz="1800" dirty="0"/>
          </a:p>
          <a:p>
            <a:pPr marL="1228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GB" sz="1800" dirty="0"/>
          </a:p>
          <a:p>
            <a:pPr marL="12287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800" dirty="0"/>
              <a:t>3.   Deep vein thrombophlebitis 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096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096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096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d956e9457885a_0"/>
          <p:cNvSpPr txBox="1">
            <a:spLocks noGrp="1"/>
          </p:cNvSpPr>
          <p:nvPr>
            <p:ph type="ctrTitle"/>
          </p:nvPr>
        </p:nvSpPr>
        <p:spPr>
          <a:xfrm>
            <a:off x="0" y="546383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OF REFERENCES </a:t>
            </a:r>
            <a:endParaRPr/>
          </a:p>
        </p:txBody>
      </p:sp>
      <p:sp>
        <p:nvSpPr>
          <p:cNvPr id="235" name="Google Shape;235;gcd956e9457885a_0"/>
          <p:cNvSpPr txBox="1">
            <a:spLocks noGrp="1"/>
          </p:cNvSpPr>
          <p:nvPr>
            <p:ph type="subTitle" idx="1"/>
          </p:nvPr>
        </p:nvSpPr>
        <p:spPr>
          <a:xfrm>
            <a:off x="236350" y="1570475"/>
            <a:ext cx="8553600" cy="33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1.HARRISON PRINCIPLES OF INTERNAL MEDICINE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2.Infective endocarditis Journal published by Guy P. Armstrong, MD, Waitemata District Health Board and Waitemata Cardiology, Auckland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3.Infective endocarditis journal published by American heart association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0" y="812800"/>
            <a:ext cx="8787600" cy="407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2000" b="1" dirty="0"/>
              <a:t>Blood culture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It should contain 3 sets of blood culture sets (each one containing 2 bottles)- appropriate amount of blood to be filled in each bottle is 10 ml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Ideal time between collecting blood samples is 6 hrs apart  - taken from different venipuncture sites 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 b="1" dirty="0"/>
              <a:t>Serological tests </a:t>
            </a:r>
            <a:endParaRPr sz="2000" b="1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b="1" dirty="0"/>
              <a:t> </a:t>
            </a:r>
            <a:r>
              <a:rPr lang="en-GB" sz="1800" dirty="0"/>
              <a:t>Used for organisms that are  difficult to be isolated from blood culture- Brucella, Bartonella, </a:t>
            </a:r>
            <a:r>
              <a:rPr lang="en-GB" sz="1800" dirty="0" err="1"/>
              <a:t>T.whipplei</a:t>
            </a:r>
            <a:r>
              <a:rPr lang="en-GB" sz="1800" dirty="0"/>
              <a:t>, </a:t>
            </a:r>
            <a:r>
              <a:rPr lang="en-GB" sz="1800" dirty="0" err="1"/>
              <a:t>C.Burnetii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Vegetations taken after surgical intervention sent for PCR with organism specific primer or broad range PCR targeting 16 S RNA. vegetations also sent for HPE and  examined with special stains </a:t>
            </a:r>
            <a:endParaRPr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709700" cy="2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                THANK YOU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ctrTitle"/>
          </p:nvPr>
        </p:nvSpPr>
        <p:spPr>
          <a:xfrm>
            <a:off x="143154" y="663288"/>
            <a:ext cx="64425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250"/>
              <a:t>IMAGING</a:t>
            </a:r>
            <a:endParaRPr sz="2250"/>
          </a:p>
        </p:txBody>
      </p:sp>
      <p:sp>
        <p:nvSpPr>
          <p:cNvPr id="105" name="Google Shape;105;p4"/>
          <p:cNvSpPr txBox="1">
            <a:spLocks noGrp="1"/>
          </p:cNvSpPr>
          <p:nvPr>
            <p:ph type="subTitle" idx="1"/>
          </p:nvPr>
        </p:nvSpPr>
        <p:spPr>
          <a:xfrm>
            <a:off x="143150" y="1302900"/>
            <a:ext cx="8550900" cy="3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300" b="1"/>
              <a:t>ECHOCARDIOGRAPHY (TTE &amp; TEE)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300"/>
              <a:t>    </a:t>
            </a:r>
            <a:r>
              <a:rPr lang="en-GB" sz="1800"/>
              <a:t>TTE - DISADVANTAGES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                            Fails to detect vegetations &lt;2mm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                            Not optimal for evaluating PVE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                            Not a better tool in assessing intracardiac complications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300"/>
              <a:t>     </a:t>
            </a:r>
            <a:r>
              <a:rPr lang="en-GB" sz="1900"/>
              <a:t>TEE - detects vegetations &gt; 90%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300" b="1"/>
              <a:t>     NEGATIVE TEE DOES NOT EXCLUDE THE DIAGNOSIS BUT WARRANTS REPEAT STUDY AFTER 7-10 DAYS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607D3E-B9DB-1A7F-BF08-988F433B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Other causes for vegetations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A631C-81FA-DB6F-8125-089541128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Malignancy like lymphoma</a:t>
            </a:r>
          </a:p>
          <a:p>
            <a:r>
              <a:rPr lang="en-IN" dirty="0"/>
              <a:t>Autoimmune disease</a:t>
            </a:r>
          </a:p>
          <a:p>
            <a:r>
              <a:rPr lang="en-IN" dirty="0"/>
              <a:t>Tuberculosis rarely</a:t>
            </a:r>
          </a:p>
          <a:p>
            <a:endParaRPr lang="en-IN" dirty="0"/>
          </a:p>
          <a:p>
            <a:r>
              <a:rPr lang="en-IN" dirty="0"/>
              <a:t>Rheumatic </a:t>
            </a:r>
          </a:p>
          <a:p>
            <a:pPr lvl="1"/>
            <a:r>
              <a:rPr lang="en-IN" dirty="0"/>
              <a:t>Symmetrical</a:t>
            </a:r>
          </a:p>
          <a:p>
            <a:pPr lvl="1"/>
            <a:r>
              <a:rPr lang="en-IN" dirty="0"/>
              <a:t>Small</a:t>
            </a:r>
          </a:p>
          <a:p>
            <a:pPr lvl="1"/>
            <a:r>
              <a:rPr lang="en-IN" dirty="0"/>
              <a:t>Nodules may be present</a:t>
            </a:r>
          </a:p>
          <a:p>
            <a:pPr lvl="1"/>
            <a:r>
              <a:rPr lang="en-IN" dirty="0"/>
              <a:t>Raised ASO titre</a:t>
            </a:r>
          </a:p>
          <a:p>
            <a:pPr lvl="1"/>
            <a:r>
              <a:rPr lang="en-IN" dirty="0"/>
              <a:t>Fever is not long lasting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65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ctrTitle"/>
          </p:nvPr>
        </p:nvSpPr>
        <p:spPr>
          <a:xfrm>
            <a:off x="0" y="675149"/>
            <a:ext cx="6165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2200"/>
              <a:t>Other imaging </a:t>
            </a:r>
            <a:endParaRPr sz="2200"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1"/>
          </p:nvPr>
        </p:nvSpPr>
        <p:spPr>
          <a:xfrm>
            <a:off x="207275" y="1261450"/>
            <a:ext cx="86169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 b="1"/>
              <a:t>Cardiac CT ANGIOGRAM: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                         Superior than TEE in defining paravalvular infection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 b="1"/>
              <a:t>FDG PET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 b="1"/>
              <a:t>                      </a:t>
            </a:r>
            <a:r>
              <a:rPr lang="en-GB" sz="1800"/>
              <a:t>Increases the sensitivity of DUKE  CRITERIA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                        Useful for infection associated with implantable devices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                        Detects extracardiac infection ( septic emboli)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b1c954b1374db_0"/>
          <p:cNvSpPr txBox="1">
            <a:spLocks noGrp="1"/>
          </p:cNvSpPr>
          <p:nvPr>
            <p:ph type="ctrTitle"/>
          </p:nvPr>
        </p:nvSpPr>
        <p:spPr>
          <a:xfrm>
            <a:off x="12" y="420491"/>
            <a:ext cx="76881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CLINICAL CRITERIA</a:t>
            </a:r>
            <a:endParaRPr sz="2000"/>
          </a:p>
        </p:txBody>
      </p:sp>
      <p:sp>
        <p:nvSpPr>
          <p:cNvPr id="117" name="Google Shape;117;g27b1c954b1374db_0"/>
          <p:cNvSpPr txBox="1">
            <a:spLocks noGrp="1"/>
          </p:cNvSpPr>
          <p:nvPr>
            <p:ph type="subTitle" idx="1"/>
          </p:nvPr>
        </p:nvSpPr>
        <p:spPr>
          <a:xfrm>
            <a:off x="82950" y="787300"/>
            <a:ext cx="8830200" cy="42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MAJOR CRITERIA ( MODIFIED DUKE CRITERIA)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 b="1"/>
              <a:t>1.Positive blood culture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Typical microorganism for infective endocarditis from two separate blood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cultures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Viridans streptococci, Streptococcus gallolyticus, HACEK group organisms,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Staphylococcus aureus, 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Community-acquired enterococci in the absence of a primary focus,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 b="1"/>
              <a:t>or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Persistently positive blood culture, defined as recovery of a microorganism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consistent with infective endocarditis from: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Blood cultures drawn &gt;12 h apart; 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All of 3 or a majority of ≥4 separate blood cultures, with first and last drawn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least 1 h apart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 b="1"/>
              <a:t>or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Single positive blood culture for Coxiella burnetii or phase I IgG antibody titer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 &gt;1:800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b1c954b1374db_5"/>
          <p:cNvSpPr txBox="1">
            <a:spLocks noGrp="1"/>
          </p:cNvSpPr>
          <p:nvPr>
            <p:ph type="subTitle" idx="1"/>
          </p:nvPr>
        </p:nvSpPr>
        <p:spPr>
          <a:xfrm>
            <a:off x="251696" y="523535"/>
            <a:ext cx="8984100" cy="4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</a:t>
            </a:r>
            <a:r>
              <a:rPr lang="en-GB" sz="2000" b="1"/>
              <a:t>Evidence of endocardial involvement 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Positive echocardiogram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Oscillating intracardiac mass on valve or supporting structures or in the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path of regurgitant jets or in implanted material, in the absence of an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alternative anatomic explanation, 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Abscess, 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New partial dehiscence of prosthetic valve,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 b="1"/>
              <a:t>or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New valvular regurgitation (increase or change in preexisting murmur not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sufficient)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b1c954b1374db_10"/>
          <p:cNvSpPr txBox="1">
            <a:spLocks noGrp="1"/>
          </p:cNvSpPr>
          <p:nvPr>
            <p:ph type="ctrTitle"/>
          </p:nvPr>
        </p:nvSpPr>
        <p:spPr>
          <a:xfrm>
            <a:off x="0" y="404499"/>
            <a:ext cx="67158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50"/>
              <a:t>MINOR CRITERIA</a:t>
            </a:r>
            <a:endParaRPr sz="2050"/>
          </a:p>
        </p:txBody>
      </p:sp>
      <p:sp>
        <p:nvSpPr>
          <p:cNvPr id="128" name="Google Shape;128;g27b1c954b1374db_10"/>
          <p:cNvSpPr txBox="1">
            <a:spLocks noGrp="1"/>
          </p:cNvSpPr>
          <p:nvPr>
            <p:ph type="subTitle" idx="1"/>
          </p:nvPr>
        </p:nvSpPr>
        <p:spPr>
          <a:xfrm>
            <a:off x="-2" y="882425"/>
            <a:ext cx="8502000" cy="41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1.Predisposition: predisposing heart condition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or injection drug use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Fever ≥38.0°C (≥100.4°F)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Vascular phenomena: major arterial emboli, septic pulmonary infarcts, mycotic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aneurysm, intracranial hemorrhage, conjunctival hemorrhages, Janeway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Immunologic phenomena: glomerulonephritis, Osler’s nodes, Roth’s spots,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rheumatoid factor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 Microbiologic evidence: positive blood culture but not meeting major criterion,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noted previously,d or serologic evidence of active infection with an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organism consistent with infective endocarditis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1407</Words>
  <Application>Microsoft Office PowerPoint</Application>
  <PresentationFormat>On-screen Show (16:9)</PresentationFormat>
  <Paragraphs>343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Raleway</vt:lpstr>
      <vt:lpstr>Lato</vt:lpstr>
      <vt:lpstr>Streamline</vt:lpstr>
      <vt:lpstr>INFECTIVE ENDOCARDITIS                                 6th MEDICAL UNIT</vt:lpstr>
      <vt:lpstr>DIAGNOSIS</vt:lpstr>
      <vt:lpstr>PowerPoint Presentation</vt:lpstr>
      <vt:lpstr>IMAGING</vt:lpstr>
      <vt:lpstr>Other causes for vegetations</vt:lpstr>
      <vt:lpstr>Other imaging </vt:lpstr>
      <vt:lpstr>CLINICAL CRITERIA</vt:lpstr>
      <vt:lpstr>PowerPoint Presentation</vt:lpstr>
      <vt:lpstr>MINOR CRITERIA</vt:lpstr>
      <vt:lpstr>PowerPoint Presentation</vt:lpstr>
      <vt:lpstr>PowerPoint Presentation</vt:lpstr>
      <vt:lpstr>Major changes</vt:lpstr>
      <vt:lpstr>PowerPoint Presentation</vt:lpstr>
      <vt:lpstr>TREATMENT </vt:lpstr>
      <vt:lpstr>ANTIMICROBIAL THERAPY </vt:lpstr>
      <vt:lpstr>PowerPoint Presentation</vt:lpstr>
      <vt:lpstr>PowerPoint Presentation</vt:lpstr>
      <vt:lpstr>ORGANISM SPECIFIC THERAPY </vt:lpstr>
      <vt:lpstr>ENTEROCOCCUS - resistant to NAFCILLIN /OXACILLIN CEPHALOSPORINS </vt:lpstr>
      <vt:lpstr>STAPHYLOCOCCUS </vt:lpstr>
      <vt:lpstr>PowerPoint Presentation</vt:lpstr>
      <vt:lpstr>EMPIRICAL THERAPY </vt:lpstr>
      <vt:lpstr>CULTURE NEGATIVE ENDOCARDITIS </vt:lpstr>
      <vt:lpstr>Causes of fever during treatment </vt:lpstr>
      <vt:lpstr>SURGICAL INTERVENTION   Patient with heart failure  Patient with uncontrolled infection   Large vegetation &gt;10 mm            (Ref : Harrison  principles of Internal medicine)</vt:lpstr>
      <vt:lpstr>PREVENTION   No evidence of benefits from Antibiotic prophylaxis   Should maintain good hygiene  Prophylaxis should be given if  Manipulation of gingival tissues  Is being done   Ref : Harrison  principles of Internal medicine)                                                 medicine </vt:lpstr>
      <vt:lpstr>PowerPoint Presentation</vt:lpstr>
      <vt:lpstr>ROLE OF ANTICOAGULATION</vt:lpstr>
      <vt:lpstr>LIST OF REFERENCES </vt:lpstr>
      <vt:lpstr>      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INFECTIVE ENDOCARDITIS                                 6th MEDICAL UNIT</dc:title>
  <cp:lastModifiedBy>Manoj Prabhu</cp:lastModifiedBy>
  <cp:revision>5</cp:revision>
  <dcterms:modified xsi:type="dcterms:W3CDTF">2024-11-23T06:13:45Z</dcterms:modified>
</cp:coreProperties>
</file>