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3/10/2024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3294-AA05-53FF-2E7B-0548A8F44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JOURNAL CLUB MEETING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7660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F9AC-DA3F-BF8F-3D18-294FC1CE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u="sng" dirty="0"/>
              <a:t>Conclusion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42A65-5EE4-A154-BA63-EA312A313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study concluded that the use of Nebulized </a:t>
            </a:r>
            <a:r>
              <a:rPr lang="en-US" sz="3200" dirty="0" err="1"/>
              <a:t>Tranexamic</a:t>
            </a:r>
            <a:r>
              <a:rPr lang="en-US" sz="3200" dirty="0"/>
              <a:t> acid is superior to IV </a:t>
            </a:r>
            <a:r>
              <a:rPr lang="en-US" sz="3200" dirty="0" err="1"/>
              <a:t>Tranexamic</a:t>
            </a:r>
            <a:r>
              <a:rPr lang="en-US" sz="3200" dirty="0"/>
              <a:t> acid in controlling non massive hemoptysis 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557407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B1F68A-BC73-F8C9-1BFE-71CBD2B72F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cript MT Bold" panose="03040602040607080904" pitchFamily="66" charset="0"/>
              </a:rPr>
              <a:t>      THANK YOU </a:t>
            </a:r>
            <a:r>
              <a:rPr lang="en-US" dirty="0">
                <a:latin typeface="Script MT Bold" panose="03040602040607080904" pitchFamily="66" charset="0"/>
                <a:sym typeface="Wingdings" panose="05000000000000000000" pitchFamily="2" charset="2"/>
              </a:rPr>
              <a:t></a:t>
            </a:r>
            <a:endParaRPr lang="en-IN" dirty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74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28DF3-9980-9546-7C45-9A5A4DC74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3691" y="1503626"/>
            <a:ext cx="11258854" cy="81293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sz="2800" dirty="0"/>
              <a:t>   </a:t>
            </a:r>
            <a:r>
              <a:rPr lang="en-US" sz="2800" b="1" dirty="0"/>
              <a:t>III MEDICAL UNIT</a:t>
            </a:r>
          </a:p>
          <a:p>
            <a:pPr marL="0" indent="0">
              <a:buNone/>
            </a:pPr>
            <a:r>
              <a:rPr lang="en-US" sz="2800" dirty="0"/>
              <a:t>                       </a:t>
            </a:r>
            <a:r>
              <a:rPr lang="en-US" sz="2800" b="1" dirty="0"/>
              <a:t>Chief</a:t>
            </a:r>
            <a:r>
              <a:rPr lang="en-US" sz="2800" dirty="0"/>
              <a:t>: Dr. David Pradeep Kumar MD</a:t>
            </a:r>
          </a:p>
          <a:p>
            <a:pPr marL="0" indent="0">
              <a:buNone/>
            </a:pPr>
            <a:r>
              <a:rPr lang="en-US" sz="2800" b="1" dirty="0"/>
              <a:t>Assistant Professor</a:t>
            </a:r>
            <a:r>
              <a:rPr lang="en-US" sz="2800" dirty="0"/>
              <a:t>: Dr. </a:t>
            </a:r>
            <a:r>
              <a:rPr lang="en-US" sz="2800" dirty="0" err="1"/>
              <a:t>Naseema</a:t>
            </a:r>
            <a:r>
              <a:rPr lang="en-US" sz="2800" dirty="0"/>
              <a:t> </a:t>
            </a:r>
            <a:r>
              <a:rPr lang="en-US" sz="2800" dirty="0" err="1"/>
              <a:t>Banu</a:t>
            </a:r>
            <a:r>
              <a:rPr lang="en-US" sz="2800" dirty="0"/>
              <a:t> MD</a:t>
            </a:r>
          </a:p>
          <a:p>
            <a:pPr marL="0" indent="0">
              <a:buNone/>
            </a:pPr>
            <a:r>
              <a:rPr lang="en-US" sz="2800" dirty="0"/>
              <a:t>                                 Dr. Ram </a:t>
            </a:r>
            <a:r>
              <a:rPr lang="en-US" sz="2800" dirty="0" err="1"/>
              <a:t>kumar</a:t>
            </a:r>
            <a:r>
              <a:rPr lang="en-US" sz="2800" dirty="0"/>
              <a:t> MD</a:t>
            </a:r>
          </a:p>
          <a:p>
            <a:pPr marL="0" indent="0">
              <a:buNone/>
            </a:pPr>
            <a:r>
              <a:rPr lang="en-US" sz="2800" dirty="0"/>
              <a:t>                                 Dr. Nabil </a:t>
            </a:r>
            <a:r>
              <a:rPr lang="en-US" sz="2800" dirty="0" err="1"/>
              <a:t>Fayas</a:t>
            </a:r>
            <a:r>
              <a:rPr lang="en-US" sz="2800" dirty="0"/>
              <a:t> MD</a:t>
            </a:r>
          </a:p>
          <a:p>
            <a:pPr marL="0" indent="0">
              <a:buNone/>
            </a:pPr>
            <a:r>
              <a:rPr lang="en-US" sz="2800" dirty="0"/>
              <a:t>              </a:t>
            </a:r>
            <a:r>
              <a:rPr lang="en-US" sz="2800" b="1" dirty="0"/>
              <a:t> P</a:t>
            </a:r>
            <a:r>
              <a:rPr lang="en-IN" sz="2800" b="1" dirty="0" err="1"/>
              <a:t>resentor</a:t>
            </a:r>
            <a:r>
              <a:rPr lang="en-IN" sz="2800" dirty="0"/>
              <a:t>:</a:t>
            </a:r>
            <a:r>
              <a:rPr lang="en-IN" sz="2800" dirty="0">
                <a:latin typeface="Comic Sans MS" panose="030F0702030302020204" pitchFamily="66" charset="0"/>
              </a:rPr>
              <a:t> </a:t>
            </a:r>
            <a:r>
              <a:rPr lang="en-IN" sz="2800" dirty="0">
                <a:latin typeface="Bookman Old Style" panose="02050604050505020204" pitchFamily="18" charset="0"/>
              </a:rPr>
              <a:t>Dr. Vikram </a:t>
            </a:r>
            <a:r>
              <a:rPr lang="en-IN" sz="2800" dirty="0" err="1">
                <a:latin typeface="Bookman Old Style" panose="02050604050505020204" pitchFamily="18" charset="0"/>
              </a:rPr>
              <a:t>Krushnaa</a:t>
            </a:r>
            <a:r>
              <a:rPr lang="en-IN" dirty="0">
                <a:latin typeface="Bookman Old Style" panose="02050604050505020204" pitchFamily="18" charset="0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084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3A9CB9-EB47-12FB-6724-8BEF1F9A0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Nebulized vs IV Tranexamic acid in treating hemoptysis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889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17D65-00ED-AFDA-E8E6-04BAFEE9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Aim of the study</a:t>
            </a: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F02C6-F6E7-E04D-EDCD-BF12699DF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To find the efficacy of</a:t>
            </a:r>
            <a:r>
              <a:rPr lang="en-US" sz="3200" b="1" dirty="0"/>
              <a:t> Nebulized </a:t>
            </a:r>
            <a:r>
              <a:rPr lang="en-US" sz="3200" b="1" dirty="0" err="1"/>
              <a:t>Tranexamic</a:t>
            </a:r>
            <a:r>
              <a:rPr lang="en-US" sz="3200" b="1" dirty="0"/>
              <a:t> acid </a:t>
            </a:r>
            <a:r>
              <a:rPr lang="en-US" sz="3200" dirty="0"/>
              <a:t>over </a:t>
            </a:r>
            <a:r>
              <a:rPr lang="en-US" sz="3200" b="1" dirty="0"/>
              <a:t>IV </a:t>
            </a:r>
            <a:r>
              <a:rPr lang="en-US" sz="3200" b="1" dirty="0" err="1"/>
              <a:t>Tranexamic</a:t>
            </a:r>
            <a:r>
              <a:rPr lang="en-US" sz="3200" dirty="0"/>
              <a:t> acid 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25225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D596-AFD5-40FA-55AD-803564C0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/>
              <a:t>Method of study</a:t>
            </a:r>
            <a:endParaRPr lang="en-IN" sz="5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7F39E-9489-A870-F1B9-8CD7E851E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Single centered </a:t>
            </a:r>
          </a:p>
          <a:p>
            <a:r>
              <a:rPr lang="en-US" sz="3200" dirty="0"/>
              <a:t>Randomized control trial</a:t>
            </a:r>
          </a:p>
          <a:p>
            <a:r>
              <a:rPr lang="en-US" sz="3200" dirty="0"/>
              <a:t>Pilot study</a:t>
            </a:r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862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93D5-7FF5-360B-6FF1-5F76FFFF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u="sng" dirty="0"/>
              <a:t>Inclusion criteria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62FE-C6AB-0BBA-46BD-F92760325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Patients with non massive hemoptysis 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54185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042A-DC68-F104-6B59-977CAD03E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u="sng" dirty="0"/>
              <a:t>Procedure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7CBC5-BA81-874A-8B38-E6756FEF6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757" y="2322576"/>
            <a:ext cx="10058400" cy="4050792"/>
          </a:xfrm>
        </p:spPr>
        <p:txBody>
          <a:bodyPr>
            <a:normAutofit/>
          </a:bodyPr>
          <a:lstStyle/>
          <a:p>
            <a:r>
              <a:rPr lang="en-US" sz="3200" dirty="0"/>
              <a:t>110 patients were enrolled with active non massive hemoptysis presenting to a tertiary care ED </a:t>
            </a:r>
          </a:p>
          <a:p>
            <a:r>
              <a:rPr lang="en-US" sz="3200" dirty="0"/>
              <a:t>They were randomized in a 1:1 fashion </a:t>
            </a:r>
          </a:p>
          <a:p>
            <a:r>
              <a:rPr lang="en-US" sz="3200" dirty="0"/>
              <a:t>One group were given 500 mg of Nebulized </a:t>
            </a:r>
            <a:r>
              <a:rPr lang="en-US" sz="3200" dirty="0" err="1"/>
              <a:t>Tranexamic</a:t>
            </a:r>
            <a:r>
              <a:rPr lang="en-US" sz="3200" dirty="0"/>
              <a:t> acid tds and the other received IV </a:t>
            </a:r>
            <a:r>
              <a:rPr lang="en-US" sz="3200" dirty="0" err="1"/>
              <a:t>Tranexamic</a:t>
            </a:r>
            <a:r>
              <a:rPr lang="en-US" sz="3200" dirty="0"/>
              <a:t> acid tds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26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9F893-268B-FE93-3A05-F70C6B87C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08032"/>
            <a:ext cx="10058400" cy="4864168"/>
          </a:xfrm>
        </p:spPr>
        <p:txBody>
          <a:bodyPr/>
          <a:lstStyle/>
          <a:p>
            <a:pPr marL="0" indent="0">
              <a:buNone/>
            </a:pPr>
            <a:r>
              <a:rPr lang="en-IN" sz="3200" b="1" u="sng" dirty="0"/>
              <a:t>The outcomes of interest</a:t>
            </a:r>
            <a:r>
              <a:rPr lang="en-US" sz="3200" dirty="0"/>
              <a:t>:</a:t>
            </a:r>
            <a:endParaRPr lang="en-IN" sz="3200" dirty="0"/>
          </a:p>
          <a:p>
            <a:pPr marL="0" indent="0">
              <a:buNone/>
            </a:pPr>
            <a:r>
              <a:rPr lang="en-IN" sz="3200" dirty="0"/>
              <a:t>               </a:t>
            </a:r>
            <a:endParaRPr lang="en-US" sz="3200" dirty="0"/>
          </a:p>
          <a:p>
            <a:r>
              <a:rPr lang="en-IN" sz="3200" dirty="0"/>
              <a:t> </a:t>
            </a:r>
            <a:r>
              <a:rPr lang="en-US" sz="3200" dirty="0"/>
              <a:t>H</a:t>
            </a:r>
            <a:r>
              <a:rPr lang="en-IN" sz="3200" dirty="0" err="1"/>
              <a:t>emoptysis</a:t>
            </a:r>
            <a:r>
              <a:rPr lang="en-IN" sz="3200" dirty="0"/>
              <a:t> cessation rate at 30 min </a:t>
            </a:r>
          </a:p>
          <a:p>
            <a:r>
              <a:rPr lang="en-IN" sz="3200" dirty="0"/>
              <a:t> </a:t>
            </a:r>
            <a:r>
              <a:rPr lang="en-US" sz="3200" dirty="0"/>
              <a:t>A</a:t>
            </a:r>
            <a:r>
              <a:rPr lang="en-IN" sz="3200" dirty="0"/>
              <a:t>mount of hemoptysis at different intervals up to 24 hrs</a:t>
            </a:r>
          </a:p>
          <a:p>
            <a:r>
              <a:rPr lang="en-IN" sz="3200" dirty="0"/>
              <a:t> </a:t>
            </a:r>
            <a:r>
              <a:rPr lang="en-US" sz="3200" dirty="0"/>
              <a:t>I</a:t>
            </a:r>
            <a:r>
              <a:rPr lang="en-IN" sz="3200" dirty="0" err="1"/>
              <a:t>nterventional</a:t>
            </a:r>
            <a:r>
              <a:rPr lang="en-IN" sz="3200" dirty="0"/>
              <a:t> procedures during follow up period of 72 hrs.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394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2C10-450B-9562-7F3D-2B489A67C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9" y="366738"/>
            <a:ext cx="10058400" cy="1727238"/>
          </a:xfrm>
        </p:spPr>
        <p:txBody>
          <a:bodyPr/>
          <a:lstStyle/>
          <a:p>
            <a:r>
              <a:rPr lang="en-US" sz="5400" u="sng" dirty="0"/>
              <a:t>Results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F9382-0A81-F37F-4199-76A8D0777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30 min cessation were significantly higher in nebulized TA group (72.72%)</a:t>
            </a:r>
            <a:r>
              <a:rPr lang="en-IN" sz="2800" dirty="0"/>
              <a:t> compare with the IV TA group (50.91%)</a:t>
            </a:r>
          </a:p>
          <a:p>
            <a:r>
              <a:rPr lang="en-IN" sz="2800" dirty="0"/>
              <a:t>The nebulized group had lower amount of hemoptysis in 24 hrs , fewer interventional procedures and higher discharge rates from ED compared with the IV TA group</a:t>
            </a:r>
          </a:p>
          <a:p>
            <a:r>
              <a:rPr lang="en-IN" sz="2800" dirty="0"/>
              <a:t>No major adverse events seen except two asymptomatic bronchospasm were seen which were resolved with beta agonist nebulizer therapy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311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1522</TotalTime>
  <Words>245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Wood Type</vt:lpstr>
      <vt:lpstr>JOURNAL CLUB MEETING</vt:lpstr>
      <vt:lpstr>PowerPoint Presentation</vt:lpstr>
      <vt:lpstr>Nebulized vs IV Tranexamic acid in treating hemoptysis</vt:lpstr>
      <vt:lpstr>Aim of the study</vt:lpstr>
      <vt:lpstr>Method of study</vt:lpstr>
      <vt:lpstr>Inclusion criteria </vt:lpstr>
      <vt:lpstr>Procedure </vt:lpstr>
      <vt:lpstr>PowerPoint Presentation</vt:lpstr>
      <vt:lpstr>Results </vt:lpstr>
      <vt:lpstr>Conclusion </vt:lpstr>
      <vt:lpstr>      THANK YOU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CLUB MEETING</dc:title>
  <dc:creator>vikramkrush1705@gmail.com</dc:creator>
  <cp:lastModifiedBy>vikramkrush1705@gmail.com</cp:lastModifiedBy>
  <cp:revision>4</cp:revision>
  <dcterms:created xsi:type="dcterms:W3CDTF">2024-03-08T12:48:57Z</dcterms:created>
  <dcterms:modified xsi:type="dcterms:W3CDTF">2024-03-10T13:05:58Z</dcterms:modified>
</cp:coreProperties>
</file>