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3" r:id="rId15"/>
    <p:sldId id="30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5" r:id="rId25"/>
    <p:sldId id="278" r:id="rId26"/>
    <p:sldId id="301" r:id="rId27"/>
    <p:sldId id="292" r:id="rId28"/>
    <p:sldId id="296" r:id="rId29"/>
    <p:sldId id="279" r:id="rId30"/>
    <p:sldId id="302" r:id="rId31"/>
    <p:sldId id="297" r:id="rId32"/>
    <p:sldId id="298" r:id="rId33"/>
    <p:sldId id="280" r:id="rId34"/>
    <p:sldId id="281" r:id="rId35"/>
    <p:sldId id="294" r:id="rId36"/>
    <p:sldId id="299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300" r:id="rId47"/>
    <p:sldId id="291" r:id="rId48"/>
    <p:sldId id="295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56961-82BC-4EAF-AD3F-C32AC00CCFE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0ACE1DA-6B0F-4ED8-A8BD-EDFFC55218B3}" type="pres">
      <dgm:prSet presAssocID="{C5356961-82BC-4EAF-AD3F-C32AC00CCF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973516A-628E-4286-8988-FA43B7D661EE}" type="presOf" srcId="{C5356961-82BC-4EAF-AD3F-C32AC00CCFE9}" destId="{B0ACE1DA-6B0F-4ED8-A8BD-EDFFC55218B3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CF6A-9FE6-FD34-1F7E-27660B53B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00241"/>
            <a:ext cx="9068586" cy="1143007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DISORDERS OF SODIUM 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1FB57-81D0-B047-7388-C0DD2E8F9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214686"/>
            <a:ext cx="9070848" cy="1924577"/>
          </a:xfrm>
        </p:spPr>
        <p:txBody>
          <a:bodyPr>
            <a:normAutofit/>
          </a:bodyPr>
          <a:lstStyle/>
          <a:p>
            <a:pPr algn="l"/>
            <a:r>
              <a:rPr lang="en-US" b="1" i="1" dirty="0"/>
              <a:t>BY 3</a:t>
            </a:r>
            <a:r>
              <a:rPr lang="en-US" b="1" i="1" baseline="30000" dirty="0"/>
              <a:t>RD</a:t>
            </a:r>
            <a:r>
              <a:rPr lang="en-US" b="1" i="1" dirty="0"/>
              <a:t> MEDICAL UNIT:</a:t>
            </a:r>
          </a:p>
          <a:p>
            <a:pPr algn="l"/>
            <a:r>
              <a:rPr lang="en-US" b="1" i="1" dirty="0"/>
              <a:t>CHIEF. PROF .DR.S.PEER MOHAMED M.D</a:t>
            </a:r>
          </a:p>
          <a:p>
            <a:pPr algn="l"/>
            <a:r>
              <a:rPr lang="en-US" b="1" i="1" dirty="0"/>
              <a:t>ASSISTANT PROFESSORS:</a:t>
            </a:r>
          </a:p>
          <a:p>
            <a:pPr algn="l"/>
            <a:r>
              <a:rPr lang="en-US" b="1" i="1" dirty="0"/>
              <a:t>DR.M.SATHEESH KUMAR MD</a:t>
            </a:r>
          </a:p>
          <a:p>
            <a:pPr algn="l"/>
            <a:r>
              <a:rPr lang="en-US" b="1" i="1" dirty="0"/>
              <a:t>DR.C.VIGNESH MD</a:t>
            </a:r>
          </a:p>
          <a:p>
            <a:pPr algn="l"/>
            <a:r>
              <a:rPr lang="en-US" b="1" i="1" dirty="0"/>
              <a:t>DR.V.P.PRIYA MD</a:t>
            </a:r>
          </a:p>
        </p:txBody>
      </p:sp>
    </p:spTree>
    <p:extLst>
      <p:ext uri="{BB962C8B-B14F-4D97-AF65-F5344CB8AC3E}">
        <p14:creationId xmlns:p14="http://schemas.microsoft.com/office/powerpoint/2010/main" val="272219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202F-2902-FD3C-C2A7-F888359A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EUVOLEMIC HYPONATREMIA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551E2-826B-CA85-4B72-4B7316264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water gain ( normal ECF volume) </a:t>
            </a:r>
          </a:p>
          <a:p>
            <a:r>
              <a:rPr lang="en-US" dirty="0"/>
              <a:t>Patients are euvolemic on examination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C59B6-937C-18C4-648C-DCAD09C94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463" y="2014194"/>
            <a:ext cx="320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2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4E77-28AD-3280-68DC-AA7F464E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SIADH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D420-BE95-72C7-6195-6DB43777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Mcc of </a:t>
            </a:r>
            <a:r>
              <a:rPr lang="en-US" b="1" dirty="0" err="1">
                <a:solidFill>
                  <a:srgbClr val="C00000"/>
                </a:solidFill>
              </a:rPr>
              <a:t>euvolumeic</a:t>
            </a:r>
            <a:r>
              <a:rPr lang="en-US" b="1" dirty="0">
                <a:solidFill>
                  <a:srgbClr val="C00000"/>
                </a:solidFill>
              </a:rPr>
              <a:t> hyponatremia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/>
              <a:t>Generation of hyponatremia requires free water intake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Four distinct patterns of AVP secretion</a:t>
            </a:r>
          </a:p>
          <a:p>
            <a:r>
              <a:rPr lang="en-US" dirty="0"/>
              <a:t>1. Unregulated erratic AVP secretion</a:t>
            </a:r>
          </a:p>
          <a:p>
            <a:r>
              <a:rPr lang="en-US" dirty="0"/>
              <a:t>2.Failure to suppress AVP at low serum </a:t>
            </a:r>
            <a:r>
              <a:rPr lang="en-US" dirty="0" err="1"/>
              <a:t>osmolalities</a:t>
            </a:r>
            <a:endParaRPr lang="en-US" dirty="0"/>
          </a:p>
          <a:p>
            <a:r>
              <a:rPr lang="en-US" dirty="0"/>
              <a:t>3. Reset </a:t>
            </a:r>
            <a:r>
              <a:rPr lang="en-US" dirty="0" err="1"/>
              <a:t>osmostat</a:t>
            </a:r>
            <a:endParaRPr lang="en-US" dirty="0"/>
          </a:p>
          <a:p>
            <a:r>
              <a:rPr lang="en-US" dirty="0"/>
              <a:t>4. No detectable circulating AVP</a:t>
            </a:r>
          </a:p>
          <a:p>
            <a:r>
              <a:rPr lang="en-US" dirty="0" err="1"/>
              <a:t>Subclinically</a:t>
            </a:r>
            <a:r>
              <a:rPr lang="en-US" dirty="0"/>
              <a:t> volume expanded </a:t>
            </a:r>
          </a:p>
          <a:p>
            <a:r>
              <a:rPr lang="en-US" dirty="0"/>
              <a:t>High </a:t>
            </a:r>
            <a:r>
              <a:rPr lang="en-US" dirty="0" err="1"/>
              <a:t>Sr.Uric</a:t>
            </a:r>
            <a:r>
              <a:rPr lang="en-US" dirty="0"/>
              <a:t> acid </a:t>
            </a:r>
          </a:p>
        </p:txBody>
      </p:sp>
    </p:spTree>
    <p:extLst>
      <p:ext uri="{BB962C8B-B14F-4D97-AF65-F5344CB8AC3E}">
        <p14:creationId xmlns:p14="http://schemas.microsoft.com/office/powerpoint/2010/main" val="46295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88E0-090A-E8E0-D922-796AFC59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CAUSES OF SIADH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D9CCB3-6ED1-E212-C613-EED8B0718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29576"/>
            <a:ext cx="10058400" cy="4839716"/>
          </a:xfrm>
        </p:spPr>
      </p:pic>
    </p:spTree>
    <p:extLst>
      <p:ext uri="{BB962C8B-B14F-4D97-AF65-F5344CB8AC3E}">
        <p14:creationId xmlns:p14="http://schemas.microsoft.com/office/powerpoint/2010/main" val="371949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DE52-502F-E92E-1C90-8794ECAF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LOW SOLUTE INTAKE HYPONATREMIA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BC69B-73A8-70FE-526A-9B6D8D85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 and toast diet</a:t>
            </a:r>
          </a:p>
          <a:p>
            <a:r>
              <a:rPr lang="en-US" dirty="0"/>
              <a:t>Extreme vegetarian diet</a:t>
            </a:r>
          </a:p>
          <a:p>
            <a:r>
              <a:rPr lang="en-US" dirty="0"/>
              <a:t>Alcoholics – Beer </a:t>
            </a:r>
            <a:r>
              <a:rPr lang="en-US" dirty="0" err="1"/>
              <a:t>potomania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Very </a:t>
            </a:r>
            <a:r>
              <a:rPr lang="en-US" b="1" dirty="0">
                <a:solidFill>
                  <a:srgbClr val="C00000"/>
                </a:solidFill>
              </a:rPr>
              <a:t>low urine osmolality less than 10 to 20 mM</a:t>
            </a:r>
          </a:p>
          <a:p>
            <a:r>
              <a:rPr lang="en-US" dirty="0"/>
              <a:t>Rx- saline hydration and resumption of normal diet</a:t>
            </a:r>
          </a:p>
        </p:txBody>
      </p:sp>
    </p:spTree>
    <p:extLst>
      <p:ext uri="{BB962C8B-B14F-4D97-AF65-F5344CB8AC3E}">
        <p14:creationId xmlns:p14="http://schemas.microsoft.com/office/powerpoint/2010/main" val="228201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>
                <a:solidFill>
                  <a:schemeClr val="accent2">
                    <a:lumMod val="50000"/>
                  </a:schemeClr>
                </a:solidFill>
              </a:rPr>
              <a:t>CEREBRAL SALT WASTING SYNDROME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Rare cause of </a:t>
            </a:r>
            <a:r>
              <a:rPr lang="en-US" sz="2400" dirty="0" err="1"/>
              <a:t>hypovolumeic</a:t>
            </a:r>
            <a:r>
              <a:rPr lang="en-US" sz="2400" dirty="0"/>
              <a:t> </a:t>
            </a:r>
            <a:r>
              <a:rPr lang="en-US" sz="2400" dirty="0" err="1"/>
              <a:t>hyponatremia</a:t>
            </a:r>
            <a:endParaRPr lang="en-US" sz="2400" dirty="0"/>
          </a:p>
          <a:p>
            <a:r>
              <a:rPr lang="en-US" sz="2400" dirty="0"/>
              <a:t> seen in intracranial disorders like SAH, traumatic brain injury , craniotomy, encephalitis, meningitis.</a:t>
            </a:r>
          </a:p>
          <a:p>
            <a:r>
              <a:rPr lang="en-US" sz="2400" dirty="0" err="1"/>
              <a:t>hyponatremia</a:t>
            </a:r>
            <a:r>
              <a:rPr lang="en-US" sz="2400" dirty="0"/>
              <a:t>, increased urine </a:t>
            </a:r>
            <a:r>
              <a:rPr lang="en-US" sz="2400" dirty="0" err="1"/>
              <a:t>osmolality</a:t>
            </a:r>
            <a:r>
              <a:rPr lang="en-US" sz="2400" dirty="0"/>
              <a:t>, high urine sodium, low serum uric acid</a:t>
            </a:r>
          </a:p>
          <a:p>
            <a:r>
              <a:rPr lang="en-US" sz="2400" dirty="0"/>
              <a:t>Responds to aggressive Na</a:t>
            </a:r>
            <a:r>
              <a:rPr lang="en-IN" sz="2400" dirty="0" err="1"/>
              <a:t>Cl</a:t>
            </a:r>
            <a:r>
              <a:rPr lang="en-IN" sz="2400" dirty="0"/>
              <a:t> repletion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>
                <a:solidFill>
                  <a:schemeClr val="accent2">
                    <a:lumMod val="50000"/>
                  </a:schemeClr>
                </a:solidFill>
              </a:rPr>
              <a:t>EXERCISE INDUCED HYPONATREMIA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</a:t>
            </a:r>
            <a:r>
              <a:rPr lang="en-US" sz="2400" dirty="0" err="1"/>
              <a:t>Hyponatremia</a:t>
            </a:r>
            <a:r>
              <a:rPr lang="en-US" sz="2400" dirty="0"/>
              <a:t> </a:t>
            </a:r>
            <a:r>
              <a:rPr lang="en-US" sz="2400" dirty="0" err="1"/>
              <a:t>occuring</a:t>
            </a:r>
            <a:r>
              <a:rPr lang="en-US" sz="2400" dirty="0"/>
              <a:t> during or within 24 hrs of prolonged physical activity.</a:t>
            </a:r>
          </a:p>
          <a:p>
            <a:r>
              <a:rPr lang="en-US" sz="2400" dirty="0"/>
              <a:t>High rate of fluid intake before and after physical activity.</a:t>
            </a:r>
          </a:p>
          <a:p>
            <a:r>
              <a:rPr lang="en-US" sz="2400" dirty="0"/>
              <a:t> NSAID abuse</a:t>
            </a:r>
          </a:p>
          <a:p>
            <a:r>
              <a:rPr lang="en-US" sz="2400" dirty="0"/>
              <a:t>PATHOGENESIS: Fluid intake in excess of fluid loss </a:t>
            </a:r>
          </a:p>
          <a:p>
            <a:r>
              <a:rPr lang="en-US" sz="2400" dirty="0" err="1"/>
              <a:t>Treament</a:t>
            </a:r>
            <a:r>
              <a:rPr lang="en-US" sz="2400" dirty="0"/>
              <a:t> : mild to moderate – oral hypertonic solutions and fluid restriction</a:t>
            </a:r>
          </a:p>
          <a:p>
            <a:pPr>
              <a:buNone/>
            </a:pPr>
            <a:r>
              <a:rPr lang="en-US" sz="2400" dirty="0"/>
              <a:t>                       Severe- initial bolus of 100 ml of hypertonic saline</a:t>
            </a:r>
          </a:p>
          <a:p>
            <a:pPr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DD46-E392-33C7-9B78-CA68C71F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CLINICAL FEATURES OF HYPONATREMIA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9AD52-143B-23BE-89DD-9D604599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Generalized cellular swelling due to movement of water from hypotonic ECF to ICF</a:t>
            </a:r>
          </a:p>
          <a:p>
            <a:r>
              <a:rPr lang="en-US" sz="2400" dirty="0"/>
              <a:t>Primarily due to cerebral edema</a:t>
            </a:r>
          </a:p>
          <a:p>
            <a:r>
              <a:rPr lang="en-US" sz="2400" dirty="0"/>
              <a:t>Early – Nausea , Headache, Vomiting</a:t>
            </a:r>
          </a:p>
          <a:p>
            <a:r>
              <a:rPr lang="en-US" sz="2400" dirty="0"/>
              <a:t>Severe(Na+ less than 115 </a:t>
            </a:r>
            <a:r>
              <a:rPr lang="en-US" sz="2400" dirty="0" err="1"/>
              <a:t>Meq</a:t>
            </a:r>
            <a:r>
              <a:rPr lang="en-US" sz="2400" dirty="0"/>
              <a:t>/L) – </a:t>
            </a:r>
            <a:r>
              <a:rPr lang="en-US" sz="2400" dirty="0" err="1"/>
              <a:t>Seizures,stupor</a:t>
            </a:r>
            <a:r>
              <a:rPr lang="en-US" sz="2400" dirty="0"/>
              <a:t>, brainstem </a:t>
            </a:r>
            <a:r>
              <a:rPr lang="en-US" sz="2400" dirty="0" err="1"/>
              <a:t>herniation,Coma,Death</a:t>
            </a:r>
            <a:endParaRPr lang="en-US" sz="2400" dirty="0"/>
          </a:p>
          <a:p>
            <a:r>
              <a:rPr lang="en-US" sz="2400" dirty="0"/>
              <a:t>Respiratory failure-  Non Cardiogenic Neurogenic pulmonary edema – </a:t>
            </a:r>
            <a:r>
              <a:rPr lang="en-US" sz="2400" dirty="0" err="1"/>
              <a:t>Normo</a:t>
            </a:r>
            <a:r>
              <a:rPr lang="en-US" sz="2400" dirty="0"/>
              <a:t> or </a:t>
            </a:r>
            <a:r>
              <a:rPr lang="en-US" sz="2400" dirty="0" err="1"/>
              <a:t>hypercapneic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608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FC99-3BFA-746A-D5AA-B2BD24A2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ACUTE SYMPTOMATIC HYPONATREMIA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A0C2E1-767D-D18B-8C16-BC4636856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385" y="1727028"/>
            <a:ext cx="5396208" cy="4488378"/>
          </a:xfrm>
        </p:spPr>
      </p:pic>
    </p:spTree>
    <p:extLst>
      <p:ext uri="{BB962C8B-B14F-4D97-AF65-F5344CB8AC3E}">
        <p14:creationId xmlns:p14="http://schemas.microsoft.com/office/powerpoint/2010/main" val="308198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C3C8-52AD-815A-1141-AE8EF1C4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EFFECTS OF HYPONATREMIA ON BRAIN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C79A1E-9FD9-207D-2C83-ACAEE2611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717" y="1671126"/>
            <a:ext cx="7181850" cy="4700146"/>
          </a:xfrm>
        </p:spPr>
      </p:pic>
    </p:spTree>
    <p:extLst>
      <p:ext uri="{BB962C8B-B14F-4D97-AF65-F5344CB8AC3E}">
        <p14:creationId xmlns:p14="http://schemas.microsoft.com/office/powerpoint/2010/main" val="335442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FB79-F7BE-A274-BCF2-800C112E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PERSISTENT CHRONIC HYPONATREMIA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2920-F45B-44CD-C573-369F7BA7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Efflux of organic </a:t>
            </a:r>
            <a:r>
              <a:rPr lang="en-US" sz="2400" dirty="0" err="1"/>
              <a:t>osmolytes</a:t>
            </a:r>
            <a:r>
              <a:rPr lang="en-US" sz="2400" dirty="0"/>
              <a:t> (</a:t>
            </a:r>
            <a:r>
              <a:rPr lang="en-US" sz="2400" dirty="0" err="1"/>
              <a:t>Creatine</a:t>
            </a:r>
            <a:r>
              <a:rPr lang="en-US" sz="2400" dirty="0"/>
              <a:t>, </a:t>
            </a:r>
            <a:r>
              <a:rPr lang="en-US" sz="2400" dirty="0" err="1"/>
              <a:t>Betaine</a:t>
            </a:r>
            <a:r>
              <a:rPr lang="en-US" sz="2400" dirty="0"/>
              <a:t>, glutamate , </a:t>
            </a:r>
            <a:r>
              <a:rPr lang="en-US" sz="2400" dirty="0" err="1"/>
              <a:t>myoinositol</a:t>
            </a:r>
            <a:r>
              <a:rPr lang="en-US" sz="2400" dirty="0"/>
              <a:t>, Taurine</a:t>
            </a:r>
          </a:p>
          <a:p>
            <a:r>
              <a:rPr lang="en-US" sz="2400" dirty="0"/>
              <a:t>Symptoms-Vomiting, confusion ,seizures</a:t>
            </a:r>
          </a:p>
          <a:p>
            <a:r>
              <a:rPr lang="en-US" sz="2400" dirty="0"/>
              <a:t>Chronic asymptomatic hyponatremia  - </a:t>
            </a:r>
            <a:r>
              <a:rPr lang="en-US" sz="2400" dirty="0">
                <a:solidFill>
                  <a:srgbClr val="C00000"/>
                </a:solidFill>
              </a:rPr>
              <a:t>increased risk of fall and bony fractures</a:t>
            </a:r>
          </a:p>
          <a:p>
            <a:r>
              <a:rPr lang="en-US" sz="2400" dirty="0"/>
              <a:t>Rapid correction is detrimental ( into 8 to 10 mM in 24 </a:t>
            </a:r>
            <a:r>
              <a:rPr lang="en-US" sz="2400" dirty="0" err="1"/>
              <a:t>hrs</a:t>
            </a:r>
            <a:r>
              <a:rPr lang="en-US" sz="2400" dirty="0"/>
              <a:t> or 18mM in 48 </a:t>
            </a:r>
            <a:r>
              <a:rPr lang="en-US" sz="2400" dirty="0" err="1"/>
              <a:t>hrs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50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370-51A5-FF48-A4F0-9F899C8B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D5C4-6C5B-268E-D535-275D4DC1E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Disorders of water balance and water distribution.</a:t>
            </a:r>
          </a:p>
          <a:p>
            <a:r>
              <a:rPr lang="en-US" sz="2400" dirty="0"/>
              <a:t>The body is designed to withstand both drought and deluge with adaptations to renal water handling and thirst mechanism.</a:t>
            </a:r>
          </a:p>
          <a:p>
            <a:r>
              <a:rPr lang="en-US" sz="2400" dirty="0"/>
              <a:t>A persistent abnormality in Sodium levels thus requires both an initial challenge to water balance as well as disturbance of the adaptive response.</a:t>
            </a:r>
          </a:p>
        </p:txBody>
      </p:sp>
    </p:spTree>
    <p:extLst>
      <p:ext uri="{BB962C8B-B14F-4D97-AF65-F5344CB8AC3E}">
        <p14:creationId xmlns:p14="http://schemas.microsoft.com/office/powerpoint/2010/main" val="2506631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8C33-70D9-1176-F58D-76841859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OSMOTIC DEMYELINATION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EEA62-07B8-6F45-3FF4-510634083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Overly rapid correction </a:t>
            </a:r>
            <a:r>
              <a:rPr lang="en-US" sz="2400" dirty="0"/>
              <a:t>&gt; 8 to 10 mM in 24 </a:t>
            </a:r>
            <a:r>
              <a:rPr lang="en-US" sz="2400" dirty="0" err="1"/>
              <a:t>hrs</a:t>
            </a:r>
            <a:r>
              <a:rPr lang="en-US" sz="2400" dirty="0"/>
              <a:t> or 18 mM in 48 </a:t>
            </a:r>
            <a:r>
              <a:rPr lang="en-US" sz="2400" dirty="0" err="1"/>
              <a:t>hrs</a:t>
            </a:r>
            <a:endParaRPr lang="en-US" sz="2400" dirty="0"/>
          </a:p>
          <a:p>
            <a:r>
              <a:rPr lang="en-US" sz="2400" dirty="0"/>
              <a:t>Causes hypertonic stress in astrocytes within brain regions prone to ODS  leading to ubiquitination and ER stress leading to apoptotic and </a:t>
            </a:r>
            <a:r>
              <a:rPr lang="en-US" sz="2400" dirty="0" err="1"/>
              <a:t>autophagic</a:t>
            </a:r>
            <a:r>
              <a:rPr lang="en-US" sz="2400" dirty="0"/>
              <a:t> cell death.</a:t>
            </a:r>
          </a:p>
          <a:p>
            <a:r>
              <a:rPr lang="en-US" sz="2400" dirty="0"/>
              <a:t>Mc site-</a:t>
            </a:r>
            <a:r>
              <a:rPr lang="en-US" sz="2400" dirty="0">
                <a:solidFill>
                  <a:srgbClr val="C00000"/>
                </a:solidFill>
              </a:rPr>
              <a:t> Pons</a:t>
            </a:r>
          </a:p>
          <a:p>
            <a:r>
              <a:rPr lang="en-US" sz="2400" dirty="0"/>
              <a:t>Other sites- cerebellum, LGB, </a:t>
            </a:r>
            <a:r>
              <a:rPr lang="en-US" sz="2400" dirty="0" err="1"/>
              <a:t>thalamus,Putamen</a:t>
            </a:r>
            <a:r>
              <a:rPr lang="en-US" sz="2400" dirty="0"/>
              <a:t>, cerebral cortex or </a:t>
            </a:r>
            <a:r>
              <a:rPr lang="en-US" sz="2400" dirty="0" err="1"/>
              <a:t>subcortex</a:t>
            </a:r>
            <a:endParaRPr lang="en-US" sz="2400" dirty="0"/>
          </a:p>
          <a:p>
            <a:r>
              <a:rPr lang="en-US" sz="2400" dirty="0"/>
              <a:t>Clinical features depends on the site of involvement </a:t>
            </a:r>
          </a:p>
          <a:p>
            <a:r>
              <a:rPr lang="en-US" sz="2400" dirty="0"/>
              <a:t>Additional risk factors – alcoholics, malnutrition, hypokalemia, liver transplant recipients </a:t>
            </a:r>
          </a:p>
        </p:txBody>
      </p:sp>
    </p:spTree>
    <p:extLst>
      <p:ext uri="{BB962C8B-B14F-4D97-AF65-F5344CB8AC3E}">
        <p14:creationId xmlns:p14="http://schemas.microsoft.com/office/powerpoint/2010/main" val="380312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708B-6CD3-D71A-B203-9C708EF2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2" y="428604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WORKUP OF HYPONATREMIA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28D6-127D-B401-893C-D73B7DAC2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5926"/>
            <a:ext cx="10058400" cy="5072074"/>
          </a:xfrm>
        </p:spPr>
        <p:txBody>
          <a:bodyPr>
            <a:noAutofit/>
          </a:bodyPr>
          <a:lstStyle/>
          <a:p>
            <a:r>
              <a:rPr lang="en-US" sz="2400" dirty="0"/>
              <a:t>Serum osmolality</a:t>
            </a:r>
          </a:p>
          <a:p>
            <a:r>
              <a:rPr lang="en-US" sz="2400" dirty="0"/>
              <a:t>Urine osmolality</a:t>
            </a:r>
          </a:p>
          <a:p>
            <a:r>
              <a:rPr lang="en-US" sz="2400" dirty="0"/>
              <a:t>Urine electrolytes</a:t>
            </a:r>
          </a:p>
          <a:p>
            <a:endParaRPr lang="en-US" sz="2400" dirty="0"/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en-US" sz="2400" kern="1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Detailed drug history </a:t>
            </a:r>
            <a:endParaRPr lang="en-IN" sz="2400" kern="100" dirty="0">
              <a:effectLst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en-US" sz="2400" kern="1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Clinical assessment of volume status</a:t>
            </a:r>
            <a:endParaRPr lang="en-IN" sz="2400" kern="100" dirty="0">
              <a:effectLst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en-US" sz="2400" kern="1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Radiological imaging to r/o pulmonary or CNS cause of hyponatremia</a:t>
            </a:r>
            <a:endParaRPr lang="en-IN" sz="2400" kern="100" dirty="0">
              <a:effectLst/>
              <a:ea typeface="Calibri" panose="020F0502020204030204" pitchFamily="34" charset="0"/>
              <a:cs typeface="Latha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357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9907-33AB-6F32-650C-60662B14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CAE31-BF9A-30F3-4349-BF1173E4D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Major considerations:</a:t>
            </a:r>
          </a:p>
          <a:p>
            <a:pPr marL="0" indent="0">
              <a:buNone/>
            </a:pPr>
            <a:r>
              <a:rPr lang="en-US" sz="2400" dirty="0"/>
              <a:t> 1.Presence and severity of symptoms determine urgency and goals of therapy</a:t>
            </a:r>
          </a:p>
          <a:p>
            <a:pPr marL="0" indent="0">
              <a:buNone/>
            </a:pPr>
            <a:r>
              <a:rPr lang="en-US" sz="2400" dirty="0"/>
              <a:t>2. Chronic hyponatremia has risk of developing ODS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TREATMENT ACC TO TYPE OF HYPONATREMIA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9133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5603-0B65-8689-190A-0002362C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TREAMENT OF ACUTE SYMPTOMATIC HYPONATREMIA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6B05-4EB6-A818-DFA8-68130BA7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Hypertonic 3%saline (513 mM)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Sodium deficit= 0.6 x body weight x ( Target Na+ - Initial Na+)</a:t>
            </a:r>
          </a:p>
          <a:p>
            <a:r>
              <a:rPr lang="en-US" sz="2400" dirty="0"/>
              <a:t>Rate of correction  1 to 2 mM/</a:t>
            </a:r>
            <a:r>
              <a:rPr lang="en-US" sz="2400" dirty="0" err="1"/>
              <a:t>hr</a:t>
            </a:r>
            <a:r>
              <a:rPr lang="en-US" sz="2400" dirty="0"/>
              <a:t> ( 4 to 6mMol/day)</a:t>
            </a:r>
          </a:p>
          <a:p>
            <a:r>
              <a:rPr lang="en-US" sz="2400" dirty="0"/>
              <a:t>Oxygen and </a:t>
            </a:r>
            <a:r>
              <a:rPr lang="en-US" sz="2400" dirty="0" err="1"/>
              <a:t>ventilatory</a:t>
            </a:r>
            <a:r>
              <a:rPr lang="en-US" sz="2400" dirty="0"/>
              <a:t> support</a:t>
            </a:r>
          </a:p>
          <a:p>
            <a:r>
              <a:rPr lang="en-US" sz="2400" dirty="0"/>
              <a:t>IV loop diuretics </a:t>
            </a:r>
          </a:p>
        </p:txBody>
      </p:sp>
    </p:spTree>
    <p:extLst>
      <p:ext uri="{BB962C8B-B14F-4D97-AF65-F5344CB8AC3E}">
        <p14:creationId xmlns:p14="http://schemas.microsoft.com/office/powerpoint/2010/main" val="240467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BFFA97-48C4-FDB7-8CAA-C5D0CA886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32084"/>
              </p:ext>
            </p:extLst>
          </p:nvPr>
        </p:nvGraphicFramePr>
        <p:xfrm>
          <a:off x="1415480" y="908720"/>
          <a:ext cx="8128000" cy="51041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173373460"/>
                    </a:ext>
                  </a:extLst>
                </a:gridCol>
                <a:gridCol w="5103664">
                  <a:extLst>
                    <a:ext uri="{9D8B030D-6E8A-4147-A177-3AD203B41FA5}">
                      <a16:colId xmlns:a16="http://schemas.microsoft.com/office/drawing/2014/main" val="643483701"/>
                    </a:ext>
                  </a:extLst>
                </a:gridCol>
              </a:tblGrid>
              <a:tr h="13441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HYPOVOLEMIC HYPONATREMIA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/>
                        <a:t>Restoration of volume 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/>
                        <a:t>Isotonic saline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90056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en-IN" b="1" dirty="0"/>
                        <a:t>HYPERVOLEMIC HYPONATREMIA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Oral fluid intake &lt; urine output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Sodium restriction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Loop diuretics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Management of underlying cause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234983"/>
                  </a:ext>
                </a:extLst>
              </a:tr>
              <a:tr h="2296995">
                <a:tc>
                  <a:txBody>
                    <a:bodyPr/>
                    <a:lstStyle/>
                    <a:p>
                      <a:r>
                        <a:rPr lang="en-IN" b="1" dirty="0"/>
                        <a:t>SIADH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Water restriction –( Urine Na</a:t>
                      </a:r>
                      <a:r>
                        <a:rPr lang="en-IN" sz="2000" baseline="30000" dirty="0"/>
                        <a:t>+ </a:t>
                      </a:r>
                      <a:r>
                        <a:rPr lang="en-IN" sz="2000" baseline="0" dirty="0"/>
                        <a:t>+ Urine K</a:t>
                      </a:r>
                      <a:r>
                        <a:rPr lang="en-IN" sz="2000" baseline="30000" dirty="0"/>
                        <a:t>+  </a:t>
                      </a:r>
                      <a:r>
                        <a:rPr lang="en-IN" sz="2000" baseline="0" dirty="0"/>
                        <a:t>) /Serum Na + 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/>
                        <a:t>Treatment of underlying cause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/>
                        <a:t>Combined loop diuretics with oral salt tablets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/>
                        <a:t>AVP antagonists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6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21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BC49-4EE5-FD4B-045F-8EC16A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CASE 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AAED-C92F-76E5-3273-217799EE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62-year-old woman presents to the emergency department with a 3-day history of confusion, fatigue, and mild headache. Her family reports she has become increasingly forgetful and disoriented. She has a history of depression and is on sertraline.</a:t>
            </a:r>
          </a:p>
          <a:p>
            <a:r>
              <a:rPr lang="en-US" sz="2400" dirty="0"/>
              <a:t>On examination :BP: 118/76 mmHg HR :78/min</a:t>
            </a:r>
          </a:p>
          <a:p>
            <a:r>
              <a:rPr lang="en-US" sz="2400" dirty="0"/>
              <a:t>Mucous membranes are moist, no peripheral edema, no JVD, and no signs of dehydration.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14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chemeClr val="accent2">
                    <a:lumMod val="50000"/>
                  </a:schemeClr>
                </a:solidFill>
              </a:rPr>
              <a:t>CONTD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Initial lab tests:
Na⁺: 121 </a:t>
            </a:r>
            <a:r>
              <a:rPr lang="en-US" sz="2400" dirty="0" err="1"/>
              <a:t>mmol</a:t>
            </a:r>
            <a:r>
              <a:rPr lang="en-US" sz="2400" dirty="0"/>
              <a:t>/L
K⁺: 3.9 </a:t>
            </a:r>
            <a:r>
              <a:rPr lang="en-US" sz="2400" dirty="0" err="1"/>
              <a:t>mmol</a:t>
            </a:r>
            <a:r>
              <a:rPr lang="en-US" sz="2400" dirty="0"/>
              <a:t>/L
Serum </a:t>
            </a:r>
            <a:r>
              <a:rPr lang="en-US" sz="2400" dirty="0" err="1"/>
              <a:t>osmolality</a:t>
            </a:r>
            <a:r>
              <a:rPr lang="en-US" sz="2400" dirty="0"/>
              <a:t>: 265 </a:t>
            </a:r>
            <a:r>
              <a:rPr lang="en-US" sz="2400" dirty="0" err="1"/>
              <a:t>mOsm</a:t>
            </a:r>
            <a:r>
              <a:rPr lang="en-US" sz="2400" dirty="0"/>
              <a:t>/kg
Urine sodium: 45 </a:t>
            </a:r>
            <a:r>
              <a:rPr lang="en-US" sz="2400" dirty="0" err="1"/>
              <a:t>mmol</a:t>
            </a:r>
            <a:r>
              <a:rPr lang="en-US" sz="2400" dirty="0"/>
              <a:t>/L
Urine </a:t>
            </a:r>
            <a:r>
              <a:rPr lang="en-US" sz="2400" dirty="0" err="1"/>
              <a:t>osmolality</a:t>
            </a:r>
            <a:r>
              <a:rPr lang="en-US" sz="2400" dirty="0"/>
              <a:t>: 550 </a:t>
            </a:r>
            <a:r>
              <a:rPr lang="en-US" sz="2400" dirty="0" err="1"/>
              <a:t>mOsm</a:t>
            </a:r>
            <a:r>
              <a:rPr lang="en-US" sz="2400" dirty="0"/>
              <a:t>/kg
Glucose, BUN, </a:t>
            </a:r>
            <a:r>
              <a:rPr lang="en-US" sz="2400" dirty="0" err="1"/>
              <a:t>creatinine</a:t>
            </a:r>
            <a:r>
              <a:rPr lang="en-US" sz="2400" dirty="0"/>
              <a:t>: normal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A204A7-5CB7-9DAA-6EB9-C294D87AD634}"/>
              </a:ext>
            </a:extLst>
          </p:cNvPr>
          <p:cNvSpPr txBox="1"/>
          <p:nvPr/>
        </p:nvSpPr>
        <p:spPr>
          <a:xfrm>
            <a:off x="5181191" y="25162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54963-A814-1F2C-27C8-2476131A724D}"/>
              </a:ext>
            </a:extLst>
          </p:cNvPr>
          <p:cNvSpPr txBox="1"/>
          <p:nvPr/>
        </p:nvSpPr>
        <p:spPr>
          <a:xfrm>
            <a:off x="427241" y="531388"/>
            <a:ext cx="107714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HOW TO APPROACH THIS CASE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8150" y="1928802"/>
          <a:ext cx="9286940" cy="385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207">
                <a:tc>
                  <a:txBody>
                    <a:bodyPr/>
                    <a:lstStyle/>
                    <a:p>
                      <a:r>
                        <a:rPr lang="en-US" dirty="0"/>
                        <a:t>1. Check</a:t>
                      </a:r>
                      <a:r>
                        <a:rPr lang="en-US" baseline="0" dirty="0"/>
                        <a:t> for serum </a:t>
                      </a:r>
                      <a:r>
                        <a:rPr lang="en-US" baseline="0" dirty="0" err="1"/>
                        <a:t>osmolality</a:t>
                      </a:r>
                      <a:r>
                        <a:rPr lang="en-US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r>
                        <a:rPr lang="en-US" dirty="0"/>
                        <a:t>2. Assess</a:t>
                      </a:r>
                      <a:r>
                        <a:rPr lang="en-US" baseline="0" dirty="0"/>
                        <a:t> for severity and duration – moderate and more than 48 hrs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r>
                        <a:rPr lang="en-US" baseline="0" dirty="0"/>
                        <a:t> Hydration status – </a:t>
                      </a:r>
                      <a:r>
                        <a:rPr lang="en-US" baseline="0" dirty="0" err="1"/>
                        <a:t>euvolumeic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r>
                        <a:rPr lang="en-US" dirty="0"/>
                        <a:t>4. History – use of </a:t>
                      </a:r>
                      <a:r>
                        <a:rPr lang="en-IN" dirty="0"/>
                        <a:t>SSRI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r>
                        <a:rPr lang="en-US" dirty="0"/>
                        <a:t>5. Urine</a:t>
                      </a:r>
                      <a:r>
                        <a:rPr lang="en-US" baseline="0" dirty="0"/>
                        <a:t> concentration - High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r>
                        <a:rPr lang="en-US" dirty="0"/>
                        <a:t>6. Urine sodium</a:t>
                      </a:r>
                      <a:r>
                        <a:rPr lang="en-US" baseline="0" dirty="0"/>
                        <a:t> - High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r>
                        <a:rPr lang="en-US" baseline="0" dirty="0"/>
                        <a:t>        A CLASSICAL CASE OF SIADH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440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02" y="428604"/>
            <a:ext cx="10058400" cy="1071894"/>
          </a:xfrm>
        </p:spPr>
        <p:txBody>
          <a:bodyPr>
            <a:normAutofit fontScale="90000"/>
          </a:bodyPr>
          <a:lstStyle/>
          <a:p>
            <a:br>
              <a:rPr/>
            </a:br>
            <a:r>
              <a:rPr b="1">
                <a:solidFill>
                  <a:schemeClr val="accent2">
                    <a:lumMod val="50000"/>
                  </a:schemeClr>
                </a:solidFill>
              </a:rPr>
              <a:t>MANAGEMENT OF THIS PATIENT</a:t>
            </a:r>
            <a:br>
              <a:rPr/>
            </a:b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23968" y="1571612"/>
            <a:ext cx="8572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Standard first line therapy – water restriction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Correction of any underlying cause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Combined therapy with oral </a:t>
            </a:r>
            <a:r>
              <a:rPr lang="en-US" sz="2400" dirty="0" err="1"/>
              <a:t>furosemide</a:t>
            </a:r>
            <a:r>
              <a:rPr lang="en-US" sz="2400" dirty="0"/>
              <a:t> and oral salt tablets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Demeclocycline</a:t>
            </a:r>
            <a:r>
              <a:rPr lang="en-US" sz="2400" dirty="0"/>
              <a:t> (</a:t>
            </a:r>
            <a:r>
              <a:rPr lang="en-US" sz="2400" dirty="0" err="1"/>
              <a:t>nephrotoxic</a:t>
            </a:r>
            <a:r>
              <a:rPr lang="en-US" sz="2400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AVP antagonists ( </a:t>
            </a:r>
            <a:r>
              <a:rPr lang="en-US" sz="2400" dirty="0" err="1"/>
              <a:t>vaptans</a:t>
            </a:r>
            <a:r>
              <a:rPr lang="en-US" sz="2400" dirty="0"/>
              <a:t> ) effective –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Tolvaptan</a:t>
            </a:r>
            <a:r>
              <a:rPr lang="en-US" sz="2400" dirty="0"/>
              <a:t> – only oral agent available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Conivaptan</a:t>
            </a:r>
            <a:r>
              <a:rPr lang="en-US" sz="2400" dirty="0"/>
              <a:t> – only intravenous formulation (v1a/v2 antagonist ) </a:t>
            </a:r>
            <a:endParaRPr lang="en-IN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FD17-EC9D-1A81-1764-7D5CAD6B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CASE 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908F-8AB8-292B-AEB5-28329DE8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71019-3FDE-76E8-0B6F-C2BAF09D2CFE}"/>
              </a:ext>
            </a:extLst>
          </p:cNvPr>
          <p:cNvSpPr txBox="1"/>
          <p:nvPr/>
        </p:nvSpPr>
        <p:spPr>
          <a:xfrm>
            <a:off x="1160919" y="1582340"/>
            <a:ext cx="101480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70-year-old man presents to the emergency department with weakness, dizziness, and lightheadedness for 3 days. He reports several episodes of vomiting and profuse diarrhea after eating at a buffet. He feels dehydrated and has had poor oral intake since the symptoms began. He takes no regular medications.</a:t>
            </a:r>
          </a:p>
          <a:p>
            <a:endParaRPr lang="en-US" sz="2400" dirty="0"/>
          </a:p>
          <a:p>
            <a:r>
              <a:rPr lang="en-US" sz="2400" dirty="0"/>
              <a:t>On examination:</a:t>
            </a:r>
          </a:p>
          <a:p>
            <a:r>
              <a:rPr lang="en-US" sz="2400" dirty="0"/>
              <a:t>BP: 92/60 mmHg</a:t>
            </a:r>
          </a:p>
          <a:p>
            <a:r>
              <a:rPr lang="en-US" sz="2400" dirty="0"/>
              <a:t>HR: 104 </a:t>
            </a:r>
            <a:r>
              <a:rPr lang="en-US" sz="2400" dirty="0" err="1"/>
              <a:t>bpm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Dry mucous membranes, decreased skin turgor, no edema.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591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E7EA-A9C2-9AF8-EDA3-FEF09B4C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HYPONATREMIA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34A5-4143-424A-A52F-52E9CCA26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Hyponatremia is defined as Sodium concentration </a:t>
            </a:r>
            <a:r>
              <a:rPr lang="en-US" sz="2000" b="1" dirty="0">
                <a:solidFill>
                  <a:srgbClr val="C00000"/>
                </a:solidFill>
              </a:rPr>
              <a:t>less than 135 </a:t>
            </a:r>
            <a:r>
              <a:rPr lang="en-US" sz="2000" b="1" dirty="0" err="1">
                <a:solidFill>
                  <a:srgbClr val="C00000"/>
                </a:solidFill>
              </a:rPr>
              <a:t>mEq</a:t>
            </a:r>
            <a:r>
              <a:rPr lang="en-US" sz="2000" b="1" dirty="0">
                <a:solidFill>
                  <a:srgbClr val="C00000"/>
                </a:solidFill>
              </a:rPr>
              <a:t>/L</a:t>
            </a:r>
          </a:p>
          <a:p>
            <a:r>
              <a:rPr lang="en-US" sz="2000" dirty="0">
                <a:solidFill>
                  <a:srgbClr val="C00000"/>
                </a:solidFill>
              </a:rPr>
              <a:t>22% </a:t>
            </a:r>
            <a:r>
              <a:rPr lang="en-US" sz="2000" dirty="0"/>
              <a:t>of </a:t>
            </a:r>
            <a:r>
              <a:rPr lang="en-US" sz="2000" dirty="0" err="1"/>
              <a:t>hospitalised</a:t>
            </a:r>
            <a:r>
              <a:rPr lang="en-US" sz="2000" dirty="0"/>
              <a:t> patients.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Mechanisms: </a:t>
            </a:r>
          </a:p>
          <a:p>
            <a:r>
              <a:rPr lang="en-US" sz="2000" dirty="0"/>
              <a:t>Increased circulating AVP levels</a:t>
            </a:r>
          </a:p>
          <a:p>
            <a:r>
              <a:rPr lang="en-US" sz="2000" dirty="0"/>
              <a:t>Increased intake of free water</a:t>
            </a:r>
          </a:p>
          <a:p>
            <a:r>
              <a:rPr lang="en-US" sz="2000" dirty="0"/>
              <a:t>Low solute intake</a:t>
            </a:r>
          </a:p>
          <a:p>
            <a:r>
              <a:rPr lang="en-US" sz="2000" dirty="0"/>
              <a:t>Non osmotic release of AVP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96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chemeClr val="accent2">
                    <a:lumMod val="50000"/>
                  </a:schemeClr>
                </a:solidFill>
              </a:rPr>
              <a:t>CONTD.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Lab tests:</a:t>
            </a:r>
          </a:p>
          <a:p>
            <a:r>
              <a:rPr lang="en-US" sz="2400" dirty="0"/>
              <a:t>Na⁺: 124 </a:t>
            </a:r>
            <a:r>
              <a:rPr lang="en-US" sz="2400" dirty="0" err="1"/>
              <a:t>mmol</a:t>
            </a:r>
            <a:r>
              <a:rPr lang="en-US" sz="2400" dirty="0"/>
              <a:t>/L</a:t>
            </a:r>
          </a:p>
          <a:p>
            <a:r>
              <a:rPr lang="en-US" sz="2400" dirty="0"/>
              <a:t>K⁺: 3.2 </a:t>
            </a:r>
            <a:r>
              <a:rPr lang="en-US" sz="2400" dirty="0" err="1"/>
              <a:t>mmol</a:t>
            </a:r>
            <a:r>
              <a:rPr lang="en-US" sz="2400" dirty="0"/>
              <a:t>/</a:t>
            </a:r>
          </a:p>
          <a:p>
            <a:r>
              <a:rPr lang="en-US" sz="2400" dirty="0"/>
              <a:t>LBUN: 32 mg/</a:t>
            </a:r>
            <a:r>
              <a:rPr lang="en-US" sz="2400" dirty="0" err="1"/>
              <a:t>dL</a:t>
            </a:r>
            <a:endParaRPr lang="en-US" sz="2400" dirty="0"/>
          </a:p>
          <a:p>
            <a:r>
              <a:rPr lang="en-US" sz="2400" dirty="0" err="1"/>
              <a:t>Creatinine</a:t>
            </a:r>
            <a:r>
              <a:rPr lang="en-US" sz="2400" dirty="0"/>
              <a:t>: 1.3 mg/</a:t>
            </a:r>
            <a:r>
              <a:rPr lang="en-US" sz="2400" dirty="0" err="1"/>
              <a:t>dL</a:t>
            </a:r>
            <a:endParaRPr lang="en-US" sz="2400" dirty="0"/>
          </a:p>
          <a:p>
            <a:r>
              <a:rPr lang="en-US" sz="2400" dirty="0"/>
              <a:t>Serum </a:t>
            </a:r>
            <a:r>
              <a:rPr lang="en-US" sz="2400" dirty="0" err="1"/>
              <a:t>osmolality</a:t>
            </a:r>
            <a:r>
              <a:rPr lang="en-US" sz="2400" dirty="0"/>
              <a:t>: 260 </a:t>
            </a:r>
            <a:r>
              <a:rPr lang="en-US" sz="2400" dirty="0" err="1"/>
              <a:t>mOsm</a:t>
            </a:r>
            <a:r>
              <a:rPr lang="en-US" sz="2400" dirty="0"/>
              <a:t>/kg</a:t>
            </a:r>
          </a:p>
          <a:p>
            <a:r>
              <a:rPr lang="en-US" sz="2400" dirty="0"/>
              <a:t>Urine sodium: 12 </a:t>
            </a:r>
            <a:r>
              <a:rPr lang="en-US" sz="2400" dirty="0" err="1"/>
              <a:t>mmol</a:t>
            </a:r>
            <a:r>
              <a:rPr lang="en-US" sz="2400" dirty="0"/>
              <a:t>/L</a:t>
            </a:r>
          </a:p>
          <a:p>
            <a:r>
              <a:rPr lang="en-US" sz="2400" dirty="0"/>
              <a:t>Urine </a:t>
            </a:r>
            <a:r>
              <a:rPr lang="en-US" sz="2400" dirty="0" err="1"/>
              <a:t>osmolality</a:t>
            </a:r>
            <a:r>
              <a:rPr lang="en-US" sz="2400" dirty="0"/>
              <a:t>: 480 </a:t>
            </a:r>
            <a:r>
              <a:rPr lang="en-US" sz="2400" dirty="0" err="1"/>
              <a:t>mOsm</a:t>
            </a:r>
            <a:r>
              <a:rPr lang="en-US" sz="2400" dirty="0"/>
              <a:t>/kg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chemeClr val="accent2">
                    <a:lumMod val="50000"/>
                  </a:schemeClr>
                </a:solidFill>
              </a:rPr>
              <a:t>HOW TO APPROACH THIS CASE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09654" y="1928802"/>
          <a:ext cx="8128000" cy="407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709">
                <a:tc>
                  <a:txBody>
                    <a:bodyPr/>
                    <a:lstStyle/>
                    <a:p>
                      <a:r>
                        <a:rPr lang="en-US" dirty="0"/>
                        <a:t>1. Check</a:t>
                      </a:r>
                      <a:r>
                        <a:rPr lang="en-US" baseline="0" dirty="0"/>
                        <a:t> for serum </a:t>
                      </a:r>
                      <a:r>
                        <a:rPr lang="en-US" baseline="0" dirty="0" err="1"/>
                        <a:t>osmolality</a:t>
                      </a:r>
                      <a:r>
                        <a:rPr lang="en-US" baseline="0" dirty="0"/>
                        <a:t>- hypotonic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09">
                <a:tc>
                  <a:txBody>
                    <a:bodyPr/>
                    <a:lstStyle/>
                    <a:p>
                      <a:r>
                        <a:rPr lang="en-US" dirty="0"/>
                        <a:t>2. Assessment</a:t>
                      </a:r>
                      <a:r>
                        <a:rPr lang="en-US" baseline="0" dirty="0"/>
                        <a:t> of severity and duration-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709">
                <a:tc>
                  <a:txBody>
                    <a:bodyPr/>
                    <a:lstStyle/>
                    <a:p>
                      <a:r>
                        <a:rPr lang="en-US" dirty="0"/>
                        <a:t>3. H</a:t>
                      </a:r>
                      <a:r>
                        <a:rPr lang="en-US" baseline="0" dirty="0"/>
                        <a:t>ydration status - </a:t>
                      </a:r>
                      <a:r>
                        <a:rPr lang="en-US" baseline="0" dirty="0" err="1"/>
                        <a:t>hypovolumeic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709">
                <a:tc>
                  <a:txBody>
                    <a:bodyPr/>
                    <a:lstStyle/>
                    <a:p>
                      <a:r>
                        <a:rPr lang="en-US" dirty="0"/>
                        <a:t>4. History</a:t>
                      </a:r>
                      <a:r>
                        <a:rPr lang="en-US" baseline="0" dirty="0"/>
                        <a:t> – dehydration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709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r>
                        <a:rPr lang="en-US" baseline="0" dirty="0"/>
                        <a:t> Urine concentration - 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09">
                <a:tc>
                  <a:txBody>
                    <a:bodyPr/>
                    <a:lstStyle/>
                    <a:p>
                      <a:r>
                        <a:rPr lang="en-US" dirty="0"/>
                        <a:t>6. Urine sodium less</a:t>
                      </a:r>
                      <a:r>
                        <a:rPr lang="en-US" baseline="0" dirty="0"/>
                        <a:t> than 20 suggesting </a:t>
                      </a:r>
                      <a:r>
                        <a:rPr lang="en-US" baseline="0" dirty="0" err="1"/>
                        <a:t>extrarenal</a:t>
                      </a:r>
                      <a:r>
                        <a:rPr lang="en-US" baseline="0" dirty="0"/>
                        <a:t> loss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709">
                <a:tc>
                  <a:txBody>
                    <a:bodyPr/>
                    <a:lstStyle/>
                    <a:p>
                      <a:r>
                        <a:rPr lang="en-US" dirty="0"/>
                        <a:t>A CASE</a:t>
                      </a:r>
                      <a:r>
                        <a:rPr lang="en-US" baseline="0" dirty="0"/>
                        <a:t> OF HYPOVOLUMEIC HYPONATREMIA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chemeClr val="accent2">
                    <a:lumMod val="50000"/>
                  </a:schemeClr>
                </a:solidFill>
              </a:rPr>
              <a:t>MANAGEMENT OF THIS CASE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Isotonic saline to restore intravascular volume</a:t>
            </a:r>
          </a:p>
          <a:p>
            <a:endParaRPr lang="en-US" sz="2400" dirty="0"/>
          </a:p>
          <a:p>
            <a:r>
              <a:rPr lang="en-US" sz="2400" dirty="0"/>
              <a:t>Restoration of volume status will reduce the impetus toward water renal water retention leading to normalization of sodium levels</a:t>
            </a:r>
            <a:endParaRPr lang="en-IN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774D-CF86-A118-51EA-0A37DADF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CASE SCENARIO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AC89F-7C78-5E94-BDDA-5C47B6E4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488"/>
            <a:ext cx="10058400" cy="432055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A 68-year-old woman presents to the clinic with increasing shortness of breath, swollen ankles, and fatigue over the past week. She has a history of hypertension, coronary artery disease, and heart failure with reduced ejection fraction (EF 35%). She admits to missing her diuretic doses recently due to financial constraints.
On examination:</a:t>
            </a:r>
          </a:p>
          <a:p>
            <a:r>
              <a:rPr lang="en-US" sz="2200" dirty="0"/>
              <a:t>BP: 110/70 mmHg
HR: 90 bpm
RR: 22
Oxygen saturation: 92% on room air
JVP elevated, bibasilar crackles, bilateral pitting edema to the knees
Weight increased by 3 kg in 1 week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76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7DBA-7DC3-E5B8-3178-126449A4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CONTD-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A14A-4739-68CC-2D84-777ADBAA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Labs:
Na⁺: 126 mmol/L
K⁺: 4.0 mmol/L
BUN: 28 mg/dL
Creatinine: 1.4 mg/dL
Serum osmolality: 265 </a:t>
            </a:r>
            <a:r>
              <a:rPr lang="en-US" dirty="0" err="1"/>
              <a:t>mOsm</a:t>
            </a:r>
            <a:r>
              <a:rPr lang="en-US" dirty="0"/>
              <a:t>/kg
Urine sodium: 8 mmol/L
Urine osmolality: 420 </a:t>
            </a:r>
            <a:r>
              <a:rPr lang="en-US" dirty="0" err="1"/>
              <a:t>mOsm</a:t>
            </a:r>
            <a:r>
              <a:rPr lang="en-US" dirty="0"/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3113651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2D7A-1275-CD17-4131-EE8313B1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HOW TO APPROACH THIS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527F0-B45D-9A55-94CC-10E723D49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81092" y="2000241"/>
          <a:ext cx="9429816" cy="392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298">
                <a:tc>
                  <a:txBody>
                    <a:bodyPr/>
                    <a:lstStyle/>
                    <a:p>
                      <a:r>
                        <a:rPr lang="en-US" dirty="0"/>
                        <a:t>1. Check</a:t>
                      </a:r>
                      <a:r>
                        <a:rPr lang="en-US" baseline="0" dirty="0"/>
                        <a:t> for serum </a:t>
                      </a:r>
                      <a:r>
                        <a:rPr lang="en-US" baseline="0" dirty="0" err="1"/>
                        <a:t>osmolality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298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IN" dirty="0"/>
                        <a:t>Duration</a:t>
                      </a:r>
                      <a:r>
                        <a:rPr lang="en-IN" baseline="0" dirty="0"/>
                        <a:t> and severity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98">
                <a:tc>
                  <a:txBody>
                    <a:bodyPr/>
                    <a:lstStyle/>
                    <a:p>
                      <a:r>
                        <a:rPr lang="en-US" dirty="0"/>
                        <a:t>3. Assessment</a:t>
                      </a:r>
                      <a:r>
                        <a:rPr lang="en-US" baseline="0" dirty="0"/>
                        <a:t> of hydration status - </a:t>
                      </a:r>
                      <a:r>
                        <a:rPr lang="en-US" baseline="0" dirty="0" err="1"/>
                        <a:t>hypervolumeic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98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r>
                        <a:rPr lang="en-US" baseline="0" dirty="0"/>
                        <a:t>  History and physical examination - CCF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298">
                <a:tc>
                  <a:txBody>
                    <a:bodyPr/>
                    <a:lstStyle/>
                    <a:p>
                      <a:r>
                        <a:rPr lang="en-US" baseline="0" dirty="0"/>
                        <a:t>5. Urine sodium is 8 </a:t>
                      </a:r>
                      <a:r>
                        <a:rPr lang="en-US" baseline="0" dirty="0" err="1"/>
                        <a:t>mM</a:t>
                      </a:r>
                      <a:r>
                        <a:rPr lang="en-US" baseline="0" dirty="0"/>
                        <a:t> suggesting causes other than renal failure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298">
                <a:tc>
                  <a:txBody>
                    <a:bodyPr/>
                    <a:lstStyle/>
                    <a:p>
                      <a:r>
                        <a:rPr lang="en-US" dirty="0"/>
                        <a:t>6. A CASE</a:t>
                      </a:r>
                      <a:r>
                        <a:rPr lang="en-US" baseline="0" dirty="0"/>
                        <a:t> OF HYPERVOLUMEIC HYPONATREMIA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29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626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chemeClr val="tx2">
                    <a:lumMod val="50000"/>
                  </a:schemeClr>
                </a:solidFill>
              </a:rPr>
              <a:t>MANAGEMENT OF THIS PATIENT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Hyponatremia</a:t>
            </a:r>
            <a:r>
              <a:rPr lang="en-US" sz="2400" dirty="0"/>
              <a:t> in this case is usually asymptomatic</a:t>
            </a:r>
          </a:p>
          <a:p>
            <a:r>
              <a:rPr lang="en-US" sz="2400" dirty="0"/>
              <a:t>Though the effective circulating volume is less , fluid administration will worsen the volume overload</a:t>
            </a:r>
            <a:r>
              <a:rPr lang="en-IN" sz="2400" dirty="0"/>
              <a:t> state.</a:t>
            </a:r>
            <a:endParaRPr lang="en-US" sz="2400" dirty="0"/>
          </a:p>
          <a:p>
            <a:r>
              <a:rPr lang="en-US" sz="2400" dirty="0"/>
              <a:t>Oral fluid intake should be less than daily urine output</a:t>
            </a:r>
          </a:p>
          <a:p>
            <a:r>
              <a:rPr lang="en-US" sz="2400" dirty="0"/>
              <a:t> loop diuretics </a:t>
            </a:r>
          </a:p>
          <a:p>
            <a:r>
              <a:rPr lang="en-US" sz="2400" dirty="0"/>
              <a:t>AVP antagonist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AD41-8427-5337-4059-070F3D68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HYPERNATREMIA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E815A-061B-DEA0-BE1C-1D6F9CFF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sz="2400" dirty="0"/>
              <a:t>Plasma </a:t>
            </a:r>
            <a:r>
              <a:rPr lang="en-US" sz="2400" dirty="0" err="1"/>
              <a:t>conc</a:t>
            </a:r>
            <a:r>
              <a:rPr lang="en-US" sz="2400" dirty="0"/>
              <a:t> more than 145 mM</a:t>
            </a:r>
          </a:p>
          <a:p>
            <a:r>
              <a:rPr lang="en-US" sz="2400" dirty="0"/>
              <a:t>Less common than hyponatremia but higher rate of mortality</a:t>
            </a:r>
          </a:p>
          <a:p>
            <a:r>
              <a:rPr lang="en-US" sz="2400" dirty="0"/>
              <a:t>Causes:</a:t>
            </a:r>
          </a:p>
          <a:p>
            <a:r>
              <a:rPr lang="en-US" sz="2400" dirty="0"/>
              <a:t>Combined water and electrolyte loss (H2O &gt; Na+ )</a:t>
            </a:r>
          </a:p>
          <a:p>
            <a:r>
              <a:rPr lang="en-US" sz="2400" dirty="0"/>
              <a:t>Iatrogenic administration of excess Na</a:t>
            </a:r>
          </a:p>
          <a:p>
            <a:r>
              <a:rPr lang="en-US" sz="2400" dirty="0" err="1"/>
              <a:t>Adipaic</a:t>
            </a:r>
            <a:r>
              <a:rPr lang="en-US" sz="2400" dirty="0"/>
              <a:t> Diabetes insipidus</a:t>
            </a:r>
          </a:p>
          <a:p>
            <a:r>
              <a:rPr lang="en-US" sz="2400" dirty="0"/>
              <a:t>At risk individuals:</a:t>
            </a:r>
          </a:p>
          <a:p>
            <a:r>
              <a:rPr lang="en-US" sz="2400" dirty="0"/>
              <a:t>Elderly individuals with decreased thirst and decreased access to fluid</a:t>
            </a:r>
          </a:p>
        </p:txBody>
      </p:sp>
    </p:spTree>
    <p:extLst>
      <p:ext uri="{BB962C8B-B14F-4D97-AF65-F5344CB8AC3E}">
        <p14:creationId xmlns:p14="http://schemas.microsoft.com/office/powerpoint/2010/main" val="3914822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066B-8939-8D64-028D-69ADC1E7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CAUSES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8E6424-D6A5-9BB8-655E-DE731AE87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174169"/>
              </p:ext>
            </p:extLst>
          </p:nvPr>
        </p:nvGraphicFramePr>
        <p:xfrm>
          <a:off x="1385363" y="1753984"/>
          <a:ext cx="9911392" cy="446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696">
                  <a:extLst>
                    <a:ext uri="{9D8B030D-6E8A-4147-A177-3AD203B41FA5}">
                      <a16:colId xmlns:a16="http://schemas.microsoft.com/office/drawing/2014/main" val="1984282907"/>
                    </a:ext>
                  </a:extLst>
                </a:gridCol>
                <a:gridCol w="4955696">
                  <a:extLst>
                    <a:ext uri="{9D8B030D-6E8A-4147-A177-3AD203B41FA5}">
                      <a16:colId xmlns:a16="http://schemas.microsoft.com/office/drawing/2014/main" val="899822847"/>
                    </a:ext>
                  </a:extLst>
                </a:gridCol>
              </a:tblGrid>
              <a:tr h="1087711">
                <a:tc>
                  <a:txBody>
                    <a:bodyPr/>
                    <a:lstStyle/>
                    <a:p>
                      <a:r>
                        <a:rPr lang="en-US" dirty="0"/>
                        <a:t>NON RENAL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RENAL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46417"/>
                  </a:ext>
                </a:extLst>
              </a:tr>
              <a:tr h="1087711">
                <a:tc>
                  <a:txBody>
                    <a:bodyPr/>
                    <a:lstStyle/>
                    <a:p>
                      <a:r>
                        <a:rPr lang="en-US" dirty="0"/>
                        <a:t>Insensible loss – Fever, burns, exercise, heat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Osmotic diuresis</a:t>
                      </a:r>
                    </a:p>
                    <a:p>
                      <a:r>
                        <a:rPr lang="en-US" dirty="0" err="1"/>
                        <a:t>Hyperglycemia,Urea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Mannito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79019"/>
                  </a:ext>
                </a:extLst>
              </a:tr>
              <a:tr h="1087711">
                <a:tc>
                  <a:txBody>
                    <a:bodyPr/>
                    <a:lstStyle/>
                    <a:p>
                      <a:r>
                        <a:rPr lang="en-US" dirty="0"/>
                        <a:t>Diarrhea – </a:t>
                      </a:r>
                    </a:p>
                    <a:p>
                      <a:r>
                        <a:rPr lang="en-US" dirty="0"/>
                        <a:t>Osmotic diarrhea ( Hypotonic stools – Na K &lt; 100mM)</a:t>
                      </a:r>
                    </a:p>
                    <a:p>
                      <a:r>
                        <a:rPr lang="en-US" dirty="0"/>
                        <a:t>Viral gastroenteritis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Diabetes insipidus</a:t>
                      </a:r>
                    </a:p>
                    <a:p>
                      <a:r>
                        <a:rPr lang="en-US" dirty="0"/>
                        <a:t>3 types-</a:t>
                      </a:r>
                    </a:p>
                    <a:p>
                      <a:r>
                        <a:rPr lang="en-US" dirty="0"/>
                        <a:t>1.Central – decreased AVP synthesis</a:t>
                      </a:r>
                    </a:p>
                    <a:p>
                      <a:r>
                        <a:rPr lang="en-US" dirty="0"/>
                        <a:t>2. Nephrogenic- Genetic causes- X linked V2 Receptor, Aquaporin 2 channel, Aquaporin 1</a:t>
                      </a:r>
                    </a:p>
                    <a:p>
                      <a:r>
                        <a:rPr lang="en-US" dirty="0" err="1"/>
                        <a:t>Hypercalcemia,Lithium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Ifosfamide</a:t>
                      </a:r>
                      <a:endParaRPr lang="en-US" dirty="0"/>
                    </a:p>
                    <a:p>
                      <a:r>
                        <a:rPr lang="en-US" dirty="0"/>
                        <a:t>3.Gestational DI- Late term pregnancy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187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844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ECD7-2992-A735-F010-35AAE201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AA25E-02EE-D5E0-E9B1-A45A2AAAC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osmolality of ECF </a:t>
            </a:r>
          </a:p>
          <a:p>
            <a:r>
              <a:rPr lang="en-US" dirty="0"/>
              <a:t>Neurological symptoms</a:t>
            </a:r>
          </a:p>
          <a:p>
            <a:r>
              <a:rPr lang="en-US" dirty="0"/>
              <a:t>Altered mental status</a:t>
            </a:r>
          </a:p>
          <a:p>
            <a:r>
              <a:rPr lang="en-US" dirty="0">
                <a:solidFill>
                  <a:srgbClr val="C00000"/>
                </a:solidFill>
              </a:rPr>
              <a:t>Hemorrhages</a:t>
            </a:r>
            <a:r>
              <a:rPr lang="en-US" dirty="0"/>
              <a:t>- in children and neonates</a:t>
            </a:r>
          </a:p>
          <a:p>
            <a:r>
              <a:rPr lang="en-US" dirty="0" err="1"/>
              <a:t>Hypernatremic</a:t>
            </a:r>
            <a:r>
              <a:rPr lang="en-US" dirty="0"/>
              <a:t> rhabdomyolysis</a:t>
            </a:r>
          </a:p>
          <a:p>
            <a:endParaRPr lang="en-US" dirty="0"/>
          </a:p>
          <a:p>
            <a:r>
              <a:rPr lang="en-US" dirty="0"/>
              <a:t>Chronic hypernatremia- more than 48 </a:t>
            </a:r>
            <a:r>
              <a:rPr lang="en-US" dirty="0" err="1"/>
              <a:t>hrs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Intracellular </a:t>
            </a:r>
            <a:r>
              <a:rPr lang="en-US" dirty="0" err="1"/>
              <a:t>accumuation</a:t>
            </a:r>
            <a:r>
              <a:rPr lang="en-US" dirty="0"/>
              <a:t> of organic </a:t>
            </a:r>
            <a:r>
              <a:rPr lang="en-US" dirty="0" err="1"/>
              <a:t>osmolytes</a:t>
            </a:r>
            <a:r>
              <a:rPr lang="en-US" dirty="0"/>
              <a:t> 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Rate of correction not to exceed 10mM/day</a:t>
            </a:r>
          </a:p>
        </p:txBody>
      </p:sp>
    </p:spTree>
    <p:extLst>
      <p:ext uri="{BB962C8B-B14F-4D97-AF65-F5344CB8AC3E}">
        <p14:creationId xmlns:p14="http://schemas.microsoft.com/office/powerpoint/2010/main" val="293271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B22C-FAF2-3EDB-F1DF-3E37A1FB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CLASSIFICATION OF HYPONATREMIA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4D7771-3730-60C8-B1CA-744478EFA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13351"/>
              </p:ext>
            </p:extLst>
          </p:nvPr>
        </p:nvGraphicFramePr>
        <p:xfrm>
          <a:off x="1066800" y="2103438"/>
          <a:ext cx="10501809" cy="411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603">
                  <a:extLst>
                    <a:ext uri="{9D8B030D-6E8A-4147-A177-3AD203B41FA5}">
                      <a16:colId xmlns:a16="http://schemas.microsoft.com/office/drawing/2014/main" val="1211706299"/>
                    </a:ext>
                  </a:extLst>
                </a:gridCol>
                <a:gridCol w="3500603">
                  <a:extLst>
                    <a:ext uri="{9D8B030D-6E8A-4147-A177-3AD203B41FA5}">
                      <a16:colId xmlns:a16="http://schemas.microsoft.com/office/drawing/2014/main" val="603589643"/>
                    </a:ext>
                  </a:extLst>
                </a:gridCol>
                <a:gridCol w="3500603">
                  <a:extLst>
                    <a:ext uri="{9D8B030D-6E8A-4147-A177-3AD203B41FA5}">
                      <a16:colId xmlns:a16="http://schemas.microsoft.com/office/drawing/2014/main" val="1756108377"/>
                    </a:ext>
                  </a:extLst>
                </a:gridCol>
              </a:tblGrid>
              <a:tr h="723804">
                <a:tc>
                  <a:txBody>
                    <a:bodyPr/>
                    <a:lstStyle/>
                    <a:p>
                      <a:r>
                        <a:rPr lang="en-US" sz="1900" dirty="0"/>
                        <a:t>HYPERTONIC HYPONATREMIA </a:t>
                      </a:r>
                    </a:p>
                  </a:txBody>
                  <a:tcPr marL="94986" marR="94986" marT="47493" marB="4749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ISOTONIC  HYPONATREMIA</a:t>
                      </a:r>
                    </a:p>
                    <a:p>
                      <a:r>
                        <a:rPr lang="en-US" sz="1900" dirty="0"/>
                        <a:t>(</a:t>
                      </a:r>
                      <a:r>
                        <a:rPr lang="en-US" sz="1900" dirty="0" err="1"/>
                        <a:t>Pseudohyponatremia</a:t>
                      </a:r>
                      <a:r>
                        <a:rPr lang="en-US" sz="1900" dirty="0"/>
                        <a:t>)</a:t>
                      </a:r>
                    </a:p>
                  </a:txBody>
                  <a:tcPr marL="94986" marR="94986" marT="47493" marB="4749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HYPOTONIC HYPONATREMIA</a:t>
                      </a:r>
                    </a:p>
                  </a:txBody>
                  <a:tcPr marL="94986" marR="94986" marT="47493" marB="47493"/>
                </a:tc>
                <a:extLst>
                  <a:ext uri="{0D108BD9-81ED-4DB2-BD59-A6C34878D82A}">
                    <a16:rowId xmlns:a16="http://schemas.microsoft.com/office/drawing/2014/main" val="185745182"/>
                  </a:ext>
                </a:extLst>
              </a:tr>
              <a:tr h="696925">
                <a:tc>
                  <a:txBody>
                    <a:bodyPr/>
                    <a:lstStyle/>
                    <a:p>
                      <a:r>
                        <a:rPr lang="en-US" sz="1900" dirty="0" err="1"/>
                        <a:t>Osm</a:t>
                      </a:r>
                      <a:r>
                        <a:rPr lang="en-US" sz="1900" dirty="0"/>
                        <a:t> &gt; 290 </a:t>
                      </a:r>
                      <a:r>
                        <a:rPr lang="en-US" sz="1900" dirty="0" err="1"/>
                        <a:t>mOsm</a:t>
                      </a:r>
                      <a:r>
                        <a:rPr lang="en-US" sz="1900" dirty="0"/>
                        <a:t>/kg</a:t>
                      </a:r>
                    </a:p>
                  </a:txBody>
                  <a:tcPr marL="94986" marR="94986" marT="47493" marB="47493"/>
                </a:tc>
                <a:tc>
                  <a:txBody>
                    <a:bodyPr/>
                    <a:lstStyle/>
                    <a:p>
                      <a:r>
                        <a:rPr lang="en-US" sz="1900" dirty="0" err="1"/>
                        <a:t>Osm</a:t>
                      </a:r>
                      <a:r>
                        <a:rPr lang="en-US" sz="1900" dirty="0"/>
                        <a:t> 275- 290 </a:t>
                      </a:r>
                      <a:r>
                        <a:rPr lang="en-US" sz="1900" dirty="0" err="1"/>
                        <a:t>mOsm</a:t>
                      </a:r>
                      <a:endParaRPr lang="en-US" sz="1900" dirty="0"/>
                    </a:p>
                  </a:txBody>
                  <a:tcPr marL="94986" marR="94986" marT="47493" marB="4749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Osm</a:t>
                      </a:r>
                      <a:r>
                        <a:rPr lang="en-US" sz="1900" dirty="0"/>
                        <a:t> &lt; 275 </a:t>
                      </a:r>
                      <a:r>
                        <a:rPr lang="en-US" sz="1900" dirty="0" err="1"/>
                        <a:t>mOsm</a:t>
                      </a:r>
                      <a:r>
                        <a:rPr lang="en-US" sz="1900" dirty="0"/>
                        <a:t>/kg</a:t>
                      </a:r>
                    </a:p>
                  </a:txBody>
                  <a:tcPr marL="94986" marR="94986" marT="47493" marB="47493"/>
                </a:tc>
                <a:extLst>
                  <a:ext uri="{0D108BD9-81ED-4DB2-BD59-A6C34878D82A}">
                    <a16:rowId xmlns:a16="http://schemas.microsoft.com/office/drawing/2014/main" val="1158541140"/>
                  </a:ext>
                </a:extLst>
              </a:tr>
              <a:tr h="1967434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C00000"/>
                          </a:solidFill>
                        </a:rPr>
                        <a:t>Effective osmoles</a:t>
                      </a:r>
                    </a:p>
                    <a:p>
                      <a:r>
                        <a:rPr lang="en-US" sz="1900" dirty="0" err="1"/>
                        <a:t>Eg.Mannitol,glycine</a:t>
                      </a:r>
                      <a:r>
                        <a:rPr lang="en-US" sz="1900" dirty="0"/>
                        <a:t>, marked hyperglycemia </a:t>
                      </a:r>
                    </a:p>
                  </a:txBody>
                  <a:tcPr marL="94986" marR="94986" marT="47493" marB="47493"/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C00000"/>
                          </a:solidFill>
                        </a:rPr>
                        <a:t>Increase in serum lipids or proteins </a:t>
                      </a:r>
                    </a:p>
                    <a:p>
                      <a:endParaRPr lang="en-US" sz="1900" dirty="0"/>
                    </a:p>
                    <a:p>
                      <a:endParaRPr lang="en-US" sz="1900" b="1" dirty="0"/>
                    </a:p>
                  </a:txBody>
                  <a:tcPr marL="94986" marR="94986" marT="47493" marB="4749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True physiologic hyponatremia - 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</a:rPr>
                        <a:t>excess water either due to ADH stimulation or impaired free water excretion</a:t>
                      </a:r>
                    </a:p>
                  </a:txBody>
                  <a:tcPr marL="94986" marR="94986" marT="47493" marB="47493"/>
                </a:tc>
                <a:extLst>
                  <a:ext uri="{0D108BD9-81ED-4DB2-BD59-A6C34878D82A}">
                    <a16:rowId xmlns:a16="http://schemas.microsoft.com/office/drawing/2014/main" val="2722658010"/>
                  </a:ext>
                </a:extLst>
              </a:tr>
              <a:tr h="723804">
                <a:tc>
                  <a:txBody>
                    <a:bodyPr/>
                    <a:lstStyle/>
                    <a:p>
                      <a:r>
                        <a:rPr lang="en-US" sz="1900" dirty="0"/>
                        <a:t> Removal of offending agent </a:t>
                      </a:r>
                    </a:p>
                  </a:txBody>
                  <a:tcPr marL="94986" marR="94986" marT="47493" marB="47493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Direct potentiometry and ion specific electrodes </a:t>
                      </a:r>
                    </a:p>
                  </a:txBody>
                  <a:tcPr marL="94986" marR="94986" marT="47493" marB="4749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4986" marR="94986" marT="47493" marB="47493"/>
                </a:tc>
                <a:extLst>
                  <a:ext uri="{0D108BD9-81ED-4DB2-BD59-A6C34878D82A}">
                    <a16:rowId xmlns:a16="http://schemas.microsoft.com/office/drawing/2014/main" val="134838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251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4D16-6B12-FA74-26B4-C7D205B0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EFFECTS OF HYPERNATREMIA ON BRAIN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AFE8E0-5FEA-4425-8F45-CF12EBC0B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958" y="1473710"/>
            <a:ext cx="5946668" cy="5060260"/>
          </a:xfrm>
        </p:spPr>
      </p:pic>
    </p:spTree>
    <p:extLst>
      <p:ext uri="{BB962C8B-B14F-4D97-AF65-F5344CB8AC3E}">
        <p14:creationId xmlns:p14="http://schemas.microsoft.com/office/powerpoint/2010/main" val="1267982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BB31-76C1-A589-CC7F-3039958B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DIAGNOSTIC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A40DC6-9A0B-5C20-3082-03ECA6B8E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044" y="1678584"/>
            <a:ext cx="5137912" cy="4704939"/>
          </a:xfrm>
        </p:spPr>
      </p:pic>
    </p:spTree>
    <p:extLst>
      <p:ext uri="{BB962C8B-B14F-4D97-AF65-F5344CB8AC3E}">
        <p14:creationId xmlns:p14="http://schemas.microsoft.com/office/powerpoint/2010/main" val="4045559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6F14-06C5-5E02-5CC9-D784AC2B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DIAGNOSTIC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9C30-AFDE-A51F-2E0F-435919A8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History</a:t>
            </a:r>
          </a:p>
          <a:p>
            <a:r>
              <a:rPr lang="en-US" sz="2400" dirty="0"/>
              <a:t>Physical examination – neurological </a:t>
            </a:r>
            <a:r>
              <a:rPr lang="en-US" sz="2400" dirty="0" err="1"/>
              <a:t>assement</a:t>
            </a:r>
            <a:r>
              <a:rPr lang="en-US" sz="2400" dirty="0"/>
              <a:t>, ECF volume </a:t>
            </a:r>
            <a:r>
              <a:rPr lang="en-US" sz="2400" dirty="0" err="1"/>
              <a:t>assement</a:t>
            </a:r>
            <a:r>
              <a:rPr lang="en-US" sz="2400" dirty="0"/>
              <a:t> Daily fluid intake and output</a:t>
            </a:r>
          </a:p>
          <a:p>
            <a:r>
              <a:rPr lang="en-US" sz="2400" dirty="0"/>
              <a:t>AVP assays- in pregnant women</a:t>
            </a:r>
          </a:p>
          <a:p>
            <a:r>
              <a:rPr lang="en-US" sz="2400" dirty="0" err="1"/>
              <a:t>Vacutainer</a:t>
            </a:r>
            <a:r>
              <a:rPr lang="en-US" sz="2400" dirty="0"/>
              <a:t> with </a:t>
            </a:r>
            <a:r>
              <a:rPr lang="en-US" sz="2400" dirty="0">
                <a:solidFill>
                  <a:srgbClr val="C00000"/>
                </a:solidFill>
              </a:rPr>
              <a:t>1,10 </a:t>
            </a:r>
            <a:r>
              <a:rPr lang="en-US" sz="2400" dirty="0" err="1">
                <a:solidFill>
                  <a:srgbClr val="C00000"/>
                </a:solidFill>
              </a:rPr>
              <a:t>phenanthroline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39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2E75-3970-015F-7676-96A37A37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MANAGEMENT OF HYPERNATREMIA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2CA3FB-35AA-5B7E-019C-A6605343E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741" y="1580566"/>
            <a:ext cx="7633273" cy="5048008"/>
          </a:xfrm>
        </p:spPr>
      </p:pic>
    </p:spTree>
    <p:extLst>
      <p:ext uri="{BB962C8B-B14F-4D97-AF65-F5344CB8AC3E}">
        <p14:creationId xmlns:p14="http://schemas.microsoft.com/office/powerpoint/2010/main" val="2349748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75EA-B3F9-FBE0-949F-90BC5434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6360-DF14-E6E5-C92A-2A4A9A5CB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Treatment of underlying cause.</a:t>
            </a:r>
          </a:p>
          <a:p>
            <a:r>
              <a:rPr lang="en-US" dirty="0"/>
              <a:t>Correct slowly (except acute hypernatremia)</a:t>
            </a:r>
          </a:p>
          <a:p>
            <a:r>
              <a:rPr lang="en-US" b="1" dirty="0"/>
              <a:t>Acute hypernatremia</a:t>
            </a:r>
            <a:r>
              <a:rPr lang="en-US" dirty="0"/>
              <a:t> –</a:t>
            </a:r>
            <a:r>
              <a:rPr lang="en-US" dirty="0" err="1"/>
              <a:t>occuring</a:t>
            </a:r>
            <a:r>
              <a:rPr lang="en-US" dirty="0"/>
              <a:t> less than 48 </a:t>
            </a:r>
            <a:r>
              <a:rPr lang="en-US" dirty="0" err="1"/>
              <a:t>hrs</a:t>
            </a:r>
            <a:r>
              <a:rPr lang="en-US" dirty="0"/>
              <a:t>; Can be corrected rapidly ( 1 – 2 mM/h)</a:t>
            </a:r>
          </a:p>
          <a:p>
            <a:endParaRPr lang="en-US" dirty="0"/>
          </a:p>
          <a:p>
            <a:r>
              <a:rPr lang="en-US" dirty="0"/>
              <a:t>Water administration </a:t>
            </a:r>
          </a:p>
          <a:p>
            <a:r>
              <a:rPr lang="en-US" dirty="0"/>
              <a:t>Ideal – mouth ( NG tube)</a:t>
            </a:r>
          </a:p>
          <a:p>
            <a:r>
              <a:rPr lang="en-US" dirty="0"/>
              <a:t>5% dextrose </a:t>
            </a:r>
          </a:p>
          <a:p>
            <a:r>
              <a:rPr lang="en-US" dirty="0"/>
              <a:t>Hypotonic Saline</a:t>
            </a:r>
          </a:p>
          <a:p>
            <a:r>
              <a:rPr lang="en-US" dirty="0"/>
              <a:t>DDAVP</a:t>
            </a:r>
          </a:p>
          <a:p>
            <a:r>
              <a:rPr lang="en-US" dirty="0" err="1"/>
              <a:t>Amiloride</a:t>
            </a:r>
            <a:endParaRPr lang="en-US" dirty="0"/>
          </a:p>
          <a:p>
            <a:r>
              <a:rPr lang="en-US" dirty="0"/>
              <a:t>Thiazides</a:t>
            </a:r>
          </a:p>
          <a:p>
            <a:r>
              <a:rPr lang="en-US" dirty="0"/>
              <a:t>NSAIDs</a:t>
            </a:r>
          </a:p>
        </p:txBody>
      </p:sp>
    </p:spTree>
    <p:extLst>
      <p:ext uri="{BB962C8B-B14F-4D97-AF65-F5344CB8AC3E}">
        <p14:creationId xmlns:p14="http://schemas.microsoft.com/office/powerpoint/2010/main" val="405636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173E-2E26-EB0C-5F09-519BA5A8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CASE SCENARIO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86558-D079-62C1-6E4E-4AEC18CE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43" y="1782731"/>
            <a:ext cx="10892404" cy="40440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500" dirty="0"/>
              <a:t>76 yr old Male was brought to ED with c/o confusion and  weakness He lives alone and was found drowsy at his residence by his </a:t>
            </a:r>
            <a:r>
              <a:rPr lang="en-US" sz="2500" dirty="0" err="1"/>
              <a:t>neighbour</a:t>
            </a:r>
            <a:r>
              <a:rPr lang="en-US" sz="2500" dirty="0"/>
              <a:t> and brought to </a:t>
            </a:r>
            <a:r>
              <a:rPr lang="en-US" sz="2500" dirty="0" err="1"/>
              <a:t>ED.Patient</a:t>
            </a:r>
            <a:r>
              <a:rPr lang="en-US" sz="2500" dirty="0"/>
              <a:t> was a known diabetic with mild cognitive impairment.</a:t>
            </a:r>
          </a:p>
          <a:p>
            <a:pPr marL="0" indent="0">
              <a:buNone/>
            </a:pPr>
            <a:r>
              <a:rPr lang="en-US" sz="2500" dirty="0"/>
              <a:t>Vitals</a:t>
            </a:r>
          </a:p>
          <a:p>
            <a:pPr marL="0" indent="0">
              <a:buNone/>
            </a:pPr>
            <a:r>
              <a:rPr lang="en-US" sz="2500" dirty="0"/>
              <a:t>BP -105/60 mmHg HR-69/min
O2 Sat: 97% on room air
Physical Examination:
Dry oral </a:t>
            </a:r>
            <a:r>
              <a:rPr lang="en-US" sz="2500" dirty="0" err="1"/>
              <a:t>mucos</a:t>
            </a:r>
            <a:r>
              <a:rPr lang="en-US" sz="2500" dirty="0"/>
              <a:t>
Decreased skin turgor
Mild orthostatic hypotension
Neurologically: oriented to person only, slow response to questions
</a:t>
            </a:r>
          </a:p>
        </p:txBody>
      </p:sp>
    </p:spTree>
    <p:extLst>
      <p:ext uri="{BB962C8B-B14F-4D97-AF65-F5344CB8AC3E}">
        <p14:creationId xmlns:p14="http://schemas.microsoft.com/office/powerpoint/2010/main" val="3743288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chemeClr val="accent2">
                    <a:lumMod val="50000"/>
                  </a:schemeClr>
                </a:solidFill>
              </a:rPr>
              <a:t>CONTD.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340" y="1643050"/>
            <a:ext cx="95726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Laboratory Results:</a:t>
            </a:r>
          </a:p>
          <a:p>
            <a:r>
              <a:rPr lang="en-US" dirty="0"/>
              <a:t>
Sodium (Na+): 158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
Potassium (K+): 4.0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
BUN: 42 mg/Dl</a:t>
            </a:r>
          </a:p>
          <a:p>
            <a:r>
              <a:rPr lang="en-US" dirty="0"/>
              <a:t>
</a:t>
            </a:r>
            <a:r>
              <a:rPr lang="en-US" dirty="0" err="1"/>
              <a:t>Creatinine</a:t>
            </a:r>
            <a:r>
              <a:rPr lang="en-US" dirty="0"/>
              <a:t>: 1.8 mg/</a:t>
            </a:r>
            <a:r>
              <a:rPr lang="en-US" dirty="0" err="1"/>
              <a:t>dL</a:t>
            </a:r>
            <a:endParaRPr lang="en-US" dirty="0"/>
          </a:p>
          <a:p>
            <a:r>
              <a:rPr lang="en-US" dirty="0"/>
              <a:t>
Glucose: 130 mg/</a:t>
            </a:r>
            <a:r>
              <a:rPr lang="en-US" dirty="0" err="1"/>
              <a:t>dL</a:t>
            </a:r>
            <a:endParaRPr lang="en-US" dirty="0"/>
          </a:p>
          <a:p>
            <a:r>
              <a:rPr lang="en-US" dirty="0"/>
              <a:t>
Serum </a:t>
            </a:r>
            <a:r>
              <a:rPr lang="en-US" dirty="0" err="1"/>
              <a:t>osmolality</a:t>
            </a:r>
            <a:r>
              <a:rPr lang="en-US" dirty="0"/>
              <a:t>: 315 </a:t>
            </a:r>
            <a:r>
              <a:rPr lang="en-US" dirty="0" err="1"/>
              <a:t>mOsm</a:t>
            </a:r>
            <a:r>
              <a:rPr lang="en-US" dirty="0"/>
              <a:t>/kg</a:t>
            </a:r>
          </a:p>
          <a:p>
            <a:r>
              <a:rPr lang="en-US" dirty="0"/>
              <a:t>
Urine </a:t>
            </a:r>
            <a:r>
              <a:rPr lang="en-US" dirty="0" err="1"/>
              <a:t>osmolality</a:t>
            </a:r>
            <a:r>
              <a:rPr lang="en-US" dirty="0"/>
              <a:t>: 800 </a:t>
            </a:r>
            <a:r>
              <a:rPr lang="en-US" dirty="0" err="1"/>
              <a:t>mOsm</a:t>
            </a:r>
            <a:r>
              <a:rPr lang="en-US" dirty="0"/>
              <a:t>/kg</a:t>
            </a:r>
          </a:p>
          <a:p>
            <a:endParaRPr lang="en-US" dirty="0"/>
          </a:p>
          <a:p>
            <a:r>
              <a:rPr lang="en-US" dirty="0"/>
              <a:t>Urine sodium: 10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E703F-68EE-4E96-7ABD-3BE0B56D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TO APPROACH THIS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458D3-A22E-25AE-AD8D-D1B3F213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– Altered sensorium+ , neglected individual </a:t>
            </a:r>
          </a:p>
          <a:p>
            <a:r>
              <a:rPr lang="en-US" dirty="0"/>
              <a:t>Volume status – </a:t>
            </a:r>
            <a:r>
              <a:rPr lang="en-US" dirty="0" err="1"/>
              <a:t>Hypovolumeic</a:t>
            </a:r>
            <a:r>
              <a:rPr lang="en-US" dirty="0"/>
              <a:t> </a:t>
            </a:r>
          </a:p>
          <a:p>
            <a:r>
              <a:rPr lang="en-US" dirty="0"/>
              <a:t> Urine osmolality – 800 ( </a:t>
            </a:r>
            <a:r>
              <a:rPr lang="en-US" dirty="0" err="1"/>
              <a:t>ie</a:t>
            </a:r>
            <a:r>
              <a:rPr lang="en-US" dirty="0"/>
              <a:t> &gt;600)</a:t>
            </a:r>
          </a:p>
          <a:p>
            <a:r>
              <a:rPr lang="en-US" dirty="0"/>
              <a:t> Urine sodium – 10 mM/L</a:t>
            </a:r>
          </a:p>
          <a:p>
            <a:r>
              <a:rPr lang="en-US" dirty="0"/>
              <a:t>Sr. Na+ - 158 mM/L</a:t>
            </a:r>
          </a:p>
          <a:p>
            <a:r>
              <a:rPr lang="en-US" dirty="0"/>
              <a:t>Urine sodium less than 20 and Urine </a:t>
            </a:r>
            <a:r>
              <a:rPr lang="en-US" dirty="0" err="1"/>
              <a:t>osm</a:t>
            </a:r>
            <a:r>
              <a:rPr lang="en-US" dirty="0"/>
              <a:t> more than 600 suggests EXTRARENAL loss</a:t>
            </a:r>
          </a:p>
          <a:p>
            <a:r>
              <a:rPr lang="en-US" dirty="0"/>
              <a:t> Water deficit more than sodium deficit</a:t>
            </a:r>
          </a:p>
          <a:p>
            <a:r>
              <a:rPr lang="en-US" b="1" dirty="0"/>
              <a:t>A CASE OF HYPOVOLUMEIC HYPERNATREMIA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23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0.gstatic.com/images?q=tbn:ANd9GcRrzmFo6lLgwvBb5JHEPuDTG-Ux6diYLHPYLVi4Vk9tSPU5QpzEAiIs6gxSIRk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1928802"/>
            <a:ext cx="592935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37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6318-D3CC-995C-0890-848F1E93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79425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PSEUDOHYPONATREMIA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0D4399-9AED-DDCE-51CA-9DD592835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6" y="1340768"/>
            <a:ext cx="6637331" cy="5065802"/>
          </a:xfrm>
        </p:spPr>
      </p:pic>
    </p:spTree>
    <p:extLst>
      <p:ext uri="{BB962C8B-B14F-4D97-AF65-F5344CB8AC3E}">
        <p14:creationId xmlns:p14="http://schemas.microsoft.com/office/powerpoint/2010/main" val="57493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0128-69B8-DF88-C2AF-2A505C55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HYPERTONIC HYPONATREMIA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41D314-41C9-F8C7-BB4C-2607F4662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001" y="1794722"/>
            <a:ext cx="6339255" cy="4442590"/>
          </a:xfrm>
        </p:spPr>
      </p:pic>
    </p:spTree>
    <p:extLst>
      <p:ext uri="{BB962C8B-B14F-4D97-AF65-F5344CB8AC3E}">
        <p14:creationId xmlns:p14="http://schemas.microsoft.com/office/powerpoint/2010/main" val="23009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C0D8-6107-267F-FF49-8619782E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HYPOTONIC HYPONATREMIA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9A6BE5-CBC0-15B6-14C7-ED30270C1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508" y="1674602"/>
            <a:ext cx="9238344" cy="4904961"/>
          </a:xfrm>
        </p:spPr>
      </p:pic>
    </p:spTree>
    <p:extLst>
      <p:ext uri="{BB962C8B-B14F-4D97-AF65-F5344CB8AC3E}">
        <p14:creationId xmlns:p14="http://schemas.microsoft.com/office/powerpoint/2010/main" val="103312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0457-B805-9C8D-43F7-480F9435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HYPOVOLEMIC HYPONATREMIA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0B1CD-8CDE-31BA-6B5B-0AAE03FDE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volume depletion (low ECF volume) </a:t>
            </a:r>
          </a:p>
          <a:p>
            <a:r>
              <a:rPr lang="en-US" b="1" dirty="0">
                <a:solidFill>
                  <a:srgbClr val="C00000"/>
                </a:solidFill>
              </a:rPr>
              <a:t>Stimulates Non osmotic release of ADH</a:t>
            </a:r>
          </a:p>
          <a:p>
            <a:r>
              <a:rPr lang="en-US" dirty="0"/>
              <a:t>Increase in AVP preserves BP through V1a and Renal V2</a:t>
            </a:r>
          </a:p>
          <a:p>
            <a:pPr marL="0" indent="0">
              <a:buNone/>
            </a:pPr>
            <a:r>
              <a:rPr lang="en-US" dirty="0"/>
              <a:t> receptors</a:t>
            </a:r>
          </a:p>
          <a:p>
            <a:r>
              <a:rPr lang="en-US" dirty="0"/>
              <a:t> Renal V2 receptors cause increased water</a:t>
            </a:r>
          </a:p>
          <a:p>
            <a:pPr marL="0" indent="0">
              <a:buNone/>
            </a:pPr>
            <a:r>
              <a:rPr lang="en-US" dirty="0"/>
              <a:t> reabsorption resulting in hyponatremia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5EAE9-8D16-9D26-F97A-11C9E930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71" y="2518384"/>
            <a:ext cx="39624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5217-8F0B-6002-9C5A-49BA0DF8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HYPERVOLEMIC HYPONATREMIA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7288F-26B1-28F0-5225-05064D34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body volume excess (increased ECF) but intravascular volume depletion+</a:t>
            </a:r>
          </a:p>
          <a:p>
            <a:r>
              <a:rPr lang="en-US" dirty="0"/>
              <a:t> Very high TBW , high TBS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CAE82-B7CE-2EC3-BEEF-6507CA17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0" y="3143248"/>
            <a:ext cx="3651404" cy="27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14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2069</Words>
  <Application>Microsoft Office PowerPoint</Application>
  <PresentationFormat>Widescreen</PresentationFormat>
  <Paragraphs>303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Century Gothic</vt:lpstr>
      <vt:lpstr>Garamond</vt:lpstr>
      <vt:lpstr>Savon</vt:lpstr>
      <vt:lpstr>DISORDERS OF SODIUM BALANCE</vt:lpstr>
      <vt:lpstr>GENERAL PRINCIPLES</vt:lpstr>
      <vt:lpstr>HYPONATREMIA</vt:lpstr>
      <vt:lpstr>CLASSIFICATION OF HYPONATREMIA </vt:lpstr>
      <vt:lpstr>PSEUDOHYPONATREMIA </vt:lpstr>
      <vt:lpstr>HYPERTONIC HYPONATREMIA </vt:lpstr>
      <vt:lpstr>HYPOTONIC HYPONATREMIA </vt:lpstr>
      <vt:lpstr>HYPOVOLEMIC HYPONATREMIA </vt:lpstr>
      <vt:lpstr>HYPERVOLEMIC HYPONATREMIA</vt:lpstr>
      <vt:lpstr>EUVOLEMIC HYPONATREMIA</vt:lpstr>
      <vt:lpstr>SIADH</vt:lpstr>
      <vt:lpstr>CAUSES OF SIADH</vt:lpstr>
      <vt:lpstr>LOW SOLUTE INTAKE HYPONATREMIA</vt:lpstr>
      <vt:lpstr>CEREBRAL SALT WASTING SYNDROME</vt:lpstr>
      <vt:lpstr>EXERCISE INDUCED HYPONATREMIA</vt:lpstr>
      <vt:lpstr>CLINICAL FEATURES OF HYPONATREMIA </vt:lpstr>
      <vt:lpstr>ACUTE SYMPTOMATIC HYPONATREMIA </vt:lpstr>
      <vt:lpstr>EFFECTS OF HYPONATREMIA ON BRAIN</vt:lpstr>
      <vt:lpstr>PERSISTENT CHRONIC HYPONATREMIA</vt:lpstr>
      <vt:lpstr>OSMOTIC DEMYELINATION SYNDROME</vt:lpstr>
      <vt:lpstr>WORKUP OF HYPONATREMIA</vt:lpstr>
      <vt:lpstr>TREATMENT</vt:lpstr>
      <vt:lpstr>TREAMENT OF ACUTE SYMPTOMATIC HYPONATREMIA </vt:lpstr>
      <vt:lpstr>PowerPoint Presentation</vt:lpstr>
      <vt:lpstr>CASE SCENARIO 1</vt:lpstr>
      <vt:lpstr>CONTD</vt:lpstr>
      <vt:lpstr>PowerPoint Presentation</vt:lpstr>
      <vt:lpstr> MANAGEMENT OF THIS PATIENT </vt:lpstr>
      <vt:lpstr>CASE SCENARIO 2</vt:lpstr>
      <vt:lpstr>CONTD.</vt:lpstr>
      <vt:lpstr>HOW TO APPROACH THIS CASE</vt:lpstr>
      <vt:lpstr>MANAGEMENT OF THIS CASE</vt:lpstr>
      <vt:lpstr>CASE SCENARIO 3</vt:lpstr>
      <vt:lpstr>CONTD-</vt:lpstr>
      <vt:lpstr>HOW TO APPROACH THIS CASE</vt:lpstr>
      <vt:lpstr>MANAGEMENT OF THIS PATIENT</vt:lpstr>
      <vt:lpstr>HYPERNATREMIA </vt:lpstr>
      <vt:lpstr>CAUSES </vt:lpstr>
      <vt:lpstr>CLINICAL FEATURES </vt:lpstr>
      <vt:lpstr>EFFECTS OF HYPERNATREMIA ON BRAIN</vt:lpstr>
      <vt:lpstr>DIAGNOSTIC APPROACH</vt:lpstr>
      <vt:lpstr>DIAGNOSTIC APPROACH </vt:lpstr>
      <vt:lpstr>MANAGEMENT OF HYPERNATREMIA </vt:lpstr>
      <vt:lpstr>TREATMENT</vt:lpstr>
      <vt:lpstr>CASE SCENARIO 4</vt:lpstr>
      <vt:lpstr>CONTD.</vt:lpstr>
      <vt:lpstr>HOW TO APPROACH THIS 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SODIUM IMBALANCE</dc:title>
  <dc:creator>palanivelveeraiah@gmail.com</dc:creator>
  <cp:lastModifiedBy>venkadesh kumar</cp:lastModifiedBy>
  <cp:revision>30</cp:revision>
  <dcterms:created xsi:type="dcterms:W3CDTF">2025-05-13T11:44:48Z</dcterms:created>
  <dcterms:modified xsi:type="dcterms:W3CDTF">2025-05-16T12:53:28Z</dcterms:modified>
</cp:coreProperties>
</file>