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7" r:id="rId8"/>
    <p:sldId id="268" r:id="rId9"/>
    <p:sldId id="265" r:id="rId10"/>
    <p:sldId id="261" r:id="rId11"/>
    <p:sldId id="275" r:id="rId12"/>
    <p:sldId id="262" r:id="rId13"/>
    <p:sldId id="263" r:id="rId14"/>
    <p:sldId id="269" r:id="rId15"/>
    <p:sldId id="274" r:id="rId16"/>
    <p:sldId id="270" r:id="rId17"/>
    <p:sldId id="271" r:id="rId18"/>
    <p:sldId id="272" r:id="rId19"/>
    <p:sldId id="273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21" Type="http://schemas.openxmlformats.org/officeDocument/2006/relationships/image" Target="../media/image4.png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2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image" Target="../media/image5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1ECAF-50B1-114E-92AB-101BE42F36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PILL CAUSING MILK IN THE LUNG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061ED-FEE5-EF47-9336-D2BF2DEA96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                                                    By 3 Rd medical unit </a:t>
            </a:r>
          </a:p>
        </p:txBody>
      </p:sp>
    </p:spTree>
    <p:extLst>
      <p:ext uri="{BB962C8B-B14F-4D97-AF65-F5344CB8AC3E}">
        <p14:creationId xmlns:p14="http://schemas.microsoft.com/office/powerpoint/2010/main" val="960558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18BD-48CF-7A45-8AA2-F57A8A0A7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48" y="1131375"/>
            <a:ext cx="9404723" cy="1400530"/>
          </a:xfrm>
        </p:spPr>
        <p:txBody>
          <a:bodyPr/>
          <a:lstStyle/>
          <a:p>
            <a:r>
              <a:rPr lang="en-US"/>
              <a:t>CT chest</a:t>
            </a:r>
            <a:br>
              <a:rPr lang="en-US"/>
            </a:br>
            <a:br>
              <a:rPr lang="en-US"/>
            </a:br>
            <a:r>
              <a:rPr lang="en-US"/>
              <a:t>Shows </a:t>
            </a:r>
            <a:br>
              <a:rPr lang="en-US"/>
            </a:br>
            <a:r>
              <a:rPr lang="en-US"/>
              <a:t>Bilateral </a:t>
            </a:r>
            <a:br>
              <a:rPr lang="en-US"/>
            </a:br>
            <a:r>
              <a:rPr lang="en-US"/>
              <a:t>Pleural </a:t>
            </a:r>
            <a:br>
              <a:rPr lang="en-US"/>
            </a:br>
            <a:r>
              <a:rPr lang="en-US"/>
              <a:t>Effusion</a:t>
            </a:r>
            <a:br>
              <a:rPr lang="en-US"/>
            </a:br>
            <a:r>
              <a:rPr lang="en-US"/>
              <a:t>more on</a:t>
            </a:r>
            <a:br>
              <a:rPr lang="en-US"/>
            </a:br>
            <a:r>
              <a:rPr lang="en-US"/>
              <a:t>Right side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4DC6C43-12B1-8349-BE3C-90D6E0382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188" y="154781"/>
            <a:ext cx="8786812" cy="6703219"/>
          </a:xfrm>
        </p:spPr>
      </p:pic>
    </p:spTree>
    <p:extLst>
      <p:ext uri="{BB962C8B-B14F-4D97-AF65-F5344CB8AC3E}">
        <p14:creationId xmlns:p14="http://schemas.microsoft.com/office/powerpoint/2010/main" val="363795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6093D66-5AA1-0A44-BF1F-CE80089F1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0"/>
            <a:ext cx="6188077" cy="6858000"/>
          </a:xfrm>
        </p:spPr>
      </p:pic>
    </p:spTree>
    <p:extLst>
      <p:ext uri="{BB962C8B-B14F-4D97-AF65-F5344CB8AC3E}">
        <p14:creationId xmlns:p14="http://schemas.microsoft.com/office/powerpoint/2010/main" val="3745547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F9668-33A2-3C42-8A6A-15394F19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Pleural fluid analysis :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8829C-D002-8E47-9C3E-6D59A54E3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 examination pleural fluid found to be milky white </a:t>
            </a:r>
          </a:p>
          <a:p>
            <a:r>
              <a:rPr lang="en-US"/>
              <a:t>Total cell count -100 cells </a:t>
            </a:r>
          </a:p>
          <a:p>
            <a:r>
              <a:rPr lang="en-US"/>
              <a:t>Sugar -137 mg/dl</a:t>
            </a:r>
          </a:p>
          <a:p>
            <a:r>
              <a:rPr lang="en-US"/>
              <a:t>Protein -5g/dl</a:t>
            </a:r>
          </a:p>
          <a:p>
            <a:r>
              <a:rPr lang="en-US"/>
              <a:t>LDH -240 u/l </a:t>
            </a:r>
          </a:p>
          <a:p>
            <a:r>
              <a:rPr lang="en-US"/>
              <a:t>Serum LDH -313 U/l</a:t>
            </a:r>
          </a:p>
          <a:p>
            <a:r>
              <a:rPr lang="en-US"/>
              <a:t>On fulfilling Lights criteria found to be exudative effusion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10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E4AF-ACB5-484C-ACB2-198E0B3E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 further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5F2E2-40AB-C540-815B-E158B2D67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Pleural fluid ADA -18 U/L</a:t>
            </a:r>
          </a:p>
          <a:p>
            <a:r>
              <a:rPr lang="en-US"/>
              <a:t>Pleural fluid Triglyceride-412  And serum triglyceride 286</a:t>
            </a:r>
          </a:p>
          <a:p>
            <a:r>
              <a:rPr lang="en-US"/>
              <a:t>Pleural fluid cholestrol – 62 and serum cholestrol 239</a:t>
            </a:r>
          </a:p>
          <a:p>
            <a:r>
              <a:rPr lang="en-US"/>
              <a:t>Pleural fluid culture –No growth</a:t>
            </a:r>
          </a:p>
          <a:p>
            <a:r>
              <a:rPr lang="en-US"/>
              <a:t>Pleural fluid AFB –Negative </a:t>
            </a:r>
          </a:p>
          <a:p>
            <a:r>
              <a:rPr lang="en-US"/>
              <a:t>Pleural fluid gene expert-MTB not detected </a:t>
            </a:r>
          </a:p>
          <a:p>
            <a:r>
              <a:rPr lang="en-US"/>
              <a:t>Pleural fluid amylase -68</a:t>
            </a:r>
          </a:p>
          <a:p>
            <a:r>
              <a:rPr lang="en-US"/>
              <a:t>Pleural fluid triglyceride/serum triglyceride ratio more than 1</a:t>
            </a:r>
          </a:p>
          <a:p>
            <a:r>
              <a:rPr lang="en-US"/>
              <a:t>Pleural fluid cholestrol/serum cholestrol  less than 1 </a:t>
            </a:r>
          </a:p>
        </p:txBody>
      </p:sp>
    </p:spTree>
    <p:extLst>
      <p:ext uri="{BB962C8B-B14F-4D97-AF65-F5344CB8AC3E}">
        <p14:creationId xmlns:p14="http://schemas.microsoft.com/office/powerpoint/2010/main" val="665200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EAA3-4AF6-C745-8EFF-93865FEC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15EF7B-EC8A-074B-9FB1-FD51B7714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812" y="321469"/>
            <a:ext cx="10572749" cy="6536531"/>
          </a:xfrm>
        </p:spPr>
      </p:pic>
    </p:spTree>
    <p:extLst>
      <p:ext uri="{BB962C8B-B14F-4D97-AF65-F5344CB8AC3E}">
        <p14:creationId xmlns:p14="http://schemas.microsoft.com/office/powerpoint/2010/main" val="3766340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CFC7F-A260-0F4A-AF05-AE1A473C2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911DB85-D727-1047-AD5D-339375772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95250"/>
            <a:ext cx="11212514" cy="6605588"/>
          </a:xfrm>
        </p:spPr>
      </p:pic>
    </p:spTree>
    <p:extLst>
      <p:ext uri="{BB962C8B-B14F-4D97-AF65-F5344CB8AC3E}">
        <p14:creationId xmlns:p14="http://schemas.microsoft.com/office/powerpoint/2010/main" val="370148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EF90-6489-C746-AB2A-663270E2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Medical oncology opinion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AE249-9D57-604A-80F5-9338E99D7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Suggestive of dasitinib induced chylous effusion </a:t>
            </a:r>
          </a:p>
          <a:p>
            <a:endParaRPr lang="en-US"/>
          </a:p>
          <a:p>
            <a:r>
              <a:rPr lang="en-US"/>
              <a:t>Plan </a:t>
            </a:r>
          </a:p>
          <a:p>
            <a:r>
              <a:rPr lang="en-US"/>
              <a:t>To stop dasatinib </a:t>
            </a:r>
          </a:p>
          <a:p>
            <a:r>
              <a:rPr lang="en-US"/>
              <a:t>Start other tyrosine kinase inhibitor</a:t>
            </a:r>
          </a:p>
        </p:txBody>
      </p:sp>
    </p:spTree>
    <p:extLst>
      <p:ext uri="{BB962C8B-B14F-4D97-AF65-F5344CB8AC3E}">
        <p14:creationId xmlns:p14="http://schemas.microsoft.com/office/powerpoint/2010/main" val="877616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96C5E-8D3A-E24C-A222-D8F95E40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BB101B-C256-8940-901C-1C64932AD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844" y="119063"/>
            <a:ext cx="9644062" cy="6738937"/>
          </a:xfrm>
        </p:spPr>
      </p:pic>
    </p:spTree>
    <p:extLst>
      <p:ext uri="{BB962C8B-B14F-4D97-AF65-F5344CB8AC3E}">
        <p14:creationId xmlns:p14="http://schemas.microsoft.com/office/powerpoint/2010/main" val="1339833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D2E91-AED7-5A46-8E84-73EB3785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FE4454-AD36-734A-B8FF-A5A054D96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54781"/>
            <a:ext cx="9533733" cy="6869907"/>
          </a:xfrm>
        </p:spPr>
      </p:pic>
    </p:spTree>
    <p:extLst>
      <p:ext uri="{BB962C8B-B14F-4D97-AF65-F5344CB8AC3E}">
        <p14:creationId xmlns:p14="http://schemas.microsoft.com/office/powerpoint/2010/main" val="1922894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4E28F-C297-AF43-BE4C-5161E5969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94" y="2662519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Dasatinib was stopped from the day of admission</a:t>
            </a:r>
          </a:p>
          <a:p>
            <a:pPr marL="0" indent="0">
              <a:buNone/>
            </a:pPr>
            <a:r>
              <a:rPr lang="en-US"/>
              <a:t>Patient was treated with diuretics and prednisolone .</a:t>
            </a:r>
          </a:p>
          <a:p>
            <a:pPr marL="0" indent="0">
              <a:buNone/>
            </a:pPr>
            <a:r>
              <a:rPr lang="en-US"/>
              <a:t>After 12 days ..collection was nil for 3 days </a:t>
            </a:r>
          </a:p>
          <a:p>
            <a:pPr marL="0" indent="0">
              <a:buNone/>
            </a:pPr>
            <a:r>
              <a:rPr lang="en-US"/>
              <a:t>ICD removed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D7DF1C6-59E1-234A-8365-2F7AABBA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411" y="1"/>
            <a:ext cx="6021277" cy="65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72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153F5-559D-DC47-861E-9A830A141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57 yr old female presented with </a:t>
            </a:r>
          </a:p>
          <a:p>
            <a:r>
              <a:rPr lang="en-US"/>
              <a:t>H/o breathlessnes for the past 1 week ,which is insidious in onset ,gradually progressive ,initially grade 2 MMRC progressed to grade 4 not associated with orthopnea and Paroxysmal nocturnal dyspnea</a:t>
            </a:r>
          </a:p>
          <a:p>
            <a:r>
              <a:rPr lang="en-US"/>
              <a:t> H/o dry cough present </a:t>
            </a:r>
          </a:p>
          <a:p>
            <a:r>
              <a:rPr lang="en-US"/>
              <a:t>No H/o evening rise of temperature </a:t>
            </a:r>
          </a:p>
          <a:p>
            <a:r>
              <a:rPr lang="en-US"/>
              <a:t>No h/o loss of appetite /weight </a:t>
            </a:r>
          </a:p>
          <a:p>
            <a:r>
              <a:rPr lang="en-US"/>
              <a:t>No h/o hemoptysis</a:t>
            </a:r>
          </a:p>
          <a:p>
            <a:r>
              <a:rPr lang="en-US"/>
              <a:t>No H/o chest pain /palpitation </a:t>
            </a:r>
          </a:p>
          <a:p>
            <a:r>
              <a:rPr lang="en-US"/>
              <a:t>No H/o swelling of legs /abdominal distension </a:t>
            </a:r>
          </a:p>
          <a:p>
            <a:r>
              <a:rPr lang="en-US"/>
              <a:t>No H/o decreased urine output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12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7F0D5-3CA6-5142-A3D3-B410761F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8A1BF6-CA8B-814F-9766-C196C5FFA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06" y="0"/>
            <a:ext cx="8477250" cy="6965156"/>
          </a:xfrm>
        </p:spPr>
      </p:pic>
    </p:spTree>
    <p:extLst>
      <p:ext uri="{BB962C8B-B14F-4D97-AF65-F5344CB8AC3E}">
        <p14:creationId xmlns:p14="http://schemas.microsoft.com/office/powerpoint/2010/main" val="1199666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A9B87-2A01-A148-8299-3EEA8728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Aim of 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120F7-14E4-5D48-A15B-45C038146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 discuss rare cause of ??dasatinib induced chylothorax </a:t>
            </a:r>
          </a:p>
        </p:txBody>
      </p:sp>
    </p:spTree>
    <p:extLst>
      <p:ext uri="{BB962C8B-B14F-4D97-AF65-F5344CB8AC3E}">
        <p14:creationId xmlns:p14="http://schemas.microsoft.com/office/powerpoint/2010/main" val="3302495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32D1626-66BB-E143-93AE-48BFDCA29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227" y="537601"/>
            <a:ext cx="8725210" cy="5903119"/>
          </a:xfrm>
        </p:spPr>
      </p:pic>
    </p:spTree>
    <p:extLst>
      <p:ext uri="{BB962C8B-B14F-4D97-AF65-F5344CB8AC3E}">
        <p14:creationId xmlns:p14="http://schemas.microsoft.com/office/powerpoint/2010/main" val="328885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D094-67B2-1143-8000-64503FD7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Past History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247B8-1B63-314B-965F-196273CF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K/c/o Diabetes mellitus ,Hypertension on treatment </a:t>
            </a:r>
          </a:p>
          <a:p>
            <a:r>
              <a:rPr lang="en-US"/>
              <a:t>K/c/o Chronic myeloid leukemia  chronic phaseon T.Dasatinib 100 mg for the past 3 years </a:t>
            </a:r>
          </a:p>
          <a:p>
            <a:r>
              <a:rPr lang="en-US"/>
              <a:t>N/k/c/o Tuberculosis/Bronchial Asthma ,coronary artery disease </a:t>
            </a:r>
          </a:p>
          <a:p>
            <a:r>
              <a:rPr lang="en-US"/>
              <a:t>No h/o surgery in the past </a:t>
            </a:r>
          </a:p>
          <a:p>
            <a:r>
              <a:rPr lang="en-US"/>
              <a:t>No H/o any other malignancies </a:t>
            </a:r>
          </a:p>
          <a:p>
            <a:r>
              <a:rPr lang="en-US"/>
              <a:t>Contact history </a:t>
            </a:r>
          </a:p>
          <a:p>
            <a:r>
              <a:rPr lang="en-US"/>
              <a:t>No contact with tuberculosis </a:t>
            </a:r>
          </a:p>
          <a:p>
            <a:endParaRPr lang="en-US"/>
          </a:p>
          <a:p>
            <a:r>
              <a:rPr lang="en-US"/>
              <a:t>Menstrual history </a:t>
            </a:r>
          </a:p>
          <a:p>
            <a:r>
              <a:rPr lang="en-US"/>
              <a:t>Attained menopause</a:t>
            </a:r>
          </a:p>
        </p:txBody>
      </p:sp>
    </p:spTree>
    <p:extLst>
      <p:ext uri="{BB962C8B-B14F-4D97-AF65-F5344CB8AC3E}">
        <p14:creationId xmlns:p14="http://schemas.microsoft.com/office/powerpoint/2010/main" val="998496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B8168-6357-9E44-A99E-809CE644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E5876-77C9-9846-BC9C-75AB409CB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Conscious </a:t>
            </a:r>
          </a:p>
          <a:p>
            <a:r>
              <a:rPr lang="en-US"/>
              <a:t>Tachypneic </a:t>
            </a:r>
          </a:p>
          <a:p>
            <a:r>
              <a:rPr lang="en-US"/>
              <a:t>Pallor present </a:t>
            </a:r>
          </a:p>
          <a:p>
            <a:r>
              <a:rPr lang="en-US"/>
              <a:t>No Cyanosis /clubbing/icterus /pedal edema </a:t>
            </a:r>
          </a:p>
          <a:p>
            <a:r>
              <a:rPr lang="en-US"/>
              <a:t>On admission </a:t>
            </a:r>
          </a:p>
          <a:p>
            <a:r>
              <a:rPr lang="en-US"/>
              <a:t>BP 140/90 mmhg</a:t>
            </a:r>
          </a:p>
          <a:p>
            <a:r>
              <a:rPr lang="en-US"/>
              <a:t>PR 86/min </a:t>
            </a:r>
          </a:p>
          <a:p>
            <a:r>
              <a:rPr lang="en-US"/>
              <a:t>Spo2 -93</a:t>
            </a:r>
          </a:p>
          <a:p>
            <a:r>
              <a:rPr lang="en-US"/>
              <a:t>Respiratory rate 24/min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02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EDC25-5492-A14A-883C-E01CFE756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Systemic examination 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EE575-BA2A-9842-AA54-CD2D3CDB7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CVS S1 S2 present,No Murumur </a:t>
            </a:r>
          </a:p>
          <a:p>
            <a:r>
              <a:rPr lang="en-US"/>
              <a:t>RS- Air entry decreased in right infrascapular ,infraaxillary ,mammary area ,and left infrascapular area </a:t>
            </a:r>
          </a:p>
          <a:p>
            <a:r>
              <a:rPr lang="en-US"/>
              <a:t>P/A –Soft ,bowel sound present </a:t>
            </a:r>
          </a:p>
          <a:p>
            <a:r>
              <a:rPr lang="en-US"/>
              <a:t>CNS –NFND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11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E02D8-10EE-EB4B-9945-D012F4C8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F1405B-D50A-C541-8C1C-7B6B1510E271}"/>
              </a:ext>
            </a:extLst>
          </p:cNvPr>
          <p:cNvSpPr txBox="1"/>
          <p:nvPr/>
        </p:nvSpPr>
        <p:spPr>
          <a:xfrm>
            <a:off x="3048000" y="68221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EF30A-9CE8-B940-92DE-EB27ACE9FDC7}"/>
              </a:ext>
            </a:extLst>
          </p:cNvPr>
          <p:cNvSpPr txBox="1"/>
          <p:nvPr/>
        </p:nvSpPr>
        <p:spPr>
          <a:xfrm>
            <a:off x="3048000" y="33991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07451C-1D53-254F-BEFA-9EDA923F919B}"/>
              </a:ext>
            </a:extLst>
          </p:cNvPr>
          <p:cNvSpPr txBox="1"/>
          <p:nvPr/>
        </p:nvSpPr>
        <p:spPr>
          <a:xfrm>
            <a:off x="3048000" y="33038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352B04D8-3885-C944-A8B4-6FF4F44FC6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401604"/>
              </p:ext>
            </p:extLst>
          </p:nvPr>
        </p:nvGraphicFramePr>
        <p:xfrm>
          <a:off x="526680" y="0"/>
          <a:ext cx="9831756" cy="6822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626">
                  <a:extLst>
                    <a:ext uri="{9D8B030D-6E8A-4147-A177-3AD203B41FA5}">
                      <a16:colId xmlns:a16="http://schemas.microsoft.com/office/drawing/2014/main" val="1572806833"/>
                    </a:ext>
                  </a:extLst>
                </a:gridCol>
                <a:gridCol w="1638626">
                  <a:extLst>
                    <a:ext uri="{9D8B030D-6E8A-4147-A177-3AD203B41FA5}">
                      <a16:colId xmlns:a16="http://schemas.microsoft.com/office/drawing/2014/main" val="3021801161"/>
                    </a:ext>
                  </a:extLst>
                </a:gridCol>
                <a:gridCol w="1638626">
                  <a:extLst>
                    <a:ext uri="{9D8B030D-6E8A-4147-A177-3AD203B41FA5}">
                      <a16:colId xmlns:a16="http://schemas.microsoft.com/office/drawing/2014/main" val="987628779"/>
                    </a:ext>
                  </a:extLst>
                </a:gridCol>
                <a:gridCol w="1638626">
                  <a:extLst>
                    <a:ext uri="{9D8B030D-6E8A-4147-A177-3AD203B41FA5}">
                      <a16:colId xmlns:a16="http://schemas.microsoft.com/office/drawing/2014/main" val="4040749668"/>
                    </a:ext>
                  </a:extLst>
                </a:gridCol>
                <a:gridCol w="1638626">
                  <a:extLst>
                    <a:ext uri="{9D8B030D-6E8A-4147-A177-3AD203B41FA5}">
                      <a16:colId xmlns:a16="http://schemas.microsoft.com/office/drawing/2014/main" val="1859941525"/>
                    </a:ext>
                  </a:extLst>
                </a:gridCol>
                <a:gridCol w="1638626">
                  <a:extLst>
                    <a:ext uri="{9D8B030D-6E8A-4147-A177-3AD203B41FA5}">
                      <a16:colId xmlns:a16="http://schemas.microsoft.com/office/drawing/2014/main" val="2091166065"/>
                    </a:ext>
                  </a:extLst>
                </a:gridCol>
              </a:tblGrid>
              <a:tr h="5071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583139"/>
                  </a:ext>
                </a:extLst>
              </a:tr>
              <a:tr h="507146">
                <a:tc>
                  <a:txBody>
                    <a:bodyPr/>
                    <a:lstStyle/>
                    <a:p>
                      <a:r>
                        <a:rPr lang="en-US" b="1"/>
                        <a:t>Total count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906428"/>
                  </a:ext>
                </a:extLst>
              </a:tr>
              <a:tr h="507146">
                <a:tc>
                  <a:txBody>
                    <a:bodyPr/>
                    <a:lstStyle/>
                    <a:p>
                      <a:r>
                        <a:rPr lang="en-US" b="1"/>
                        <a:t>Hb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528004"/>
                  </a:ext>
                </a:extLst>
              </a:tr>
              <a:tr h="507146">
                <a:tc>
                  <a:txBody>
                    <a:bodyPr/>
                    <a:lstStyle/>
                    <a:p>
                      <a:r>
                        <a:rPr lang="en-US" b="1"/>
                        <a:t>Platelet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255563"/>
                  </a:ext>
                </a:extLst>
              </a:tr>
              <a:tr h="507146">
                <a:tc>
                  <a:txBody>
                    <a:bodyPr/>
                    <a:lstStyle/>
                    <a:p>
                      <a:r>
                        <a:rPr lang="en-US" b="1"/>
                        <a:t>Urea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928277"/>
                  </a:ext>
                </a:extLst>
              </a:tr>
              <a:tr h="507146">
                <a:tc>
                  <a:txBody>
                    <a:bodyPr/>
                    <a:lstStyle/>
                    <a:p>
                      <a:r>
                        <a:rPr lang="en-US" b="1"/>
                        <a:t>Creatinine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194366"/>
                  </a:ext>
                </a:extLst>
              </a:tr>
              <a:tr h="875349">
                <a:tc>
                  <a:txBody>
                    <a:bodyPr/>
                    <a:lstStyle/>
                    <a:p>
                      <a:r>
                        <a:rPr lang="en-US" b="1"/>
                        <a:t>Total bilirubin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169384"/>
                  </a:ext>
                </a:extLst>
              </a:tr>
              <a:tr h="875349">
                <a:tc>
                  <a:txBody>
                    <a:bodyPr/>
                    <a:lstStyle/>
                    <a:p>
                      <a:r>
                        <a:rPr lang="en-US" b="1"/>
                        <a:t>Direct </a:t>
                      </a:r>
                    </a:p>
                    <a:p>
                      <a:r>
                        <a:rPr lang="en-US" b="1"/>
                        <a:t>Indirect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0.04</a:t>
                      </a:r>
                    </a:p>
                    <a:p>
                      <a:r>
                        <a:rPr lang="en-US"/>
                        <a:t>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397996"/>
                  </a:ext>
                </a:extLst>
              </a:tr>
              <a:tr h="507146">
                <a:tc>
                  <a:txBody>
                    <a:bodyPr/>
                    <a:lstStyle/>
                    <a:p>
                      <a:r>
                        <a:rPr lang="en-US" b="1"/>
                        <a:t>SGOT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244665"/>
                  </a:ext>
                </a:extLst>
              </a:tr>
              <a:tr h="507146">
                <a:tc>
                  <a:txBody>
                    <a:bodyPr/>
                    <a:lstStyle/>
                    <a:p>
                      <a:r>
                        <a:rPr lang="en-US" b="1"/>
                        <a:t>SGPT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585198"/>
                  </a:ext>
                </a:extLst>
              </a:tr>
              <a:tr h="507146">
                <a:tc>
                  <a:txBody>
                    <a:bodyPr/>
                    <a:lstStyle/>
                    <a:p>
                      <a:r>
                        <a:rPr lang="en-US" b="1"/>
                        <a:t>FBS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513665"/>
                  </a:ext>
                </a:extLst>
              </a:tr>
              <a:tr h="507146">
                <a:tc>
                  <a:txBody>
                    <a:bodyPr/>
                    <a:lstStyle/>
                    <a:p>
                      <a:r>
                        <a:rPr lang="en-US" b="1"/>
                        <a:t>PPBS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927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514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511B-7513-6544-922D-8460CA3C1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EE3F37B-51D4-C249-865B-ADDED9D96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55" y="0"/>
            <a:ext cx="11382375" cy="6858000"/>
          </a:xfrm>
        </p:spPr>
      </p:pic>
    </p:spTree>
    <p:extLst>
      <p:ext uri="{BB962C8B-B14F-4D97-AF65-F5344CB8AC3E}">
        <p14:creationId xmlns:p14="http://schemas.microsoft.com/office/powerpoint/2010/main" val="210922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4A438-7BB6-C645-B8B9-795A4C3E9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CF0F6E-EF51-9D4F-86D2-4108319A9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7" y="59529"/>
            <a:ext cx="10465594" cy="6917533"/>
          </a:xfrm>
        </p:spPr>
      </p:pic>
    </p:spTree>
    <p:extLst>
      <p:ext uri="{BB962C8B-B14F-4D97-AF65-F5344CB8AC3E}">
        <p14:creationId xmlns:p14="http://schemas.microsoft.com/office/powerpoint/2010/main" val="2566599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ED91F-929C-7340-982A-E0C1298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845344"/>
            <a:ext cx="9741271" cy="1007904"/>
          </a:xfrm>
        </p:spPr>
        <p:txBody>
          <a:bodyPr/>
          <a:lstStyle/>
          <a:p>
            <a:r>
              <a:rPr lang="en-US"/>
              <a:t>Usg </a:t>
            </a:r>
            <a:br>
              <a:rPr lang="en-US"/>
            </a:br>
            <a:r>
              <a:rPr lang="en-US"/>
              <a:t>Abdomen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C025A13-356A-BD4D-8E45-5CBC8540E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6156" y="95250"/>
            <a:ext cx="8429625" cy="6762750"/>
          </a:xfrm>
        </p:spPr>
      </p:pic>
    </p:spTree>
    <p:extLst>
      <p:ext uri="{BB962C8B-B14F-4D97-AF65-F5344CB8AC3E}">
        <p14:creationId xmlns:p14="http://schemas.microsoft.com/office/powerpoint/2010/main" val="28625076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Ion</vt:lpstr>
      <vt:lpstr>PILL CAUSING MILK IN THE LUNG </vt:lpstr>
      <vt:lpstr>PowerPoint Presentation</vt:lpstr>
      <vt:lpstr>Past History </vt:lpstr>
      <vt:lpstr>Examination </vt:lpstr>
      <vt:lpstr>Systemic examination  </vt:lpstr>
      <vt:lpstr>PowerPoint Presentation</vt:lpstr>
      <vt:lpstr>PowerPoint Presentation</vt:lpstr>
      <vt:lpstr>PowerPoint Presentation</vt:lpstr>
      <vt:lpstr>Usg  Abdomen</vt:lpstr>
      <vt:lpstr>CT chest  Shows  Bilateral  Pleural  Effusion more on Right side </vt:lpstr>
      <vt:lpstr>PowerPoint Presentation</vt:lpstr>
      <vt:lpstr>Pleural fluid analysis : </vt:lpstr>
      <vt:lpstr>On further investigation</vt:lpstr>
      <vt:lpstr>PowerPoint Presentation</vt:lpstr>
      <vt:lpstr>PowerPoint Presentation</vt:lpstr>
      <vt:lpstr>Medical oncology opinion </vt:lpstr>
      <vt:lpstr>PowerPoint Presentation</vt:lpstr>
      <vt:lpstr>PowerPoint Presentation</vt:lpstr>
      <vt:lpstr>PowerPoint Presentation</vt:lpstr>
      <vt:lpstr>PowerPoint Presentation</vt:lpstr>
      <vt:lpstr>Aim of the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PILL CAUSING MILK IN THE LUNG </dc:title>
  <dc:creator>919487963232</dc:creator>
  <cp:lastModifiedBy>919487963232</cp:lastModifiedBy>
  <cp:revision>5</cp:revision>
  <dcterms:created xsi:type="dcterms:W3CDTF">2022-03-05T13:16:51Z</dcterms:created>
  <dcterms:modified xsi:type="dcterms:W3CDTF">2022-03-05T17:42:08Z</dcterms:modified>
</cp:coreProperties>
</file>