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58" r:id="rId5"/>
    <p:sldId id="259" r:id="rId6"/>
    <p:sldId id="274" r:id="rId7"/>
    <p:sldId id="262" r:id="rId8"/>
    <p:sldId id="265" r:id="rId9"/>
    <p:sldId id="266" r:id="rId10"/>
    <p:sldId id="272" r:id="rId11"/>
    <p:sldId id="264" r:id="rId12"/>
    <p:sldId id="267" r:id="rId13"/>
    <p:sldId id="268" r:id="rId14"/>
    <p:sldId id="275" r:id="rId15"/>
    <p:sldId id="276" r:id="rId16"/>
    <p:sldId id="269" r:id="rId17"/>
    <p:sldId id="263" r:id="rId18"/>
    <p:sldId id="271" r:id="rId19"/>
    <p:sldId id="270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ram Balaji" initials="VB" lastIdx="1" clrIdx="0">
    <p:extLst>
      <p:ext uri="{19B8F6BF-5375-455C-9EA6-DF929625EA0E}">
        <p15:presenceInfo xmlns:p15="http://schemas.microsoft.com/office/powerpoint/2012/main" userId="4cda922b53eef0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3T17:24:37.522" idx="1">
    <p:pos x="6811" y="112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0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13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86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32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598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4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6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89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7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79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61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E81E64-48CA-4940-82A5-D25B87D5C03D}" type="datetimeFigureOut">
              <a:rPr lang="en-IN" smtClean="0"/>
              <a:t>13-07-2021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04FE451-A34E-4626-9B04-F34A322CEB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99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BA38-C270-4C30-9688-9943371E0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09" y="-1000868"/>
            <a:ext cx="7315200" cy="3255264"/>
          </a:xfrm>
        </p:spPr>
        <p:txBody>
          <a:bodyPr/>
          <a:lstStyle/>
          <a:p>
            <a:r>
              <a:rPr lang="en-US" u="sng" dirty="0">
                <a:latin typeface="Berlin Sans FB" panose="020E0602020502020306" pitchFamily="34" charset="0"/>
              </a:rPr>
              <a:t>TOXO-TAX</a:t>
            </a:r>
            <a:endParaRPr lang="en-IN" u="sng" dirty="0">
              <a:latin typeface="Berlin Sans FB" panose="020E0602020502020306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71969-762E-42E5-BCBA-18316FD56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835" y="3204839"/>
            <a:ext cx="7315200" cy="3009531"/>
          </a:xfrm>
        </p:spPr>
        <p:txBody>
          <a:bodyPr>
            <a:normAutofit/>
          </a:bodyPr>
          <a:lstStyle/>
          <a:p>
            <a:r>
              <a:rPr lang="en-US" sz="2000" dirty="0"/>
              <a:t>FIRST MEDICAL UNIT</a:t>
            </a:r>
          </a:p>
          <a:p>
            <a:endParaRPr lang="en-US" sz="2000" dirty="0"/>
          </a:p>
          <a:p>
            <a:r>
              <a:rPr lang="en-US" sz="2000" u="sng" dirty="0"/>
              <a:t>CHIEF</a:t>
            </a:r>
            <a:r>
              <a:rPr lang="en-US" sz="2000" dirty="0"/>
              <a:t> - PROF.DR.M.NATARAJAN M.D</a:t>
            </a:r>
          </a:p>
          <a:p>
            <a:r>
              <a:rPr lang="en-US" sz="2000" u="sng" dirty="0"/>
              <a:t>ASSISTANTS</a:t>
            </a:r>
          </a:p>
          <a:p>
            <a:r>
              <a:rPr lang="en-US" sz="2000" dirty="0"/>
              <a:t>DR.PALANIKUMARAN M.D</a:t>
            </a:r>
          </a:p>
          <a:p>
            <a:r>
              <a:rPr lang="en-US" sz="2000" dirty="0"/>
              <a:t>DR.VASANTHA KALYANI M.D, DCP</a:t>
            </a:r>
          </a:p>
          <a:p>
            <a:r>
              <a:rPr lang="en-US" sz="2000" dirty="0"/>
              <a:t>DR.SURESH KUMAR M.D</a:t>
            </a:r>
            <a:endParaRPr lang="en-IN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79D223-8B1A-490E-88A7-C5B352059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14" y="773429"/>
            <a:ext cx="6457950" cy="52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1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666C-7C57-41BC-8291-1C2E71B8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4BEA3-DBF5-4299-AEE9-DA557C2DC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 r="11852" b="22907"/>
          <a:stretch/>
        </p:blipFill>
        <p:spPr>
          <a:xfrm>
            <a:off x="4362987" y="603682"/>
            <a:ext cx="6556548" cy="587701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15952EA-1D66-48F9-B574-FCB624DC6317}"/>
              </a:ext>
            </a:extLst>
          </p:cNvPr>
          <p:cNvSpPr/>
          <p:nvPr/>
        </p:nvSpPr>
        <p:spPr>
          <a:xfrm>
            <a:off x="6241002" y="1961965"/>
            <a:ext cx="6391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32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E198-958C-4D7C-9097-A3098334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ANALYSIS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6A47BA-DADC-42D7-8C07-738EECF80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73" y="184078"/>
            <a:ext cx="6764785" cy="6480699"/>
          </a:xfrm>
        </p:spPr>
      </p:pic>
      <p:sp>
        <p:nvSpPr>
          <p:cNvPr id="6" name="Minus Sign 5">
            <a:extLst>
              <a:ext uri="{FF2B5EF4-FFF2-40B4-BE49-F238E27FC236}">
                <a16:creationId xmlns:a16="http://schemas.microsoft.com/office/drawing/2014/main" id="{6ABB0EB3-E58D-41D5-BB08-8FDA4E5BEA6F}"/>
              </a:ext>
            </a:extLst>
          </p:cNvPr>
          <p:cNvSpPr/>
          <p:nvPr/>
        </p:nvSpPr>
        <p:spPr>
          <a:xfrm>
            <a:off x="5548544" y="1296140"/>
            <a:ext cx="54745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B41F131A-5286-459C-8587-2052D258C2A0}"/>
              </a:ext>
            </a:extLst>
          </p:cNvPr>
          <p:cNvSpPr/>
          <p:nvPr/>
        </p:nvSpPr>
        <p:spPr>
          <a:xfrm>
            <a:off x="5548544" y="1296140"/>
            <a:ext cx="54745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B43D829D-DD8E-4E11-B967-A4ABDB4C12C7}"/>
              </a:ext>
            </a:extLst>
          </p:cNvPr>
          <p:cNvSpPr/>
          <p:nvPr/>
        </p:nvSpPr>
        <p:spPr>
          <a:xfrm>
            <a:off x="5548544" y="1296140"/>
            <a:ext cx="43500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B94ABF78-82C3-454E-8506-5665E3557B33}"/>
              </a:ext>
            </a:extLst>
          </p:cNvPr>
          <p:cNvSpPr/>
          <p:nvPr/>
        </p:nvSpPr>
        <p:spPr>
          <a:xfrm>
            <a:off x="5548544" y="1296140"/>
            <a:ext cx="43500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A4C8318F-D869-4A3A-A1AE-E40856EAACF7}"/>
              </a:ext>
            </a:extLst>
          </p:cNvPr>
          <p:cNvSpPr/>
          <p:nvPr/>
        </p:nvSpPr>
        <p:spPr>
          <a:xfrm>
            <a:off x="5628443" y="1296140"/>
            <a:ext cx="467557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820C49EA-E9E5-4FDB-937E-008FD6961DF2}"/>
              </a:ext>
            </a:extLst>
          </p:cNvPr>
          <p:cNvSpPr/>
          <p:nvPr/>
        </p:nvSpPr>
        <p:spPr>
          <a:xfrm>
            <a:off x="5548544" y="1296140"/>
            <a:ext cx="54745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E2A37E-394C-4A59-8FCB-5D918470670D}"/>
              </a:ext>
            </a:extLst>
          </p:cNvPr>
          <p:cNvSpPr/>
          <p:nvPr/>
        </p:nvSpPr>
        <p:spPr>
          <a:xfrm>
            <a:off x="5548544" y="1296140"/>
            <a:ext cx="54745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32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100E-91CB-4656-B9BE-1DE70BE3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5DE8C-C757-4E5E-ABB5-AE299D0F1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SPUTUM AFB – Negative</a:t>
            </a:r>
          </a:p>
          <a:p>
            <a:r>
              <a:rPr lang="en-US" dirty="0"/>
              <a:t>SPUTUM TRUNAAT – MTB not detected</a:t>
            </a:r>
          </a:p>
          <a:p>
            <a:r>
              <a:rPr lang="en-US" dirty="0"/>
              <a:t>CT CHEST – No e/o PTB</a:t>
            </a:r>
          </a:p>
          <a:p>
            <a:r>
              <a:rPr lang="en-US" dirty="0"/>
              <a:t>CSF ADA – 16 U/L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Pt.was</a:t>
            </a:r>
            <a:r>
              <a:rPr lang="en-US" dirty="0"/>
              <a:t> started on ATT</a:t>
            </a:r>
          </a:p>
          <a:p>
            <a:r>
              <a:rPr lang="en-US" dirty="0"/>
              <a:t>ART withheld for 2 weeks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1880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8508-83EE-4223-9798-4389FD87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VIRAL MARKERS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A6D28-5401-4987-9954-2F0AD3BD9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HbSAg</a:t>
            </a:r>
            <a:r>
              <a:rPr lang="en-US" dirty="0"/>
              <a:t>  &amp; Anti-HCV – Negative</a:t>
            </a:r>
          </a:p>
          <a:p>
            <a:r>
              <a:rPr lang="en-US" dirty="0"/>
              <a:t>VCTC - </a:t>
            </a:r>
            <a:r>
              <a:rPr lang="en-US" dirty="0">
                <a:solidFill>
                  <a:srgbClr val="FF0000"/>
                </a:solidFill>
              </a:rPr>
              <a:t>REACTIVE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CD4 cell count – 47 cells/mm3</a:t>
            </a:r>
          </a:p>
        </p:txBody>
      </p:sp>
    </p:spTree>
    <p:extLst>
      <p:ext uri="{BB962C8B-B14F-4D97-AF65-F5344CB8AC3E}">
        <p14:creationId xmlns:p14="http://schemas.microsoft.com/office/powerpoint/2010/main" val="390549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8DB1-3369-47C7-8880-87E40E43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020E-4605-4FC9-9E19-C13E2A3F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RPR – Negative</a:t>
            </a:r>
          </a:p>
          <a:p>
            <a:r>
              <a:rPr lang="en-US" dirty="0"/>
              <a:t>TSH – 0.78 U/L</a:t>
            </a:r>
          </a:p>
          <a:p>
            <a:r>
              <a:rPr lang="en-US" dirty="0"/>
              <a:t>Fundus examination – no E/O chorioretinitis/choroid tubercles/retinopathy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5436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E58D-F8B5-4195-9721-57FBB0F2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65A17-0F27-4747-9247-5D455FB7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NEUROLOGY</a:t>
            </a:r>
          </a:p>
          <a:p>
            <a:pPr marL="0" indent="0">
              <a:buNone/>
            </a:pPr>
            <a:r>
              <a:rPr lang="en-IN" dirty="0"/>
              <a:t>Impression – PLHA/central toxoplasmosis</a:t>
            </a:r>
          </a:p>
          <a:p>
            <a:pPr marL="0" indent="0">
              <a:buNone/>
            </a:pPr>
            <a:r>
              <a:rPr lang="en-IN" dirty="0"/>
              <a:t>Adv – </a:t>
            </a:r>
            <a:r>
              <a:rPr lang="en-IN" dirty="0" err="1"/>
              <a:t>Inj.dexa</a:t>
            </a:r>
            <a:r>
              <a:rPr lang="en-IN" dirty="0"/>
              <a:t> 8mg iv </a:t>
            </a:r>
            <a:r>
              <a:rPr lang="en-IN" dirty="0" err="1"/>
              <a:t>tds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T.pyrimethamine</a:t>
            </a:r>
            <a:r>
              <a:rPr lang="en-US" dirty="0"/>
              <a:t> + </a:t>
            </a:r>
            <a:r>
              <a:rPr lang="en-US" dirty="0" err="1"/>
              <a:t>T.sulfadiazine</a:t>
            </a:r>
            <a:r>
              <a:rPr lang="en-US" dirty="0"/>
              <a:t> q6h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OPHTHALMOLOGY</a:t>
            </a:r>
          </a:p>
          <a:p>
            <a:pPr marL="0" indent="0">
              <a:buNone/>
            </a:pPr>
            <a:r>
              <a:rPr lang="en-US" dirty="0"/>
              <a:t>Impression – External framework Normal</a:t>
            </a:r>
          </a:p>
          <a:p>
            <a:pPr marL="0" indent="0">
              <a:buNone/>
            </a:pPr>
            <a:r>
              <a:rPr lang="en-US" dirty="0"/>
              <a:t>                      Fundus &amp; media – Clear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no e/o chorioretinitis</a:t>
            </a:r>
          </a:p>
        </p:txBody>
      </p:sp>
    </p:spTree>
    <p:extLst>
      <p:ext uri="{BB962C8B-B14F-4D97-AF65-F5344CB8AC3E}">
        <p14:creationId xmlns:p14="http://schemas.microsoft.com/office/powerpoint/2010/main" val="276132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DDB5-F219-4DA0-8115-0AC68AB1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IgG Toxoplasma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F408F8-553A-449F-842C-196A2E415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5" b="39956"/>
          <a:stretch/>
        </p:blipFill>
        <p:spPr>
          <a:xfrm>
            <a:off x="3746377" y="781236"/>
            <a:ext cx="6587231" cy="5400172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C184E87-C985-44EB-81A1-67B33ACC76A1}"/>
              </a:ext>
            </a:extLst>
          </p:cNvPr>
          <p:cNvSpPr/>
          <p:nvPr/>
        </p:nvSpPr>
        <p:spPr>
          <a:xfrm>
            <a:off x="4296792" y="2058288"/>
            <a:ext cx="136716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134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D478EB3-0A33-4C5C-8E01-7CCA7E8E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AB7F5A-AFA8-434E-B498-5BFB3F9C1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TOXOPLASMA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696C1D-342F-4AF9-B47E-D8F15E1BC7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Multiple ring enhancing lesions</a:t>
            </a:r>
          </a:p>
          <a:p>
            <a:endParaRPr lang="en-US" dirty="0"/>
          </a:p>
          <a:p>
            <a:r>
              <a:rPr lang="en-US" dirty="0"/>
              <a:t>CD4 &lt; 100 cells/mm3</a:t>
            </a:r>
          </a:p>
          <a:p>
            <a:endParaRPr lang="en-US" dirty="0"/>
          </a:p>
          <a:p>
            <a:r>
              <a:rPr lang="en-US" dirty="0"/>
              <a:t>Dx- MRI + CNS PCR/TOXO IgG</a:t>
            </a:r>
            <a:endParaRPr lang="en-IN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5BEC75-7B8C-4B29-9444-02AE807E0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TUBERCULOMA</a:t>
            </a: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86B1761-1358-4F0E-8C82-3E97E710A40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Multiple ring enhancing lesions with granulomatosis</a:t>
            </a:r>
          </a:p>
          <a:p>
            <a:endParaRPr lang="en-US" dirty="0"/>
          </a:p>
          <a:p>
            <a:r>
              <a:rPr lang="en-US" dirty="0"/>
              <a:t>CD4 cells &gt; 100mm3</a:t>
            </a:r>
          </a:p>
          <a:p>
            <a:endParaRPr lang="en-US" dirty="0"/>
          </a:p>
          <a:p>
            <a:r>
              <a:rPr lang="en-US" dirty="0"/>
              <a:t>Dx- sputum </a:t>
            </a:r>
            <a:r>
              <a:rPr lang="en-US" dirty="0" err="1"/>
              <a:t>afb</a:t>
            </a:r>
            <a:r>
              <a:rPr lang="en-US" dirty="0"/>
              <a:t>/</a:t>
            </a:r>
            <a:r>
              <a:rPr lang="en-US" dirty="0" err="1"/>
              <a:t>cbnaat</a:t>
            </a:r>
            <a:r>
              <a:rPr lang="en-US" dirty="0"/>
              <a:t> + CT chest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5529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FB9C4D6-0D4E-4C1A-8781-70A7C4E7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DDx</a:t>
            </a:r>
            <a:endParaRPr lang="en-IN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6E2190-A51B-46C4-9151-6B6AE7C4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CNS LYMPHOMA</a:t>
            </a:r>
          </a:p>
          <a:p>
            <a:r>
              <a:rPr lang="en-US" dirty="0"/>
              <a:t>BRAIN ABSCESS</a:t>
            </a:r>
          </a:p>
          <a:p>
            <a:r>
              <a:rPr lang="en-US" dirty="0"/>
              <a:t>PML</a:t>
            </a:r>
          </a:p>
          <a:p>
            <a:r>
              <a:rPr lang="en-US" dirty="0"/>
              <a:t>FUNGAL INFECTION</a:t>
            </a:r>
          </a:p>
        </p:txBody>
      </p:sp>
    </p:spTree>
    <p:extLst>
      <p:ext uri="{BB962C8B-B14F-4D97-AF65-F5344CB8AC3E}">
        <p14:creationId xmlns:p14="http://schemas.microsoft.com/office/powerpoint/2010/main" val="2502262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27DEB42-C3E1-4C60-8AEE-26E749345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endParaRPr lang="en-IN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684EB7D-DFC8-4DBE-A423-54361F6BB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Inj.Dexa</a:t>
            </a:r>
            <a:r>
              <a:rPr lang="en-US" dirty="0"/>
              <a:t> 8mg iv </a:t>
            </a:r>
            <a:r>
              <a:rPr lang="en-US" dirty="0" err="1"/>
              <a:t>tds</a:t>
            </a:r>
            <a:endParaRPr lang="en-US" dirty="0"/>
          </a:p>
          <a:p>
            <a:r>
              <a:rPr lang="en-US" dirty="0" err="1"/>
              <a:t>Inj.HA</a:t>
            </a:r>
            <a:r>
              <a:rPr lang="en-US" dirty="0"/>
              <a:t> 6 units </a:t>
            </a:r>
            <a:r>
              <a:rPr lang="en-US" dirty="0" err="1"/>
              <a:t>sc</a:t>
            </a:r>
            <a:r>
              <a:rPr lang="en-US" dirty="0"/>
              <a:t> </a:t>
            </a:r>
            <a:r>
              <a:rPr lang="en-US" dirty="0" err="1"/>
              <a:t>tds</a:t>
            </a:r>
            <a:endParaRPr lang="en-US" dirty="0"/>
          </a:p>
          <a:p>
            <a:r>
              <a:rPr lang="en-US" dirty="0"/>
              <a:t>ATT</a:t>
            </a:r>
          </a:p>
          <a:p>
            <a:r>
              <a:rPr lang="en-US" dirty="0"/>
              <a:t>TMP-SMX 960mg (480mg DS tablet)</a:t>
            </a:r>
          </a:p>
          <a:p>
            <a:r>
              <a:rPr lang="en-US" dirty="0" err="1"/>
              <a:t>T.Azithromycin</a:t>
            </a:r>
            <a:r>
              <a:rPr lang="en-US" dirty="0"/>
              <a:t> 1200mg/</a:t>
            </a:r>
            <a:r>
              <a:rPr lang="en-US" dirty="0" err="1"/>
              <a:t>wk</a:t>
            </a:r>
            <a:endParaRPr lang="en-US" dirty="0"/>
          </a:p>
          <a:p>
            <a:r>
              <a:rPr lang="en-US" dirty="0" err="1"/>
              <a:t>T.Fluconazole</a:t>
            </a:r>
            <a:r>
              <a:rPr lang="en-US" dirty="0"/>
              <a:t> 150mg 1 OD</a:t>
            </a:r>
          </a:p>
          <a:p>
            <a:r>
              <a:rPr lang="en-US" dirty="0"/>
              <a:t>Pyrimethamine + </a:t>
            </a:r>
            <a:r>
              <a:rPr lang="en-US" dirty="0" err="1"/>
              <a:t>sulfadizine</a:t>
            </a:r>
            <a:r>
              <a:rPr lang="en-US" dirty="0"/>
              <a:t>  + leucovorin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161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50A3-0326-4E7C-BD63-8DB1DAFD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6B26F-61A5-4B21-8034-9385CD5E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53 year old male presented in a state of altered sensorium to our GH</a:t>
            </a:r>
          </a:p>
          <a:p>
            <a:endParaRPr lang="en-US" dirty="0"/>
          </a:p>
          <a:p>
            <a:r>
              <a:rPr lang="en-US" dirty="0"/>
              <a:t>H/O inappropriate </a:t>
            </a:r>
            <a:r>
              <a:rPr lang="en-US" dirty="0" err="1"/>
              <a:t>behaviour</a:t>
            </a:r>
            <a:r>
              <a:rPr lang="en-US" dirty="0"/>
              <a:t> +    *3weeks</a:t>
            </a:r>
          </a:p>
          <a:p>
            <a:r>
              <a:rPr lang="en-US" dirty="0"/>
              <a:t>H/O unresponsiveness to verbal commands and touch sensation </a:t>
            </a:r>
          </a:p>
          <a:p>
            <a:pPr marL="0" indent="0">
              <a:buNone/>
            </a:pPr>
            <a:r>
              <a:rPr lang="en-US" dirty="0"/>
              <a:t>   *3 weeks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h/o seizures</a:t>
            </a:r>
          </a:p>
          <a:p>
            <a:r>
              <a:rPr lang="en-US" dirty="0"/>
              <a:t>No h/o loss of consciousness</a:t>
            </a:r>
          </a:p>
          <a:p>
            <a:r>
              <a:rPr lang="en-US" dirty="0"/>
              <a:t>No h/o weakness of limbs</a:t>
            </a:r>
          </a:p>
          <a:p>
            <a:r>
              <a:rPr lang="en-US" dirty="0"/>
              <a:t>No h/o fever</a:t>
            </a:r>
          </a:p>
          <a:p>
            <a:r>
              <a:rPr lang="en-US" dirty="0"/>
              <a:t>No h/o accidental fall</a:t>
            </a:r>
          </a:p>
          <a:p>
            <a:r>
              <a:rPr lang="en-US" dirty="0"/>
              <a:t>No h/o vomiting/loose stools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1379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C0B741-4000-4CC8-909C-AED9F010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3935F-408A-4334-BC07-409CAA5FFB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/>
              <a:t>THANK YOU..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565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E45C-AA2F-40B6-85AE-F14D2DAD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D2DE-76EE-4EE3-9272-17E9C5075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K/C/O T2DM *4 </a:t>
            </a:r>
            <a:r>
              <a:rPr lang="en-US" dirty="0" err="1"/>
              <a:t>yrs</a:t>
            </a:r>
            <a:r>
              <a:rPr lang="en-US" dirty="0"/>
              <a:t> on </a:t>
            </a:r>
            <a:r>
              <a:rPr lang="en-US" dirty="0" err="1"/>
              <a:t>T.Metformin</a:t>
            </a:r>
            <a:r>
              <a:rPr lang="en-US" dirty="0"/>
              <a:t> 500mg 1 BID</a:t>
            </a:r>
          </a:p>
          <a:p>
            <a:endParaRPr lang="en-US" dirty="0"/>
          </a:p>
          <a:p>
            <a:r>
              <a:rPr lang="en-US" dirty="0"/>
              <a:t>Not a K/C/O  SHTN/CVA/Seizure disorder</a:t>
            </a:r>
          </a:p>
          <a:p>
            <a:endParaRPr lang="en-US" dirty="0"/>
          </a:p>
          <a:p>
            <a:r>
              <a:rPr lang="en-US" dirty="0"/>
              <a:t>Pt.is an occasional alcoholic &amp; smoker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712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8EDB-8C73-4D6F-9BF0-3E3C8665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admission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4A878-0342-4EF9-BA5D-B63D6D845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  awake,</a:t>
            </a:r>
          </a:p>
          <a:p>
            <a:pPr marL="0" indent="0">
              <a:buNone/>
            </a:pPr>
            <a:r>
              <a:rPr lang="en-US" dirty="0"/>
              <a:t>         Not obeying commands</a:t>
            </a:r>
          </a:p>
          <a:p>
            <a:pPr marL="0" indent="0">
              <a:buNone/>
            </a:pPr>
            <a:r>
              <a:rPr lang="en-US" dirty="0"/>
              <a:t>         Afebrile </a:t>
            </a:r>
          </a:p>
          <a:p>
            <a:r>
              <a:rPr lang="en-US" dirty="0"/>
              <a:t>Vitals</a:t>
            </a:r>
          </a:p>
          <a:p>
            <a:pPr marL="0" indent="0">
              <a:buNone/>
            </a:pPr>
            <a:r>
              <a:rPr lang="en-US" dirty="0"/>
              <a:t>         BP-110/80 mm Hg</a:t>
            </a:r>
          </a:p>
          <a:p>
            <a:pPr marL="0" indent="0">
              <a:buNone/>
            </a:pPr>
            <a:r>
              <a:rPr lang="en-US" dirty="0"/>
              <a:t>         PR-86/min</a:t>
            </a:r>
          </a:p>
          <a:p>
            <a:pPr marL="0" indent="0">
              <a:buNone/>
            </a:pPr>
            <a:r>
              <a:rPr lang="en-US" dirty="0"/>
              <a:t>         SpO2-96% in RA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855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F912-44DD-4988-9850-ED031FE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S/E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AD5EE-BAEE-43D6-9F0A-A1E51CFC4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CVS- S1S2 + ,No murmur, no carotid bruit</a:t>
            </a:r>
          </a:p>
          <a:p>
            <a:r>
              <a:rPr lang="en-US" sz="2600" dirty="0"/>
              <a:t>RS- Bilateral air entry+</a:t>
            </a:r>
            <a:r>
              <a:rPr lang="en-IN" sz="2600" dirty="0"/>
              <a:t> , no added sounds</a:t>
            </a:r>
          </a:p>
          <a:p>
            <a:r>
              <a:rPr lang="en-IN" sz="2600" dirty="0"/>
              <a:t>P/A- soft, BS+ </a:t>
            </a:r>
          </a:p>
        </p:txBody>
      </p:sp>
    </p:spTree>
    <p:extLst>
      <p:ext uri="{BB962C8B-B14F-4D97-AF65-F5344CB8AC3E}">
        <p14:creationId xmlns:p14="http://schemas.microsoft.com/office/powerpoint/2010/main" val="67340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D658-84E3-410C-A52E-50B9AB34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S/E of CNS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115A1-DD99-4EBD-BAB9-AE2C854F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Pt. awake</a:t>
            </a:r>
          </a:p>
          <a:p>
            <a:r>
              <a:rPr lang="en-US" dirty="0"/>
              <a:t>Not obeying commands</a:t>
            </a:r>
          </a:p>
          <a:p>
            <a:r>
              <a:rPr lang="en-US" dirty="0"/>
              <a:t>B/L pupils 2.5mm ERTL</a:t>
            </a:r>
          </a:p>
          <a:p>
            <a:r>
              <a:rPr lang="en-US" dirty="0"/>
              <a:t>Tone - hypertonia in all 4 limbs</a:t>
            </a:r>
          </a:p>
          <a:p>
            <a:r>
              <a:rPr lang="en-US" dirty="0"/>
              <a:t>Power couldn’t be elicited</a:t>
            </a:r>
          </a:p>
          <a:p>
            <a:r>
              <a:rPr lang="en-US" dirty="0"/>
              <a:t>Reflexes 1+ in all 4 limbs</a:t>
            </a:r>
          </a:p>
          <a:p>
            <a:r>
              <a:rPr lang="en-US" dirty="0"/>
              <a:t>B/L plantar flexor</a:t>
            </a:r>
          </a:p>
          <a:p>
            <a:r>
              <a:rPr lang="en-US" dirty="0"/>
              <a:t>Cerebellar signs &amp; sensory system couldn’t be elicited</a:t>
            </a:r>
          </a:p>
          <a:p>
            <a:r>
              <a:rPr lang="en-US" dirty="0"/>
              <a:t>No meningeal signs</a:t>
            </a:r>
          </a:p>
          <a:p>
            <a:r>
              <a:rPr lang="en-US" dirty="0"/>
              <a:t>No muscle wasting/hypertrophy</a:t>
            </a:r>
          </a:p>
        </p:txBody>
      </p:sp>
    </p:spTree>
    <p:extLst>
      <p:ext uri="{BB962C8B-B14F-4D97-AF65-F5344CB8AC3E}">
        <p14:creationId xmlns:p14="http://schemas.microsoft.com/office/powerpoint/2010/main" val="291908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83A12-78AB-41FE-8380-3067F5D3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71169" cy="4601183"/>
          </a:xfrm>
        </p:spPr>
        <p:txBody>
          <a:bodyPr/>
          <a:lstStyle/>
          <a:p>
            <a:r>
              <a:rPr lang="en-US" dirty="0"/>
              <a:t>INVESTIGATIONS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816BDF-8C9C-49A6-B437-AB899CB1D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413979"/>
              </p:ext>
            </p:extLst>
          </p:nvPr>
        </p:nvGraphicFramePr>
        <p:xfrm>
          <a:off x="3930882" y="1384808"/>
          <a:ext cx="7315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472">
                  <a:extLst>
                    <a:ext uri="{9D8B030D-6E8A-4147-A177-3AD203B41FA5}">
                      <a16:colId xmlns:a16="http://schemas.microsoft.com/office/drawing/2014/main" val="81552152"/>
                    </a:ext>
                  </a:extLst>
                </a:gridCol>
                <a:gridCol w="4667728">
                  <a:extLst>
                    <a:ext uri="{9D8B030D-6E8A-4147-A177-3AD203B41FA5}">
                      <a16:colId xmlns:a16="http://schemas.microsoft.com/office/drawing/2014/main" val="3192142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228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12.4g%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376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19200 cells/mm3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26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92/2/6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41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PLATELETS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2.33 lakhs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453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6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BILIRUBIN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 mg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62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SGOT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 U/L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SGPT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 U/L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22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 U/L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4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05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8A87-57B6-4DB4-BA73-AD243077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NCCT BRAIN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3883F8-AFE1-4FAD-BC38-1E7FD7BFE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55" y="863600"/>
            <a:ext cx="6828366" cy="5121275"/>
          </a:xfrm>
        </p:spPr>
      </p:pic>
    </p:spTree>
    <p:extLst>
      <p:ext uri="{BB962C8B-B14F-4D97-AF65-F5344CB8AC3E}">
        <p14:creationId xmlns:p14="http://schemas.microsoft.com/office/powerpoint/2010/main" val="50855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9B2F1-5E9F-4BD9-B656-D0DDD322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 BRAIN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AFD768-189F-406F-AF7F-BC9165E9FC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0" t="10527" r="18450" b="49907"/>
          <a:stretch/>
        </p:blipFill>
        <p:spPr>
          <a:xfrm>
            <a:off x="3551070" y="1710632"/>
            <a:ext cx="3285204" cy="34367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FA3615-CFD5-4766-86D0-8BDFA0BD3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6" t="37541" r="50000" b="49887"/>
          <a:stretch/>
        </p:blipFill>
        <p:spPr>
          <a:xfrm>
            <a:off x="6851889" y="710213"/>
            <a:ext cx="4810758" cy="57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7038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ustom 2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145</TotalTime>
  <Words>519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Berlin Sans FB</vt:lpstr>
      <vt:lpstr>Wingdings 2</vt:lpstr>
      <vt:lpstr>Frame</vt:lpstr>
      <vt:lpstr>TOXO-TAX</vt:lpstr>
      <vt:lpstr>CASE SCENARIO</vt:lpstr>
      <vt:lpstr>Past history</vt:lpstr>
      <vt:lpstr>On admission</vt:lpstr>
      <vt:lpstr>S/E</vt:lpstr>
      <vt:lpstr>S/E of CNS</vt:lpstr>
      <vt:lpstr>INVESTIGATIONS</vt:lpstr>
      <vt:lpstr>NCCT BRAIN</vt:lpstr>
      <vt:lpstr>MRI BRAIN</vt:lpstr>
      <vt:lpstr>PowerPoint Presentation</vt:lpstr>
      <vt:lpstr>CSF ANALYSIS</vt:lpstr>
      <vt:lpstr>PowerPoint Presentation</vt:lpstr>
      <vt:lpstr>VIRAL MARKERS</vt:lpstr>
      <vt:lpstr>PowerPoint Presentation</vt:lpstr>
      <vt:lpstr>OPINIONS</vt:lpstr>
      <vt:lpstr>IgG Toxoplasma</vt:lpstr>
      <vt:lpstr>PowerPoint Presentation</vt:lpstr>
      <vt:lpstr>DDx</vt:lpstr>
      <vt:lpstr>TREATMENT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TOXO-TAX</dc:title>
  <dc:creator>Vikram Balaji</dc:creator>
  <cp:lastModifiedBy>Vikram Balaji</cp:lastModifiedBy>
  <cp:revision>19</cp:revision>
  <dcterms:created xsi:type="dcterms:W3CDTF">2021-07-13T10:17:38Z</dcterms:created>
  <dcterms:modified xsi:type="dcterms:W3CDTF">2021-07-13T16:10:08Z</dcterms:modified>
</cp:coreProperties>
</file>