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8966" autoAdjust="0"/>
    <p:restoredTop sz="94660"/>
  </p:normalViewPr>
  <p:slideViewPr>
    <p:cSldViewPr>
      <p:cViewPr varScale="1">
        <p:scale>
          <a:sx n="81" d="100"/>
          <a:sy n="81" d="100"/>
        </p:scale>
        <p:origin x="13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6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20836EE-AA64-431B-9F0A-0D22E8788FDC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104866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IN"/>
          </a:p>
        </p:txBody>
      </p:sp>
      <p:sp>
        <p:nvSpPr>
          <p:cNvPr id="104866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13D04B7-9F36-43BA-B34D-A080141C1104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593" name="Google Shape;162;p1:notes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2">
        <a:schemeClr val="bg2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Freeform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4" name="Freeform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 rIns="45720"/>
          <a:lstStyle>
            <a:lvl1pPr algn="r">
              <a:defRPr baseline="0" b="1" cap="all" dirty="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anchor="b" bIns="0" rIns="45720" tIns="0">
            <a:normAutofit/>
          </a:bodyPr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2">
        <a:schemeClr val="bg2"/>
      </p:bgRef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Freeform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2" name="Freeform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anchor="t" bIns="0" tIns="0"/>
          <a:lstStyle>
            <a:lvl1pPr algn="l">
              <a:buNone/>
              <a:defRPr baseline="0" b="1" cap="none" sz="420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anchor="b" bIns="0" lIns="45720" rIns="45720" tIns="0"/>
          <a:lstStyle>
            <a:lvl1pPr algn="l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p>
            <a:r>
              <a:rPr kumimoji="0" lang="en-US"/>
              <a:t>Click to edit Master title style</a:t>
            </a:r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47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1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1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anchor="t" bIns="0" tIns="0"/>
          <a:lstStyle>
            <a:lvl1pPr algn="l">
              <a:buNone/>
              <a:defRPr b="1" sz="18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56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anchor="b" bIns="0" lIns="45720" rIns="45720" tIns="0"/>
          <a:lstStyle>
            <a:lvl1pPr algn="l" indent="0" marL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5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b="1" sz="2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21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/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r="5400000" dist="345000" rotWithShape="0" sx="-80000" sy="-18000">
              <a:srgbClr val="000000">
                <a:alpha val="25000"/>
              </a:srgbClr>
            </a:outerShdw>
          </a:effectLst>
          <a:scene3d>
            <a:camera prst="orthographicFront"/>
            <a:lightRig dir="t" rig="contrasting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indent="0" marL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6200000" dist="44450" rotWithShape="0">
              <a:prstClr val="black">
                <a:alpha val="3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Freeform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algn="ctr" blurRad="50800" dir="10800000" dist="50800" rotWithShape="0">
              <a:prstClr val="black">
                <a:alpha val="45000"/>
              </a:prstClr>
            </a:outerShdw>
          </a:effectLst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/>
        </p:spPr>
        <p:txBody>
          <a:bodyPr anchor="ctr" lIns="45720" rIns="45720" vert="horz">
            <a:normAutofit/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/>
        </p:spPr>
        <p:txBody>
          <a:bodyPr anchor="b" bIns="0" vert="horz"/>
          <a:lstStyle>
            <a:lvl1pPr algn="l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/>
        </p:spPr>
        <p:txBody>
          <a:bodyPr anchor="b" bIns="0" lIns="0" rIns="0" vert="horz"/>
          <a:lstStyle>
            <a:lvl1pPr algn="ctr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000" kumimoji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sz="4600" kern="1200" kumimoji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384048" latinLnBrk="0" marL="420624" rtl="0">
        <a:spcBef>
          <a:spcPct val="20000"/>
        </a:spcBef>
        <a:buClr>
          <a:schemeClr val="accent1"/>
        </a:buClr>
        <a:buSzPct val="80000"/>
        <a:buFont typeface="Wingdings 2"/>
        <a:buChar char=""/>
        <a:defRPr sz="30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722376" rtl="0">
        <a:spcBef>
          <a:spcPct val="20000"/>
        </a:spcBef>
        <a:buClr>
          <a:schemeClr val="accent1"/>
        </a:buClr>
        <a:buSzPct val="90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56032" latinLnBrk="0" marL="1005840" rtl="0">
        <a:spcBef>
          <a:spcPct val="20000"/>
        </a:spcBef>
        <a:buClr>
          <a:schemeClr val="accent2"/>
        </a:buClr>
        <a:buSzPct val="85000"/>
        <a:buFont typeface="Arial"/>
        <a:buChar char="○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37744" latinLnBrk="0" marL="1280160" rtl="0">
        <a:spcBef>
          <a:spcPct val="20000"/>
        </a:spcBef>
        <a:buClr>
          <a:schemeClr val="accent3"/>
        </a:buClr>
        <a:buSzPct val="9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90472" rtl="0">
        <a:spcBef>
          <a:spcPct val="20000"/>
        </a:spcBef>
        <a:buClr>
          <a:schemeClr val="accent4"/>
        </a:buClr>
        <a:buSzPct val="100000"/>
        <a:buFont typeface="Arial"/>
        <a:buChar char="-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00784" rtl="0">
        <a:spcBef>
          <a:spcPct val="20000"/>
        </a:spcBef>
        <a:buClr>
          <a:schemeClr val="accent5"/>
        </a:buClr>
        <a:buFont typeface="Arial"/>
        <a:buChar char="-"/>
        <a:defRPr baseline="0"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100000"/>
        <a:buFont typeface="Arial"/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39696" rtl="0">
        <a:spcBef>
          <a:spcPct val="20000"/>
        </a:spcBef>
        <a:buClr>
          <a:schemeClr val="accent6"/>
        </a:buClr>
        <a:buFont typeface="Arial"/>
        <a:buChar char="▪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331720" rtl="0">
        <a:spcBef>
          <a:spcPct val="20000"/>
        </a:spcBef>
        <a:buClr>
          <a:schemeClr val="accent6"/>
        </a:buClr>
        <a:buFont typeface="Arial"/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video" Target="../media/media2.mp4"/><Relationship Id="rId2" Type="http://schemas.microsoft.com/office/2007/relationships/media" Target="../media/media2.mp4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164;p18"/>
          <p:cNvSpPr txBox="1">
            <a:spLocks noGrp="1"/>
          </p:cNvSpPr>
          <p:nvPr>
            <p:ph type="ctrTitle"/>
          </p:nvPr>
        </p:nvSpPr>
        <p:spPr>
          <a:xfrm>
            <a:off x="323528" y="1556792"/>
            <a:ext cx="8547609" cy="826914"/>
          </a:xfrm>
          <a:prstGeom prst="rect"/>
          <a:noFill/>
          <a:ln>
            <a:noFill/>
          </a:ln>
        </p:spPr>
        <p:txBody>
          <a:bodyPr anchor="b" anchorCtr="0" bIns="34275" lIns="68569" rIns="68569" spcFirstLastPara="1" tIns="34275" vert="horz" wrap="square">
            <a:noAutofit/>
          </a:bodyPr>
          <a:p>
            <a:pPr algn="ctr">
              <a:spcBef>
                <a:spcPts val="0"/>
              </a:spcBef>
              <a:buClr>
                <a:srgbClr val="168DBA"/>
              </a:buClr>
              <a:buSzPts val="5400"/>
            </a:pPr>
            <a:r>
              <a:rPr dirty="0" sz="4000">
                <a:latin typeface="Century Gothic" panose="020B0502020202020204" pitchFamily="34" charset="0"/>
              </a:rPr>
              <a:t>METABOLIC DANCE IN MEDICINE</a:t>
            </a:r>
          </a:p>
        </p:txBody>
      </p:sp>
      <p:sp>
        <p:nvSpPr>
          <p:cNvPr id="1048591" name="Subtitle 1"/>
          <p:cNvSpPr>
            <a:spLocks noGrp="1"/>
          </p:cNvSpPr>
          <p:nvPr>
            <p:ph type="subTitle" idx="1"/>
          </p:nvPr>
        </p:nvSpPr>
        <p:spPr>
          <a:xfrm>
            <a:off x="3275856" y="3789040"/>
            <a:ext cx="5595281" cy="2880320"/>
          </a:xfrm>
        </p:spPr>
        <p:txBody>
          <a:bodyPr>
            <a:noAutofit/>
          </a:bodyPr>
          <a:p>
            <a:pPr algn="l"/>
            <a:r>
              <a:rPr b="1" dirty="0" sz="1800" lang="en-US">
                <a:latin typeface="Century Gothic" panose="020B0502020202020204" pitchFamily="34" charset="0"/>
              </a:rPr>
              <a:t>CHIEF PROF. Dr. David Pradeep kumar M.D, MRCP</a:t>
            </a:r>
          </a:p>
          <a:p>
            <a:pPr algn="l"/>
            <a:r>
              <a:rPr b="1" dirty="0" sz="1800" lang="en-US">
                <a:latin typeface="Century Gothic" panose="020B0502020202020204" pitchFamily="34" charset="0"/>
              </a:rPr>
              <a:t>ASST.PROF.  Dr. Raghavan M.D</a:t>
            </a:r>
          </a:p>
          <a:p>
            <a:pPr algn="l"/>
            <a:r>
              <a:rPr b="1" dirty="0" sz="1800" lang="en-US">
                <a:latin typeface="Century Gothic" panose="020B0502020202020204" pitchFamily="34" charset="0"/>
              </a:rPr>
              <a:t>ASST.PROF.  Dr. </a:t>
            </a:r>
            <a:r>
              <a:rPr b="1" dirty="0" sz="1800" lang="en-US" err="1">
                <a:latin typeface="Century Gothic" panose="020B0502020202020204" pitchFamily="34" charset="0"/>
              </a:rPr>
              <a:t>Naseema</a:t>
            </a:r>
            <a:r>
              <a:rPr b="1" dirty="0" sz="1800" lang="en-US">
                <a:latin typeface="Century Gothic" panose="020B0502020202020204" pitchFamily="34" charset="0"/>
              </a:rPr>
              <a:t> </a:t>
            </a:r>
            <a:r>
              <a:rPr b="1" dirty="0" sz="1800" lang="en-US" err="1">
                <a:latin typeface="Century Gothic" panose="020B0502020202020204" pitchFamily="34" charset="0"/>
              </a:rPr>
              <a:t>banu</a:t>
            </a:r>
            <a:r>
              <a:rPr b="1" dirty="0" sz="1800" lang="en-US">
                <a:latin typeface="Century Gothic" panose="020B0502020202020204" pitchFamily="34" charset="0"/>
              </a:rPr>
              <a:t> M.D</a:t>
            </a:r>
          </a:p>
          <a:p>
            <a:pPr algn="l"/>
            <a:r>
              <a:rPr b="1" dirty="0" sz="1800" lang="en-US">
                <a:latin typeface="Century Gothic" panose="020B0502020202020204" pitchFamily="34" charset="0"/>
              </a:rPr>
              <a:t>ASST.PROF.  Dr. Ram kumar M.D</a:t>
            </a:r>
          </a:p>
          <a:p>
            <a:pPr algn="l"/>
            <a:r>
              <a:rPr b="1" dirty="0" sz="1800" lang="en-US">
                <a:latin typeface="Century Gothic" panose="020B0502020202020204" pitchFamily="34" charset="0"/>
              </a:rPr>
              <a:t>ASST.PROF.  Dr. Nabil </a:t>
            </a:r>
            <a:r>
              <a:rPr b="1" dirty="0" sz="1800" lang="en-US" err="1">
                <a:latin typeface="Century Gothic" panose="020B0502020202020204" pitchFamily="34" charset="0"/>
              </a:rPr>
              <a:t>fayaz</a:t>
            </a:r>
            <a:r>
              <a:rPr b="1" dirty="0" sz="1800" lang="en-US">
                <a:latin typeface="Century Gothic" panose="020B0502020202020204" pitchFamily="34" charset="0"/>
              </a:rPr>
              <a:t> M.D</a:t>
            </a:r>
          </a:p>
          <a:p>
            <a:pPr algn="l"/>
            <a:r>
              <a:rPr b="1" dirty="0" sz="1800" lang="en-US" err="1">
                <a:latin typeface="Century Gothic" panose="020B0502020202020204" pitchFamily="34" charset="0"/>
              </a:rPr>
              <a:t>Presentor</a:t>
            </a:r>
            <a:r>
              <a:rPr b="1" dirty="0" sz="1800" lang="en-US">
                <a:latin typeface="Century Gothic" panose="020B0502020202020204" pitchFamily="34" charset="0"/>
              </a:rPr>
              <a:t>.    Dr. Revathi</a:t>
            </a:r>
            <a:r>
              <a:rPr b="1" dirty="0" sz="1800" lang="en-IN">
                <a:latin typeface="Century Gothic" panose="020B0502020202020204" pitchFamily="34" charset="0"/>
              </a:rPr>
              <a:t> PG</a:t>
            </a:r>
            <a:endParaRPr b="1" dirty="0" sz="1800" lang="en-US">
              <a:latin typeface="Century Gothic" panose="020B0502020202020204" pitchFamily="34" charset="0"/>
            </a:endParaRPr>
          </a:p>
          <a:p>
            <a:pPr algn="l"/>
            <a:endParaRPr b="1" dirty="0" lang="en-US">
              <a:latin typeface="Century Gothic" panose="020B0502020202020204" pitchFamily="34" charset="0"/>
            </a:endParaRPr>
          </a:p>
          <a:p>
            <a:endParaRPr b="1" dirty="0" sz="2800" lang="en-US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 lnSpcReduction="10000"/>
          </a:bodyPr>
          <a:p>
            <a:r>
              <a:rPr dirty="0" sz="2800" lang="en-US">
                <a:latin typeface="Century Gothic" panose="020B0502020202020204" pitchFamily="34" charset="0"/>
              </a:rPr>
              <a:t>Sensory system – normal</a:t>
            </a:r>
          </a:p>
          <a:p>
            <a:r>
              <a:rPr dirty="0" sz="2800" lang="en-US">
                <a:latin typeface="Century Gothic" panose="020B0502020202020204" pitchFamily="34" charset="0"/>
              </a:rPr>
              <a:t>Cerebellum – No nystagmus,</a:t>
            </a:r>
          </a:p>
          <a:p>
            <a:pPr indent="0" marL="36576">
              <a:buNone/>
            </a:pPr>
            <a:r>
              <a:rPr dirty="0" sz="2800" lang="en-US">
                <a:latin typeface="Century Gothic" panose="020B0502020202020204" pitchFamily="34" charset="0"/>
              </a:rPr>
              <a:t>                           Other signs couldn’t be               elicited </a:t>
            </a:r>
          </a:p>
          <a:p>
            <a:r>
              <a:rPr dirty="0" sz="2800" lang="en-US">
                <a:latin typeface="Century Gothic" panose="020B0502020202020204" pitchFamily="34" charset="0"/>
              </a:rPr>
              <a:t>Autonomic system – normal </a:t>
            </a:r>
          </a:p>
          <a:p>
            <a:r>
              <a:rPr dirty="0" sz="2800" lang="en-US">
                <a:latin typeface="Century Gothic" panose="020B0502020202020204" pitchFamily="34" charset="0"/>
              </a:rPr>
              <a:t>Spine and cranium – normal</a:t>
            </a:r>
          </a:p>
          <a:p>
            <a:r>
              <a:rPr dirty="0" sz="2800" lang="en-US">
                <a:latin typeface="Century Gothic" panose="020B0502020202020204" pitchFamily="34" charset="0"/>
              </a:rPr>
              <a:t>Neck stiffness absent  </a:t>
            </a:r>
          </a:p>
          <a:p>
            <a:endParaRPr dirty="0" lang="en-US"/>
          </a:p>
          <a:p>
            <a:pPr indent="0" marL="0">
              <a:buNone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CVS : S1, S2 heard, no murmur</a:t>
            </a:r>
          </a:p>
          <a:p>
            <a:pPr indent="0" marL="0">
              <a:buNone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    : Bilateral air entry (+), no added sounds</a:t>
            </a:r>
          </a:p>
          <a:p>
            <a:pPr indent="0" marL="0">
              <a:buNone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P/A : Soft, BS (+)</a:t>
            </a:r>
          </a:p>
          <a:p>
            <a:pPr indent="0" marL="36576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39660ac7-c693-443c-ad16-09e7bf014a4e">
            <a:hlinkClick r:id="" action="ppaction://media"/>
          </p:cNvPr>
          <p:cNvPicPr>
            <a:picLocks noChangeAspect="1"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123728" y="332656"/>
            <a:ext cx="4752528" cy="5793507"/>
          </a:xfrm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20000" fill="hold" id="6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vol="0">
                <p:cTn display="0" fill="hold" id="7">
                  <p:stCondLst>
                    <p:cond delay="indefinite"/>
                  </p:stCondLst>
                </p:cTn>
                <p:tgtEl>
                  <p:spTgt spid="2097152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2097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12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d563253b-3d2f-41d1-bb80-60e03812dd28">
            <a:hlinkClick r:id="" action="ppaction://media"/>
          </p:cNvPr>
          <p:cNvPicPr>
            <a:picLocks noChangeAspect="1"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979712" y="332656"/>
            <a:ext cx="4896544" cy="5793507"/>
          </a:xfrm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9928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vol="80000">
                <p:cTn display="0" fill="hold" id="7">
                  <p:stCondLst>
                    <p:cond delay="indefinite"/>
                  </p:stCondLst>
                </p:cTn>
                <p:tgtEl>
                  <p:spTgt spid="2097153"/>
                </p:tgtEl>
              </p:cMediaNode>
            </p:video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">
                      <p:stCondLst>
                        <p:cond delay="0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12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27584" y="908720"/>
            <a:ext cx="7632848" cy="518457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CHIEF</a:t>
            </a:r>
            <a:r>
              <a:rPr dirty="0" sz="4000" lang="en-US">
                <a:latin typeface="Century Gothic" panose="020B0502020202020204" pitchFamily="34" charset="0"/>
              </a:rPr>
              <a:t> </a:t>
            </a:r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COMPLAINTS</a:t>
            </a:r>
            <a:endParaRPr b="1" cap="all" dirty="0" sz="3200" lang="en-AE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algn="t" blurRad="50800" dir="5400000" dist="38100" rotWithShape="0">
                  <a:prstClr val="black">
                    <a:alpha val="5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36576">
              <a:buNone/>
            </a:pPr>
            <a:r>
              <a:rPr dirty="0" sz="2800" lang="en-US">
                <a:latin typeface="Century Gothic" panose="020B0502020202020204" pitchFamily="34" charset="0"/>
              </a:rPr>
              <a:t>A 50 year old female patient </a:t>
            </a:r>
          </a:p>
          <a:p>
            <a:pPr indent="0" marL="36576">
              <a:buNone/>
            </a:pPr>
            <a:r>
              <a:rPr dirty="0" sz="2800" lang="en-US">
                <a:latin typeface="Century Gothic" panose="020B0502020202020204" pitchFamily="34" charset="0"/>
              </a:rPr>
              <a:t>with chief complaints of involuntary movements involving all 4 limbs and face ×  3 days.</a:t>
            </a:r>
            <a:endParaRPr altLang="en-US" lang="zh-CN"/>
          </a:p>
          <a:p>
            <a:endParaRPr dirty="0" lang="en-AE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8391306" cy="1071570"/>
          </a:xfrm>
        </p:spPr>
        <p:txBody>
          <a:bodyPr anchor="ctr" lIns="45720" rIns="45720" vert="horz">
            <a:normAutofit/>
          </a:bodyPr>
          <a:p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HISTORY OF PRESENTING ILLNESS</a:t>
            </a:r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214282" y="1628800"/>
            <a:ext cx="8715436" cy="4968552"/>
          </a:xfrm>
        </p:spPr>
        <p:txBody>
          <a:bodyPr>
            <a:normAutofit/>
          </a:bodyPr>
          <a:p>
            <a:pPr>
              <a:buNone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was apparently normal before 3 days then she developed </a:t>
            </a:r>
          </a:p>
          <a:p>
            <a:pPr>
              <a:buFont typeface="Wingdings" pitchFamily="2" charset="2"/>
              <a:buChar char="Ø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H/o Involuntary movements involving all 4 limbs    and face ( Right &gt;left )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altLang="en-US" dirty="0" sz="2800" lang="en-IN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altLang="en-US"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altLang="en-US" lang="zh-CN"/>
          </a:p>
          <a:p>
            <a:pPr>
              <a:buFont typeface="Wingdings" pitchFamily="2" charset="2"/>
              <a:buChar char="Ø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H/o Fever</a:t>
            </a:r>
          </a:p>
          <a:p>
            <a:pPr indent="0" marL="36576">
              <a:buNone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H/o Headache </a:t>
            </a:r>
            <a:endParaRPr altLang="en-US" lang="zh-CN"/>
          </a:p>
          <a:p>
            <a:pPr indent="0" marL="36576">
              <a:buNone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H/o Nausea/ Vomiting </a:t>
            </a:r>
            <a:endParaRPr altLang="en-US" lang="zh-CN"/>
          </a:p>
          <a:p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Content Placeholder 4"/>
          <p:cNvSpPr>
            <a:spLocks noGrp="1"/>
          </p:cNvSpPr>
          <p:nvPr>
            <p:ph idx="1"/>
          </p:nvPr>
        </p:nvSpPr>
        <p:spPr>
          <a:xfrm>
            <a:off x="457200" y="692696"/>
            <a:ext cx="8115328" cy="5665262"/>
          </a:xfrm>
        </p:spPr>
        <p:txBody>
          <a:bodyPr/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H/o blurring of vision</a:t>
            </a:r>
          </a:p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  H/o altered sensorium</a:t>
            </a:r>
          </a:p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  H/o chest pain/ palpitation/ sweating</a:t>
            </a:r>
          </a:p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   H/o weakness of limbs </a:t>
            </a:r>
          </a:p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   H/o sensory disturbances</a:t>
            </a:r>
          </a:p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   H/o bowel and bladder disturbances     </a:t>
            </a:r>
          </a:p>
          <a:p>
            <a:pPr>
              <a:buFont typeface="Wingdings" pitchFamily="2" charset="2"/>
              <a:buChar char="v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   H/o loss of weight/ loss of appetite 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 fontScale="46667" lnSpcReduction="20000"/>
          </a:bodyPr>
          <a:p>
            <a:pPr indent="0" marL="0">
              <a:spcBef>
                <a:spcPct val="0"/>
              </a:spcBef>
              <a:buNone/>
            </a:pPr>
            <a:r>
              <a:rPr b="1" cap="all" dirty="0" sz="80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PAST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7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H/o previous similar episodes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7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K/c/o DM/HTN/TB/CAD/CVA/Seizure disorder/Thyroid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7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H/o drug intake/ substance abuse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7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H/o Trauma</a:t>
            </a:r>
          </a:p>
          <a:p>
            <a:pPr>
              <a:buFont typeface="Wingdings" panose="05000000000000000000" pitchFamily="2" charset="2"/>
              <a:buChar char="§"/>
            </a:pPr>
            <a:endParaRPr dirty="0" sz="51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marL="0">
              <a:spcBef>
                <a:spcPct val="0"/>
              </a:spcBef>
              <a:buNone/>
            </a:pPr>
            <a:r>
              <a:rPr b="1" cap="all" dirty="0" sz="80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FAMILY HISTORY</a:t>
            </a:r>
          </a:p>
          <a:p>
            <a:pPr>
              <a:buNone/>
            </a:pPr>
            <a:endParaRPr dirty="0" sz="51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dirty="0" sz="7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H/o similar illness in her family members</a:t>
            </a:r>
          </a:p>
          <a:p>
            <a:pPr indent="0" marL="36576">
              <a:buNone/>
            </a:pPr>
            <a:endParaRPr dirty="0"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649491"/>
          </a:xfrm>
        </p:spPr>
        <p:txBody>
          <a:bodyPr>
            <a:normAutofit/>
          </a:bodyPr>
          <a:p>
            <a:pPr indent="0" marL="0">
              <a:spcBef>
                <a:spcPct val="0"/>
              </a:spcBef>
              <a:buNone/>
            </a:pPr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PERSONAL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diet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an alcoholic or smoker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Bowel and bladder habits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sleep pattern</a:t>
            </a:r>
          </a:p>
          <a:p>
            <a:endParaRPr dirty="0"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marL="0">
              <a:spcBef>
                <a:spcPct val="0"/>
              </a:spcBef>
              <a:buNone/>
            </a:pPr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MENSTRUAL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Attained menopause </a:t>
            </a:r>
          </a:p>
          <a:p>
            <a:pPr indent="0" marL="0">
              <a:buNone/>
            </a:pPr>
            <a:r>
              <a:rPr dirty="0"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 lnSpcReduction="10000"/>
          </a:bodyPr>
          <a:p>
            <a:pPr indent="0" marL="0">
              <a:lnSpc>
                <a:spcPct val="110000"/>
              </a:lnSpc>
              <a:spcBef>
                <a:spcPct val="0"/>
              </a:spcBef>
              <a:buNone/>
            </a:pPr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GENERAL EXAMINATION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Conscious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Afebrile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Moderately built &amp; nourished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pallo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Icter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cyanosis/ clubbing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pedal edema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generalised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lymphadenopathy</a:t>
            </a:r>
            <a:endParaRPr altLang="en-US" lang="zh-CN"/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markers of HIV/TB</a:t>
            </a:r>
            <a:endParaRPr altLang="en-US" lang="zh-CN"/>
          </a:p>
          <a:p>
            <a:pPr>
              <a:buFont typeface="Wingdings" panose="05000000000000000000" pitchFamily="2" charset="2"/>
              <a:buChar char="§"/>
            </a:pP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sz="28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Neurocutaneous</a:t>
            </a:r>
            <a:r>
              <a:rPr dirty="0" sz="28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markers</a:t>
            </a:r>
            <a:endParaRPr altLang="en-US" lang="zh-CN"/>
          </a:p>
          <a:p>
            <a:pPr indent="0" marL="36576">
              <a:buNone/>
            </a:pPr>
            <a:endParaRPr dirty="0" sz="2400"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dirty="0"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4000" lang="en-US"/>
              <a:t> </a:t>
            </a:r>
            <a:r>
              <a:rPr b="1" cap="all" dirty="0" sz="32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</a:rPr>
              <a:t>VITALS</a:t>
            </a:r>
            <a:endParaRPr b="1" cap="all" dirty="0" sz="4000" lang="en-US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algn="t" blurRad="50800" dir="5400000" dist="38100" rotWithShape="0">
                  <a:prstClr val="black">
                    <a:alpha val="5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467600" cy="4708525"/>
          </a:xfrm>
        </p:spPr>
        <p:txBody>
          <a:bodyPr>
            <a:normAutofit/>
          </a:bodyPr>
          <a:p>
            <a:pPr>
              <a:buNone/>
            </a:pPr>
            <a:r>
              <a:rPr dirty="0" sz="2800" lang="en-US">
                <a:latin typeface="Century Gothic" panose="020B0502020202020204" pitchFamily="34" charset="0"/>
              </a:rPr>
              <a:t>BP- 100/70 mm/Hg – left upper arm in supine posture</a:t>
            </a:r>
          </a:p>
          <a:p>
            <a:pPr>
              <a:buNone/>
            </a:pPr>
            <a:r>
              <a:rPr dirty="0" sz="2800" lang="en-US">
                <a:latin typeface="Century Gothic" panose="020B0502020202020204" pitchFamily="34" charset="0"/>
              </a:rPr>
              <a:t>PR – 88/min regular rhythm, normal volume, no specific character, felt equally in all peripheral vessels, no </a:t>
            </a:r>
            <a:r>
              <a:rPr dirty="0" sz="2800" lang="en-US" err="1">
                <a:latin typeface="Century Gothic" panose="020B0502020202020204" pitchFamily="34" charset="0"/>
              </a:rPr>
              <a:t>radioradial</a:t>
            </a:r>
            <a:r>
              <a:rPr dirty="0" sz="2800" lang="en-US">
                <a:latin typeface="Century Gothic" panose="020B0502020202020204" pitchFamily="34" charset="0"/>
              </a:rPr>
              <a:t> and </a:t>
            </a:r>
            <a:r>
              <a:rPr dirty="0" sz="2800" lang="en-US" err="1">
                <a:latin typeface="Century Gothic" panose="020B0502020202020204" pitchFamily="34" charset="0"/>
              </a:rPr>
              <a:t>radiofemoral</a:t>
            </a:r>
            <a:r>
              <a:rPr dirty="0" sz="2800" lang="en-US">
                <a:latin typeface="Century Gothic" panose="020B0502020202020204" pitchFamily="34" charset="0"/>
              </a:rPr>
              <a:t> delay</a:t>
            </a:r>
          </a:p>
          <a:p>
            <a:pPr>
              <a:buNone/>
            </a:pPr>
            <a:r>
              <a:rPr dirty="0" sz="2800" lang="en-US">
                <a:latin typeface="Century Gothic" panose="020B0502020202020204" pitchFamily="34" charset="0"/>
              </a:rPr>
              <a:t>SPO2  - 98% in room air</a:t>
            </a:r>
          </a:p>
          <a:p>
            <a:pPr>
              <a:buNone/>
            </a:pPr>
            <a:r>
              <a:rPr dirty="0" sz="2800" lang="en-US">
                <a:latin typeface="Century Gothic" panose="020B0502020202020204" pitchFamily="34" charset="0"/>
              </a:rPr>
              <a:t>RR – 16/min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216124" y="332656"/>
            <a:ext cx="8928992" cy="6912768"/>
          </a:xfrm>
        </p:spPr>
        <p:txBody>
          <a:bodyPr>
            <a:normAutofit fontScale="26667" lnSpcReduction="20000"/>
          </a:bodyPr>
          <a:p>
            <a:pPr indent="0" marL="0">
              <a:buNone/>
            </a:pPr>
            <a:r>
              <a:rPr b="1" cap="all" dirty="0" sz="12800" lang="en-US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algn="t" blurRad="50800" dir="5400000" dist="38100" rotWithShape="0">
                    <a:prstClr val="black">
                      <a:alpha val="50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SYSTEMIC EXAMINATION</a:t>
            </a:r>
          </a:p>
          <a:p>
            <a:pPr indent="0" marL="0">
              <a:buNone/>
            </a:pPr>
            <a:r>
              <a:rPr dirty="0" lang="en-US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indent="0" marL="0">
              <a:buNone/>
            </a:pPr>
            <a:r>
              <a:rPr dirty="0" sz="8000" lang="en-US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Conscious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Oriented to time/place/person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handed individual </a:t>
            </a:r>
          </a:p>
          <a:p>
            <a:pPr>
              <a:buFont typeface="Wingdings" panose="05000000000000000000" pitchFamily="2" charset="2"/>
              <a:buChar char="§"/>
            </a:pPr>
            <a:endParaRPr dirty="0" sz="8000"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marL="36576">
              <a:buNone/>
            </a:pPr>
            <a:r>
              <a:rPr dirty="0" sz="8000" lang="en-US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 EXAMINATION</a:t>
            </a:r>
            <a:endParaRPr dirty="0" sz="80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marL="36576">
              <a:buNone/>
            </a:pPr>
            <a:r>
              <a:rPr dirty="0" sz="8000"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0" marL="0">
              <a:buNone/>
            </a:pPr>
            <a:r>
              <a:rPr dirty="0" sz="8000"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RIGHT       LEFT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BULK                              Normal     </a:t>
            </a:r>
            <a:r>
              <a:rPr dirty="0" sz="80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endParaRPr dirty="0" sz="80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          UL               Normal     </a:t>
            </a:r>
            <a:r>
              <a:rPr dirty="0" sz="80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endParaRPr dirty="0" sz="80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marL="0">
              <a:buNone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LL                Normal     </a:t>
            </a:r>
            <a:r>
              <a:rPr dirty="0" sz="80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endParaRPr dirty="0" sz="80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marL="0">
              <a:buNone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DTR            UL                      +              +</a:t>
            </a:r>
          </a:p>
          <a:p>
            <a:pPr indent="0" marL="36576">
              <a:buNone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LL                       +              +</a:t>
            </a:r>
          </a:p>
          <a:p>
            <a:pPr>
              <a:buFont typeface="Wingdings" panose="05000000000000000000" pitchFamily="2" charset="2"/>
              <a:buChar char="§"/>
            </a:pPr>
            <a:endParaRPr dirty="0" sz="80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PLANTAR                        flexor       </a:t>
            </a:r>
            <a:r>
              <a:rPr dirty="0" sz="8000" lang="en-US" err="1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flexor</a:t>
            </a:r>
            <a:endParaRPr dirty="0" sz="8000" lang="en-US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0" marL="36576">
              <a:buNone/>
            </a:pPr>
            <a:r>
              <a:rPr dirty="0" sz="8000" lang="en-US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Bilateral pupil 3mm equally reactive to light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lastClr="000000" val="windowText"/>
      </a:dk1>
      <a:lt1>
        <a:sysClr lastClr="FFFFFF" val="window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dir="t" rig="harsh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srinivasan</dc:creator>
  <cp:lastModifiedBy>revathipriya629@gmail.com</cp:lastModifiedBy>
  <dcterms:created xsi:type="dcterms:W3CDTF">2006-08-15T13:00:00Z</dcterms:created>
  <dcterms:modified xsi:type="dcterms:W3CDTF">2023-11-28T15:04:33Z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c6e8a518a3aa4c18be55baa0978111c0</vt:lpwstr>
  </property>
</Properties>
</file>