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6" r:id="rId16"/>
    <p:sldId id="280" r:id="rId17"/>
    <p:sldId id="282" r:id="rId18"/>
    <p:sldId id="284" r:id="rId19"/>
    <p:sldId id="286" r:id="rId20"/>
    <p:sldId id="288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娣辫壊鏍峰紡 1 - 寮鸿皟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涓害鏍峰紡 2 - 寮鸿皟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458200" cy="14700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smtClean="0"/>
              <a:t>RARE CA(U)SE </a:t>
            </a:r>
            <a:r>
              <a:rPr lang="en-US" dirty="0" smtClean="0"/>
              <a:t>OF PARAPARESIS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229600" cy="2272262"/>
          </a:xfrm>
        </p:spPr>
        <p:txBody>
          <a:bodyPr>
            <a:normAutofit fontScale="92500" lnSpcReduction="10000"/>
          </a:bodyPr>
          <a:lstStyle/>
          <a:p>
            <a:r>
              <a:rPr lang="en-IN" b="1" i="1" dirty="0" smtClean="0"/>
              <a:t>VII MEDICAL UNIT</a:t>
            </a:r>
            <a:endParaRPr lang="en-IN" b="1" i="1" dirty="0" smtClean="0"/>
          </a:p>
          <a:p>
            <a:r>
              <a:rPr lang="en-IN" dirty="0" smtClean="0"/>
              <a:t>                      CHIEF : PROF. DR. K. SENTHIL MD</a:t>
            </a:r>
            <a:endParaRPr lang="en-IN" dirty="0" smtClean="0"/>
          </a:p>
          <a:p>
            <a:r>
              <a:rPr lang="en-IN" dirty="0" smtClean="0"/>
              <a:t>ASSOCIATE PROF : DR. K. MURALIDHARAN MD</a:t>
            </a:r>
            <a:endParaRPr lang="en-IN" dirty="0" smtClean="0"/>
          </a:p>
          <a:p>
            <a:r>
              <a:rPr lang="en-IN" dirty="0" smtClean="0"/>
              <a:t>ASSISTANT PROF :  DR. V. MANIKANDAN MD</a:t>
            </a:r>
            <a:endParaRPr lang="en-IN" dirty="0" smtClean="0"/>
          </a:p>
          <a:p>
            <a:r>
              <a:rPr lang="en-IN" dirty="0" smtClean="0"/>
              <a:t>                                       DR. SARAVANA MADHAV MD., DTCD.</a:t>
            </a:r>
            <a:endParaRPr lang="en-IN" dirty="0" smtClean="0"/>
          </a:p>
          <a:p>
            <a:r>
              <a:rPr lang="en-IN" dirty="0" smtClean="0"/>
              <a:t>                                       DR. C. RAMANAN MD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INVESTIGATIONS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dirty="0" smtClean="0"/>
              <a:t>CSF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IN" dirty="0" smtClean="0"/>
              <a:t>VCTC – non reactive</a:t>
            </a:r>
            <a:endParaRPr lang="en-IN" dirty="0" smtClean="0"/>
          </a:p>
          <a:p>
            <a:r>
              <a:rPr lang="en-IN" dirty="0" smtClean="0"/>
              <a:t>Viral markers – negative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TSH – 2.06 </a:t>
            </a:r>
            <a:r>
              <a:rPr lang="en-IN" dirty="0" err="1" smtClean="0"/>
              <a:t>Euthyroid</a:t>
            </a:r>
            <a:endParaRPr lang="en-IN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 smtClean="0"/>
              <a:t>Colourless</a:t>
            </a:r>
            <a:endParaRPr lang="en-IN" dirty="0" smtClean="0"/>
          </a:p>
          <a:p>
            <a:r>
              <a:rPr lang="en-IN" dirty="0" smtClean="0"/>
              <a:t>Appearance – clear</a:t>
            </a:r>
            <a:endParaRPr lang="en-IN" dirty="0" smtClean="0"/>
          </a:p>
          <a:p>
            <a:r>
              <a:rPr lang="en-IN" dirty="0" smtClean="0"/>
              <a:t>Glucose – 53 mg/</a:t>
            </a:r>
            <a:r>
              <a:rPr lang="en-IN" dirty="0" err="1" smtClean="0"/>
              <a:t>dL</a:t>
            </a:r>
            <a:endParaRPr lang="en-IN" dirty="0" smtClean="0"/>
          </a:p>
          <a:p>
            <a:r>
              <a:rPr lang="en-IN" dirty="0" smtClean="0"/>
              <a:t>Protein – 58 mg/</a:t>
            </a:r>
            <a:r>
              <a:rPr lang="en-IN" dirty="0" err="1" smtClean="0"/>
              <a:t>dL</a:t>
            </a:r>
            <a:endParaRPr lang="en-IN" dirty="0" smtClean="0"/>
          </a:p>
          <a:p>
            <a:r>
              <a:rPr lang="en-IN" dirty="0" smtClean="0"/>
              <a:t>Total count -  8 cells/mm3</a:t>
            </a:r>
            <a:endParaRPr lang="en-IN" dirty="0" smtClean="0"/>
          </a:p>
          <a:p>
            <a:r>
              <a:rPr lang="en-IN" dirty="0" smtClean="0"/>
              <a:t>DC – N -67% and L 33%</a:t>
            </a:r>
            <a:endParaRPr lang="en-IN" dirty="0" smtClean="0"/>
          </a:p>
          <a:p>
            <a:r>
              <a:rPr lang="en-IN" dirty="0" smtClean="0"/>
              <a:t>Globulin – negative</a:t>
            </a:r>
            <a:endParaRPr lang="en-IN" dirty="0" smtClean="0"/>
          </a:p>
          <a:p>
            <a:r>
              <a:rPr lang="en-IN" dirty="0" smtClean="0"/>
              <a:t>ADA – 1.2 U/L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MRI SPINE </a:t>
            </a:r>
            <a:endParaRPr lang="en-IN" dirty="0" smtClean="0"/>
          </a:p>
          <a:p>
            <a:pPr lvl="1"/>
            <a:r>
              <a:rPr lang="en-IN" dirty="0" smtClean="0"/>
              <a:t>Exaggerated lumbar </a:t>
            </a:r>
            <a:r>
              <a:rPr lang="en-IN" dirty="0" err="1" smtClean="0"/>
              <a:t>lordosis</a:t>
            </a:r>
            <a:endParaRPr lang="en-IN" dirty="0" smtClean="0"/>
          </a:p>
          <a:p>
            <a:pPr lvl="1"/>
            <a:r>
              <a:rPr lang="en-IN" dirty="0" smtClean="0"/>
              <a:t>Mild </a:t>
            </a:r>
            <a:r>
              <a:rPr lang="en-IN" dirty="0" err="1" smtClean="0"/>
              <a:t>dextroscoliosis</a:t>
            </a:r>
            <a:r>
              <a:rPr lang="en-IN" dirty="0" smtClean="0"/>
              <a:t> with D10 as apex vertebra with </a:t>
            </a:r>
            <a:r>
              <a:rPr lang="en-IN" dirty="0" err="1" smtClean="0"/>
              <a:t>cobbs</a:t>
            </a:r>
            <a:r>
              <a:rPr lang="en-IN" dirty="0" smtClean="0"/>
              <a:t> angle of 21’ </a:t>
            </a:r>
            <a:endParaRPr lang="en-IN" dirty="0" smtClean="0"/>
          </a:p>
          <a:p>
            <a:pPr lvl="1"/>
            <a:r>
              <a:rPr lang="en-IN" dirty="0" smtClean="0"/>
              <a:t>Mild </a:t>
            </a:r>
            <a:r>
              <a:rPr lang="en-IN" dirty="0" err="1" smtClean="0"/>
              <a:t>levoscoliosis</a:t>
            </a:r>
            <a:r>
              <a:rPr lang="en-IN" dirty="0" smtClean="0"/>
              <a:t> in lumbar level with the apex as L3 vertebra</a:t>
            </a:r>
            <a:endParaRPr lang="en-IN" dirty="0" smtClean="0"/>
          </a:p>
          <a:p>
            <a:pPr lvl="1"/>
            <a:r>
              <a:rPr lang="en-IN" dirty="0" smtClean="0"/>
              <a:t>Posterior disc </a:t>
            </a:r>
            <a:r>
              <a:rPr lang="en-IN" dirty="0" err="1" smtClean="0"/>
              <a:t>osteophytic</a:t>
            </a:r>
            <a:r>
              <a:rPr lang="en-IN" dirty="0" smtClean="0"/>
              <a:t> changes at C3-C4 and C5-C6 causing anterior </a:t>
            </a:r>
            <a:r>
              <a:rPr lang="en-IN" dirty="0" err="1" smtClean="0"/>
              <a:t>thecal</a:t>
            </a:r>
            <a:r>
              <a:rPr lang="en-IN" dirty="0" smtClean="0"/>
              <a:t> sac indentation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NEUROLOGY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smtClean="0"/>
              <a:t>Imp : chronic spastic </a:t>
            </a:r>
            <a:r>
              <a:rPr lang="en-IN" dirty="0" err="1" smtClean="0"/>
              <a:t>parparesis</a:t>
            </a:r>
            <a:r>
              <a:rPr lang="en-IN" dirty="0" smtClean="0"/>
              <a:t>/ to r/o </a:t>
            </a:r>
            <a:r>
              <a:rPr lang="en-IN" dirty="0" err="1" smtClean="0"/>
              <a:t>paraneoplastic</a:t>
            </a:r>
            <a:r>
              <a:rPr lang="en-IN" dirty="0" smtClean="0"/>
              <a:t> </a:t>
            </a:r>
            <a:r>
              <a:rPr lang="en-IN" dirty="0" err="1" smtClean="0"/>
              <a:t>etiology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To do </a:t>
            </a:r>
            <a:endParaRPr lang="en-IN" dirty="0" smtClean="0"/>
          </a:p>
          <a:p>
            <a:pPr lvl="1"/>
            <a:r>
              <a:rPr lang="en-IN" dirty="0" smtClean="0"/>
              <a:t>MRI brain</a:t>
            </a:r>
            <a:endParaRPr lang="en-IN" dirty="0" smtClean="0"/>
          </a:p>
          <a:p>
            <a:pPr lvl="1"/>
            <a:r>
              <a:rPr lang="en-IN" dirty="0" smtClean="0"/>
              <a:t>CT – chest</a:t>
            </a:r>
            <a:endParaRPr lang="en-IN" dirty="0" smtClean="0"/>
          </a:p>
          <a:p>
            <a:pPr lvl="1"/>
            <a:r>
              <a:rPr lang="en-IN" dirty="0" smtClean="0"/>
              <a:t>CT – abdomen</a:t>
            </a:r>
            <a:endParaRPr lang="en-IN" dirty="0" smtClean="0"/>
          </a:p>
          <a:p>
            <a:pPr lvl="1"/>
            <a:r>
              <a:rPr lang="en-IN" dirty="0" smtClean="0"/>
              <a:t>Serum GAD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 smtClean="0"/>
              <a:t>Advice</a:t>
            </a:r>
            <a:endParaRPr lang="en-IN" dirty="0" smtClean="0"/>
          </a:p>
          <a:p>
            <a:pPr lvl="1"/>
            <a:r>
              <a:rPr lang="en-IN" dirty="0" smtClean="0"/>
              <a:t>T. </a:t>
            </a:r>
            <a:r>
              <a:rPr lang="en-IN" dirty="0" err="1" smtClean="0"/>
              <a:t>Baclofen</a:t>
            </a:r>
            <a:r>
              <a:rPr lang="en-IN" dirty="0" smtClean="0"/>
              <a:t> 10 mg BD</a:t>
            </a:r>
            <a:endParaRPr lang="en-IN" dirty="0" smtClean="0"/>
          </a:p>
          <a:p>
            <a:pPr lvl="1"/>
            <a:r>
              <a:rPr lang="en-IN" dirty="0" smtClean="0"/>
              <a:t>T. Diazepam 5 mg TDS</a:t>
            </a:r>
            <a:endParaRPr lang="en-IN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2249488"/>
            <a:ext cx="4038600" cy="4525962"/>
          </a:xfrm>
        </p:spPr>
        <p:txBody>
          <a:bodyPr/>
          <a:lstStyle/>
          <a:p>
            <a:r>
              <a:rPr lang="en-IN" dirty="0" smtClean="0"/>
              <a:t>MRI brain</a:t>
            </a:r>
            <a:endParaRPr lang="en-IN" dirty="0" smtClean="0"/>
          </a:p>
          <a:p>
            <a:r>
              <a:rPr lang="en-IN" dirty="0" smtClean="0"/>
              <a:t>CT chest</a:t>
            </a:r>
            <a:endParaRPr lang="en-IN" dirty="0" smtClean="0"/>
          </a:p>
          <a:p>
            <a:r>
              <a:rPr lang="en-IN" dirty="0" smtClean="0"/>
              <a:t>CT abdomen and pelvis 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3657600" y="2362200"/>
            <a:ext cx="533400" cy="1752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29718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Normal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4952"/>
            <a:ext cx="8229600" cy="1069848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NEXT?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19200"/>
            <a:ext cx="7772400" cy="2124075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Serum GAD antibody – positive 2246 IU/L </a:t>
            </a:r>
            <a:r>
              <a:rPr lang="en-IN" sz="3200" b="0" dirty="0" smtClean="0">
                <a:solidFill>
                  <a:schemeClr val="tx1"/>
                </a:solidFill>
              </a:rPr>
              <a:t>(normal&lt;10)</a:t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DIAGNOSIS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SYSTEMIC HYPERTENSION</a:t>
            </a:r>
            <a:endParaRPr lang="en-IN" dirty="0" smtClean="0"/>
          </a:p>
          <a:p>
            <a:r>
              <a:rPr lang="en-IN" dirty="0" smtClean="0"/>
              <a:t>CHRONIC SPASTIC PARAPARESIS</a:t>
            </a:r>
            <a:endParaRPr lang="en-IN" dirty="0" smtClean="0"/>
          </a:p>
          <a:p>
            <a:r>
              <a:rPr lang="en-IN" dirty="0" smtClean="0"/>
              <a:t>STIFF PERSON SYNDROME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TREATMENT GIVEN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T. </a:t>
            </a:r>
            <a:r>
              <a:rPr lang="en-IN" dirty="0" err="1" smtClean="0"/>
              <a:t>Amlodipine</a:t>
            </a:r>
            <a:r>
              <a:rPr lang="en-IN" dirty="0" smtClean="0"/>
              <a:t> 2.5 mg 4 OD</a:t>
            </a:r>
            <a:endParaRPr lang="en-IN" dirty="0" smtClean="0"/>
          </a:p>
          <a:p>
            <a:r>
              <a:rPr lang="en-IN" dirty="0" smtClean="0"/>
              <a:t>T. </a:t>
            </a:r>
            <a:r>
              <a:rPr lang="en-IN" dirty="0" err="1" smtClean="0"/>
              <a:t>Enalapril</a:t>
            </a:r>
            <a:r>
              <a:rPr lang="en-IN" dirty="0" smtClean="0"/>
              <a:t> 2.5 mg BD</a:t>
            </a:r>
            <a:endParaRPr lang="en-IN" dirty="0" smtClean="0"/>
          </a:p>
          <a:p>
            <a:r>
              <a:rPr lang="en-IN" dirty="0" smtClean="0"/>
              <a:t>T. Diazepam 5 mg TDS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Planned for - </a:t>
            </a:r>
            <a:r>
              <a:rPr lang="en-IN" dirty="0" err="1" smtClean="0"/>
              <a:t>IvIg </a:t>
            </a:r>
            <a:r>
              <a:rPr lang="en-AU" altLang="en-IN" dirty="0" err="1" smtClean="0"/>
              <a:t>/ Rituximab</a:t>
            </a:r>
            <a:endParaRPr lang="en-AU" altLang="en-IN" dirty="0" err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Condition on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0054"/>
            <a:ext cx="8229600" cy="4325112"/>
          </a:xfrm>
        </p:spPr>
        <p:txBody>
          <a:bodyPr/>
          <a:lstStyle/>
          <a:p>
            <a:r>
              <a:rPr lang="en-IN" dirty="0" smtClean="0"/>
              <a:t>Patient’s stiffness decreased</a:t>
            </a:r>
            <a:endParaRPr lang="en-IN" dirty="0" smtClean="0"/>
          </a:p>
          <a:p>
            <a:r>
              <a:rPr lang="en-IN" dirty="0" smtClean="0"/>
              <a:t>Patient able to walk</a:t>
            </a:r>
            <a:endParaRPr lang="en-IN" dirty="0" smtClean="0"/>
          </a:p>
          <a:p>
            <a:r>
              <a:rPr lang="en-IN" dirty="0" smtClean="0"/>
              <a:t>Low back ache reduced</a:t>
            </a:r>
            <a:endParaRPr lang="en-IN" dirty="0" smtClean="0"/>
          </a:p>
          <a:p>
            <a:r>
              <a:rPr lang="en-IN" dirty="0" smtClean="0"/>
              <a:t>Weakness improved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AIM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0054"/>
            <a:ext cx="8229600" cy="4325112"/>
          </a:xfrm>
        </p:spPr>
        <p:txBody>
          <a:bodyPr/>
          <a:lstStyle/>
          <a:p>
            <a:r>
              <a:rPr lang="en-IN" dirty="0" smtClean="0"/>
              <a:t>To emphasise rare </a:t>
            </a:r>
            <a:r>
              <a:rPr lang="en-IN" dirty="0" err="1" smtClean="0"/>
              <a:t>etiology</a:t>
            </a:r>
            <a:r>
              <a:rPr lang="en-IN" dirty="0" smtClean="0"/>
              <a:t> of chronic spastic </a:t>
            </a:r>
            <a:r>
              <a:rPr lang="en-IN" dirty="0" err="1" smtClean="0"/>
              <a:t>paraparesis</a:t>
            </a:r>
            <a:endParaRPr lang="en-IN" dirty="0" smtClean="0"/>
          </a:p>
          <a:p>
            <a:r>
              <a:rPr lang="en-IN" dirty="0" smtClean="0"/>
              <a:t>To look for autoimmune causes if the diagnosis is uncertain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62 years old male came with chief complaints of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c/o difficulty in using both lower limbs x 2 years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c/0 </a:t>
            </a:r>
            <a:r>
              <a:rPr lang="en-IN" dirty="0" err="1" smtClean="0"/>
              <a:t>lowback</a:t>
            </a:r>
            <a:r>
              <a:rPr lang="en-IN" dirty="0" smtClean="0"/>
              <a:t> ache x 1month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HISTORY OF PRESENTING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Patient initially noticed stiffness in both lower limbs right &gt; left</a:t>
            </a:r>
            <a:endParaRPr lang="en-IN" dirty="0" smtClean="0"/>
          </a:p>
          <a:p>
            <a:pPr lvl="1"/>
            <a:r>
              <a:rPr lang="en-IN" dirty="0" smtClean="0"/>
              <a:t>Insidious </a:t>
            </a:r>
            <a:r>
              <a:rPr lang="en-IN" dirty="0" err="1" smtClean="0"/>
              <a:t>onsent</a:t>
            </a:r>
            <a:endParaRPr lang="en-IN" dirty="0" smtClean="0"/>
          </a:p>
          <a:p>
            <a:pPr lvl="1"/>
            <a:r>
              <a:rPr lang="en-IN" dirty="0" smtClean="0"/>
              <a:t>Gradually progressive over 2 years </a:t>
            </a:r>
            <a:endParaRPr lang="en-IN" dirty="0" smtClean="0"/>
          </a:p>
          <a:p>
            <a:pPr lvl="1"/>
            <a:r>
              <a:rPr lang="en-IN" dirty="0" smtClean="0"/>
              <a:t>On and off – worsens suddenly </a:t>
            </a:r>
            <a:endParaRPr lang="en-IN" dirty="0" smtClean="0"/>
          </a:p>
          <a:p>
            <a:r>
              <a:rPr lang="en-IN" dirty="0" smtClean="0"/>
              <a:t>Patient feels that his limbs becomes like stone and unable to move</a:t>
            </a:r>
            <a:endParaRPr lang="en-IN" dirty="0" smtClean="0"/>
          </a:p>
          <a:p>
            <a:r>
              <a:rPr lang="en-IN" dirty="0" smtClean="0"/>
              <a:t>Each episode of stiffness lasting for 10 – 12 hrs, relieved by taking analgesics.</a:t>
            </a:r>
            <a:endParaRPr lang="en-IN" dirty="0" smtClean="0"/>
          </a:p>
          <a:p>
            <a:r>
              <a:rPr lang="en-IN" dirty="0" smtClean="0"/>
              <a:t>Last such episode was 1 week back and is not relieved by analgesics</a:t>
            </a:r>
            <a:endParaRPr lang="en-IN" dirty="0" smtClean="0"/>
          </a:p>
          <a:p>
            <a:r>
              <a:rPr lang="en-IN" dirty="0" smtClean="0"/>
              <a:t>During these episodes patient is unable to move his lower limbs</a:t>
            </a:r>
            <a:endParaRPr lang="en-I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h/o difficulty in turning side to side</a:t>
            </a:r>
            <a:endParaRPr lang="en-IN" dirty="0" smtClean="0"/>
          </a:p>
          <a:p>
            <a:r>
              <a:rPr lang="en-IN" dirty="0" smtClean="0"/>
              <a:t>h/o difficulty in getting up from bed</a:t>
            </a:r>
            <a:endParaRPr lang="en-IN" dirty="0" smtClean="0"/>
          </a:p>
          <a:p>
            <a:r>
              <a:rPr lang="en-IN" dirty="0" smtClean="0"/>
              <a:t>H/o low back ache</a:t>
            </a:r>
            <a:endParaRPr lang="en-IN" dirty="0" smtClean="0"/>
          </a:p>
          <a:p>
            <a:r>
              <a:rPr lang="en-IN" dirty="0" smtClean="0"/>
              <a:t>No h/o root pain</a:t>
            </a:r>
            <a:endParaRPr lang="en-IN" dirty="0" smtClean="0"/>
          </a:p>
          <a:p>
            <a:r>
              <a:rPr lang="en-IN" dirty="0" smtClean="0"/>
              <a:t>No h/o bowel and bladder disturbance</a:t>
            </a:r>
            <a:endParaRPr lang="en-IN" dirty="0" smtClean="0"/>
          </a:p>
          <a:p>
            <a:r>
              <a:rPr lang="en-IN" dirty="0" smtClean="0"/>
              <a:t>No h/o sensory disturbance</a:t>
            </a:r>
            <a:endParaRPr lang="en-IN" dirty="0" smtClean="0"/>
          </a:p>
          <a:p>
            <a:r>
              <a:rPr lang="en-IN" dirty="0" smtClean="0"/>
              <a:t>No h/o fever</a:t>
            </a:r>
            <a:endParaRPr lang="en-IN" dirty="0" smtClean="0"/>
          </a:p>
          <a:p>
            <a:r>
              <a:rPr lang="en-IN" dirty="0" smtClean="0"/>
              <a:t>No h/o seizures</a:t>
            </a:r>
            <a:endParaRPr lang="en-IN" dirty="0" smtClean="0"/>
          </a:p>
          <a:p>
            <a:r>
              <a:rPr lang="en-IN" dirty="0" smtClean="0"/>
              <a:t>No h/o suggestive of cranial nerve/</a:t>
            </a:r>
            <a:r>
              <a:rPr lang="en-IN" dirty="0" err="1" smtClean="0"/>
              <a:t>Cerebellar</a:t>
            </a:r>
            <a:r>
              <a:rPr lang="en-IN" dirty="0" smtClean="0"/>
              <a:t>/ autonomic involvement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Past history :</a:t>
            </a:r>
            <a:endParaRPr lang="en-IN" dirty="0" smtClean="0"/>
          </a:p>
          <a:p>
            <a:pPr lvl="1"/>
            <a:r>
              <a:rPr lang="en-IN" dirty="0" smtClean="0"/>
              <a:t>Not a k/c/o DM/SHTN/CAD/CKD/seizure disorder</a:t>
            </a:r>
            <a:endParaRPr lang="en-IN" dirty="0" smtClean="0"/>
          </a:p>
          <a:p>
            <a:pPr lvl="1"/>
            <a:r>
              <a:rPr lang="en-IN" dirty="0" smtClean="0"/>
              <a:t>Patient has </a:t>
            </a:r>
            <a:r>
              <a:rPr lang="en-IN" dirty="0" err="1" smtClean="0"/>
              <a:t>vitiligo</a:t>
            </a:r>
            <a:r>
              <a:rPr lang="en-IN" dirty="0" smtClean="0"/>
              <a:t> </a:t>
            </a:r>
            <a:endParaRPr lang="en-IN" dirty="0" smtClean="0"/>
          </a:p>
          <a:p>
            <a:r>
              <a:rPr lang="en-IN" dirty="0" err="1" smtClean="0"/>
              <a:t>Personel</a:t>
            </a:r>
            <a:r>
              <a:rPr lang="en-IN" dirty="0" smtClean="0"/>
              <a:t> history :</a:t>
            </a:r>
            <a:endParaRPr lang="en-IN" dirty="0" smtClean="0"/>
          </a:p>
          <a:p>
            <a:pPr lvl="1"/>
            <a:r>
              <a:rPr lang="en-IN" dirty="0" smtClean="0"/>
              <a:t>consumes mixed diet</a:t>
            </a:r>
            <a:endParaRPr lang="en-IN" dirty="0" smtClean="0"/>
          </a:p>
          <a:p>
            <a:pPr lvl="1"/>
            <a:r>
              <a:rPr lang="en-IN" dirty="0" smtClean="0"/>
              <a:t>Not a smoker/ alcoholic</a:t>
            </a:r>
            <a:endParaRPr lang="en-IN" dirty="0" smtClean="0"/>
          </a:p>
          <a:p>
            <a:r>
              <a:rPr lang="en-IN" dirty="0" smtClean="0"/>
              <a:t>Family history :</a:t>
            </a:r>
            <a:endParaRPr lang="en-IN" dirty="0" smtClean="0"/>
          </a:p>
          <a:p>
            <a:pPr lvl="1"/>
            <a:r>
              <a:rPr lang="en-IN" dirty="0" smtClean="0"/>
              <a:t>h/0 </a:t>
            </a:r>
            <a:r>
              <a:rPr lang="en-IN" dirty="0" err="1" smtClean="0"/>
              <a:t>vitiligo</a:t>
            </a:r>
            <a:r>
              <a:rPr lang="en-IN" dirty="0" smtClean="0"/>
              <a:t> present in wife, son and daughter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Pt </a:t>
            </a:r>
            <a:r>
              <a:rPr lang="en-IN" dirty="0" err="1" smtClean="0"/>
              <a:t>consious</a:t>
            </a:r>
            <a:r>
              <a:rPr lang="en-IN" dirty="0" smtClean="0"/>
              <a:t>, oriented</a:t>
            </a:r>
            <a:endParaRPr lang="en-IN" dirty="0" smtClean="0"/>
          </a:p>
          <a:p>
            <a:r>
              <a:rPr lang="en-IN" dirty="0" smtClean="0"/>
              <a:t>No pallor/ </a:t>
            </a:r>
            <a:r>
              <a:rPr lang="en-IN" dirty="0" err="1" smtClean="0"/>
              <a:t>icterus</a:t>
            </a:r>
            <a:r>
              <a:rPr lang="en-IN" dirty="0" smtClean="0"/>
              <a:t>/ cyanosis/ clubbing/ pedal </a:t>
            </a:r>
            <a:r>
              <a:rPr lang="en-IN" dirty="0" err="1" smtClean="0"/>
              <a:t>edema</a:t>
            </a:r>
            <a:r>
              <a:rPr lang="en-IN" dirty="0" smtClean="0"/>
              <a:t>/ generalised </a:t>
            </a:r>
            <a:r>
              <a:rPr lang="en-IN" dirty="0" err="1" smtClean="0"/>
              <a:t>lymphadenopathy</a:t>
            </a:r>
            <a:endParaRPr lang="en-IN" dirty="0" smtClean="0"/>
          </a:p>
          <a:p>
            <a:r>
              <a:rPr lang="en-IN" dirty="0" err="1" smtClean="0"/>
              <a:t>vitiligo</a:t>
            </a:r>
            <a:r>
              <a:rPr lang="en-IN" dirty="0" smtClean="0"/>
              <a:t> + over oral, B/L hand and foot</a:t>
            </a:r>
            <a:endParaRPr lang="en-IN" dirty="0" smtClean="0"/>
          </a:p>
          <a:p>
            <a:r>
              <a:rPr lang="en-IN" dirty="0" smtClean="0"/>
              <a:t>BP – 140/90 mmHg in right upper limb sitting posture; no orthostatic hypotension</a:t>
            </a:r>
            <a:endParaRPr lang="en-IN" dirty="0" smtClean="0"/>
          </a:p>
          <a:p>
            <a:r>
              <a:rPr lang="en-IN" dirty="0" smtClean="0"/>
              <a:t>PR – 92/min: regular rhythm</a:t>
            </a:r>
            <a:endParaRPr lang="en-IN" dirty="0" smtClean="0"/>
          </a:p>
          <a:p>
            <a:r>
              <a:rPr lang="en-IN" dirty="0" smtClean="0"/>
              <a:t>Spo2 – 98% in room air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CVS – S1S2 heard, no murmur</a:t>
            </a:r>
            <a:endParaRPr lang="en-IN" dirty="0" smtClean="0"/>
          </a:p>
          <a:p>
            <a:r>
              <a:rPr lang="en-IN" dirty="0" smtClean="0"/>
              <a:t>RS – B/L NVBS heard, no added sounds</a:t>
            </a:r>
            <a:endParaRPr lang="en-IN" dirty="0" smtClean="0"/>
          </a:p>
          <a:p>
            <a:r>
              <a:rPr lang="en-IN" dirty="0" smtClean="0"/>
              <a:t>PA – soft , no </a:t>
            </a:r>
            <a:r>
              <a:rPr lang="en-IN" dirty="0" err="1" smtClean="0"/>
              <a:t>organomegaly</a:t>
            </a:r>
            <a:r>
              <a:rPr lang="en-IN" dirty="0" smtClean="0"/>
              <a:t>, BS +</a:t>
            </a:r>
            <a:endParaRPr lang="en-IN" dirty="0" smtClean="0"/>
          </a:p>
          <a:p>
            <a:r>
              <a:rPr lang="en-IN" dirty="0" smtClean="0"/>
              <a:t>CNS – </a:t>
            </a:r>
            <a:endParaRPr lang="en-IN" dirty="0" smtClean="0"/>
          </a:p>
          <a:p>
            <a:pPr lvl="1"/>
            <a:r>
              <a:rPr lang="en-IN" dirty="0" smtClean="0"/>
              <a:t>Higher mental functions – normal</a:t>
            </a:r>
            <a:endParaRPr lang="en-IN" dirty="0" smtClean="0"/>
          </a:p>
          <a:p>
            <a:pPr lvl="1"/>
            <a:r>
              <a:rPr lang="en-IN" dirty="0" smtClean="0"/>
              <a:t>Cranial nerve examination – normal </a:t>
            </a:r>
            <a:endParaRPr lang="en-IN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00200" y="1371600"/>
            <a:ext cx="895350" cy="287909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41136"/>
          </a:xfrm>
        </p:spPr>
        <p:txBody>
          <a:bodyPr>
            <a:normAutofit/>
          </a:bodyPr>
          <a:lstStyle/>
          <a:p>
            <a:r>
              <a:rPr lang="en-IN" sz="1500" dirty="0" smtClean="0"/>
              <a:t>Motor system</a:t>
            </a:r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endParaRPr lang="en-IN" sz="1500" dirty="0" smtClean="0"/>
          </a:p>
          <a:p>
            <a:r>
              <a:rPr lang="en-IN" sz="1500" dirty="0" smtClean="0"/>
              <a:t>Sensory system – normal </a:t>
            </a:r>
            <a:endParaRPr lang="en-IN" sz="1500" dirty="0" smtClean="0"/>
          </a:p>
          <a:p>
            <a:r>
              <a:rPr lang="en-IN" sz="1500" dirty="0" err="1" smtClean="0"/>
              <a:t>Cerebellar</a:t>
            </a:r>
            <a:r>
              <a:rPr lang="en-IN" sz="1500" dirty="0" smtClean="0"/>
              <a:t> system </a:t>
            </a:r>
            <a:endParaRPr lang="en-IN" sz="1500" dirty="0" smtClean="0"/>
          </a:p>
          <a:p>
            <a:pPr lvl="1"/>
            <a:r>
              <a:rPr lang="en-IN" sz="1500" dirty="0" smtClean="0"/>
              <a:t>UL – normal</a:t>
            </a:r>
            <a:endParaRPr lang="en-IN" sz="1500" dirty="0" smtClean="0"/>
          </a:p>
          <a:p>
            <a:pPr lvl="1"/>
            <a:r>
              <a:rPr lang="en-IN" sz="1500" dirty="0" smtClean="0"/>
              <a:t>LL – could not be </a:t>
            </a:r>
            <a:r>
              <a:rPr lang="en-IN" sz="1500" dirty="0" err="1" smtClean="0"/>
              <a:t>ellicited</a:t>
            </a:r>
            <a:r>
              <a:rPr lang="en-IN" sz="1500" dirty="0" smtClean="0"/>
              <a:t> </a:t>
            </a:r>
            <a:endParaRPr lang="en-IN" sz="1500" dirty="0" smtClean="0"/>
          </a:p>
          <a:p>
            <a:endParaRPr lang="en-US" sz="1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777240"/>
          <a:ext cx="571500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3"/>
                <a:gridCol w="1357313"/>
                <a:gridCol w="1533524"/>
                <a:gridCol w="1752601"/>
              </a:tblGrid>
              <a:tr h="3483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Right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Left 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 rowSpan="2">
                  <a:txBody>
                    <a:bodyPr/>
                    <a:lstStyle/>
                    <a:p>
                      <a:r>
                        <a:rPr lang="en-IN" dirty="0" smtClean="0"/>
                        <a:t>Power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5/5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3/5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 rowSpan="2">
                  <a:txBody>
                    <a:bodyPr/>
                    <a:lstStyle/>
                    <a:p>
                      <a:r>
                        <a:rPr lang="en-IN" dirty="0" smtClean="0"/>
                        <a:t>Tone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Hypertonia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Hypertonia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 rowSpan="2">
                  <a:txBody>
                    <a:bodyPr/>
                    <a:lstStyle/>
                    <a:p>
                      <a:r>
                        <a:rPr lang="en-IN" dirty="0" smtClean="0"/>
                        <a:t>Reflex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2+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dirty="0" smtClean="0"/>
                        <a:t>3+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dirty="0" smtClean="0"/>
                        <a:t>3+</a:t>
                      </a:r>
                      <a:endParaRPr lang="en-IN" dirty="0" smtClean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Abdominal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Present 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Plantar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extensor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extensor</a:t>
                      </a:r>
                      <a:endParaRPr lang="en-US" dirty="0"/>
                    </a:p>
                  </a:txBody>
                  <a:tcPr/>
                </a:tc>
              </a:tr>
              <a:tr h="1132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No wasting and </a:t>
                      </a:r>
                      <a:r>
                        <a:rPr lang="en-US" sz="1700" dirty="0" err="1" smtClean="0"/>
                        <a:t>fasciculations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 smtClean="0"/>
                        <a:t>No wasting and </a:t>
                      </a:r>
                      <a:r>
                        <a:rPr lang="en-US" sz="1800" dirty="0" err="1" smtClean="0"/>
                        <a:t>fasciculations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INVESTIGATIONS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smtClean="0"/>
              <a:t>TC – 13,800</a:t>
            </a:r>
            <a:endParaRPr lang="en-IN" dirty="0" smtClean="0"/>
          </a:p>
          <a:p>
            <a:r>
              <a:rPr lang="en-IN" dirty="0" smtClean="0"/>
              <a:t>DC – 98/2/-</a:t>
            </a:r>
            <a:endParaRPr lang="en-IN" dirty="0" smtClean="0"/>
          </a:p>
          <a:p>
            <a:r>
              <a:rPr lang="en-IN" dirty="0" smtClean="0"/>
              <a:t>HB – 13.0</a:t>
            </a:r>
            <a:endParaRPr lang="en-IN" dirty="0" smtClean="0"/>
          </a:p>
          <a:p>
            <a:r>
              <a:rPr lang="en-IN" dirty="0" smtClean="0"/>
              <a:t>PCV – 39</a:t>
            </a:r>
            <a:endParaRPr lang="en-IN" dirty="0" smtClean="0"/>
          </a:p>
          <a:p>
            <a:r>
              <a:rPr lang="en-IN" dirty="0" smtClean="0"/>
              <a:t>PLT – 3.96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RBS – 75</a:t>
            </a:r>
            <a:endParaRPr lang="en-IN" dirty="0" smtClean="0"/>
          </a:p>
          <a:p>
            <a:r>
              <a:rPr lang="en-IN" dirty="0" smtClean="0"/>
              <a:t>Urea – 41</a:t>
            </a:r>
            <a:endParaRPr lang="en-IN" dirty="0" smtClean="0"/>
          </a:p>
          <a:p>
            <a:r>
              <a:rPr lang="en-IN" dirty="0" err="1" smtClean="0"/>
              <a:t>Creatinine</a:t>
            </a:r>
            <a:r>
              <a:rPr lang="en-IN" dirty="0" smtClean="0"/>
              <a:t> – 1.0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LFT - WNL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 err="1" smtClean="0"/>
              <a:t>Sr</a:t>
            </a:r>
            <a:r>
              <a:rPr lang="en-IN" dirty="0" smtClean="0"/>
              <a:t> calcium – 9.1</a:t>
            </a:r>
            <a:endParaRPr lang="en-IN" dirty="0" smtClean="0"/>
          </a:p>
          <a:p>
            <a:r>
              <a:rPr lang="en-IN" dirty="0" err="1" smtClean="0"/>
              <a:t>Sr</a:t>
            </a:r>
            <a:r>
              <a:rPr lang="en-IN" dirty="0" smtClean="0"/>
              <a:t> phosphorus – 4.5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Sodium – 140</a:t>
            </a:r>
            <a:endParaRPr lang="en-IN" dirty="0" smtClean="0"/>
          </a:p>
          <a:p>
            <a:r>
              <a:rPr lang="en-IN" dirty="0" smtClean="0"/>
              <a:t>Potassium – 4.1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Total proteins – 6.6</a:t>
            </a:r>
            <a:endParaRPr lang="en-IN" dirty="0" smtClean="0"/>
          </a:p>
          <a:p>
            <a:r>
              <a:rPr lang="en-IN" dirty="0" smtClean="0"/>
              <a:t>Albumin – 4.0</a:t>
            </a:r>
            <a:endParaRPr lang="en-IN" dirty="0" smtClean="0"/>
          </a:p>
          <a:p>
            <a:r>
              <a:rPr lang="en-IN" dirty="0" smtClean="0"/>
              <a:t>Globulin – 2.6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0</Words>
  <Application/>
  <PresentationFormat>On-screen Show (4:3)</PresentationFormat>
  <Paragraphs>159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SimSun</vt:lpstr>
      <vt:lpstr>Wingdings</vt:lpstr>
      <vt:lpstr>Georgia</vt:lpstr>
      <vt:lpstr>Wingdings 2</vt:lpstr>
      <vt:lpstr>Trebuchet MS</vt:lpstr>
      <vt:lpstr>Calibri</vt:lpstr>
      <vt:lpstr>Urban</vt:lpstr>
      <vt:lpstr>A RARE CA(U)SE OF PARAPARESIS</vt:lpstr>
      <vt:lpstr>PowerPoint 演示文稿</vt:lpstr>
      <vt:lpstr>HISTORY OF PRESENTING ILLNESS</vt:lpstr>
      <vt:lpstr>PowerPoint 演示文稿</vt:lpstr>
      <vt:lpstr>PowerPoint 演示文稿</vt:lpstr>
      <vt:lpstr>EXAMINATION</vt:lpstr>
      <vt:lpstr>PowerPoint 演示文稿</vt:lpstr>
      <vt:lpstr>PowerPoint 演示文稿</vt:lpstr>
      <vt:lpstr>INVESTIGATIONS</vt:lpstr>
      <vt:lpstr>INVESTIGATIONS</vt:lpstr>
      <vt:lpstr>IMAGING</vt:lpstr>
      <vt:lpstr>NEUROLOGY OPINION</vt:lpstr>
      <vt:lpstr>PowerPoint 演示文稿</vt:lpstr>
      <vt:lpstr>WHAT NEXT?</vt:lpstr>
      <vt:lpstr>Serum GAD antibody – positive 2246 IU/L (normal&lt;10) </vt:lpstr>
      <vt:lpstr>DIAGNOSIS</vt:lpstr>
      <vt:lpstr>TREATMENT GIVEN</vt:lpstr>
      <vt:lpstr>Condition on discharge</vt:lpstr>
      <vt:lpstr>AIM OF THE PRESENTATION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STIFF MAN</dc:title>
  <dc:creator>Charathi</dc:creator>
  <cp:lastModifiedBy>Jbc’s iPad</cp:lastModifiedBy>
  <cp:revision>15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27ECF527F7F61AE7BC41B0618985B0D3</vt:lpwstr>
  </property>
  <property fmtid="{D5CDD505-2E9C-101B-9397-08002B2CF9AE}" pid="3" name="KSOProductBuildVer">
    <vt:lpwstr>3081-11.8.3</vt:lpwstr>
  </property>
</Properties>
</file>