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tags+xml" PartName="/ppt/tags/tag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y="6858000" cx="12192000"/>
  <p:notesSz cx="6858000" cy="9144000"/>
  <p:custDataLst>
    <p:tags r:id="rId55"/>
  </p:custDataLst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7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9" Type="http://schemas.openxmlformats.org/officeDocument/2006/relationships/slide" Target="slides/slide4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9" Type="http://schemas.openxmlformats.org/officeDocument/2006/relationships/slide" Target="slides/slide26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11" Type="http://schemas.openxmlformats.org/officeDocument/2006/relationships/slide" Target="slides/slide8.xml"/><Relationship Id="rId55" Type="http://schemas.openxmlformats.org/officeDocument/2006/relationships/tags" Target="tags/tag2.xml"/><Relationship Id="rId10" Type="http://schemas.openxmlformats.org/officeDocument/2006/relationships/slide" Target="slides/slide7.xml"/><Relationship Id="rId54" Type="http://schemas.openxmlformats.org/officeDocument/2006/relationships/slide" Target="slides/slide5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99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702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4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76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15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85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2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8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53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10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6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77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29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0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270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0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91B4-ACBA-46B3-9B15-E2BE1927391B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C8E79A-51B0-47F7-9FC8-3CA882B52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48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8" name="Shape 10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Google Shape;10249;p1"/>
          <p:cNvSpPr txBox="1"/>
          <p:nvPr>
            <p:ph type="ctrTitle"/>
          </p:nvPr>
        </p:nvSpPr>
        <p:spPr>
          <a:xfrm>
            <a:off x="579121" y="566928"/>
            <a:ext cx="11613000" cy="26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Jacques Francois Shadow"/>
              <a:buNone/>
            </a:pPr>
            <a:r>
              <a:rPr lang="en-IN">
                <a:solidFill>
                  <a:srgbClr val="00B0F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SYMPOSIUM ON</a:t>
            </a:r>
            <a:br>
              <a:rPr lang="en-IN">
                <a:solidFill>
                  <a:srgbClr val="00B0F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r>
              <a:rPr i="1" lang="en-IN" sz="4800" u="sng">
                <a:solidFill>
                  <a:srgbClr val="00B050"/>
                </a:solidFill>
                <a:latin typeface="Algerian"/>
                <a:ea typeface="Algerian"/>
                <a:cs typeface="Algerian"/>
                <a:sym typeface="Algerian"/>
              </a:rPr>
              <a:t>Biologics: The Future of Targeted Therapy</a:t>
            </a:r>
            <a:endParaRPr sz="4800" u="sng">
              <a:solidFill>
                <a:srgbClr val="00B05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0250" name="Google Shape;10250;p1"/>
          <p:cNvSpPr txBox="1"/>
          <p:nvPr>
            <p:ph idx="1" type="subTitle"/>
          </p:nvPr>
        </p:nvSpPr>
        <p:spPr>
          <a:xfrm>
            <a:off x="4564317" y="3776472"/>
            <a:ext cx="73503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/>
              <a:t>CHIEF:PROF.DR.K.SENTHIL MD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N"/>
              <a:t>ASSO PROF:DR.MURALIDHARAN MD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N"/>
              <a:t>ASST PROF:DR.SUDHA MD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N"/>
              <a:t>                   DR.MANIKANDAN MD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N"/>
              <a:t>                   DR.SARAVAN MADHAV MD</a:t>
            </a:r>
            <a:endParaRPr b="1"/>
          </a:p>
        </p:txBody>
      </p:sp>
      <p:pic>
        <p:nvPicPr>
          <p:cNvPr id="10251" name="Google Shape;1025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3657420"/>
            <a:ext cx="3172968" cy="2734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52" name="Google Shape;10252;p1"/>
          <p:cNvSpPr txBox="1"/>
          <p:nvPr/>
        </p:nvSpPr>
        <p:spPr>
          <a:xfrm>
            <a:off x="0" y="2724727"/>
            <a:ext cx="12192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sz="4800" b="1" u="sng" dirty="0">
                <a:latin typeface="Algerian" panose="04020705040A02060702" pitchFamily="82" charset="0"/>
              </a:rPr>
              <a:t>Efficacy and Key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68" y="2133600"/>
            <a:ext cx="10160444" cy="3777622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err="1"/>
              <a:t>Dupilumab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Reduces exacerbations by </a:t>
            </a:r>
            <a:r>
              <a:rPr lang="en-IN" b="1" dirty="0"/>
              <a:t>~50%</a:t>
            </a:r>
            <a:r>
              <a:rPr lang="en-IN" dirty="0"/>
              <a:t>, improves FEV1.</a:t>
            </a:r>
          </a:p>
          <a:p>
            <a:pPr lvl="1"/>
            <a:r>
              <a:rPr lang="en-IN" b="1" dirty="0"/>
              <a:t>Oral GC-sparing</a:t>
            </a:r>
            <a:r>
              <a:rPr lang="en-IN" dirty="0"/>
              <a:t>: 70% reduction in GC dose vs. 42% with placebo.</a:t>
            </a:r>
          </a:p>
          <a:p>
            <a:r>
              <a:rPr lang="en-IN" b="1" dirty="0" err="1"/>
              <a:t>Tezepelumab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Reduces exacerbations by </a:t>
            </a:r>
            <a:r>
              <a:rPr lang="en-IN" b="1" dirty="0"/>
              <a:t>56–73%</a:t>
            </a:r>
            <a:r>
              <a:rPr lang="en-IN" dirty="0"/>
              <a:t>, even in low </a:t>
            </a:r>
            <a:r>
              <a:rPr lang="en-IN" dirty="0" err="1"/>
              <a:t>FeNO</a:t>
            </a:r>
            <a:r>
              <a:rPr lang="en-IN" dirty="0"/>
              <a:t>/BEC subgroups.</a:t>
            </a:r>
          </a:p>
          <a:p>
            <a:pPr lvl="1"/>
            <a:r>
              <a:rPr lang="en-IN" dirty="0"/>
              <a:t>No significant GC-sparing effect in overall population (but benefits high eosinophils).</a:t>
            </a:r>
          </a:p>
          <a:p>
            <a:r>
              <a:rPr lang="en-IN" b="1" dirty="0"/>
              <a:t>Anti-IL-5/5R (</a:t>
            </a:r>
            <a:r>
              <a:rPr lang="en-IN" b="1" dirty="0" err="1"/>
              <a:t>Mepo</a:t>
            </a:r>
            <a:r>
              <a:rPr lang="en-IN" b="1" dirty="0"/>
              <a:t>/</a:t>
            </a:r>
            <a:r>
              <a:rPr lang="en-IN" b="1" dirty="0" err="1"/>
              <a:t>Resli</a:t>
            </a:r>
            <a:r>
              <a:rPr lang="en-IN" b="1" dirty="0"/>
              <a:t>/</a:t>
            </a:r>
            <a:r>
              <a:rPr lang="en-IN" b="1" dirty="0" err="1"/>
              <a:t>Benra</a:t>
            </a:r>
            <a:r>
              <a:rPr lang="en-IN" b="1" dirty="0"/>
              <a:t>)</a:t>
            </a:r>
            <a:r>
              <a:rPr lang="en-IN" dirty="0"/>
              <a:t>:</a:t>
            </a:r>
          </a:p>
          <a:p>
            <a:pPr lvl="1"/>
            <a:r>
              <a:rPr lang="en-IN" b="1" dirty="0"/>
              <a:t>Exacerbation reduction</a:t>
            </a:r>
            <a:r>
              <a:rPr lang="en-IN" dirty="0"/>
              <a:t>: 50–70% in eosinophilic asthma.</a:t>
            </a:r>
          </a:p>
          <a:p>
            <a:pPr lvl="1"/>
            <a:r>
              <a:rPr lang="en-IN" b="1" dirty="0" err="1"/>
              <a:t>Benralizumab</a:t>
            </a:r>
            <a:r>
              <a:rPr lang="en-IN" dirty="0"/>
              <a:t>: More potent eosinophil depletion; every-8-week dosing.</a:t>
            </a:r>
          </a:p>
          <a:p>
            <a:r>
              <a:rPr lang="en-IN" b="1" dirty="0" err="1"/>
              <a:t>Omalizumab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Best for </a:t>
            </a:r>
            <a:r>
              <a:rPr lang="en-IN" b="1" dirty="0"/>
              <a:t>allergic asthma</a:t>
            </a:r>
            <a:r>
              <a:rPr lang="en-IN" dirty="0"/>
              <a:t>; reduces exacerbations by </a:t>
            </a:r>
            <a:r>
              <a:rPr lang="en-IN" b="1" dirty="0"/>
              <a:t>25%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3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445" y="294926"/>
            <a:ext cx="8911687" cy="169846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Which biologic would you choose for a patient with eosinophilia + oral GC 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dependence?</a:t>
            </a:r>
            <a:endParaRPr lang="en-IN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604" y="1667256"/>
            <a:ext cx="8915400" cy="3777622"/>
          </a:xfrm>
        </p:spPr>
        <p:txBody>
          <a:bodyPr/>
          <a:lstStyle/>
          <a:p>
            <a:r>
              <a:rPr lang="en-US" dirty="0" smtClean="0"/>
              <a:t>CONSIDER</a:t>
            </a:r>
          </a:p>
          <a:p>
            <a:pPr marL="0" indent="0">
              <a:buNone/>
            </a:pPr>
            <a:r>
              <a:rPr lang="en-IN" sz="2400" b="1" dirty="0"/>
              <a:t>Patient Profile</a:t>
            </a:r>
            <a:r>
              <a:rPr lang="en-IN" sz="2400" dirty="0"/>
              <a:t>:</a:t>
            </a:r>
          </a:p>
          <a:p>
            <a:r>
              <a:rPr lang="en-IN" sz="2400" b="1" dirty="0"/>
              <a:t>Severe asthma</a:t>
            </a:r>
            <a:r>
              <a:rPr lang="en-IN" sz="2400" dirty="0"/>
              <a:t> (uncontrolled on high-dose ICS + LABA).</a:t>
            </a:r>
          </a:p>
          <a:p>
            <a:r>
              <a:rPr lang="en-IN" sz="2400" b="1" dirty="0"/>
              <a:t>Eosinophilia</a:t>
            </a:r>
            <a:r>
              <a:rPr lang="en-IN" sz="2400" dirty="0"/>
              <a:t>: Blood eosinophils ≥150 cells/µL (or ≥300 in EU).</a:t>
            </a:r>
          </a:p>
          <a:p>
            <a:r>
              <a:rPr lang="en-IN" sz="2400" b="1" dirty="0"/>
              <a:t>Oral GC-dependent</a:t>
            </a:r>
            <a:r>
              <a:rPr lang="en-IN" sz="2400" dirty="0"/>
              <a:t>: Requires chronic systemic steroids (e.g., prednisone ≥5 mg/day).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026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09" y="557784"/>
            <a:ext cx="8911687" cy="13014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Recommended Biologic: </a:t>
            </a:r>
            <a:r>
              <a:rPr lang="en-US" b="1" dirty="0" err="1"/>
              <a:t>Dupilumab</a:t>
            </a:r>
            <a:r>
              <a:rPr lang="en-US" b="1" dirty="0"/>
              <a:t> or </a:t>
            </a:r>
            <a:r>
              <a:rPr lang="en-US" b="1" dirty="0" err="1"/>
              <a:t>Benralizumab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896" y="2133600"/>
            <a:ext cx="10050716" cy="4212336"/>
          </a:xfrm>
        </p:spPr>
        <p:txBody>
          <a:bodyPr>
            <a:normAutofit/>
          </a:bodyPr>
          <a:lstStyle/>
          <a:p>
            <a:r>
              <a:rPr lang="en-IN" b="1" dirty="0"/>
              <a:t>1. </a:t>
            </a:r>
            <a:r>
              <a:rPr lang="en-IN" b="1" dirty="0" err="1"/>
              <a:t>Dupilumab</a:t>
            </a:r>
            <a:r>
              <a:rPr lang="en-IN" b="1" dirty="0"/>
              <a:t> (Anti-IL-4R</a:t>
            </a:r>
            <a:r>
              <a:rPr lang="el-GR" b="1" dirty="0"/>
              <a:t>α)</a:t>
            </a:r>
            <a:endParaRPr lang="el-GR" dirty="0"/>
          </a:p>
          <a:p>
            <a:r>
              <a:rPr lang="en-IN" b="1" dirty="0"/>
              <a:t>Why?</a:t>
            </a:r>
            <a:endParaRPr lang="en-IN" dirty="0"/>
          </a:p>
          <a:p>
            <a:pPr lvl="1"/>
            <a:r>
              <a:rPr lang="en-IN" b="1" dirty="0"/>
              <a:t>Strongest evidence for GC-sparing</a:t>
            </a:r>
            <a:r>
              <a:rPr lang="en-IN" dirty="0"/>
              <a:t>:</a:t>
            </a:r>
          </a:p>
          <a:p>
            <a:pPr lvl="2"/>
            <a:r>
              <a:rPr lang="en-IN" dirty="0"/>
              <a:t>In clinical trials, </a:t>
            </a:r>
            <a:r>
              <a:rPr lang="en-IN" dirty="0" err="1"/>
              <a:t>dupilumab</a:t>
            </a:r>
            <a:r>
              <a:rPr lang="en-IN" dirty="0"/>
              <a:t> reduced oral GC doses by </a:t>
            </a:r>
            <a:r>
              <a:rPr lang="en-IN" b="1" dirty="0"/>
              <a:t>70%</a:t>
            </a:r>
            <a:r>
              <a:rPr lang="en-IN" dirty="0"/>
              <a:t> (vs. 42% placebo) and enabled discontinuation in </a:t>
            </a:r>
            <a:r>
              <a:rPr lang="en-IN" b="1" dirty="0"/>
              <a:t>80%</a:t>
            </a:r>
            <a:r>
              <a:rPr lang="en-IN" dirty="0"/>
              <a:t> of patients (</a:t>
            </a:r>
            <a:r>
              <a:rPr lang="en-IN" i="1" dirty="0"/>
              <a:t>SIRIUS trial</a:t>
            </a:r>
            <a:r>
              <a:rPr lang="en-IN" dirty="0"/>
              <a:t>).</a:t>
            </a:r>
          </a:p>
          <a:p>
            <a:pPr lvl="1"/>
            <a:r>
              <a:rPr lang="en-IN" b="1" dirty="0"/>
              <a:t>Dual inhibition</a:t>
            </a:r>
            <a:r>
              <a:rPr lang="en-IN" dirty="0"/>
              <a:t> of IL-4/IL-13: Broader anti-inflammatory effect.</a:t>
            </a:r>
          </a:p>
          <a:p>
            <a:pPr lvl="1"/>
            <a:r>
              <a:rPr lang="en-IN" b="1" dirty="0"/>
              <a:t>Additional benefits</a:t>
            </a:r>
            <a:r>
              <a:rPr lang="en-IN" dirty="0"/>
              <a:t>: Improves lung function (FEV1 ↑0.15 L) and reduces exacerbations by 50%.</a:t>
            </a:r>
          </a:p>
          <a:p>
            <a:r>
              <a:rPr lang="en-IN" b="1" dirty="0"/>
              <a:t>Dose</a:t>
            </a:r>
            <a:r>
              <a:rPr lang="en-IN" dirty="0"/>
              <a:t>:</a:t>
            </a:r>
          </a:p>
          <a:p>
            <a:pPr lvl="1"/>
            <a:r>
              <a:rPr lang="en-IN" b="1" dirty="0"/>
              <a:t>Loading</a:t>
            </a:r>
            <a:r>
              <a:rPr lang="en-IN" dirty="0"/>
              <a:t>: 600 mg SC → </a:t>
            </a:r>
            <a:r>
              <a:rPr lang="en-IN" b="1" dirty="0"/>
              <a:t>Maintenance</a:t>
            </a:r>
            <a:r>
              <a:rPr lang="en-IN" dirty="0"/>
              <a:t>: 300 mg q2w (higher dose for GC-dependent patients).</a:t>
            </a:r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9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304800"/>
            <a:ext cx="11521440" cy="5867400"/>
          </a:xfrm>
        </p:spPr>
        <p:txBody>
          <a:bodyPr>
            <a:noAutofit/>
          </a:bodyPr>
          <a:lstStyle/>
          <a:p>
            <a:r>
              <a:rPr lang="en-IN" sz="1400" b="1" dirty="0"/>
              <a:t>2. </a:t>
            </a:r>
            <a:r>
              <a:rPr lang="en-IN" sz="1400" b="1" dirty="0" err="1"/>
              <a:t>Benralizumab</a:t>
            </a:r>
            <a:r>
              <a:rPr lang="en-IN" sz="1400" b="1" dirty="0"/>
              <a:t> (Anti-IL-5R</a:t>
            </a:r>
            <a:r>
              <a:rPr lang="el-GR" sz="1400" b="1" dirty="0"/>
              <a:t>α)</a:t>
            </a:r>
            <a:endParaRPr lang="el-GR" sz="1400" dirty="0"/>
          </a:p>
          <a:p>
            <a:r>
              <a:rPr lang="en-IN" sz="1400" b="1" dirty="0"/>
              <a:t>Why?</a:t>
            </a:r>
            <a:endParaRPr lang="en-IN" sz="1400" dirty="0"/>
          </a:p>
          <a:p>
            <a:pPr lvl="1"/>
            <a:r>
              <a:rPr lang="en-IN" sz="1400" b="1" dirty="0"/>
              <a:t>Rapid eosinophil depletion</a:t>
            </a:r>
            <a:r>
              <a:rPr lang="en-IN" sz="1400" dirty="0"/>
              <a:t>: Kills eosinophils via antibody-dependent cytotoxicity.</a:t>
            </a:r>
          </a:p>
          <a:p>
            <a:pPr lvl="1"/>
            <a:r>
              <a:rPr lang="en-IN" sz="1400" b="1" dirty="0"/>
              <a:t>GC-sparing data</a:t>
            </a:r>
            <a:r>
              <a:rPr lang="en-IN" sz="1400" dirty="0"/>
              <a:t>:</a:t>
            </a:r>
          </a:p>
          <a:p>
            <a:pPr lvl="2"/>
            <a:r>
              <a:rPr lang="en-IN" dirty="0"/>
              <a:t>In the </a:t>
            </a:r>
            <a:r>
              <a:rPr lang="en-IN" i="1" dirty="0"/>
              <a:t>ZONDA trial</a:t>
            </a:r>
            <a:r>
              <a:rPr lang="en-IN" dirty="0"/>
              <a:t>, </a:t>
            </a:r>
            <a:r>
              <a:rPr lang="en-IN" dirty="0" err="1"/>
              <a:t>benralizumab</a:t>
            </a:r>
            <a:r>
              <a:rPr lang="en-IN" dirty="0"/>
              <a:t> reduced oral GCs by </a:t>
            </a:r>
            <a:r>
              <a:rPr lang="en-IN" b="1" dirty="0"/>
              <a:t>75%</a:t>
            </a:r>
            <a:r>
              <a:rPr lang="en-IN" dirty="0"/>
              <a:t> (vs. 25% placebo).</a:t>
            </a:r>
          </a:p>
          <a:p>
            <a:pPr lvl="2"/>
            <a:r>
              <a:rPr lang="en-IN" i="1" dirty="0"/>
              <a:t>PONENTE study</a:t>
            </a:r>
            <a:r>
              <a:rPr lang="en-IN" dirty="0"/>
              <a:t>: 62% of patients stopped oral GCs entirely.</a:t>
            </a:r>
          </a:p>
          <a:p>
            <a:pPr lvl="1"/>
            <a:r>
              <a:rPr lang="en-IN" sz="1400" b="1" dirty="0"/>
              <a:t>Convenient dosing</a:t>
            </a:r>
            <a:r>
              <a:rPr lang="en-IN" sz="1400" dirty="0"/>
              <a:t>: q4w ×3 → q8w maintenance.</a:t>
            </a:r>
          </a:p>
          <a:p>
            <a:r>
              <a:rPr lang="en-IN" sz="1400" b="1" dirty="0"/>
              <a:t>Dose</a:t>
            </a:r>
            <a:r>
              <a:rPr lang="en-IN" sz="1400" dirty="0"/>
              <a:t>:</a:t>
            </a:r>
          </a:p>
          <a:p>
            <a:pPr lvl="1"/>
            <a:r>
              <a:rPr lang="en-IN" sz="1400" b="1" dirty="0"/>
              <a:t>Loading</a:t>
            </a:r>
            <a:r>
              <a:rPr lang="en-IN" sz="1400" dirty="0"/>
              <a:t>: 30 mg SC q4w ×3 → </a:t>
            </a:r>
            <a:r>
              <a:rPr lang="en-IN" sz="1400" b="1" dirty="0"/>
              <a:t>Maintenance</a:t>
            </a:r>
            <a:r>
              <a:rPr lang="en-IN" sz="1400" dirty="0"/>
              <a:t>: 30 mg </a:t>
            </a:r>
            <a:r>
              <a:rPr lang="en-IN" sz="1400" dirty="0" smtClean="0"/>
              <a:t>q8w</a:t>
            </a:r>
          </a:p>
          <a:p>
            <a:r>
              <a:rPr lang="en-IN" b="1" dirty="0"/>
              <a:t>Alternatives (If Contraindications Exist)</a:t>
            </a:r>
            <a:endParaRPr lang="en-IN" dirty="0"/>
          </a:p>
          <a:p>
            <a:r>
              <a:rPr lang="en-IN" b="1" dirty="0" err="1"/>
              <a:t>Mepolizumab</a:t>
            </a:r>
            <a:r>
              <a:rPr lang="en-IN" b="1" dirty="0"/>
              <a:t> (Anti-IL-5)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Modest GC-sparing (50% reduction in </a:t>
            </a:r>
            <a:r>
              <a:rPr lang="en-IN" i="1" dirty="0"/>
              <a:t>SIRIUS trial</a:t>
            </a:r>
            <a:r>
              <a:rPr lang="en-IN" dirty="0"/>
              <a:t>).</a:t>
            </a:r>
          </a:p>
          <a:p>
            <a:pPr lvl="1"/>
            <a:r>
              <a:rPr lang="en-IN" dirty="0"/>
              <a:t>Less potent than </a:t>
            </a:r>
            <a:r>
              <a:rPr lang="en-IN" dirty="0" err="1"/>
              <a:t>benralizumab</a:t>
            </a:r>
            <a:r>
              <a:rPr lang="en-IN" dirty="0"/>
              <a:t> for eosinophil depletion.</a:t>
            </a:r>
          </a:p>
          <a:p>
            <a:r>
              <a:rPr lang="en-IN" b="1" dirty="0" err="1"/>
              <a:t>Tezepelumab</a:t>
            </a:r>
            <a:r>
              <a:rPr lang="en-IN" b="1" dirty="0"/>
              <a:t> (Anti-TSLP)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Limited GC-sparing data but effective in eosinophilic asthma.</a:t>
            </a:r>
          </a:p>
          <a:p>
            <a:pPr lvl="1"/>
            <a:r>
              <a:rPr lang="en-IN" dirty="0"/>
              <a:t>Consider if </a:t>
            </a:r>
            <a:r>
              <a:rPr lang="en-IN" b="1" dirty="0" err="1"/>
              <a:t>FeNO</a:t>
            </a:r>
            <a:r>
              <a:rPr lang="en-IN" b="1" dirty="0"/>
              <a:t> ≥25 ppb</a:t>
            </a:r>
            <a:r>
              <a:rPr lang="en-IN" dirty="0"/>
              <a:t> or non-Type 2 features.</a:t>
            </a:r>
          </a:p>
          <a:p>
            <a:pPr lvl="1"/>
            <a:endParaRPr lang="en-IN" sz="1400" dirty="0" smtClean="0"/>
          </a:p>
        </p:txBody>
      </p:sp>
    </p:spTree>
    <p:extLst>
      <p:ext uri="{BB962C8B-B14F-4D97-AF65-F5344CB8AC3E}">
        <p14:creationId xmlns:p14="http://schemas.microsoft.com/office/powerpoint/2010/main" val="21876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733" y="651542"/>
            <a:ext cx="8911687" cy="1280890"/>
          </a:xfrm>
        </p:spPr>
        <p:txBody>
          <a:bodyPr/>
          <a:lstStyle/>
          <a:p>
            <a:r>
              <a:rPr lang="en-IN" b="1" dirty="0"/>
              <a:t>Phenotype-Driven Selection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44" y="215188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Algorithm</a:t>
            </a:r>
            <a:r>
              <a:rPr lang="en-IN" dirty="0"/>
              <a:t>:</a:t>
            </a:r>
          </a:p>
          <a:p>
            <a:r>
              <a:rPr lang="en-IN" b="1" dirty="0"/>
              <a:t>Allergic Asthma (</a:t>
            </a:r>
            <a:r>
              <a:rPr lang="en-IN" b="1" dirty="0" err="1"/>
              <a:t>IgE</a:t>
            </a:r>
            <a:r>
              <a:rPr lang="en-IN" b="1" dirty="0"/>
              <a:t>+)</a:t>
            </a:r>
            <a:r>
              <a:rPr lang="en-IN" dirty="0"/>
              <a:t>: </a:t>
            </a:r>
            <a:r>
              <a:rPr lang="en-IN" dirty="0" err="1"/>
              <a:t>Omalizumab</a:t>
            </a:r>
            <a:r>
              <a:rPr lang="en-IN" dirty="0"/>
              <a:t>.</a:t>
            </a:r>
          </a:p>
          <a:p>
            <a:r>
              <a:rPr lang="en-IN" b="1" dirty="0"/>
              <a:t>Eosinophilic Asthma (BEC ≥150)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Anti-IL-5 (</a:t>
            </a:r>
            <a:r>
              <a:rPr lang="en-IN" dirty="0" err="1"/>
              <a:t>mepolizumab</a:t>
            </a:r>
            <a:r>
              <a:rPr lang="en-IN" dirty="0"/>
              <a:t>/</a:t>
            </a:r>
            <a:r>
              <a:rPr lang="en-IN" dirty="0" err="1"/>
              <a:t>reslizumab</a:t>
            </a:r>
            <a:r>
              <a:rPr lang="en-IN" dirty="0"/>
              <a:t>) </a:t>
            </a:r>
            <a:r>
              <a:rPr lang="en-IN" b="1" dirty="0"/>
              <a:t>or</a:t>
            </a:r>
            <a:r>
              <a:rPr lang="en-IN" dirty="0"/>
              <a:t> anti-IL-5R (</a:t>
            </a:r>
            <a:r>
              <a:rPr lang="en-IN" dirty="0" err="1"/>
              <a:t>benralizumab</a:t>
            </a:r>
            <a:r>
              <a:rPr lang="en-IN" dirty="0"/>
              <a:t>).</a:t>
            </a:r>
          </a:p>
          <a:p>
            <a:r>
              <a:rPr lang="en-IN" b="1" dirty="0"/>
              <a:t>High </a:t>
            </a:r>
            <a:r>
              <a:rPr lang="en-IN" b="1" dirty="0" err="1"/>
              <a:t>FeNO</a:t>
            </a:r>
            <a:r>
              <a:rPr lang="en-IN" b="1" dirty="0"/>
              <a:t> (≥25 ppb)</a:t>
            </a:r>
            <a:r>
              <a:rPr lang="en-IN" dirty="0"/>
              <a:t>: </a:t>
            </a:r>
            <a:r>
              <a:rPr lang="en-IN" dirty="0" err="1"/>
              <a:t>Dupilumab</a:t>
            </a:r>
            <a:r>
              <a:rPr lang="en-IN" dirty="0"/>
              <a:t>/</a:t>
            </a:r>
            <a:r>
              <a:rPr lang="en-IN" dirty="0" err="1"/>
              <a:t>tezepelumab</a:t>
            </a:r>
            <a:r>
              <a:rPr lang="en-IN" dirty="0"/>
              <a:t>.</a:t>
            </a:r>
          </a:p>
          <a:p>
            <a:r>
              <a:rPr lang="en-IN" b="1" dirty="0"/>
              <a:t>Non-Type 2/Low Biomarkers</a:t>
            </a:r>
            <a:r>
              <a:rPr lang="en-IN" dirty="0"/>
              <a:t>: </a:t>
            </a:r>
            <a:r>
              <a:rPr lang="en-IN" dirty="0" err="1"/>
              <a:t>Tezepelumab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95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821" y="770414"/>
            <a:ext cx="8911687" cy="1280890"/>
          </a:xfrm>
        </p:spPr>
        <p:txBody>
          <a:bodyPr/>
          <a:lstStyle/>
          <a:p>
            <a: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Switching Biologics for Non-Responders</a:t>
            </a:r>
            <a:br>
              <a:rPr lang="en-I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n-IN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628" y="1786128"/>
            <a:ext cx="8915400" cy="3777622"/>
          </a:xfrm>
        </p:spPr>
        <p:txBody>
          <a:bodyPr>
            <a:noAutofit/>
          </a:bodyPr>
          <a:lstStyle/>
          <a:p>
            <a:r>
              <a:rPr lang="en-IN" sz="2400" b="1" dirty="0"/>
              <a:t>When to Switch</a:t>
            </a:r>
            <a:r>
              <a:rPr lang="en-IN" sz="2400" dirty="0"/>
              <a:t>:</a:t>
            </a:r>
          </a:p>
          <a:p>
            <a:pPr lvl="1"/>
            <a:r>
              <a:rPr lang="en-IN" sz="2400" dirty="0"/>
              <a:t>Persistent exacerbations, poor symptom control after 4–6 months.</a:t>
            </a:r>
          </a:p>
          <a:p>
            <a:r>
              <a:rPr lang="en-IN" sz="2400" b="1" dirty="0"/>
              <a:t>Options</a:t>
            </a:r>
            <a:r>
              <a:rPr lang="en-IN" sz="2400" dirty="0"/>
              <a:t>:</a:t>
            </a:r>
          </a:p>
          <a:p>
            <a:pPr lvl="1"/>
            <a:r>
              <a:rPr lang="en-IN" sz="2400" dirty="0"/>
              <a:t>Anti-IL-5 → </a:t>
            </a:r>
            <a:r>
              <a:rPr lang="en-IN" sz="2400" dirty="0" err="1"/>
              <a:t>Benralizumab</a:t>
            </a:r>
            <a:r>
              <a:rPr lang="en-IN" sz="2400" dirty="0"/>
              <a:t> (more potent eosinophil depletion).</a:t>
            </a:r>
          </a:p>
          <a:p>
            <a:pPr lvl="1"/>
            <a:r>
              <a:rPr lang="en-IN" sz="2400" dirty="0"/>
              <a:t>Anti-</a:t>
            </a:r>
            <a:r>
              <a:rPr lang="en-IN" sz="2400" dirty="0" err="1"/>
              <a:t>IgE</a:t>
            </a:r>
            <a:r>
              <a:rPr lang="en-IN" sz="2400" dirty="0"/>
              <a:t> → Anti-TSLP (</a:t>
            </a:r>
            <a:r>
              <a:rPr lang="en-IN" sz="2400" dirty="0" err="1"/>
              <a:t>tezepelumab</a:t>
            </a:r>
            <a:r>
              <a:rPr lang="en-IN" sz="2400" dirty="0"/>
              <a:t> for broader inflammation).</a:t>
            </a:r>
          </a:p>
          <a:p>
            <a:r>
              <a:rPr lang="en-IN" sz="2400" b="1" dirty="0"/>
              <a:t>Limited data</a:t>
            </a:r>
            <a:r>
              <a:rPr lang="en-IN" sz="2400" dirty="0"/>
              <a:t> on sequential use; monitor closely.</a:t>
            </a:r>
          </a:p>
          <a:p>
            <a:pPr marL="0" indent="0">
              <a:buNone/>
            </a:pPr>
            <a:r>
              <a:rPr lang="en-IN" sz="2400" dirty="0"/>
              <a:t/>
            </a:r>
            <a:br>
              <a:rPr lang="en-IN" sz="2400" dirty="0"/>
            </a:b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178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077" y="358934"/>
            <a:ext cx="8911687" cy="939514"/>
          </a:xfrm>
        </p:spPr>
        <p:txBody>
          <a:bodyPr>
            <a:noAutofit/>
          </a:bodyPr>
          <a:lstStyle/>
          <a:p>
            <a:r>
              <a:rPr lang="en-IN" sz="5400" b="1" dirty="0">
                <a:latin typeface="Algerian" panose="04020705040A02060702" pitchFamily="82" charset="0"/>
              </a:rPr>
              <a:t>Safety &amp; Monitoring</a:t>
            </a:r>
            <a:r>
              <a:rPr lang="en-IN" sz="5400" dirty="0">
                <a:latin typeface="Algerian" panose="04020705040A02060702" pitchFamily="82" charset="0"/>
              </a:rPr>
              <a:t/>
            </a:r>
            <a:br>
              <a:rPr lang="en-IN" sz="5400" dirty="0">
                <a:latin typeface="Algerian" panose="04020705040A02060702" pitchFamily="82" charset="0"/>
              </a:rPr>
            </a:br>
            <a:endParaRPr lang="en-IN" sz="5400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96885"/>
              </p:ext>
            </p:extLst>
          </p:nvPr>
        </p:nvGraphicFramePr>
        <p:xfrm>
          <a:off x="1053656" y="1298448"/>
          <a:ext cx="10604943" cy="3169920"/>
        </p:xfrm>
        <a:graphic>
          <a:graphicData uri="http://schemas.openxmlformats.org/drawingml/2006/table">
            <a:tbl>
              <a:tblPr/>
              <a:tblGrid>
                <a:gridCol w="3731369"/>
                <a:gridCol w="3436787"/>
                <a:gridCol w="343678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N" b="1" dirty="0">
                          <a:solidFill>
                            <a:srgbClr val="F5F5F5"/>
                          </a:solidFill>
                          <a:effectLst/>
                        </a:rPr>
                        <a:t>Drug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>
                          <a:solidFill>
                            <a:srgbClr val="F5F5F5"/>
                          </a:solidFill>
                          <a:effectLst/>
                        </a:rPr>
                        <a:t>Adverse Effects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>
                          <a:solidFill>
                            <a:srgbClr val="F5F5F5"/>
                          </a:solidFill>
                          <a:effectLst/>
                        </a:rPr>
                        <a:t>Monitoring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 err="1">
                          <a:solidFill>
                            <a:schemeClr val="bg1"/>
                          </a:solidFill>
                          <a:effectLst/>
                        </a:rPr>
                        <a:t>Omalizumab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Anaphylaxis (0.1–0.2%)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bg1"/>
                          </a:solidFill>
                          <a:effectLst/>
                        </a:rPr>
                        <a:t>Observe post-injection.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 err="1">
                          <a:solidFill>
                            <a:schemeClr val="bg1"/>
                          </a:solidFill>
                          <a:effectLst/>
                        </a:rPr>
                        <a:t>Dupilumab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Eosinophilia, </a:t>
                      </a:r>
                      <a:r>
                        <a:rPr lang="en-IN" sz="2000" dirty="0" err="1">
                          <a:solidFill>
                            <a:schemeClr val="bg1"/>
                          </a:solidFill>
                          <a:effectLst/>
                        </a:rPr>
                        <a:t>arthralgias</a:t>
                      </a: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, psoriasis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Check BEC at 3–6 months.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bg1"/>
                          </a:solidFill>
                          <a:effectLst/>
                        </a:rPr>
                        <a:t>Anti-IL-5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Herpes zoster (</a:t>
                      </a:r>
                      <a:r>
                        <a:rPr lang="en-IN" sz="2000" dirty="0" err="1">
                          <a:solidFill>
                            <a:schemeClr val="bg1"/>
                          </a:solidFill>
                          <a:effectLst/>
                        </a:rPr>
                        <a:t>mepolizumab</a:t>
                      </a: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bg1"/>
                          </a:solidFill>
                          <a:effectLst/>
                        </a:rPr>
                        <a:t>Vaccinate high-risk patients.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2000" dirty="0" err="1">
                          <a:solidFill>
                            <a:schemeClr val="bg1"/>
                          </a:solidFill>
                          <a:effectLst/>
                        </a:rPr>
                        <a:t>Tezepelumab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Hypersensitivity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Prefilled auto-injector option.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27511" y="4698937"/>
            <a:ext cx="9857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effectLst/>
                <a:latin typeface="DeepSeek-CJK-patch"/>
              </a:rPr>
              <a:t>Recommendations: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DeepSeek-CJK-patch"/>
              </a:rPr>
              <a:t>Treat helminth infections pre-biologic initiation.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0" dirty="0" smtClean="0">
                <a:effectLst/>
                <a:latin typeface="DeepSeek-CJK-patch"/>
              </a:rPr>
              <a:t>Assess response at 4–6 months (exacerbations, lung function, GC use).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8164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908" y="533400"/>
            <a:ext cx="9928924" cy="5958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8000" b="1" dirty="0"/>
              <a:t>Alternatives for Non-Responders</a:t>
            </a:r>
            <a:endParaRPr lang="en-IN" sz="8000" dirty="0"/>
          </a:p>
          <a:p>
            <a:r>
              <a:rPr lang="en-IN" sz="8000" b="1" dirty="0"/>
              <a:t>Azithromycin</a:t>
            </a:r>
            <a:r>
              <a:rPr lang="en-IN" sz="8000" dirty="0"/>
              <a:t>: 250 mg 3x/week (reduces exacerbations, independent of eosinophils).</a:t>
            </a:r>
          </a:p>
          <a:p>
            <a:r>
              <a:rPr lang="en-IN" sz="8000" b="1" dirty="0"/>
              <a:t>Bronchial </a:t>
            </a:r>
            <a:r>
              <a:rPr lang="en-IN" sz="8000" b="1" dirty="0" err="1"/>
              <a:t>Thermoplasty</a:t>
            </a:r>
            <a:r>
              <a:rPr lang="en-IN" sz="8000" dirty="0"/>
              <a:t>: For select patients (</a:t>
            </a:r>
            <a:r>
              <a:rPr lang="en-IN" sz="8000" dirty="0" err="1" smtClean="0"/>
              <a:t>risks:bronchospasm</a:t>
            </a:r>
            <a:r>
              <a:rPr lang="en-IN" sz="8000" dirty="0"/>
              <a:t>, hospitalizations</a:t>
            </a:r>
            <a:r>
              <a:rPr lang="en-IN" sz="8000" dirty="0" smtClean="0"/>
              <a:t>).</a:t>
            </a:r>
          </a:p>
          <a:p>
            <a:pPr marL="0" indent="0">
              <a:buNone/>
            </a:pPr>
            <a:endParaRPr lang="en-IN" sz="2800" dirty="0" smtClean="0"/>
          </a:p>
          <a:p>
            <a:endParaRPr lang="en-IN" sz="2800" dirty="0" smtClean="0"/>
          </a:p>
          <a:p>
            <a:pPr marL="0" indent="0">
              <a:buNone/>
            </a:pPr>
            <a:r>
              <a:rPr lang="en-IN" sz="8000" b="1" dirty="0"/>
              <a:t>Practical </a:t>
            </a:r>
            <a:r>
              <a:rPr lang="en-IN" sz="8000" b="1" dirty="0" smtClean="0"/>
              <a:t>Takeaways</a:t>
            </a:r>
            <a:endParaRPr lang="en-IN" sz="8000" dirty="0"/>
          </a:p>
          <a:p>
            <a:pPr marL="0" indent="0">
              <a:buNone/>
            </a:pPr>
            <a:endParaRPr lang="en-IN" sz="8000" dirty="0"/>
          </a:p>
          <a:p>
            <a:pPr marL="0" indent="0">
              <a:buNone/>
            </a:pPr>
            <a:r>
              <a:rPr lang="en-IN" sz="8000" dirty="0" smtClean="0"/>
              <a:t>Biologics </a:t>
            </a:r>
            <a:r>
              <a:rPr lang="en-IN" sz="8000" dirty="0"/>
              <a:t>are </a:t>
            </a:r>
            <a:r>
              <a:rPr lang="en-IN" sz="8000" b="1" dirty="0"/>
              <a:t>transformative but not curative</a:t>
            </a:r>
            <a:r>
              <a:rPr lang="en-IN" sz="8000" dirty="0"/>
              <a:t>; ~50% of patients remain partially uncontrolled.</a:t>
            </a:r>
          </a:p>
          <a:p>
            <a:r>
              <a:rPr lang="en-IN" sz="8000" b="1" dirty="0"/>
              <a:t>Phenotype-driven selection</a:t>
            </a:r>
            <a:r>
              <a:rPr lang="en-IN" sz="8000" dirty="0"/>
              <a:t> (</a:t>
            </a:r>
            <a:r>
              <a:rPr lang="en-IN" sz="8000" dirty="0" err="1"/>
              <a:t>IgE</a:t>
            </a:r>
            <a:r>
              <a:rPr lang="en-IN" sz="8000" dirty="0"/>
              <a:t>, eosinophils, </a:t>
            </a:r>
            <a:r>
              <a:rPr lang="en-IN" sz="8000" dirty="0" err="1"/>
              <a:t>FeNO</a:t>
            </a:r>
            <a:r>
              <a:rPr lang="en-IN" sz="8000" dirty="0"/>
              <a:t>) is critical.</a:t>
            </a:r>
          </a:p>
          <a:p>
            <a:r>
              <a:rPr lang="en-IN" sz="8000" b="1" dirty="0" err="1"/>
              <a:t>Dupilumab</a:t>
            </a:r>
            <a:r>
              <a:rPr lang="en-IN" sz="8000" b="1" dirty="0"/>
              <a:t> and </a:t>
            </a:r>
            <a:r>
              <a:rPr lang="en-IN" sz="8000" b="1" dirty="0" err="1"/>
              <a:t>tezepelumab</a:t>
            </a:r>
            <a:r>
              <a:rPr lang="en-IN" sz="8000" dirty="0"/>
              <a:t> have broad efficacy (including oral GC-sparing and non-type 2 asthma, respectively</a:t>
            </a:r>
            <a:r>
              <a:rPr lang="en-IN" sz="8000" dirty="0" smtClean="0"/>
              <a:t>).</a:t>
            </a:r>
          </a:p>
          <a:p>
            <a:r>
              <a:rPr lang="en-IN" sz="8000" b="1" dirty="0"/>
              <a:t>Consider </a:t>
            </a:r>
            <a:r>
              <a:rPr lang="en-IN" sz="8000" b="1" dirty="0" err="1"/>
              <a:t>tezepelumab</a:t>
            </a:r>
            <a:r>
              <a:rPr lang="en-IN" sz="8000" b="1" dirty="0"/>
              <a:t> for non-Type 2 asthma</a:t>
            </a:r>
            <a:r>
              <a:rPr lang="en-IN" sz="8000" dirty="0" smtClean="0"/>
              <a:t>.</a:t>
            </a:r>
          </a:p>
          <a:p>
            <a:r>
              <a:rPr lang="en-IN" sz="8000" b="1" dirty="0"/>
              <a:t>Monitor response at 4–6 months</a:t>
            </a:r>
            <a:r>
              <a:rPr lang="en-IN" sz="8000" dirty="0" smtClean="0"/>
              <a:t>.</a:t>
            </a:r>
          </a:p>
          <a:p>
            <a:r>
              <a:rPr lang="en-IN" sz="8000" b="1" dirty="0"/>
              <a:t>Optimize adherence</a:t>
            </a:r>
            <a:r>
              <a:rPr lang="en-IN" sz="8000" dirty="0"/>
              <a:t> before switching</a:t>
            </a:r>
          </a:p>
          <a:p>
            <a:r>
              <a:rPr lang="en-IN" sz="8000" b="1" dirty="0"/>
              <a:t>Switching biologics</a:t>
            </a:r>
            <a:r>
              <a:rPr lang="en-IN" sz="8000" dirty="0"/>
              <a:t> may help non-responders, but evidence is limited.</a:t>
            </a:r>
          </a:p>
          <a:p>
            <a:endParaRPr lang="en-IN" sz="8000" dirty="0"/>
          </a:p>
          <a:p>
            <a:pPr marL="0" indent="0">
              <a:buNone/>
            </a:pPr>
            <a:r>
              <a:rPr lang="en-IN" sz="8000" dirty="0"/>
              <a:t/>
            </a:r>
            <a:br>
              <a:rPr lang="en-IN" sz="8000" dirty="0"/>
            </a:br>
            <a:endParaRPr lang="en-IN" sz="8000" dirty="0"/>
          </a:p>
          <a:p>
            <a:pPr marL="0" indent="0">
              <a:buNone/>
            </a:pPr>
            <a:endParaRPr lang="en-IN" sz="8000" dirty="0" smtClean="0"/>
          </a:p>
          <a:p>
            <a:pPr marL="0" indent="0">
              <a:buNone/>
            </a:pPr>
            <a:r>
              <a:rPr lang="en-IN" sz="8000" dirty="0"/>
              <a:t/>
            </a:r>
            <a:br>
              <a:rPr lang="en-IN" sz="8000" dirty="0"/>
            </a:b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30984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717" y="614966"/>
            <a:ext cx="8911687" cy="1280890"/>
          </a:xfrm>
        </p:spPr>
        <p:txBody>
          <a:bodyPr/>
          <a:lstStyle/>
          <a:p>
            <a:r>
              <a:rPr lang="en-US" b="1" i="1" u="sng" dirty="0">
                <a:latin typeface="Algerian" panose="04020705040A02060702" pitchFamily="82" charset="0"/>
              </a:rPr>
              <a:t>Monoclonal Antibodies in </a:t>
            </a:r>
            <a:r>
              <a:rPr lang="en-US" b="1" i="1" u="sng" dirty="0" err="1">
                <a:latin typeface="Algerian" panose="04020705040A02060702" pitchFamily="82" charset="0"/>
              </a:rPr>
              <a:t>Rheumatological</a:t>
            </a:r>
            <a:r>
              <a:rPr lang="en-US" b="1" i="1" u="sng" dirty="0">
                <a:latin typeface="Algerian" panose="04020705040A02060702" pitchFamily="82" charset="0"/>
              </a:rPr>
              <a:t> Disorders</a:t>
            </a:r>
            <a:endParaRPr lang="en-IN" b="1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570" y="2093976"/>
            <a:ext cx="9233980" cy="3789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Algerian" panose="04020705040A02060702" pitchFamily="82" charset="0"/>
              </a:rPr>
              <a:t>Precision Medicine for Autoimmune Diseases</a:t>
            </a:r>
            <a:endParaRPr lang="en-IN" sz="2800" dirty="0">
              <a:latin typeface="Algerian" panose="04020705040A02060702" pitchFamily="82" charset="0"/>
            </a:endParaRPr>
          </a:p>
        </p:txBody>
      </p:sp>
      <p:pic>
        <p:nvPicPr>
          <p:cNvPr id="5124" name="Picture 4" descr="https://tse1.mm.bing.net/th?id=OIP.VR-3jKUxcBRuJlMluTj3HQHaH5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26" y="2989516"/>
            <a:ext cx="3300857" cy="33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se4.mm.bing.net/th?id=OIP.22ga8KpRL_9AStCk3cg31AHaET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5" y="2588386"/>
            <a:ext cx="5767099" cy="3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44" y="832104"/>
            <a:ext cx="9895268" cy="5376672"/>
          </a:xfrm>
        </p:spPr>
        <p:txBody>
          <a:bodyPr>
            <a:normAutofit fontScale="85000" lnSpcReduction="20000"/>
          </a:bodyPr>
          <a:lstStyle/>
          <a:p>
            <a:r>
              <a:rPr lang="en-IN" sz="3000" b="1" i="1" u="sng" dirty="0" err="1">
                <a:latin typeface="Algerian" panose="04020705040A02060702" pitchFamily="82" charset="0"/>
              </a:rPr>
              <a:t>Rheumatological</a:t>
            </a:r>
            <a:r>
              <a:rPr lang="en-IN" sz="3000" b="1" i="1" u="sng" dirty="0">
                <a:latin typeface="Algerian" panose="04020705040A02060702" pitchFamily="82" charset="0"/>
              </a:rPr>
              <a:t> Disorders: A Snapshot</a:t>
            </a:r>
            <a:endParaRPr lang="en-IN" sz="3000" b="1" u="sng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IN" b="1" dirty="0"/>
              <a:t>1. Rheumatoid Arthritis (RA)</a:t>
            </a:r>
            <a:endParaRPr lang="en-IN" dirty="0"/>
          </a:p>
          <a:p>
            <a:r>
              <a:rPr lang="en-IN" b="1" dirty="0"/>
              <a:t>Pathology</a:t>
            </a:r>
            <a:r>
              <a:rPr lang="en-IN" dirty="0"/>
              <a:t>: Symmetrical synovitis → joint destruction (anti-CCP/RF+).</a:t>
            </a:r>
          </a:p>
          <a:p>
            <a:r>
              <a:rPr lang="en-IN" b="1" dirty="0"/>
              <a:t>Hallmark</a:t>
            </a:r>
            <a:r>
              <a:rPr lang="en-IN" dirty="0"/>
              <a:t>: Morning stiffness, pannus formation.</a:t>
            </a:r>
          </a:p>
          <a:p>
            <a:pPr marL="0" indent="0">
              <a:buNone/>
            </a:pPr>
            <a:r>
              <a:rPr lang="en-IN" b="1" dirty="0"/>
              <a:t>2. Psoriatic Arthritis (</a:t>
            </a:r>
            <a:r>
              <a:rPr lang="en-IN" b="1" dirty="0" err="1"/>
              <a:t>PsA</a:t>
            </a:r>
            <a:r>
              <a:rPr lang="en-IN" b="1" dirty="0"/>
              <a:t>)</a:t>
            </a:r>
            <a:endParaRPr lang="en-IN" dirty="0"/>
          </a:p>
          <a:p>
            <a:r>
              <a:rPr lang="en-IN" b="1" dirty="0"/>
              <a:t>Pathology</a:t>
            </a:r>
            <a:r>
              <a:rPr lang="en-IN" dirty="0"/>
              <a:t>: </a:t>
            </a:r>
            <a:r>
              <a:rPr lang="en-IN" dirty="0" err="1"/>
              <a:t>Enthesitis</a:t>
            </a:r>
            <a:r>
              <a:rPr lang="en-IN" dirty="0"/>
              <a:t>, </a:t>
            </a:r>
            <a:r>
              <a:rPr lang="en-IN" dirty="0" err="1"/>
              <a:t>dactylitis</a:t>
            </a:r>
            <a:r>
              <a:rPr lang="en-IN" dirty="0"/>
              <a:t>, axial/skin involvement (IL-23/17-driven).</a:t>
            </a:r>
          </a:p>
          <a:p>
            <a:r>
              <a:rPr lang="en-IN" b="1" dirty="0"/>
              <a:t>Hallmark</a:t>
            </a:r>
            <a:r>
              <a:rPr lang="en-IN" dirty="0"/>
              <a:t>: "Pencil-in-cup" deformity on X-ray.</a:t>
            </a:r>
          </a:p>
          <a:p>
            <a:pPr marL="0" indent="0">
              <a:buNone/>
            </a:pPr>
            <a:r>
              <a:rPr lang="en-IN" b="1" dirty="0"/>
              <a:t>3. Ankylosing Spondylitis (AS)</a:t>
            </a:r>
            <a:endParaRPr lang="en-IN" dirty="0"/>
          </a:p>
          <a:p>
            <a:r>
              <a:rPr lang="en-IN" b="1" dirty="0"/>
              <a:t>Pathology</a:t>
            </a:r>
            <a:r>
              <a:rPr lang="en-IN" dirty="0"/>
              <a:t>: </a:t>
            </a:r>
            <a:r>
              <a:rPr lang="en-IN" dirty="0" err="1"/>
              <a:t>Sacroiliitis</a:t>
            </a:r>
            <a:r>
              <a:rPr lang="en-IN" dirty="0"/>
              <a:t>, spinal fusion (HLA-B27+).</a:t>
            </a:r>
          </a:p>
          <a:p>
            <a:r>
              <a:rPr lang="en-IN" b="1" dirty="0"/>
              <a:t>Hallmark</a:t>
            </a:r>
            <a:r>
              <a:rPr lang="en-IN" dirty="0"/>
              <a:t>: "Bamboo spine" on imaging.</a:t>
            </a:r>
          </a:p>
          <a:p>
            <a:pPr marL="0" indent="0">
              <a:buNone/>
            </a:pPr>
            <a:r>
              <a:rPr lang="en-IN" b="1" dirty="0"/>
              <a:t>4. Systemic Lupus Erythematosus (SLE)</a:t>
            </a:r>
            <a:endParaRPr lang="en-IN" dirty="0"/>
          </a:p>
          <a:p>
            <a:r>
              <a:rPr lang="en-IN" b="1" dirty="0"/>
              <a:t>Pathology</a:t>
            </a:r>
            <a:r>
              <a:rPr lang="en-IN" dirty="0"/>
              <a:t>: Autoantibodies (ANA, anti-dsDNA), multi-organ involvement.</a:t>
            </a:r>
          </a:p>
          <a:p>
            <a:r>
              <a:rPr lang="en-IN" b="1" dirty="0"/>
              <a:t>Hallmark</a:t>
            </a:r>
            <a:r>
              <a:rPr lang="en-IN" dirty="0"/>
              <a:t>: Malar rash, glomerulonephritis.</a:t>
            </a:r>
          </a:p>
          <a:p>
            <a:pPr marL="0" indent="0">
              <a:buNone/>
            </a:pPr>
            <a:r>
              <a:rPr lang="en-IN" b="1" dirty="0"/>
              <a:t>5. Vasculitis (e.g., ANCA-associated)</a:t>
            </a:r>
            <a:endParaRPr lang="en-IN" dirty="0"/>
          </a:p>
          <a:p>
            <a:r>
              <a:rPr lang="en-IN" b="1" dirty="0"/>
              <a:t>Pathology</a:t>
            </a:r>
            <a:r>
              <a:rPr lang="en-IN" dirty="0"/>
              <a:t>: Vessel inflammation (c-ANCA/PR3+).</a:t>
            </a:r>
          </a:p>
          <a:p>
            <a:r>
              <a:rPr lang="en-IN" b="1" dirty="0"/>
              <a:t>Hallmark</a:t>
            </a:r>
            <a:r>
              <a:rPr lang="en-IN" dirty="0"/>
              <a:t>: Necrotizing granulomas (GPA), pulmonary-renal syndrome.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89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05" y="109728"/>
            <a:ext cx="9648380" cy="6553930"/>
          </a:xfrm>
        </p:spPr>
        <p:txBody>
          <a:bodyPr/>
          <a:lstStyle/>
          <a:p>
            <a:r>
              <a:rPr lang="en-IN" b="1" u="sng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*Next-Gen Monoclonal Antibodies </a:t>
            </a:r>
            <a:r>
              <a:rPr lang="en-IN" b="1" u="sng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IN" b="1" u="sng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IN" b="1" u="sng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IN" b="1" u="sng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i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Smarter, Stronger, and More Precise Than Ever</a:t>
            </a:r>
            <a:endParaRPr lang="en-IN" u="sng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4" name="Picture 2" descr="https://laurakay.yolasite.com/resources/nri2744-i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2" y="2442971"/>
            <a:ext cx="6886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83" y="2704909"/>
            <a:ext cx="2143125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301752"/>
            <a:ext cx="10872216" cy="5961888"/>
          </a:xfrm>
        </p:spPr>
        <p:txBody>
          <a:bodyPr>
            <a:normAutofit fontScale="62500" lnSpcReduction="20000"/>
          </a:bodyPr>
          <a:lstStyle/>
          <a:p>
            <a:r>
              <a:rPr lang="en-IN" sz="4600" b="1" i="1" u="sng" dirty="0"/>
              <a:t>Unmet Needs in Rheumatology &amp; Why </a:t>
            </a:r>
            <a:r>
              <a:rPr lang="en-IN" sz="4600" b="1" i="1" u="sng" dirty="0" err="1"/>
              <a:t>mAbs</a:t>
            </a:r>
            <a:r>
              <a:rPr lang="en-IN" sz="4600" b="1" i="1" u="sng" dirty="0"/>
              <a:t> Matter</a:t>
            </a:r>
            <a:endParaRPr lang="en-IN" sz="4600" b="1" u="sng" dirty="0"/>
          </a:p>
          <a:p>
            <a:r>
              <a:rPr lang="en-IN" sz="2900" b="1" dirty="0"/>
              <a:t>1. Steroid Dependence: The Vicious Cycle</a:t>
            </a:r>
            <a:endParaRPr lang="en-IN" sz="2900" dirty="0"/>
          </a:p>
          <a:p>
            <a:r>
              <a:rPr lang="en-IN" sz="2900" b="1" dirty="0"/>
              <a:t>Problem</a:t>
            </a:r>
            <a:r>
              <a:rPr lang="en-IN" sz="2900" dirty="0"/>
              <a:t>:</a:t>
            </a:r>
          </a:p>
          <a:p>
            <a:pPr lvl="1"/>
            <a:r>
              <a:rPr lang="en-IN" sz="2900" dirty="0"/>
              <a:t>Long-term glucocorticoids (GCs) cause diabetes, osteoporosis, and cardiovascular disease</a:t>
            </a:r>
          </a:p>
          <a:p>
            <a:pPr lvl="1"/>
            <a:r>
              <a:rPr lang="en-IN" sz="2900" dirty="0"/>
              <a:t>30-40% of RA/SLE patients remain steroid-dependent despite conventional DMARDs</a:t>
            </a:r>
          </a:p>
          <a:p>
            <a:r>
              <a:rPr lang="en-IN" sz="2900" b="1" dirty="0" err="1"/>
              <a:t>mAb</a:t>
            </a:r>
            <a:r>
              <a:rPr lang="en-IN" sz="2900" b="1" dirty="0"/>
              <a:t> Solution</a:t>
            </a:r>
            <a:r>
              <a:rPr lang="en-IN" sz="2900" dirty="0"/>
              <a:t>:</a:t>
            </a:r>
          </a:p>
          <a:p>
            <a:pPr lvl="1"/>
            <a:r>
              <a:rPr lang="en-IN" sz="2900" b="1" dirty="0"/>
              <a:t>TNF-</a:t>
            </a:r>
            <a:r>
              <a:rPr lang="el-GR" sz="2900" b="1" dirty="0"/>
              <a:t>α/</a:t>
            </a:r>
            <a:r>
              <a:rPr lang="en-IN" sz="2900" b="1" dirty="0"/>
              <a:t>IL-6 inhibitors</a:t>
            </a:r>
            <a:r>
              <a:rPr lang="en-IN" sz="2900" dirty="0"/>
              <a:t> (e.g., adalimumab, tocilizumab) reduce steroid doses by 50-70%</a:t>
            </a:r>
          </a:p>
          <a:p>
            <a:pPr lvl="1"/>
            <a:r>
              <a:rPr lang="en-IN" sz="2900" b="1" dirty="0"/>
              <a:t>Rituximab</a:t>
            </a:r>
            <a:r>
              <a:rPr lang="en-IN" sz="2900" dirty="0"/>
              <a:t> enables steroid-free remission in 60% of vasculitis patients (RAVE trial)</a:t>
            </a:r>
          </a:p>
          <a:p>
            <a:pPr marL="0" indent="0">
              <a:buNone/>
            </a:pPr>
            <a:r>
              <a:rPr lang="en-IN" sz="2900" b="1" dirty="0"/>
              <a:t>2. Progressive Joint Damage: The Silent Destroyer</a:t>
            </a:r>
            <a:endParaRPr lang="en-IN" sz="2900" dirty="0"/>
          </a:p>
          <a:p>
            <a:r>
              <a:rPr lang="en-IN" sz="2900" b="1" dirty="0"/>
              <a:t>Problem</a:t>
            </a:r>
            <a:r>
              <a:rPr lang="en-IN" sz="2900" dirty="0"/>
              <a:t>:</a:t>
            </a:r>
          </a:p>
          <a:p>
            <a:pPr lvl="1"/>
            <a:r>
              <a:rPr lang="en-IN" sz="2900" dirty="0"/>
              <a:t>Irreversible erosions occur within 2 years in 70% of untreated RA</a:t>
            </a:r>
          </a:p>
          <a:p>
            <a:pPr lvl="1"/>
            <a:r>
              <a:rPr lang="en-IN" sz="2900" dirty="0" err="1"/>
              <a:t>Syndesmophytes</a:t>
            </a:r>
            <a:r>
              <a:rPr lang="en-IN" sz="2900" dirty="0"/>
              <a:t> in AS lead to spinal fusion</a:t>
            </a:r>
          </a:p>
          <a:p>
            <a:r>
              <a:rPr lang="en-IN" sz="2900" b="1" dirty="0" err="1"/>
              <a:t>mAb</a:t>
            </a:r>
            <a:r>
              <a:rPr lang="en-IN" sz="2900" b="1" dirty="0"/>
              <a:t> Solution</a:t>
            </a:r>
            <a:r>
              <a:rPr lang="en-IN" sz="2900" dirty="0"/>
              <a:t>:</a:t>
            </a:r>
          </a:p>
          <a:p>
            <a:pPr lvl="1"/>
            <a:r>
              <a:rPr lang="en-IN" sz="2900" b="1" dirty="0"/>
              <a:t>TNF-</a:t>
            </a:r>
            <a:r>
              <a:rPr lang="el-GR" sz="2900" b="1" dirty="0"/>
              <a:t>α </a:t>
            </a:r>
            <a:r>
              <a:rPr lang="en-IN" sz="2900" b="1" dirty="0"/>
              <a:t>inhibitors</a:t>
            </a:r>
            <a:r>
              <a:rPr lang="en-IN" sz="2900" dirty="0"/>
              <a:t> halt radiographic progression in 80% of RA patients</a:t>
            </a:r>
          </a:p>
          <a:p>
            <a:pPr lvl="1"/>
            <a:r>
              <a:rPr lang="en-IN" sz="2900" b="1" dirty="0"/>
              <a:t>IL-17 inhibitors</a:t>
            </a:r>
            <a:r>
              <a:rPr lang="en-IN" sz="2900" dirty="0"/>
              <a:t> (</a:t>
            </a:r>
            <a:r>
              <a:rPr lang="en-IN" sz="2900" dirty="0" err="1"/>
              <a:t>secukinumab</a:t>
            </a:r>
            <a:r>
              <a:rPr lang="en-IN" sz="2900" dirty="0"/>
              <a:t>) reduce spinal inflammation in </a:t>
            </a:r>
            <a:r>
              <a:rPr lang="en-IN" sz="2900" dirty="0" smtClean="0"/>
              <a:t>AS</a:t>
            </a:r>
            <a:endParaRPr lang="en-IN" sz="2900" dirty="0"/>
          </a:p>
        </p:txBody>
      </p:sp>
      <p:pic>
        <p:nvPicPr>
          <p:cNvPr id="6150" name="Picture 6" descr="https://i.pinimg.com/originals/d4/5a/8f/d45a8f0642fbe1339c7e6b58db4c9f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83" y="3509391"/>
            <a:ext cx="26574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00" y="341376"/>
            <a:ext cx="9700324" cy="4770120"/>
          </a:xfrm>
        </p:spPr>
        <p:txBody>
          <a:bodyPr/>
          <a:lstStyle/>
          <a:p>
            <a:r>
              <a:rPr lang="en-IN" b="1" dirty="0"/>
              <a:t>3. Beyond Joints: Systemic Complications</a:t>
            </a:r>
            <a:endParaRPr lang="en-IN" dirty="0"/>
          </a:p>
          <a:p>
            <a:r>
              <a:rPr lang="en-IN" sz="2400" b="1" dirty="0"/>
              <a:t>Problem</a:t>
            </a:r>
            <a:r>
              <a:rPr lang="en-IN" sz="2400" dirty="0"/>
              <a:t>:</a:t>
            </a:r>
          </a:p>
          <a:p>
            <a:pPr lvl="1"/>
            <a:r>
              <a:rPr lang="en-IN" sz="2400" dirty="0"/>
              <a:t>Cardiovascular disease (RA patients have 2x higher MI risk)</a:t>
            </a:r>
          </a:p>
          <a:p>
            <a:pPr lvl="1"/>
            <a:r>
              <a:rPr lang="en-IN" sz="2400" dirty="0"/>
              <a:t>Pulmonary fibrosis (in 10% of scleroderma)</a:t>
            </a:r>
          </a:p>
          <a:p>
            <a:r>
              <a:rPr lang="en-IN" sz="2400" b="1" dirty="0" err="1"/>
              <a:t>mAb</a:t>
            </a:r>
            <a:r>
              <a:rPr lang="en-IN" sz="2400" b="1" dirty="0"/>
              <a:t> Solution</a:t>
            </a:r>
            <a:r>
              <a:rPr lang="en-IN" sz="2400" dirty="0"/>
              <a:t>:</a:t>
            </a:r>
          </a:p>
          <a:p>
            <a:pPr lvl="1"/>
            <a:r>
              <a:rPr lang="en-IN" sz="2400" b="1" dirty="0"/>
              <a:t>Tocilizumab</a:t>
            </a:r>
            <a:r>
              <a:rPr lang="en-IN" sz="2400" dirty="0"/>
              <a:t> reduces arterial inflammation (RA)</a:t>
            </a:r>
          </a:p>
          <a:p>
            <a:pPr lvl="1"/>
            <a:r>
              <a:rPr lang="en-IN" sz="2400" b="1" dirty="0" err="1"/>
              <a:t>Nintedanib</a:t>
            </a:r>
            <a:r>
              <a:rPr lang="en-IN" sz="2400" dirty="0"/>
              <a:t> (</a:t>
            </a:r>
            <a:r>
              <a:rPr lang="en-IN" sz="2400" dirty="0" err="1"/>
              <a:t>mAb</a:t>
            </a:r>
            <a:r>
              <a:rPr lang="en-IN" sz="2400" dirty="0"/>
              <a:t>-like tyrosine kinase inhibitor) slows lung fibrosis</a:t>
            </a:r>
          </a:p>
          <a:p>
            <a:pPr marL="0" indent="0">
              <a:buNone/>
            </a:pP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3440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05" y="496094"/>
            <a:ext cx="8911687" cy="1280890"/>
          </a:xfrm>
        </p:spPr>
        <p:txBody>
          <a:bodyPr/>
          <a:lstStyle/>
          <a:p>
            <a:r>
              <a:rPr lang="en-US" b="1" u="sng" dirty="0" smtClean="0"/>
              <a:t>KEY TARGETS[overview on currently available drugs]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54838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Mechanisms of Action</a:t>
            </a:r>
            <a:endParaRPr lang="en-IN" dirty="0"/>
          </a:p>
          <a:p>
            <a:r>
              <a:rPr lang="en-IN" b="1" dirty="0" smtClean="0"/>
              <a:t>Cytokine </a:t>
            </a:r>
            <a:r>
              <a:rPr lang="en-IN" b="1" dirty="0"/>
              <a:t>Neutralization</a:t>
            </a:r>
            <a:r>
              <a:rPr lang="en-IN" dirty="0"/>
              <a:t> (TNF-</a:t>
            </a:r>
            <a:r>
              <a:rPr lang="el-GR" dirty="0"/>
              <a:t>α, </a:t>
            </a:r>
            <a:r>
              <a:rPr lang="en-IN" dirty="0"/>
              <a:t>IL-6).</a:t>
            </a:r>
          </a:p>
          <a:p>
            <a:r>
              <a:rPr lang="en-IN" b="1" dirty="0"/>
              <a:t>Cell Depletion</a:t>
            </a:r>
            <a:r>
              <a:rPr lang="en-IN" dirty="0"/>
              <a:t> (CD20 on B-cells).</a:t>
            </a:r>
          </a:p>
          <a:p>
            <a:r>
              <a:rPr lang="en-IN" b="1" dirty="0"/>
              <a:t>Receptor Blockade</a:t>
            </a:r>
            <a:r>
              <a:rPr lang="en-IN" dirty="0"/>
              <a:t> (IL-17R).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86837"/>
              </p:ext>
            </p:extLst>
          </p:nvPr>
        </p:nvGraphicFramePr>
        <p:xfrm>
          <a:off x="1012340" y="3510021"/>
          <a:ext cx="8915400" cy="2682240"/>
        </p:xfrm>
        <a:graphic>
          <a:graphicData uri="http://schemas.openxmlformats.org/drawingml/2006/table">
            <a:tbl>
              <a:tblPr/>
              <a:tblGrid>
                <a:gridCol w="3136900"/>
                <a:gridCol w="2889250"/>
                <a:gridCol w="2889250"/>
              </a:tblGrid>
              <a:tr h="425419">
                <a:tc>
                  <a:txBody>
                    <a:bodyPr/>
                    <a:lstStyle/>
                    <a:p>
                      <a:pPr algn="l"/>
                      <a:r>
                        <a:rPr lang="en-IN" b="1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 dirty="0">
                          <a:solidFill>
                            <a:schemeClr val="tx1"/>
                          </a:solidFill>
                          <a:effectLst/>
                        </a:rPr>
                        <a:t>Disease Relevance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 dirty="0">
                          <a:solidFill>
                            <a:schemeClr val="tx1"/>
                          </a:solidFill>
                          <a:effectLst/>
                        </a:rPr>
                        <a:t>Example </a:t>
                      </a:r>
                      <a:r>
                        <a:rPr lang="en-IN" b="1" dirty="0" err="1">
                          <a:solidFill>
                            <a:schemeClr val="tx1"/>
                          </a:solidFill>
                          <a:effectLst/>
                        </a:rPr>
                        <a:t>mAbs</a:t>
                      </a:r>
                      <a:endParaRPr lang="en-I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19"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TNF-</a:t>
                      </a:r>
                      <a:r>
                        <a:rPr lang="el-GR">
                          <a:effectLst/>
                        </a:rPr>
                        <a:t>α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RA, PsA, AS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Adalimumab, Infliximab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03"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IL-6R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RA, juvenile idiopathic arthritis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Tocilizumab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19"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CD20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RA, ANCA vasculitis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Rituximab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03"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IL-17/23</a:t>
                      </a:r>
                    </a:p>
                  </a:txBody>
                  <a:tcPr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effectLst/>
                        </a:rPr>
                        <a:t>PsA, ankylosing spondylitis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err="1">
                          <a:effectLst/>
                        </a:rPr>
                        <a:t>Secukinumab</a:t>
                      </a:r>
                      <a:r>
                        <a:rPr lang="en-IN" dirty="0">
                          <a:effectLst/>
                        </a:rPr>
                        <a:t>, </a:t>
                      </a:r>
                      <a:r>
                        <a:rPr lang="en-IN" dirty="0" err="1">
                          <a:effectLst/>
                        </a:rPr>
                        <a:t>Guselkumab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12340" y="35097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8FAFF"/>
                </a:solidFill>
                <a:effectLst/>
                <a:latin typeface="DeepSeek-CJK-patch"/>
              </a:rPr>
              <a:t>Table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8FAFF"/>
                </a:solidFill>
                <a:effectLst/>
                <a:latin typeface="DeepSeek-CJK-patch"/>
              </a:rPr>
              <a:t>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08" y="347472"/>
            <a:ext cx="10590212" cy="6217920"/>
          </a:xfrm>
        </p:spPr>
        <p:txBody>
          <a:bodyPr>
            <a:noAutofit/>
          </a:bodyPr>
          <a:lstStyle/>
          <a:p>
            <a:r>
              <a:rPr lang="en-IN" sz="2400" b="1" u="sng" dirty="0"/>
              <a:t>TNF-</a:t>
            </a:r>
            <a:r>
              <a:rPr lang="el-GR" sz="2400" b="1" u="sng" dirty="0"/>
              <a:t>α </a:t>
            </a:r>
            <a:r>
              <a:rPr lang="en-IN" sz="2400" b="1" u="sng" dirty="0"/>
              <a:t>Inhibitors (Deep Dive</a:t>
            </a:r>
            <a:r>
              <a:rPr lang="en-IN" sz="2400" b="1" u="sng" dirty="0" smtClean="0"/>
              <a:t>)</a:t>
            </a:r>
            <a:endParaRPr lang="en-IN" sz="2400" u="sng" dirty="0"/>
          </a:p>
          <a:p>
            <a:pPr marL="0" indent="0">
              <a:buNone/>
            </a:pPr>
            <a:r>
              <a:rPr lang="en-IN" sz="2400" u="sng" dirty="0"/>
              <a:t/>
            </a:r>
            <a:br>
              <a:rPr lang="en-IN" sz="2400" u="sng" dirty="0"/>
            </a:br>
            <a:r>
              <a:rPr lang="en-IN" sz="2400" b="1" dirty="0"/>
              <a:t>Drugs</a:t>
            </a:r>
            <a:r>
              <a:rPr lang="en-IN" sz="2400" dirty="0"/>
              <a:t>: Adalimumab, </a:t>
            </a:r>
            <a:r>
              <a:rPr lang="en-IN" sz="2400" dirty="0" err="1"/>
              <a:t>Etanercept</a:t>
            </a:r>
            <a:r>
              <a:rPr lang="en-IN" sz="2400" dirty="0"/>
              <a:t>, Infliximab.</a:t>
            </a:r>
          </a:p>
          <a:p>
            <a:r>
              <a:rPr lang="en-IN" sz="2400" b="1" dirty="0"/>
              <a:t>Efficacy</a:t>
            </a:r>
            <a:r>
              <a:rPr lang="en-IN" sz="2400" dirty="0"/>
              <a:t>:</a:t>
            </a:r>
          </a:p>
          <a:p>
            <a:pPr lvl="1"/>
            <a:r>
              <a:rPr lang="en-IN" sz="2400" dirty="0"/>
              <a:t>ACR50 in 60% RA patients.</a:t>
            </a:r>
          </a:p>
          <a:p>
            <a:pPr lvl="1"/>
            <a:r>
              <a:rPr lang="en-IN" sz="2400" dirty="0"/>
              <a:t>Halt radiographic progression</a:t>
            </a:r>
            <a:r>
              <a:rPr lang="en-IN" sz="2400" dirty="0" smtClean="0"/>
              <a:t>.</a:t>
            </a:r>
          </a:p>
          <a:p>
            <a:pPr lvl="1"/>
            <a:endParaRPr lang="en-IN" sz="2400" dirty="0"/>
          </a:p>
          <a:p>
            <a:pPr marL="0" indent="0">
              <a:buNone/>
            </a:pPr>
            <a:r>
              <a:rPr lang="en-IN" sz="2400" b="1" u="sng" dirty="0"/>
              <a:t>IL-6 </a:t>
            </a:r>
            <a:r>
              <a:rPr lang="en-IN" sz="2400" b="1" u="sng" dirty="0" smtClean="0"/>
              <a:t>Inhibitors</a:t>
            </a:r>
          </a:p>
          <a:p>
            <a:pPr marL="0" indent="0">
              <a:buNone/>
            </a:pPr>
            <a:r>
              <a:rPr lang="en-IN" sz="2400" b="1" dirty="0"/>
              <a:t>Tocilizumab/</a:t>
            </a:r>
            <a:r>
              <a:rPr lang="en-IN" sz="2400" b="1" dirty="0" err="1"/>
              <a:t>Sarilumab</a:t>
            </a:r>
            <a:r>
              <a:rPr lang="en-IN" sz="2400" dirty="0"/>
              <a:t>:</a:t>
            </a:r>
          </a:p>
          <a:p>
            <a:r>
              <a:rPr lang="en-IN" sz="2400" dirty="0"/>
              <a:t>For TNF-refractory RA.</a:t>
            </a:r>
          </a:p>
          <a:p>
            <a:r>
              <a:rPr lang="en-IN" sz="2400" dirty="0"/>
              <a:t>Improves fatigue (JAK-STAT modulation).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/>
            </a:r>
            <a:br>
              <a:rPr lang="en-IN" sz="2400" dirty="0"/>
            </a:br>
            <a:endParaRPr lang="en-IN" sz="2400" dirty="0"/>
          </a:p>
        </p:txBody>
      </p:sp>
      <p:pic>
        <p:nvPicPr>
          <p:cNvPr id="1026" name="Picture 2" descr="https://image1.slideserve.com/3210364/mode-of-tnf-inhibitor-action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877824"/>
            <a:ext cx="3848322" cy="2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758952"/>
            <a:ext cx="10690796" cy="5715000"/>
          </a:xfrm>
        </p:spPr>
        <p:txBody>
          <a:bodyPr>
            <a:normAutofit fontScale="92500" lnSpcReduction="10000"/>
          </a:bodyPr>
          <a:lstStyle/>
          <a:p>
            <a:r>
              <a:rPr lang="en-IN" sz="2400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B-Cell Depletion (Rituximab</a:t>
            </a:r>
            <a:r>
              <a:rPr lang="en-IN" b="1" dirty="0"/>
              <a:t>)</a:t>
            </a:r>
            <a:endParaRPr lang="en-IN" dirty="0"/>
          </a:p>
          <a:p>
            <a:r>
              <a:rPr lang="en-IN" sz="2400" b="1" dirty="0"/>
              <a:t>Mechanism</a:t>
            </a:r>
            <a:r>
              <a:rPr lang="en-IN" sz="2400" dirty="0"/>
              <a:t>: Targets CD20 → B-cell apoptosis.</a:t>
            </a:r>
          </a:p>
          <a:p>
            <a:r>
              <a:rPr lang="en-IN" sz="2400" b="1" dirty="0"/>
              <a:t>Uses</a:t>
            </a:r>
            <a:r>
              <a:rPr lang="en-IN" sz="2400" dirty="0"/>
              <a:t>:</a:t>
            </a:r>
          </a:p>
          <a:p>
            <a:pPr lvl="1"/>
            <a:r>
              <a:rPr lang="en-IN" sz="2400" dirty="0"/>
              <a:t>Refractory RA.</a:t>
            </a:r>
          </a:p>
          <a:p>
            <a:pPr lvl="1"/>
            <a:r>
              <a:rPr lang="en-IN" sz="2400" dirty="0"/>
              <a:t>ANCA vasculitis (90% remission in </a:t>
            </a:r>
            <a:r>
              <a:rPr lang="en-IN" sz="2400" i="1" dirty="0"/>
              <a:t>RAVE trial</a:t>
            </a:r>
            <a:r>
              <a:rPr lang="en-IN" sz="2400" dirty="0"/>
              <a:t>).</a:t>
            </a:r>
            <a:br>
              <a:rPr lang="en-IN" sz="2400" dirty="0"/>
            </a:br>
            <a:r>
              <a:rPr lang="en-IN" sz="2400" b="1" dirty="0"/>
              <a:t>Caution</a:t>
            </a:r>
            <a:r>
              <a:rPr lang="en-IN" sz="2400" dirty="0"/>
              <a:t>: </a:t>
            </a:r>
            <a:r>
              <a:rPr lang="en-IN" sz="2400" dirty="0" err="1"/>
              <a:t>Hypogammaglobulinemia</a:t>
            </a:r>
            <a:r>
              <a:rPr lang="en-IN" sz="2400" dirty="0"/>
              <a:t> risk</a:t>
            </a:r>
            <a:r>
              <a:rPr lang="en-IN" sz="2400" dirty="0" smtClean="0"/>
              <a:t>.</a:t>
            </a:r>
          </a:p>
          <a:p>
            <a:pPr marL="457200" lvl="1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 IL-17/23 </a:t>
            </a:r>
            <a:r>
              <a:rPr lang="en-IN" sz="24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Inhibitors</a:t>
            </a:r>
          </a:p>
          <a:p>
            <a:r>
              <a:rPr lang="en-IN" sz="2400" b="1" dirty="0" err="1"/>
              <a:t>Secukinumab</a:t>
            </a:r>
            <a:r>
              <a:rPr lang="en-IN" sz="2400" b="1" dirty="0"/>
              <a:t>/</a:t>
            </a:r>
            <a:r>
              <a:rPr lang="en-IN" sz="2400" b="1" dirty="0" err="1"/>
              <a:t>Ixekizumab</a:t>
            </a:r>
            <a:r>
              <a:rPr lang="en-IN" sz="2400" b="1" dirty="0"/>
              <a:t> (IL-17)</a:t>
            </a:r>
            <a:r>
              <a:rPr lang="en-IN" sz="2400" dirty="0"/>
              <a:t>: </a:t>
            </a:r>
            <a:r>
              <a:rPr lang="en-IN" sz="2400" dirty="0" err="1"/>
              <a:t>PsA</a:t>
            </a:r>
            <a:r>
              <a:rPr lang="en-IN" sz="2400" dirty="0"/>
              <a:t>, AS.</a:t>
            </a:r>
          </a:p>
          <a:p>
            <a:r>
              <a:rPr lang="en-IN" sz="2400" b="1" dirty="0" err="1"/>
              <a:t>Guselkumab</a:t>
            </a:r>
            <a:r>
              <a:rPr lang="en-IN" sz="2400" b="1" dirty="0"/>
              <a:t> (IL-23)</a:t>
            </a:r>
            <a:r>
              <a:rPr lang="en-IN" sz="2400" dirty="0"/>
              <a:t>: </a:t>
            </a:r>
            <a:r>
              <a:rPr lang="en-IN" sz="2400" dirty="0" err="1"/>
              <a:t>PsA</a:t>
            </a:r>
            <a:r>
              <a:rPr lang="en-IN" sz="2400" dirty="0"/>
              <a:t> skin/joint symptoms</a:t>
            </a:r>
          </a:p>
          <a:p>
            <a:pPr marL="0" indent="0">
              <a:buNone/>
            </a:pPr>
            <a:endParaRPr lang="en-IN" sz="24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477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" y="996696"/>
            <a:ext cx="11082019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b="1" u="sng" dirty="0"/>
              <a:t>Safety </a:t>
            </a:r>
            <a:r>
              <a:rPr lang="en-IN" sz="3200" b="1" u="sng" dirty="0" smtClean="0"/>
              <a:t>Profile</a:t>
            </a:r>
          </a:p>
          <a:p>
            <a:pPr marL="0" indent="0">
              <a:buNone/>
            </a:pPr>
            <a:r>
              <a:rPr lang="en-IN" sz="3200" b="1" dirty="0" smtClean="0"/>
              <a:t>Risk </a:t>
            </a:r>
            <a:r>
              <a:rPr lang="en-IN" sz="3200" b="1" dirty="0"/>
              <a:t>Stratification</a:t>
            </a:r>
            <a:r>
              <a:rPr lang="en-IN" sz="3200" dirty="0" smtClean="0"/>
              <a:t>:</a:t>
            </a:r>
          </a:p>
          <a:p>
            <a:r>
              <a:rPr lang="en-IN" b="1" dirty="0" smtClean="0"/>
              <a:t>Infections</a:t>
            </a:r>
            <a:r>
              <a:rPr lang="en-IN" dirty="0"/>
              <a:t>: TB, herpes zoster (screen pre-treatment).</a:t>
            </a:r>
          </a:p>
          <a:p>
            <a:r>
              <a:rPr lang="en-IN" b="1" dirty="0"/>
              <a:t>Malignancy</a:t>
            </a:r>
            <a:r>
              <a:rPr lang="en-IN" dirty="0"/>
              <a:t>: Controversial (long-term data needed).</a:t>
            </a:r>
          </a:p>
          <a:p>
            <a:r>
              <a:rPr lang="en-IN" b="1" dirty="0"/>
              <a:t>Cardiovascular</a:t>
            </a:r>
            <a:r>
              <a:rPr lang="en-IN" dirty="0"/>
              <a:t>: TNF-</a:t>
            </a:r>
            <a:r>
              <a:rPr lang="el-GR" dirty="0"/>
              <a:t>α </a:t>
            </a:r>
            <a:r>
              <a:rPr lang="en-IN" dirty="0"/>
              <a:t>inhibitors in CHF.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000" b="1" u="sng" dirty="0"/>
              <a:t> Monitoring Protocol</a:t>
            </a:r>
          </a:p>
          <a:p>
            <a:pPr marL="0" indent="0">
              <a:buNone/>
            </a:pPr>
            <a:r>
              <a:rPr lang="en-IN" sz="2000" b="1" u="sng" dirty="0"/>
              <a:t>Checklist:</a:t>
            </a:r>
          </a:p>
          <a:p>
            <a:r>
              <a:rPr lang="en-IN" b="1" dirty="0"/>
              <a:t>Baseline</a:t>
            </a:r>
            <a:r>
              <a:rPr lang="en-IN" dirty="0"/>
              <a:t>: TB/HEP B/C, CBC, LFTs.</a:t>
            </a:r>
          </a:p>
          <a:p>
            <a:r>
              <a:rPr lang="en-IN" b="1" dirty="0"/>
              <a:t>Ongoing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Infection signs (every 3–6 months).</a:t>
            </a:r>
          </a:p>
          <a:p>
            <a:pPr lvl="1"/>
            <a:r>
              <a:rPr lang="en-IN" dirty="0"/>
              <a:t>Lipid panels (IL-6 inhibitors).</a:t>
            </a:r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2052" name="Picture 4" descr="https://tse3.mm.bing.net/th?id=OIP.-JTx9cPx3o3xt1bSOmfy8AHaH7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47" y="969898"/>
            <a:ext cx="2093849" cy="27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4.mm.bing.net/th?id=OIP.kklU9UZyrILWxxzoLlm7KAAAAA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86" y="3831970"/>
            <a:ext cx="2157349" cy="21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6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364" y="539496"/>
            <a:ext cx="8915400" cy="516636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latin typeface="Adobe Garamond Pro Bold" panose="02020702060506020403" pitchFamily="18" charset="0"/>
              </a:rPr>
              <a:t>Unmet Needs</a:t>
            </a:r>
            <a:r>
              <a:rPr lang="en-US" sz="4400" dirty="0">
                <a:latin typeface="Adobe Garamond Pro Bold" panose="02020702060506020403" pitchFamily="18" charset="0"/>
              </a:rPr>
              <a:t>:</a:t>
            </a:r>
          </a:p>
          <a:p>
            <a:r>
              <a:rPr lang="en-US" dirty="0"/>
              <a:t>Refractory disease (30% fail TNF inhibitors)</a:t>
            </a:r>
          </a:p>
          <a:p>
            <a:r>
              <a:rPr lang="en-US" dirty="0"/>
              <a:t>Safety (infections, cardiovascular risks)</a:t>
            </a:r>
          </a:p>
          <a:p>
            <a:r>
              <a:rPr lang="en-US" dirty="0"/>
              <a:t>Convenience (less frequent dosing)</a:t>
            </a:r>
          </a:p>
          <a:p>
            <a:endParaRPr lang="en-IN" dirty="0"/>
          </a:p>
        </p:txBody>
      </p:sp>
      <p:pic>
        <p:nvPicPr>
          <p:cNvPr id="3074" name="Picture 2" descr="https://tse1.mm.bing.net/th?id=OIP.VQG978A5Um8WZ8HN8vp0LwHaH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4" y="813816"/>
            <a:ext cx="331012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.shutterstock.com/image-vector/identify-unmet-needs-customer-marketing-260nw-2110619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3" y="3191256"/>
            <a:ext cx="30956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21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Novel Targets &amp; Mechanisms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70" y="1411224"/>
            <a:ext cx="8915400" cy="4477512"/>
          </a:xfrm>
        </p:spPr>
        <p:txBody>
          <a:bodyPr/>
          <a:lstStyle/>
          <a:p>
            <a:pPr marL="0" indent="0">
              <a:buNone/>
            </a:pPr>
            <a:r>
              <a:rPr lang="en-IN" sz="3200" b="1" dirty="0"/>
              <a:t>Hot Targets in 2024</a:t>
            </a:r>
            <a:r>
              <a:rPr lang="en-IN" dirty="0"/>
              <a:t>:</a:t>
            </a:r>
          </a:p>
          <a:p>
            <a:r>
              <a:rPr lang="en-IN" b="1" dirty="0"/>
              <a:t>TSLP</a:t>
            </a:r>
            <a:r>
              <a:rPr lang="en-IN" dirty="0"/>
              <a:t> (</a:t>
            </a:r>
            <a:r>
              <a:rPr lang="en-IN" dirty="0" err="1"/>
              <a:t>Tezepelumab</a:t>
            </a:r>
            <a:r>
              <a:rPr lang="en-IN" dirty="0"/>
              <a:t> – under trial for SLE)</a:t>
            </a:r>
          </a:p>
          <a:p>
            <a:r>
              <a:rPr lang="en-IN" b="1" dirty="0"/>
              <a:t>IL-23p19</a:t>
            </a:r>
            <a:r>
              <a:rPr lang="en-IN" dirty="0"/>
              <a:t> (</a:t>
            </a:r>
            <a:r>
              <a:rPr lang="en-IN" dirty="0" err="1"/>
              <a:t>Mirikizumab</a:t>
            </a:r>
            <a:r>
              <a:rPr lang="en-IN" dirty="0"/>
              <a:t> – </a:t>
            </a:r>
            <a:r>
              <a:rPr lang="en-IN" dirty="0" err="1"/>
              <a:t>PsA</a:t>
            </a:r>
            <a:r>
              <a:rPr lang="en-IN" dirty="0"/>
              <a:t> phase III)</a:t>
            </a:r>
          </a:p>
          <a:p>
            <a:r>
              <a:rPr lang="en-IN" b="1" dirty="0"/>
              <a:t>GM-CSF</a:t>
            </a:r>
            <a:r>
              <a:rPr lang="en-IN" dirty="0"/>
              <a:t> (</a:t>
            </a:r>
            <a:r>
              <a:rPr lang="en-IN" dirty="0" err="1"/>
              <a:t>Otilimab</a:t>
            </a:r>
            <a:r>
              <a:rPr lang="en-IN" dirty="0"/>
              <a:t> – RA phase III</a:t>
            </a:r>
            <a:r>
              <a:rPr lang="en-IN" dirty="0" smtClean="0"/>
              <a:t>)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sz="2800" b="1" dirty="0"/>
              <a:t>Bispecific </a:t>
            </a:r>
            <a:r>
              <a:rPr lang="en-IN" sz="2800" b="1" dirty="0" err="1"/>
              <a:t>mAbs</a:t>
            </a:r>
            <a:endParaRPr lang="en-IN" sz="2800" dirty="0"/>
          </a:p>
          <a:p>
            <a:r>
              <a:rPr lang="en-IN" b="1" dirty="0"/>
              <a:t>Definition</a:t>
            </a:r>
            <a:r>
              <a:rPr lang="en-IN" dirty="0"/>
              <a:t>: Single antibody binding two targets (e.g., TNF-</a:t>
            </a:r>
            <a:r>
              <a:rPr lang="el-GR" dirty="0"/>
              <a:t>α + </a:t>
            </a:r>
            <a:r>
              <a:rPr lang="en-IN" dirty="0"/>
              <a:t>IL-17).</a:t>
            </a:r>
          </a:p>
          <a:p>
            <a:r>
              <a:rPr lang="en-IN" b="1" dirty="0"/>
              <a:t>Example</a:t>
            </a:r>
            <a:r>
              <a:rPr lang="en-IN" dirty="0"/>
              <a:t>: </a:t>
            </a:r>
            <a:r>
              <a:rPr lang="en-IN" b="1" dirty="0" err="1"/>
              <a:t>Vunakizumab</a:t>
            </a:r>
            <a:r>
              <a:rPr lang="en-IN" dirty="0"/>
              <a:t> (IL-17A/IL-17F bispecific – </a:t>
            </a:r>
            <a:r>
              <a:rPr lang="en-IN" dirty="0" err="1"/>
              <a:t>PsA</a:t>
            </a:r>
            <a:r>
              <a:rPr lang="en-IN" dirty="0"/>
              <a:t> trials).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098" name="Picture 2" descr="https://tse2.mm.bing.net/th?id=OIP.z_7RUh68Igyh6HXl2pXNMgHaE7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4" y="1184942"/>
            <a:ext cx="3209417" cy="23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2.mm.bing.net/th?id=OIP.0A83fFSSkLaSRtBS65UI1gHaF7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11" y="3987419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3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772" y="1328928"/>
            <a:ext cx="8915400" cy="4934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sz="3200" b="1" dirty="0"/>
              <a:t>IgG4-Engineered </a:t>
            </a:r>
            <a:r>
              <a:rPr lang="en-US" sz="3200" b="1" dirty="0" err="1" smtClean="0"/>
              <a:t>mAbs</a:t>
            </a:r>
            <a:endParaRPr lang="en-US" sz="3200" b="1" dirty="0" smtClean="0"/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r>
              <a:rPr lang="en-IN" sz="2100" dirty="0" smtClean="0"/>
              <a:t>↓</a:t>
            </a:r>
            <a:r>
              <a:rPr lang="en-IN" sz="2100" dirty="0"/>
              <a:t> </a:t>
            </a:r>
            <a:r>
              <a:rPr lang="en-IN" sz="2100" b="1" dirty="0"/>
              <a:t>Infections</a:t>
            </a:r>
            <a:r>
              <a:rPr lang="en-IN" sz="2100" dirty="0"/>
              <a:t>: Less immune cell activation (e.g., fewer neutropenia cases).</a:t>
            </a:r>
          </a:p>
          <a:p>
            <a:pPr marL="457200" lvl="1" indent="0">
              <a:buNone/>
            </a:pPr>
            <a:r>
              <a:rPr lang="en-IN" sz="2100" dirty="0"/>
              <a:t>↓ </a:t>
            </a:r>
            <a:r>
              <a:rPr lang="en-IN" sz="2100" b="1" dirty="0"/>
              <a:t>Cytokine Release Syndrome</a:t>
            </a:r>
            <a:r>
              <a:rPr lang="en-IN" sz="2100" dirty="0"/>
              <a:t>: Weak Fc</a:t>
            </a:r>
            <a:r>
              <a:rPr lang="el-GR" sz="2100" dirty="0"/>
              <a:t>γ</a:t>
            </a:r>
            <a:r>
              <a:rPr lang="en-IN" sz="2100" dirty="0"/>
              <a:t>R binding avoids excessive inflammation.</a:t>
            </a:r>
          </a:p>
          <a:p>
            <a:r>
              <a:rPr lang="en-IN" sz="2100" b="1" dirty="0"/>
              <a:t>Ideal for Blocking Pathways</a:t>
            </a:r>
            <a:r>
              <a:rPr lang="en-IN" sz="2100" dirty="0"/>
              <a:t>:</a:t>
            </a:r>
          </a:p>
          <a:p>
            <a:pPr lvl="1"/>
            <a:r>
              <a:rPr lang="en-IN" sz="2100" dirty="0"/>
              <a:t>Targets where cell depletion is </a:t>
            </a:r>
            <a:r>
              <a:rPr lang="en-IN" sz="2100" i="1" dirty="0"/>
              <a:t>undesirable</a:t>
            </a:r>
            <a:r>
              <a:rPr lang="en-IN" sz="2100" dirty="0"/>
              <a:t> (e.g., cytokine neutralization).</a:t>
            </a:r>
          </a:p>
          <a:p>
            <a:r>
              <a:rPr lang="en-IN" sz="2100" b="1" dirty="0"/>
              <a:t>Example</a:t>
            </a:r>
            <a:r>
              <a:rPr lang="en-IN" sz="2100" dirty="0"/>
              <a:t>:</a:t>
            </a:r>
          </a:p>
          <a:p>
            <a:r>
              <a:rPr lang="en-IN" sz="2100" b="1" dirty="0" err="1"/>
              <a:t>Nipocalimab</a:t>
            </a:r>
            <a:r>
              <a:rPr lang="en-IN" sz="2100" dirty="0"/>
              <a:t> (anti-</a:t>
            </a:r>
            <a:r>
              <a:rPr lang="en-IN" sz="2100" dirty="0" err="1"/>
              <a:t>FcRn</a:t>
            </a:r>
            <a:r>
              <a:rPr lang="en-IN" sz="2100" dirty="0"/>
              <a:t> IgG4):</a:t>
            </a:r>
          </a:p>
          <a:p>
            <a:pPr lvl="1"/>
            <a:r>
              <a:rPr lang="en-IN" sz="2100" b="1" dirty="0"/>
              <a:t>Mechanism</a:t>
            </a:r>
            <a:r>
              <a:rPr lang="en-IN" sz="2100" dirty="0"/>
              <a:t>: Blocks </a:t>
            </a:r>
            <a:r>
              <a:rPr lang="en-IN" sz="2100" dirty="0" err="1"/>
              <a:t>FcRn</a:t>
            </a:r>
            <a:r>
              <a:rPr lang="en-IN" sz="2100" dirty="0"/>
              <a:t> to degrade pathogenic IgG (e.g., in SLE/RA).</a:t>
            </a:r>
          </a:p>
          <a:p>
            <a:pPr lvl="1"/>
            <a:r>
              <a:rPr lang="en-IN" sz="2100" b="1" dirty="0"/>
              <a:t>Phase II Trials</a:t>
            </a:r>
            <a:r>
              <a:rPr lang="en-IN" sz="2100" dirty="0"/>
              <a:t>:</a:t>
            </a:r>
          </a:p>
          <a:p>
            <a:pPr lvl="2"/>
            <a:r>
              <a:rPr lang="en-IN" sz="2100" dirty="0"/>
              <a:t>RA: Reduced autoantibodies without B-cell depletion.</a:t>
            </a:r>
          </a:p>
          <a:p>
            <a:pPr lvl="2"/>
            <a:r>
              <a:rPr lang="en-IN" sz="2100" dirty="0"/>
              <a:t>SLE: Lower anti-dsDNA antibodies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801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" y="244086"/>
            <a:ext cx="9864916" cy="593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/>
              <a:t>Clinical Advantages of IgG4 </a:t>
            </a:r>
            <a:r>
              <a:rPr lang="en-IN" sz="2800" b="1" dirty="0" err="1"/>
              <a:t>mAbs</a:t>
            </a:r>
            <a:endParaRPr lang="en-IN" sz="2800" dirty="0"/>
          </a:p>
          <a:p>
            <a:r>
              <a:rPr lang="en-IN" b="1" dirty="0"/>
              <a:t>Safety</a:t>
            </a:r>
            <a:r>
              <a:rPr lang="en-IN" dirty="0"/>
              <a:t>: Fewer infusion reactions vs. IgG1 (e.g., </a:t>
            </a:r>
            <a:r>
              <a:rPr lang="en-IN" b="1" dirty="0" err="1"/>
              <a:t>vedolizumab</a:t>
            </a:r>
            <a:r>
              <a:rPr lang="en-IN" dirty="0"/>
              <a:t> for IBD).</a:t>
            </a:r>
          </a:p>
          <a:p>
            <a:r>
              <a:rPr lang="en-IN" b="1" dirty="0"/>
              <a:t>Flexibility</a:t>
            </a:r>
            <a:r>
              <a:rPr lang="en-IN" dirty="0"/>
              <a:t>: Can be used in combo therapies without over-suppression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200" b="1" dirty="0"/>
              <a:t>Limitations</a:t>
            </a:r>
            <a:r>
              <a:rPr lang="en-IN" sz="3200" dirty="0"/>
              <a:t>:</a:t>
            </a:r>
          </a:p>
          <a:p>
            <a:r>
              <a:rPr lang="en-IN" dirty="0"/>
              <a:t>Not for diseases requiring cell depletion (e.g., CD20 </a:t>
            </a:r>
            <a:r>
              <a:rPr lang="en-IN" dirty="0" err="1"/>
              <a:t>mAbs</a:t>
            </a:r>
            <a:r>
              <a:rPr lang="en-IN" dirty="0"/>
              <a:t> like rituximab</a:t>
            </a:r>
            <a:r>
              <a:rPr lang="en-IN" dirty="0" smtClean="0"/>
              <a:t>).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IgG4 </a:t>
            </a:r>
            <a:r>
              <a:rPr lang="en-US" i="1" dirty="0" err="1">
                <a:solidFill>
                  <a:srgbClr val="FF0000"/>
                </a:solidFill>
              </a:rPr>
              <a:t>mAbs</a:t>
            </a:r>
            <a:r>
              <a:rPr lang="en-US" i="1" dirty="0">
                <a:solidFill>
                  <a:srgbClr val="FF0000"/>
                </a:solidFill>
              </a:rPr>
              <a:t> are like ‘silent blockers’—they neutralize targets without kicking the immune system into overdrive</a:t>
            </a:r>
            <a:r>
              <a:rPr lang="en-US" i="1" dirty="0" smtClean="0">
                <a:solidFill>
                  <a:srgbClr val="FF0000"/>
                </a:solidFill>
              </a:rPr>
              <a:t>.“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 Future Pipeline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2025+ Candidates</a:t>
            </a:r>
            <a:r>
              <a:rPr lang="en-US" sz="2800" dirty="0"/>
              <a:t>:</a:t>
            </a:r>
          </a:p>
          <a:p>
            <a:r>
              <a:rPr lang="en-US" sz="2000" b="1" dirty="0"/>
              <a:t>IL-33 inhibitors</a:t>
            </a:r>
            <a:r>
              <a:rPr lang="en-US" sz="2000" dirty="0"/>
              <a:t> (e.g., </a:t>
            </a:r>
            <a:r>
              <a:rPr lang="en-US" sz="2000" dirty="0" err="1"/>
              <a:t>Etokimab</a:t>
            </a:r>
            <a:r>
              <a:rPr lang="en-US" sz="2000" dirty="0"/>
              <a:t> – RA phase II).</a:t>
            </a:r>
          </a:p>
          <a:p>
            <a:r>
              <a:rPr lang="en-US" sz="2000" b="1" dirty="0"/>
              <a:t>CAR-T for SLE</a:t>
            </a:r>
            <a:r>
              <a:rPr lang="en-US" sz="2000" dirty="0"/>
              <a:t> (early trials).</a:t>
            </a:r>
          </a:p>
          <a:p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tse2.mm.bing.net/th?id=OIP.LkL26R9OQc1UhbIwFgHjAwHaIY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84" y="500694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0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948" y="798576"/>
            <a:ext cx="8915400" cy="5263896"/>
          </a:xfrm>
        </p:spPr>
        <p:txBody>
          <a:bodyPr/>
          <a:lstStyle/>
          <a:p>
            <a:r>
              <a:rPr lang="en-IN" b="1" dirty="0"/>
              <a:t>What Are Monoclonal Antibodies?</a:t>
            </a:r>
          </a:p>
          <a:p>
            <a:pPr marL="0" indent="0">
              <a:buNone/>
            </a:pPr>
            <a:r>
              <a:rPr lang="en-IN" b="1" dirty="0"/>
              <a:t>Key Points:</a:t>
            </a:r>
            <a:endParaRPr lang="en-IN" dirty="0"/>
          </a:p>
          <a:p>
            <a:r>
              <a:rPr lang="en-IN" dirty="0"/>
              <a:t>Lab-engineered proteins targeting </a:t>
            </a:r>
            <a:r>
              <a:rPr lang="en-IN" b="1" dirty="0"/>
              <a:t>specific </a:t>
            </a:r>
            <a:r>
              <a:rPr lang="en-IN" b="1" dirty="0" smtClean="0"/>
              <a:t>antigens</a:t>
            </a:r>
          </a:p>
          <a:p>
            <a:r>
              <a:rPr lang="en-IN" dirty="0" smtClean="0"/>
              <a:t> </a:t>
            </a:r>
            <a:r>
              <a:rPr lang="en-IN" dirty="0"/>
              <a:t>(e.g., CD20, HER2, PD-1).</a:t>
            </a:r>
          </a:p>
          <a:p>
            <a:r>
              <a:rPr lang="en-IN" dirty="0"/>
              <a:t>Evolution: </a:t>
            </a:r>
            <a:r>
              <a:rPr lang="en-IN" b="1" dirty="0"/>
              <a:t>Mouse → Chimeric (Rituximab) → Humanized (</a:t>
            </a:r>
            <a:r>
              <a:rPr lang="en-IN" b="1" dirty="0" err="1"/>
              <a:t>Ocrelizumab</a:t>
            </a:r>
            <a:r>
              <a:rPr lang="en-IN" b="1" dirty="0"/>
              <a:t>) → Fully Human (</a:t>
            </a:r>
            <a:r>
              <a:rPr lang="en-IN" b="1" dirty="0" err="1"/>
              <a:t>Ofatumumab</a:t>
            </a:r>
            <a:r>
              <a:rPr lang="en-IN" b="1" dirty="0"/>
              <a:t>)</a:t>
            </a:r>
            <a:r>
              <a:rPr lang="en-IN" dirty="0"/>
              <a:t>.</a:t>
            </a:r>
            <a:br>
              <a:rPr lang="en-IN" dirty="0"/>
            </a:br>
            <a:endParaRPr lang="en-IN" dirty="0"/>
          </a:p>
          <a:p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*"</a:t>
            </a:r>
            <a:r>
              <a:rPr lang="en-IN" dirty="0">
                <a:solidFill>
                  <a:srgbClr val="FF0000"/>
                </a:solidFill>
              </a:rPr>
              <a:t>We’ve gone from ‘mouse-made’ to ‘designer drugs’—like swapping a horse cart for a Ferrari!"*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06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796" y="246888"/>
            <a:ext cx="8915400" cy="635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u="sng" dirty="0"/>
              <a:t>GM-CSF Inhibitors</a:t>
            </a:r>
            <a:endParaRPr lang="en-IN" u="sng" dirty="0"/>
          </a:p>
          <a:p>
            <a:r>
              <a:rPr lang="en-IN" b="1" dirty="0"/>
              <a:t>Rationale</a:t>
            </a:r>
            <a:r>
              <a:rPr lang="en-IN" dirty="0"/>
              <a:t>: Targets macrophage activation.</a:t>
            </a:r>
          </a:p>
          <a:p>
            <a:r>
              <a:rPr lang="en-IN" b="1" dirty="0" err="1"/>
              <a:t>Otilimab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Phase III for RA (BAROQUE trial).</a:t>
            </a:r>
          </a:p>
          <a:p>
            <a:pPr lvl="1"/>
            <a:r>
              <a:rPr lang="en-IN" dirty="0"/>
              <a:t>Potential in TNF-refractory disease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b="1" u="sng" dirty="0" smtClean="0"/>
              <a:t>TSLP Inhibitors </a:t>
            </a:r>
            <a:r>
              <a:rPr lang="en-IN" b="1" u="sng" dirty="0" smtClean="0">
                <a:solidFill>
                  <a:srgbClr val="FF0000"/>
                </a:solidFill>
              </a:rPr>
              <a:t>“</a:t>
            </a:r>
            <a:r>
              <a:rPr lang="en-IN" i="1" u="sng" dirty="0" smtClean="0">
                <a:solidFill>
                  <a:srgbClr val="FF0000"/>
                </a:solidFill>
              </a:rPr>
              <a:t>The </a:t>
            </a:r>
            <a:r>
              <a:rPr lang="en-IN" i="1" u="sng" dirty="0">
                <a:solidFill>
                  <a:srgbClr val="FF0000"/>
                </a:solidFill>
              </a:rPr>
              <a:t>next TNF-</a:t>
            </a:r>
            <a:r>
              <a:rPr lang="el-GR" i="1" u="sng" dirty="0">
                <a:solidFill>
                  <a:srgbClr val="FF0000"/>
                </a:solidFill>
              </a:rPr>
              <a:t>α?"</a:t>
            </a:r>
            <a:r>
              <a:rPr lang="el-GR" u="sng" dirty="0">
                <a:solidFill>
                  <a:srgbClr val="FF0000"/>
                </a:solidFill>
              </a:rPr>
              <a:t> </a:t>
            </a:r>
            <a:endParaRPr lang="en-IN" u="sng" dirty="0">
              <a:solidFill>
                <a:srgbClr val="FF0000"/>
              </a:solidFill>
            </a:endParaRPr>
          </a:p>
          <a:p>
            <a:r>
              <a:rPr lang="en-IN" b="1" dirty="0"/>
              <a:t>Beyond Asthma</a:t>
            </a:r>
            <a:r>
              <a:rPr lang="en-IN" dirty="0"/>
              <a:t>: </a:t>
            </a:r>
            <a:r>
              <a:rPr lang="en-IN" dirty="0" err="1"/>
              <a:t>Tezepelumab</a:t>
            </a:r>
            <a:r>
              <a:rPr lang="en-IN" dirty="0"/>
              <a:t> in </a:t>
            </a:r>
            <a:r>
              <a:rPr lang="en-IN" b="1" dirty="0"/>
              <a:t>SLE/lupus nephritis</a:t>
            </a:r>
            <a:r>
              <a:rPr lang="en-IN" dirty="0"/>
              <a:t> trials.</a:t>
            </a:r>
          </a:p>
          <a:p>
            <a:r>
              <a:rPr lang="en-IN" b="1" dirty="0"/>
              <a:t>Promise</a:t>
            </a:r>
            <a:r>
              <a:rPr lang="en-IN" dirty="0"/>
              <a:t>: Broad anti-inflammatory effects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b="1" u="sng" dirty="0"/>
              <a:t>Neonatal Fc Receptor (</a:t>
            </a:r>
            <a:r>
              <a:rPr lang="en-IN" b="1" u="sng" dirty="0" err="1"/>
              <a:t>FcRn</a:t>
            </a:r>
            <a:r>
              <a:rPr lang="en-IN" b="1" u="sng" dirty="0"/>
              <a:t>) Blockers</a:t>
            </a:r>
            <a:endParaRPr lang="en-IN" u="sng" dirty="0"/>
          </a:p>
          <a:p>
            <a:r>
              <a:rPr lang="en-IN" b="1" dirty="0"/>
              <a:t>Mechanism</a:t>
            </a:r>
            <a:r>
              <a:rPr lang="en-IN" dirty="0"/>
              <a:t>: Reduce pathogenic IgG (e.g., in SLE).</a:t>
            </a:r>
          </a:p>
          <a:p>
            <a:r>
              <a:rPr lang="en-IN" b="1" dirty="0"/>
              <a:t>Drugs</a:t>
            </a:r>
            <a:r>
              <a:rPr lang="en-IN" dirty="0"/>
              <a:t>:</a:t>
            </a:r>
          </a:p>
          <a:p>
            <a:pPr lvl="1"/>
            <a:r>
              <a:rPr lang="en-IN" b="1" dirty="0" err="1"/>
              <a:t>Efgartigimod</a:t>
            </a:r>
            <a:r>
              <a:rPr lang="en-IN" dirty="0"/>
              <a:t> (approved for myasthenia gravis, SLE trials).</a:t>
            </a:r>
          </a:p>
          <a:p>
            <a:pPr lvl="1"/>
            <a:r>
              <a:rPr lang="en-IN" b="1" dirty="0" err="1"/>
              <a:t>Batoclimab</a:t>
            </a:r>
            <a:r>
              <a:rPr lang="en-IN" dirty="0"/>
              <a:t> (phase III for RA).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  <a:p>
            <a:pPr lvl="1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623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644" y="743712"/>
            <a:ext cx="8915400" cy="5885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 </a:t>
            </a:r>
            <a:r>
              <a:rPr lang="en-IN" sz="3200" b="1" i="1" u="sng" dirty="0"/>
              <a:t>Oral </a:t>
            </a:r>
            <a:r>
              <a:rPr lang="en-IN" sz="3200" b="1" i="1" u="sng" dirty="0" err="1"/>
              <a:t>mAbs</a:t>
            </a:r>
            <a:r>
              <a:rPr lang="en-IN" sz="3200" b="1" i="1" dirty="0"/>
              <a:t>?</a:t>
            </a:r>
          </a:p>
          <a:p>
            <a:r>
              <a:rPr lang="en-IN" b="1" dirty="0"/>
              <a:t>Breakthrough</a:t>
            </a:r>
            <a:r>
              <a:rPr lang="en-IN" dirty="0"/>
              <a:t>: Nanoparticle-conjugated </a:t>
            </a:r>
            <a:r>
              <a:rPr lang="en-IN" dirty="0" err="1"/>
              <a:t>mAbs</a:t>
            </a:r>
            <a:r>
              <a:rPr lang="en-IN" dirty="0"/>
              <a:t> (preclinical).</a:t>
            </a:r>
          </a:p>
          <a:p>
            <a:r>
              <a:rPr lang="en-IN" b="1" dirty="0"/>
              <a:t>Challenge</a:t>
            </a:r>
            <a:r>
              <a:rPr lang="en-IN" dirty="0"/>
              <a:t>: GI stability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b="1" dirty="0"/>
              <a:t>Nanoparticle Solutions</a:t>
            </a:r>
            <a:endParaRPr lang="en-IN" dirty="0"/>
          </a:p>
          <a:p>
            <a:r>
              <a:rPr lang="en-IN" b="1" dirty="0"/>
              <a:t>Polymer-Based Nanoparticles</a:t>
            </a:r>
            <a:r>
              <a:rPr lang="en-IN" dirty="0"/>
              <a:t> (e.g., PLGA):</a:t>
            </a:r>
          </a:p>
          <a:p>
            <a:pPr lvl="1"/>
            <a:r>
              <a:rPr lang="en-IN" dirty="0"/>
              <a:t>Protect </a:t>
            </a:r>
            <a:r>
              <a:rPr lang="en-IN" dirty="0" err="1"/>
              <a:t>mAbs</a:t>
            </a:r>
            <a:r>
              <a:rPr lang="en-IN" dirty="0"/>
              <a:t> from gastric acid</a:t>
            </a:r>
          </a:p>
          <a:p>
            <a:pPr lvl="1"/>
            <a:r>
              <a:rPr lang="en-IN" dirty="0"/>
              <a:t>Example:</a:t>
            </a:r>
            <a:r>
              <a:rPr lang="en-IN" b="1" i="1" u="sng" dirty="0"/>
              <a:t> Oral adalimumab</a:t>
            </a:r>
            <a:r>
              <a:rPr lang="en-IN" dirty="0"/>
              <a:t> in phase I (RA trials)</a:t>
            </a:r>
          </a:p>
          <a:p>
            <a:r>
              <a:rPr lang="en-IN" b="1" dirty="0"/>
              <a:t>Cell-Penetrating Peptides (CPPs)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Enhance intestinal uptake (</a:t>
            </a:r>
            <a:r>
              <a:rPr lang="en-IN" b="1" u="sng" dirty="0"/>
              <a:t>e.g., TAT peptide-conjugated infliximab)</a:t>
            </a:r>
          </a:p>
          <a:p>
            <a:r>
              <a:rPr lang="en-IN" b="1" dirty="0" err="1"/>
              <a:t>Mucoadhesive</a:t>
            </a:r>
            <a:r>
              <a:rPr lang="en-IN" b="1" dirty="0"/>
              <a:t> Carriers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Chitosan nanoparticles prolong contact with intestinal </a:t>
            </a:r>
            <a:r>
              <a:rPr lang="en-IN" dirty="0" smtClean="0"/>
              <a:t>mucosa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600" b="1" i="1" u="sng" dirty="0">
                <a:solidFill>
                  <a:srgbClr val="FF0000"/>
                </a:solidFill>
              </a:rPr>
              <a:t>"Oral </a:t>
            </a:r>
            <a:r>
              <a:rPr lang="en-US" sz="2600" b="1" i="1" u="sng" dirty="0" err="1">
                <a:solidFill>
                  <a:srgbClr val="FF0000"/>
                </a:solidFill>
              </a:rPr>
              <a:t>mAbs</a:t>
            </a:r>
            <a:r>
              <a:rPr lang="en-US" sz="2600" b="1" i="1" u="sng" dirty="0">
                <a:solidFill>
                  <a:srgbClr val="FF0000"/>
                </a:solidFill>
              </a:rPr>
              <a:t> could transform compliance—but can they match biologic efficacy?"</a:t>
            </a:r>
            <a:r>
              <a:rPr lang="en-US" sz="2600" b="1" u="sng" dirty="0">
                <a:solidFill>
                  <a:srgbClr val="FF0000"/>
                </a:solidFill>
              </a:rPr>
              <a:t/>
            </a:r>
            <a:br>
              <a:rPr lang="en-US" sz="2600" b="1" u="sng" dirty="0">
                <a:solidFill>
                  <a:srgbClr val="FF0000"/>
                </a:solidFill>
              </a:rPr>
            </a:br>
            <a:endParaRPr lang="en-IN" sz="2600" b="1" u="sng" dirty="0">
              <a:solidFill>
                <a:srgbClr val="FF0000"/>
              </a:solidFill>
            </a:endParaRPr>
          </a:p>
          <a:p>
            <a:endParaRPr lang="en-IN" sz="2600" dirty="0"/>
          </a:p>
          <a:p>
            <a:endParaRPr lang="en-IN" dirty="0"/>
          </a:p>
        </p:txBody>
      </p:sp>
      <p:pic>
        <p:nvPicPr>
          <p:cNvPr id="7170" name="Picture 2" descr="https://tse4.mm.bing.net/th?id=OIP.zaxeHsIZXksR22hQ_Pj65wHaD2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88" y="1673987"/>
            <a:ext cx="339242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62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990600"/>
            <a:ext cx="9428924" cy="4815840"/>
          </a:xfrm>
        </p:spPr>
        <p:txBody>
          <a:bodyPr>
            <a:normAutofit/>
          </a:bodyPr>
          <a:lstStyle/>
          <a:p>
            <a:r>
              <a:rPr lang="en-IN" b="1" dirty="0"/>
              <a:t>Safety of Newer </a:t>
            </a:r>
            <a:r>
              <a:rPr lang="en-IN" b="1" dirty="0" err="1"/>
              <a:t>mAbs</a:t>
            </a:r>
            <a:endParaRPr lang="en-IN" dirty="0"/>
          </a:p>
          <a:p>
            <a:r>
              <a:rPr lang="en-IN" b="1" dirty="0"/>
              <a:t>Emerging Risks</a:t>
            </a:r>
            <a:r>
              <a:rPr lang="en-IN" dirty="0"/>
              <a:t>:</a:t>
            </a:r>
          </a:p>
          <a:p>
            <a:pPr lvl="1"/>
            <a:r>
              <a:rPr lang="en-IN" b="1" dirty="0"/>
              <a:t>IL-23 inhibitors</a:t>
            </a:r>
            <a:r>
              <a:rPr lang="en-IN" dirty="0"/>
              <a:t>: Possible IBD exacerbation.</a:t>
            </a:r>
          </a:p>
          <a:p>
            <a:pPr lvl="1"/>
            <a:r>
              <a:rPr lang="en-IN" b="1" dirty="0" err="1"/>
              <a:t>FcRn</a:t>
            </a:r>
            <a:r>
              <a:rPr lang="en-IN" b="1" dirty="0"/>
              <a:t> blockers</a:t>
            </a:r>
            <a:r>
              <a:rPr lang="en-IN" dirty="0"/>
              <a:t>: </a:t>
            </a:r>
            <a:r>
              <a:rPr lang="en-IN" dirty="0" err="1"/>
              <a:t>Hypogammaglobulinemia</a:t>
            </a:r>
            <a:r>
              <a:rPr lang="en-IN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r>
              <a:rPr lang="en-US" dirty="0"/>
              <a:t>New targets (TSLP, GM-CSF) address refractory disease.</a:t>
            </a:r>
          </a:p>
          <a:p>
            <a:r>
              <a:rPr lang="en-US" dirty="0" err="1"/>
              <a:t>Bispecifics</a:t>
            </a:r>
            <a:r>
              <a:rPr lang="en-US" dirty="0"/>
              <a:t>/IgG4 engineering improve precision.</a:t>
            </a:r>
          </a:p>
          <a:p>
            <a:r>
              <a:rPr lang="en-US" dirty="0"/>
              <a:t>Safety and convenience remain priorities.</a:t>
            </a:r>
          </a:p>
          <a:p>
            <a:endParaRPr lang="en-IN" dirty="0"/>
          </a:p>
        </p:txBody>
      </p:sp>
      <p:pic>
        <p:nvPicPr>
          <p:cNvPr id="8194" name="Picture 2" descr="https://tse1.mm.bing.net/th?id=OIP.kqAJpPfFaMR6SWjFjFRFvwHaKp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13" y="668146"/>
            <a:ext cx="2041144" cy="294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73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045" y="569246"/>
            <a:ext cx="8911687" cy="1280890"/>
          </a:xfrm>
        </p:spPr>
        <p:txBody>
          <a:bodyPr/>
          <a:lstStyle/>
          <a:p>
            <a:r>
              <a:rPr lang="en-US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</a:t>
            </a:r>
            <a:r>
              <a:rPr lang="en-US" b="1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ext-Gen </a:t>
            </a:r>
            <a:r>
              <a:rPr lang="en-US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Monoclonal Antibodies in Hematology &amp; Oncology</a:t>
            </a:r>
            <a:endParaRPr lang="en-IN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0" name="Picture 2" descr="https://www.escopharma.com/images/upload/combinations-antibody-drug-conjuga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08" y="1950720"/>
            <a:ext cx="9573768" cy="46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07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1" y="43703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>Current </a:t>
            </a:r>
            <a:r>
              <a:rPr lang="en-US" b="1" u="sng" dirty="0" err="1">
                <a:solidFill>
                  <a:schemeClr val="bg2">
                    <a:lumMod val="10000"/>
                  </a:schemeClr>
                </a:solidFill>
              </a:rPr>
              <a:t>mAbs</a:t>
            </a:r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> – The "Old </a:t>
            </a: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</a:rPr>
              <a:t>Guard“[OVERVIEW]</a:t>
            </a:r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u="sng" dirty="0">
                <a:solidFill>
                  <a:schemeClr val="bg2">
                    <a:lumMod val="10000"/>
                  </a:schemeClr>
                </a:solidFill>
              </a:rPr>
            </a:br>
            <a:endParaRPr lang="en-IN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8508" y="1475232"/>
            <a:ext cx="9581452" cy="5145024"/>
          </a:xfrm>
        </p:spPr>
        <p:txBody>
          <a:bodyPr/>
          <a:lstStyle/>
          <a:p>
            <a:r>
              <a:rPr lang="en-IN" b="1" dirty="0"/>
              <a:t>Key Drugs &amp; Targets</a:t>
            </a:r>
            <a:r>
              <a:rPr lang="en-IN" b="1" dirty="0" smtClean="0"/>
              <a:t>:   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IN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987678" y="5390495"/>
            <a:ext cx="73202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drugs saved millions, but it’s 2025—time for an upgrade!"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6" name="Picture 8" descr="https://tse1.mm.bing.net/th?id=OIP.v4uEZ-LaOjw4K3yZK8rECgHaDR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22" y="1892808"/>
            <a:ext cx="6876162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32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648" y="10290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lgerian" panose="04020705040A02060702" pitchFamily="82" charset="0"/>
              </a:rPr>
              <a:t>Limitations of Current Monoclonal Antibodies (</a:t>
            </a:r>
            <a:r>
              <a:rPr lang="en-US" b="1" u="sng" dirty="0" err="1">
                <a:latin typeface="Algerian" panose="04020705040A02060702" pitchFamily="82" charset="0"/>
              </a:rPr>
              <a:t>mAbs</a:t>
            </a:r>
            <a:r>
              <a:rPr lang="en-US" b="1" u="sng" dirty="0">
                <a:latin typeface="Algerian" panose="04020705040A02060702" pitchFamily="82" charset="0"/>
              </a:rPr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83792"/>
            <a:ext cx="11073384" cy="509016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Why Current </a:t>
            </a:r>
            <a:r>
              <a:rPr lang="en-US" sz="2000" b="1" i="1" dirty="0" err="1">
                <a:solidFill>
                  <a:srgbClr val="FF0000"/>
                </a:solidFill>
              </a:rPr>
              <a:t>mAbs</a:t>
            </a:r>
            <a:r>
              <a:rPr lang="en-US" sz="2000" b="1" i="1" dirty="0">
                <a:solidFill>
                  <a:srgbClr val="FF0000"/>
                </a:solidFill>
              </a:rPr>
              <a:t> Aren’t </a:t>
            </a:r>
            <a:r>
              <a:rPr lang="en-US" sz="2000" b="1" i="1" dirty="0" smtClean="0">
                <a:solidFill>
                  <a:srgbClr val="FF0000"/>
                </a:solidFill>
              </a:rPr>
              <a:t>Perfect“</a:t>
            </a:r>
            <a:endParaRPr lang="en-IN" sz="2000" b="1" dirty="0"/>
          </a:p>
          <a:p>
            <a:pPr lvl="1"/>
            <a:r>
              <a:rPr lang="en-IN" sz="2000" b="1" dirty="0" smtClean="0"/>
              <a:t>Immunogenicity</a:t>
            </a:r>
            <a:r>
              <a:rPr lang="en-IN" sz="2000" dirty="0" smtClean="0"/>
              <a:t> </a:t>
            </a:r>
            <a:r>
              <a:rPr lang="en-IN" sz="2000" i="1" dirty="0">
                <a:solidFill>
                  <a:srgbClr val="FF0000"/>
                </a:solidFill>
              </a:rPr>
              <a:t>"Imagine your immune system attacking your therapy—like friendly fire in a war!"</a:t>
            </a:r>
            <a:endParaRPr lang="en-IN" sz="2000" dirty="0">
              <a:solidFill>
                <a:srgbClr val="FF0000"/>
              </a:solidFill>
            </a:endParaRPr>
          </a:p>
          <a:p>
            <a:pPr lvl="1"/>
            <a:r>
              <a:rPr lang="en-IN" sz="2000" b="1" dirty="0" smtClean="0"/>
              <a:t>Problem</a:t>
            </a:r>
            <a:r>
              <a:rPr lang="en-IN" sz="2000" b="1" dirty="0"/>
              <a:t>:</a:t>
            </a:r>
            <a:r>
              <a:rPr lang="en-IN" sz="2000" dirty="0"/>
              <a:t> Chimeric (mouse-human) </a:t>
            </a:r>
            <a:r>
              <a:rPr lang="en-IN" sz="2000" dirty="0" err="1"/>
              <a:t>mAbs</a:t>
            </a:r>
            <a:r>
              <a:rPr lang="en-IN" sz="2000" dirty="0"/>
              <a:t> (e.g., Rituximab) trigger </a:t>
            </a:r>
            <a:r>
              <a:rPr lang="en-IN" sz="2000" b="1" dirty="0"/>
              <a:t>HAMA (human anti-mouse antibody) responses</a:t>
            </a:r>
            <a:r>
              <a:rPr lang="en-IN" sz="2000" dirty="0"/>
              <a:t>, reducing efficacy over time.</a:t>
            </a:r>
          </a:p>
          <a:p>
            <a:pPr lvl="1"/>
            <a:r>
              <a:rPr lang="en-IN" sz="2000" b="1" dirty="0"/>
              <a:t>Example:</a:t>
            </a:r>
            <a:r>
              <a:rPr lang="en-IN" sz="2000" dirty="0"/>
              <a:t> ~30% of patients develop anti-drug antibodies against infliximab.</a:t>
            </a:r>
          </a:p>
          <a:p>
            <a:r>
              <a:rPr lang="en-IN" sz="2000" b="1" dirty="0" smtClean="0"/>
              <a:t>Resistance:</a:t>
            </a:r>
            <a:r>
              <a:rPr lang="en-IN" sz="2000" dirty="0" smtClean="0"/>
              <a:t> </a:t>
            </a:r>
            <a:r>
              <a:rPr lang="en-IN" sz="2000" i="1" dirty="0">
                <a:solidFill>
                  <a:srgbClr val="FF0000"/>
                </a:solidFill>
              </a:rPr>
              <a:t>"Cancer is a master of disguise—it ‘changes its outfit’ to evade </a:t>
            </a:r>
            <a:r>
              <a:rPr lang="en-IN" sz="2000" i="1" dirty="0" err="1">
                <a:solidFill>
                  <a:srgbClr val="FF0000"/>
                </a:solidFill>
              </a:rPr>
              <a:t>mAbs</a:t>
            </a:r>
            <a:r>
              <a:rPr lang="en-IN" sz="2000" i="1" dirty="0">
                <a:solidFill>
                  <a:srgbClr val="FF0000"/>
                </a:solidFill>
              </a:rPr>
              <a:t>!"</a:t>
            </a:r>
            <a:endParaRPr lang="en-IN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IN" sz="2000" b="1" dirty="0" smtClean="0"/>
              <a:t>Problem</a:t>
            </a:r>
            <a:r>
              <a:rPr lang="en-IN" sz="2000" b="1" dirty="0"/>
              <a:t>:</a:t>
            </a:r>
            <a:r>
              <a:rPr lang="en-IN" sz="2000" dirty="0"/>
              <a:t> </a:t>
            </a:r>
            <a:r>
              <a:rPr lang="en-IN" sz="2000" dirty="0" err="1"/>
              <a:t>Tumors</a:t>
            </a:r>
            <a:r>
              <a:rPr lang="en-IN" sz="2000" dirty="0"/>
              <a:t> downregulate target antigens (e.g., CD20 loss in lymphoma after Rituximab).</a:t>
            </a:r>
          </a:p>
          <a:p>
            <a:pPr lvl="1"/>
            <a:r>
              <a:rPr lang="en-IN" sz="2000" b="1" dirty="0"/>
              <a:t>Example:</a:t>
            </a:r>
            <a:r>
              <a:rPr lang="en-IN" sz="2000" dirty="0"/>
              <a:t> ~40% of HER2+ breast cancers resist </a:t>
            </a:r>
            <a:r>
              <a:rPr lang="en-IN" sz="2000" dirty="0" err="1"/>
              <a:t>trastuzumab</a:t>
            </a:r>
            <a:r>
              <a:rPr lang="en-IN" sz="2000" dirty="0"/>
              <a:t> via </a:t>
            </a:r>
            <a:r>
              <a:rPr lang="en-IN" sz="2000" i="1" dirty="0"/>
              <a:t>PI3K mutations</a:t>
            </a:r>
            <a:r>
              <a:rPr lang="en-IN" sz="2000" dirty="0"/>
              <a:t>.</a:t>
            </a:r>
          </a:p>
          <a:p>
            <a:r>
              <a:rPr lang="en-IN" sz="2000" b="1" dirty="0" smtClean="0"/>
              <a:t>Infusion </a:t>
            </a:r>
            <a:r>
              <a:rPr lang="en-IN" sz="2000" b="1" dirty="0" err="1" smtClean="0"/>
              <a:t>Reactions</a:t>
            </a:r>
            <a:r>
              <a:rPr lang="en-IN" sz="2000" b="1" dirty="0" err="1" smtClean="0">
                <a:solidFill>
                  <a:srgbClr val="FF0000"/>
                </a:solidFill>
              </a:rPr>
              <a:t>’’</a:t>
            </a:r>
            <a:r>
              <a:rPr lang="en-IN" sz="2000" i="1" dirty="0" err="1" smtClean="0">
                <a:solidFill>
                  <a:srgbClr val="FF0000"/>
                </a:solidFill>
              </a:rPr>
              <a:t>These</a:t>
            </a:r>
            <a:r>
              <a:rPr lang="en-IN" sz="2000" i="1" dirty="0" smtClean="0">
                <a:solidFill>
                  <a:srgbClr val="FF0000"/>
                </a:solidFill>
              </a:rPr>
              <a:t> </a:t>
            </a:r>
            <a:r>
              <a:rPr lang="en-IN" sz="2000" i="1" dirty="0">
                <a:solidFill>
                  <a:srgbClr val="FF0000"/>
                </a:solidFill>
              </a:rPr>
              <a:t>drugs save lives, but they can hit like a truck on the first ride."</a:t>
            </a:r>
            <a:endParaRPr lang="en-IN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IN" sz="2000" b="1" dirty="0" smtClean="0"/>
              <a:t>Problem</a:t>
            </a:r>
            <a:r>
              <a:rPr lang="en-IN" sz="2000" b="1" dirty="0"/>
              <a:t>:</a:t>
            </a:r>
            <a:r>
              <a:rPr lang="en-IN" sz="2000" dirty="0"/>
              <a:t> Cytokine release syndrome (CRS), fever, hypotension (e.g., with first-dose Rituximab).</a:t>
            </a:r>
          </a:p>
          <a:p>
            <a:pPr lvl="1"/>
            <a:r>
              <a:rPr lang="en-IN" sz="2000" b="1" dirty="0"/>
              <a:t>Example:</a:t>
            </a:r>
            <a:r>
              <a:rPr lang="en-IN" sz="2000" dirty="0"/>
              <a:t> Severe CRS in ~10% of patients receiving </a:t>
            </a:r>
            <a:r>
              <a:rPr lang="en-IN" sz="2000" dirty="0" err="1"/>
              <a:t>blinatumomab</a:t>
            </a:r>
            <a:r>
              <a:rPr lang="en-IN" sz="2000" dirty="0"/>
              <a:t>.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7428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949" y="25835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Why We Need Next-Gen Monoclonal </a:t>
            </a:r>
            <a:r>
              <a:rPr lang="en-US" sz="2800" b="1" dirty="0" smtClean="0"/>
              <a:t>Antibodies</a:t>
            </a:r>
            <a:br>
              <a:rPr lang="en-US" sz="2800" b="1" dirty="0" smtClean="0"/>
            </a:br>
            <a:r>
              <a:rPr lang="en-US" sz="2400" i="1" u="sng" dirty="0">
                <a:solidFill>
                  <a:srgbClr val="FF0000"/>
                </a:solidFill>
              </a:rPr>
              <a:t>"Cancer evolves—why shouldn’t our drugs?"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028" y="1075579"/>
            <a:ext cx="10605580" cy="3777622"/>
          </a:xfrm>
        </p:spPr>
        <p:txBody>
          <a:bodyPr>
            <a:noAutofit/>
          </a:bodyPr>
          <a:lstStyle/>
          <a:p>
            <a:r>
              <a:rPr lang="en-IN" b="1" dirty="0"/>
              <a:t>Key Problems with Current </a:t>
            </a:r>
            <a:r>
              <a:rPr lang="en-IN" b="1" dirty="0" err="1"/>
              <a:t>mAbs</a:t>
            </a:r>
            <a:r>
              <a:rPr lang="en-IN" b="1" dirty="0"/>
              <a:t>:</a:t>
            </a:r>
          </a:p>
          <a:p>
            <a:r>
              <a:rPr lang="en-IN" b="1" dirty="0"/>
              <a:t>Resistance</a:t>
            </a:r>
            <a:endParaRPr lang="en-IN" dirty="0"/>
          </a:p>
          <a:p>
            <a:pPr lvl="1"/>
            <a:r>
              <a:rPr lang="en-IN" sz="1800" i="1" dirty="0"/>
              <a:t>Example:</a:t>
            </a:r>
            <a:r>
              <a:rPr lang="en-IN" sz="1800" dirty="0"/>
              <a:t> Up to </a:t>
            </a:r>
            <a:r>
              <a:rPr lang="en-IN" sz="1800" b="1" dirty="0"/>
              <a:t>40% of lymphomas</a:t>
            </a:r>
            <a:r>
              <a:rPr lang="en-IN" sz="1800" dirty="0"/>
              <a:t> become Rituximab-refractory due to:</a:t>
            </a:r>
          </a:p>
          <a:p>
            <a:pPr lvl="2"/>
            <a:r>
              <a:rPr lang="en-IN" sz="1800" dirty="0"/>
              <a:t>CD20 antigen </a:t>
            </a:r>
            <a:r>
              <a:rPr lang="en-IN" sz="1800" dirty="0" smtClean="0"/>
              <a:t>loss</a:t>
            </a:r>
            <a:endParaRPr lang="en-IN" sz="1800" dirty="0"/>
          </a:p>
          <a:p>
            <a:pPr lvl="2"/>
            <a:r>
              <a:rPr lang="en-IN" sz="1800" dirty="0"/>
              <a:t>Complement </a:t>
            </a:r>
            <a:r>
              <a:rPr lang="en-IN" sz="1800" dirty="0" smtClean="0"/>
              <a:t>evasion</a:t>
            </a:r>
            <a:endParaRPr lang="en-IN" sz="1800" dirty="0"/>
          </a:p>
          <a:p>
            <a:pPr lvl="1"/>
            <a:r>
              <a:rPr lang="en-IN" sz="1800" i="1" dirty="0"/>
              <a:t>Impact:</a:t>
            </a:r>
            <a:r>
              <a:rPr lang="en-IN" sz="1800" dirty="0"/>
              <a:t> Treatment failure → Worse survival</a:t>
            </a:r>
          </a:p>
          <a:p>
            <a:r>
              <a:rPr lang="en-IN" b="1" dirty="0"/>
              <a:t>Toxicity</a:t>
            </a:r>
            <a:endParaRPr lang="en-IN" dirty="0"/>
          </a:p>
          <a:p>
            <a:pPr lvl="1"/>
            <a:r>
              <a:rPr lang="en-IN" sz="1800" i="1" dirty="0"/>
              <a:t>Example:</a:t>
            </a:r>
            <a:r>
              <a:rPr lang="en-IN" sz="1800" dirty="0"/>
              <a:t> </a:t>
            </a:r>
            <a:r>
              <a:rPr lang="en-IN" sz="1800" b="1" dirty="0" err="1"/>
              <a:t>Trastuzumab’s</a:t>
            </a:r>
            <a:r>
              <a:rPr lang="en-IN" sz="1800" b="1" dirty="0"/>
              <a:t> cardiotoxicity</a:t>
            </a:r>
            <a:r>
              <a:rPr lang="en-IN" sz="1800" dirty="0"/>
              <a:t> (↓LVEF in 5-10% of patients) </a:t>
            </a:r>
          </a:p>
          <a:p>
            <a:pPr lvl="1"/>
            <a:r>
              <a:rPr lang="en-IN" sz="1800" i="1" dirty="0"/>
              <a:t>Other toxicities:</a:t>
            </a:r>
            <a:r>
              <a:rPr lang="en-IN" sz="1800" dirty="0"/>
              <a:t> Cytokine storms, severe infections</a:t>
            </a:r>
          </a:p>
          <a:p>
            <a:r>
              <a:rPr lang="en-IN" b="1" dirty="0"/>
              <a:t>Limited Efficacy in Aggressive Cancers</a:t>
            </a:r>
            <a:endParaRPr lang="en-IN" dirty="0"/>
          </a:p>
          <a:p>
            <a:pPr lvl="1"/>
            <a:r>
              <a:rPr lang="en-IN" sz="1800" i="1" dirty="0"/>
              <a:t>Example:</a:t>
            </a:r>
            <a:r>
              <a:rPr lang="en-IN" sz="1800" dirty="0"/>
              <a:t> Glioblastoma, pancreatic cancer barely respond to current </a:t>
            </a:r>
            <a:r>
              <a:rPr lang="en-IN" sz="1800" dirty="0" err="1"/>
              <a:t>mAbs</a:t>
            </a:r>
            <a:endParaRPr lang="en-IN" sz="1800" dirty="0"/>
          </a:p>
          <a:p>
            <a:pPr lvl="1"/>
            <a:r>
              <a:rPr lang="en-IN" sz="1800" i="1" dirty="0"/>
              <a:t>Why?</a:t>
            </a:r>
            <a:r>
              <a:rPr lang="en-IN" sz="1800" dirty="0"/>
              <a:t> Poor </a:t>
            </a:r>
            <a:r>
              <a:rPr lang="en-IN" sz="1800" dirty="0" err="1"/>
              <a:t>tumor</a:t>
            </a:r>
            <a:r>
              <a:rPr lang="en-IN" sz="1800" dirty="0"/>
              <a:t> penetration, immunosuppressive </a:t>
            </a:r>
            <a:r>
              <a:rPr lang="en-IN" sz="1800" dirty="0" smtClean="0"/>
              <a:t>TUMOR MICROENVIRONMENT</a:t>
            </a:r>
            <a:endParaRPr lang="en-IN" sz="1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158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45" y="340646"/>
            <a:ext cx="8911687" cy="1280890"/>
          </a:xfrm>
        </p:spPr>
        <p:txBody>
          <a:bodyPr>
            <a:normAutofit/>
          </a:bodyPr>
          <a:lstStyle/>
          <a:p>
            <a:r>
              <a:rPr lang="en-IN" b="1" dirty="0"/>
              <a:t>Next-Gen </a:t>
            </a:r>
            <a:r>
              <a:rPr lang="en-IN" b="1" dirty="0" err="1"/>
              <a:t>mAbs</a:t>
            </a:r>
            <a:r>
              <a:rPr lang="en-IN" b="1" dirty="0"/>
              <a:t> – The "Superheroes"</a:t>
            </a:r>
            <a:br>
              <a:rPr lang="en-IN" b="1" dirty="0"/>
            </a:br>
            <a:r>
              <a:rPr lang="en-US" sz="2700" b="1" i="1" dirty="0">
                <a:solidFill>
                  <a:srgbClr val="FF0000"/>
                </a:solidFill>
              </a:rPr>
              <a:t>"Forget ‘targeted therapy’—this is precision warfare</a:t>
            </a:r>
            <a:r>
              <a:rPr lang="en-US" sz="2700" i="1" dirty="0"/>
              <a:t>.</a:t>
            </a:r>
            <a:endParaRPr lang="en-IN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30" y="4477325"/>
            <a:ext cx="2589636" cy="18960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357" y="1438656"/>
            <a:ext cx="7798909" cy="4289686"/>
          </a:xfrm>
        </p:spPr>
        <p:txBody>
          <a:bodyPr/>
          <a:lstStyle/>
          <a:p>
            <a:pPr marL="0" indent="0">
              <a:buNone/>
            </a:pPr>
            <a:r>
              <a:rPr lang="en-IN" sz="3200" b="1" u="sng" dirty="0">
                <a:solidFill>
                  <a:srgbClr val="00B0F0"/>
                </a:solidFill>
              </a:rPr>
              <a:t>4 Breakthrough Categories:</a:t>
            </a:r>
          </a:p>
          <a:p>
            <a:r>
              <a:rPr lang="en-IN" sz="2400" b="1" dirty="0"/>
              <a:t>Bispecific Antibodies</a:t>
            </a:r>
            <a:r>
              <a:rPr lang="en-IN" sz="2400" dirty="0"/>
              <a:t> (</a:t>
            </a:r>
            <a:r>
              <a:rPr lang="en-IN" sz="2400" dirty="0" err="1"/>
              <a:t>Blinatumomab</a:t>
            </a:r>
            <a:r>
              <a:rPr lang="en-IN" sz="2400" dirty="0"/>
              <a:t>, </a:t>
            </a:r>
            <a:r>
              <a:rPr lang="en-IN" sz="2400" dirty="0" err="1"/>
              <a:t>Mosunetuzumab</a:t>
            </a:r>
            <a:r>
              <a:rPr lang="en-IN" sz="2400" dirty="0"/>
              <a:t>)</a:t>
            </a:r>
          </a:p>
          <a:p>
            <a:r>
              <a:rPr lang="en-IN" sz="2400" b="1" dirty="0"/>
              <a:t>ADCs</a:t>
            </a:r>
            <a:r>
              <a:rPr lang="en-IN" sz="2400" dirty="0"/>
              <a:t> (</a:t>
            </a:r>
            <a:r>
              <a:rPr lang="en-IN" sz="2400" dirty="0" err="1"/>
              <a:t>Brentuximab</a:t>
            </a:r>
            <a:r>
              <a:rPr lang="en-IN" sz="2400" dirty="0"/>
              <a:t> </a:t>
            </a:r>
            <a:r>
              <a:rPr lang="en-IN" sz="2400" dirty="0" err="1"/>
              <a:t>vedotin</a:t>
            </a:r>
            <a:r>
              <a:rPr lang="en-IN" sz="2400" dirty="0"/>
              <a:t>, </a:t>
            </a:r>
            <a:r>
              <a:rPr lang="en-IN" sz="2400" dirty="0" err="1"/>
              <a:t>Enfortumab</a:t>
            </a:r>
            <a:r>
              <a:rPr lang="en-IN" sz="2400" dirty="0"/>
              <a:t> </a:t>
            </a:r>
            <a:r>
              <a:rPr lang="en-IN" sz="2400" dirty="0" err="1"/>
              <a:t>vedotin</a:t>
            </a:r>
            <a:r>
              <a:rPr lang="en-IN" sz="2400" dirty="0"/>
              <a:t>)</a:t>
            </a:r>
          </a:p>
          <a:p>
            <a:r>
              <a:rPr lang="en-IN" sz="2400" b="1" dirty="0"/>
              <a:t>Checkpoint Inhibitors</a:t>
            </a:r>
            <a:r>
              <a:rPr lang="en-IN" sz="2400" dirty="0"/>
              <a:t> (</a:t>
            </a:r>
            <a:r>
              <a:rPr lang="en-IN" sz="2400" dirty="0" err="1"/>
              <a:t>Pembrolizumab</a:t>
            </a:r>
            <a:r>
              <a:rPr lang="en-IN" sz="2400" dirty="0"/>
              <a:t>, </a:t>
            </a:r>
            <a:r>
              <a:rPr lang="en-IN" sz="2400" dirty="0" err="1"/>
              <a:t>Nivolumab</a:t>
            </a:r>
            <a:r>
              <a:rPr lang="en-IN" sz="2400" dirty="0"/>
              <a:t>)</a:t>
            </a:r>
          </a:p>
          <a:p>
            <a:r>
              <a:rPr lang="en-IN" sz="2400" b="1" dirty="0"/>
              <a:t>Fc-Engineered </a:t>
            </a:r>
            <a:r>
              <a:rPr lang="en-IN" sz="2400" b="1" dirty="0" err="1"/>
              <a:t>mAbs</a:t>
            </a:r>
            <a:r>
              <a:rPr lang="en-IN" sz="2400" dirty="0"/>
              <a:t> (</a:t>
            </a:r>
            <a:r>
              <a:rPr lang="en-IN" sz="2400" dirty="0" err="1"/>
              <a:t>Obinutuzumab</a:t>
            </a:r>
            <a:r>
              <a:rPr lang="en-IN" sz="2400" dirty="0"/>
              <a:t>, </a:t>
            </a:r>
            <a:r>
              <a:rPr lang="en-IN" sz="2400" dirty="0" err="1"/>
              <a:t>Mogamulizumab</a:t>
            </a:r>
            <a:r>
              <a:rPr lang="en-IN" sz="2400" dirty="0"/>
              <a:t>)</a:t>
            </a:r>
          </a:p>
          <a:p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7" y="1617352"/>
            <a:ext cx="2857500" cy="39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3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34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Bispecific Antibodies – The "T-Cell Bridge" Revolution</a:t>
            </a:r>
            <a:br>
              <a:rPr lang="en-US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n-IN" b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455" y="1280890"/>
            <a:ext cx="10469880" cy="5108448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Blinatumomab</a:t>
            </a:r>
            <a:r>
              <a:rPr lang="en-US" sz="2000" b="1" dirty="0"/>
              <a:t> in ALL: A Game-Changer for Tough Cancers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r>
              <a:rPr lang="en-US" b="1" dirty="0" smtClean="0"/>
              <a:t>Two </a:t>
            </a:r>
            <a:r>
              <a:rPr lang="en-US" b="1" dirty="0"/>
              <a:t>Arms, One Mission:</a:t>
            </a:r>
            <a:endParaRPr lang="en-US" dirty="0"/>
          </a:p>
          <a:p>
            <a:pPr lvl="1"/>
            <a:r>
              <a:rPr lang="en-US" b="1" dirty="0"/>
              <a:t>Arm 1 (CD19):</a:t>
            </a:r>
            <a:r>
              <a:rPr lang="en-US" dirty="0"/>
              <a:t> Binds *B-cell cancers* (ALL, NHL).</a:t>
            </a:r>
          </a:p>
          <a:p>
            <a:pPr lvl="1"/>
            <a:r>
              <a:rPr lang="en-US" b="1" dirty="0"/>
              <a:t>Arm 2 (CD3):</a:t>
            </a:r>
            <a:r>
              <a:rPr lang="en-US" dirty="0"/>
              <a:t> Grabs *T-cells* (even exhausted ones).</a:t>
            </a:r>
          </a:p>
          <a:p>
            <a:r>
              <a:rPr lang="en-US" b="1" dirty="0"/>
              <a:t>Forces a "Synapse":</a:t>
            </a:r>
            <a:r>
              <a:rPr lang="en-US" dirty="0"/>
              <a:t> T-cells deliver lethal hits </a:t>
            </a:r>
            <a:r>
              <a:rPr lang="en-US" dirty="0" smtClean="0"/>
              <a:t>directly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to tumors.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*"</a:t>
            </a:r>
            <a:r>
              <a:rPr lang="en-US" b="1" u="sng" dirty="0">
                <a:solidFill>
                  <a:srgbClr val="FF0000"/>
                </a:solidFill>
              </a:rPr>
              <a:t>No chemo needed—just a T-cell escort to cancer’s doorstep</a:t>
            </a:r>
            <a:r>
              <a:rPr lang="en-US" b="1" u="sng" dirty="0" smtClean="0">
                <a:solidFill>
                  <a:srgbClr val="FF0000"/>
                </a:solidFill>
              </a:rPr>
              <a:t>!"*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b="1" dirty="0"/>
              <a:t>Key Trial Data</a:t>
            </a:r>
            <a:r>
              <a:rPr lang="en-IN" b="1" dirty="0" smtClean="0"/>
              <a:t>:</a:t>
            </a:r>
          </a:p>
          <a:p>
            <a:pPr marL="0" indent="0">
              <a:buNone/>
            </a:pPr>
            <a:r>
              <a:rPr lang="en-US" sz="2000" b="1" dirty="0" smtClean="0"/>
              <a:t>TOWER </a:t>
            </a:r>
            <a:r>
              <a:rPr lang="en-US" sz="2000" b="1" dirty="0"/>
              <a:t>Trial:</a:t>
            </a:r>
            <a:r>
              <a:rPr lang="en-US" sz="2000" dirty="0"/>
              <a:t> 2x </a:t>
            </a:r>
            <a:r>
              <a:rPr lang="en-US" sz="2000" b="1" dirty="0"/>
              <a:t>overall survival</a:t>
            </a:r>
            <a:r>
              <a:rPr lang="en-US" sz="2000" dirty="0"/>
              <a:t> vs chemo in </a:t>
            </a:r>
            <a:r>
              <a:rPr lang="en-IN" sz="2000" dirty="0"/>
              <a:t>relapsed/refractory </a:t>
            </a:r>
            <a:r>
              <a:rPr lang="en-US" sz="2000" dirty="0" smtClean="0"/>
              <a:t> </a:t>
            </a:r>
            <a:r>
              <a:rPr lang="en-US" sz="2000" dirty="0"/>
              <a:t>ALL (7.7 → 16.2 months).</a:t>
            </a:r>
            <a:endParaRPr lang="en-IN" sz="2000" b="1" dirty="0" smtClean="0"/>
          </a:p>
          <a:p>
            <a:pPr marL="0" indent="0"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8" y="1904580"/>
            <a:ext cx="3855720" cy="1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6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500" y="423672"/>
            <a:ext cx="9883204" cy="5455920"/>
          </a:xfrm>
        </p:spPr>
        <p:txBody>
          <a:bodyPr/>
          <a:lstStyle/>
          <a:p>
            <a:r>
              <a:rPr lang="en-US" dirty="0" smtClean="0"/>
              <a:t>COMPARISION;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Limitations </a:t>
            </a:r>
            <a:r>
              <a:rPr lang="en-US" b="1" dirty="0"/>
              <a:t>(Keep It Real)</a:t>
            </a:r>
          </a:p>
          <a:p>
            <a:r>
              <a:rPr lang="en-US" b="1" dirty="0"/>
              <a:t>Cytokine Release Syndrome (CRS):</a:t>
            </a:r>
            <a:r>
              <a:rPr lang="en-US" dirty="0"/>
              <a:t> 15% severe cases (tocilizumab works!).</a:t>
            </a:r>
          </a:p>
          <a:p>
            <a:r>
              <a:rPr lang="en-US" b="1" dirty="0"/>
              <a:t>Short Half-Life:</a:t>
            </a:r>
            <a:r>
              <a:rPr lang="en-US" dirty="0"/>
              <a:t> Requires </a:t>
            </a:r>
            <a:r>
              <a:rPr lang="en-US" i="1" dirty="0"/>
              <a:t>continuous IV infusion</a:t>
            </a:r>
            <a:r>
              <a:rPr lang="en-US" dirty="0"/>
              <a:t> (newer </a:t>
            </a:r>
            <a:r>
              <a:rPr lang="en-US" dirty="0" err="1"/>
              <a:t>bispecifics</a:t>
            </a:r>
            <a:r>
              <a:rPr lang="en-US" dirty="0"/>
              <a:t> fix this).</a:t>
            </a:r>
          </a:p>
          <a:p>
            <a:r>
              <a:rPr lang="en-US" b="1" dirty="0"/>
              <a:t>Transition: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*"But wait—</a:t>
            </a:r>
            <a:r>
              <a:rPr lang="en-US" b="1" i="1" dirty="0" err="1">
                <a:solidFill>
                  <a:srgbClr val="FF0000"/>
                </a:solidFill>
              </a:rPr>
              <a:t>bispecifics</a:t>
            </a:r>
            <a:r>
              <a:rPr lang="en-US" b="1" i="1" dirty="0">
                <a:solidFill>
                  <a:srgbClr val="FF0000"/>
                </a:solidFill>
              </a:rPr>
              <a:t> are evolving. Next up: *off-the-shelf* versions!"*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95106"/>
              </p:ext>
            </p:extLst>
          </p:nvPr>
        </p:nvGraphicFramePr>
        <p:xfrm>
          <a:off x="1189621" y="840844"/>
          <a:ext cx="9652551" cy="2985742"/>
        </p:xfrm>
        <a:graphic>
          <a:graphicData uri="http://schemas.openxmlformats.org/drawingml/2006/table">
            <a:tbl>
              <a:tblPr/>
              <a:tblGrid>
                <a:gridCol w="3217517"/>
                <a:gridCol w="3217517"/>
                <a:gridCol w="3217517"/>
              </a:tblGrid>
              <a:tr h="396450">
                <a:tc>
                  <a:txBody>
                    <a:bodyPr/>
                    <a:lstStyle/>
                    <a:p>
                      <a:r>
                        <a:rPr lang="en-IN" b="1" dirty="0"/>
                        <a:t>Feature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Chemotherapy[</a:t>
                      </a:r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HARSH REALITY]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Blinatumomab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450">
                <a:tc>
                  <a:txBody>
                    <a:bodyPr/>
                    <a:lstStyle/>
                    <a:p>
                      <a:r>
                        <a:rPr lang="en-IN" b="1"/>
                        <a:t>Response Rate (R/R ALL)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30-40%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80% CR/CRh</a:t>
                      </a:r>
                      <a:r>
                        <a:rPr lang="en-IN"/>
                        <a:t>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787">
                <a:tc>
                  <a:txBody>
                    <a:bodyPr/>
                    <a:lstStyle/>
                    <a:p>
                      <a:r>
                        <a:rPr lang="en-IN" b="1"/>
                        <a:t>Toxicity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Cytopenias, infections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Mild cytokine release (manageable)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787">
                <a:tc>
                  <a:txBody>
                    <a:bodyPr/>
                    <a:lstStyle/>
                    <a:p>
                      <a:r>
                        <a:rPr lang="en-IN" b="1"/>
                        <a:t>Treatment Time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Months in hospital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Outpatient (continuous infusion)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638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  <a:r>
                        <a:rPr lang="en-US" sz="1000" dirty="0" err="1"/>
                        <a:t>CRh</a:t>
                      </a:r>
                      <a:r>
                        <a:rPr lang="en-US" sz="1000" dirty="0"/>
                        <a:t> = Complete remission with partial hematologic recovery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57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323088"/>
            <a:ext cx="11173968" cy="633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25" y="550958"/>
            <a:ext cx="9641747" cy="128089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E7FD7B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Biologics </a:t>
            </a:r>
            <a:r>
              <a:rPr lang="en-US" sz="4000" b="1" i="1" dirty="0">
                <a:solidFill>
                  <a:srgbClr val="E7FD7B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Are Reshaping Modern </a:t>
            </a:r>
            <a:r>
              <a:rPr lang="en-US" sz="4000" b="1" i="1" dirty="0" smtClean="0">
                <a:solidFill>
                  <a:srgbClr val="E7FD7B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Medicine</a:t>
            </a:r>
            <a:r>
              <a:rPr lang="en-US" sz="4000" b="1" dirty="0">
                <a:solidFill>
                  <a:srgbClr val="E7FD7B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/>
            </a:r>
            <a:br>
              <a:rPr lang="en-US" sz="4000" b="1" dirty="0">
                <a:solidFill>
                  <a:srgbClr val="E7FD7B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</a:br>
            <a:r>
              <a:rPr lang="en-US" b="1" dirty="0">
                <a:solidFill>
                  <a:srgbClr val="E7FD7B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Content:</a:t>
            </a:r>
            <a:r>
              <a:rPr lang="en-US" b="1" dirty="0">
                <a:solidFill>
                  <a:srgbClr val="E7FD7B"/>
                </a:solidFill>
              </a:rPr>
              <a:t/>
            </a:r>
            <a:br>
              <a:rPr lang="en-US" b="1" dirty="0">
                <a:solidFill>
                  <a:srgbClr val="E7FD7B"/>
                </a:solidFill>
              </a:rPr>
            </a:br>
            <a:endParaRPr lang="en-IN" b="1" dirty="0">
              <a:solidFill>
                <a:srgbClr val="E7FD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895856"/>
            <a:ext cx="10707624" cy="476097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The Paradigm Shift</a:t>
            </a:r>
            <a:r>
              <a:rPr lang="en-IN" dirty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From broad immunosuppression → Precision-targeted therapies</a:t>
            </a:r>
            <a:r>
              <a:rPr lang="en-IN" dirty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2023 Global Market</a:t>
            </a:r>
            <a:r>
              <a:rPr lang="en-IN" dirty="0">
                <a:solidFill>
                  <a:srgbClr val="FFFF00"/>
                </a:solidFill>
              </a:rPr>
              <a:t>: 400+billion(CAGR9.4400+</a:t>
            </a:r>
            <a:r>
              <a:rPr lang="en-IN" i="1" dirty="0">
                <a:solidFill>
                  <a:srgbClr val="FFFF00"/>
                </a:solidFill>
              </a:rPr>
              <a:t>billion</a:t>
            </a:r>
            <a:r>
              <a:rPr lang="en-IN" dirty="0">
                <a:solidFill>
                  <a:srgbClr val="FFFF00"/>
                </a:solidFill>
              </a:rPr>
              <a:t>(</a:t>
            </a:r>
            <a:r>
              <a:rPr lang="en-IN" i="1" dirty="0">
                <a:solidFill>
                  <a:srgbClr val="FFFF00"/>
                </a:solidFill>
              </a:rPr>
              <a:t>CAGR</a:t>
            </a:r>
            <a:r>
              <a:rPr lang="en-IN" dirty="0">
                <a:solidFill>
                  <a:srgbClr val="FFFF00"/>
                </a:solidFill>
              </a:rPr>
              <a:t>9.48 billion*.</a:t>
            </a:r>
          </a:p>
          <a:p>
            <a:r>
              <a:rPr lang="en-IN" b="1" dirty="0">
                <a:solidFill>
                  <a:srgbClr val="FFFF00"/>
                </a:solidFill>
              </a:rPr>
              <a:t>Why Biologics Matter</a:t>
            </a:r>
            <a:r>
              <a:rPr lang="en-IN" dirty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Asthma</a:t>
            </a:r>
            <a:r>
              <a:rPr lang="en-IN" dirty="0">
                <a:solidFill>
                  <a:srgbClr val="FFFF00"/>
                </a:solidFill>
              </a:rPr>
              <a:t>: Cut exacerbations by 50–70%, reduce steroid dependence.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Rheumatology (RA, </a:t>
            </a:r>
            <a:r>
              <a:rPr lang="en-IN" b="1" dirty="0" err="1">
                <a:solidFill>
                  <a:srgbClr val="FFFF00"/>
                </a:solidFill>
              </a:rPr>
              <a:t>PsA</a:t>
            </a:r>
            <a:r>
              <a:rPr lang="en-IN" b="1" dirty="0">
                <a:solidFill>
                  <a:srgbClr val="FFFF00"/>
                </a:solidFill>
              </a:rPr>
              <a:t>)</a:t>
            </a:r>
            <a:r>
              <a:rPr lang="en-IN" dirty="0">
                <a:solidFill>
                  <a:srgbClr val="FFFF00"/>
                </a:solidFill>
              </a:rPr>
              <a:t>: Halt joint destruction (e.g., TNF-</a:t>
            </a:r>
            <a:r>
              <a:rPr lang="el-GR" dirty="0">
                <a:solidFill>
                  <a:srgbClr val="FFFF00"/>
                </a:solidFill>
              </a:rPr>
              <a:t>α </a:t>
            </a:r>
            <a:r>
              <a:rPr lang="en-IN" dirty="0">
                <a:solidFill>
                  <a:srgbClr val="FFFF00"/>
                </a:solidFill>
              </a:rPr>
              <a:t>inhibitors).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Oncology</a:t>
            </a:r>
            <a:r>
              <a:rPr lang="en-IN" dirty="0">
                <a:solidFill>
                  <a:srgbClr val="FFFF00"/>
                </a:solidFill>
              </a:rPr>
              <a:t>: Checkpoint inhibitors (e.g., PD-1 blockers) extend survival in metastatic disease.</a:t>
            </a:r>
          </a:p>
          <a:p>
            <a:r>
              <a:rPr lang="en-IN" b="1" dirty="0">
                <a:solidFill>
                  <a:srgbClr val="FFFF00"/>
                </a:solidFill>
              </a:rPr>
              <a:t>This Presentation Focuses On</a:t>
            </a:r>
            <a:r>
              <a:rPr lang="en-IN" dirty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Asthma</a:t>
            </a:r>
            <a:r>
              <a:rPr lang="en-IN" dirty="0">
                <a:solidFill>
                  <a:srgbClr val="FFFF00"/>
                </a:solidFill>
              </a:rPr>
              <a:t>: Phenotype-driven biologic selection (</a:t>
            </a:r>
            <a:r>
              <a:rPr lang="en-IN" dirty="0" err="1">
                <a:solidFill>
                  <a:srgbClr val="FFFF00"/>
                </a:solidFill>
              </a:rPr>
              <a:t>IgE</a:t>
            </a:r>
            <a:r>
              <a:rPr lang="en-IN" dirty="0">
                <a:solidFill>
                  <a:srgbClr val="FFFF00"/>
                </a:solidFill>
              </a:rPr>
              <a:t>, IL-5, TSLP).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Rheumatology</a:t>
            </a:r>
            <a:r>
              <a:rPr lang="en-IN" dirty="0">
                <a:solidFill>
                  <a:srgbClr val="FFFF00"/>
                </a:solidFill>
              </a:rPr>
              <a:t>: Key biologics (TNF-</a:t>
            </a:r>
            <a:r>
              <a:rPr lang="el-GR" dirty="0">
                <a:solidFill>
                  <a:srgbClr val="FFFF00"/>
                </a:solidFill>
              </a:rPr>
              <a:t>α, </a:t>
            </a:r>
            <a:r>
              <a:rPr lang="en-IN" dirty="0">
                <a:solidFill>
                  <a:srgbClr val="FFFF00"/>
                </a:solidFill>
              </a:rPr>
              <a:t>IL-6, JAK inhibitors).</a:t>
            </a:r>
          </a:p>
          <a:p>
            <a:pPr lvl="1"/>
            <a:r>
              <a:rPr lang="en-IN" b="1" dirty="0">
                <a:solidFill>
                  <a:srgbClr val="FFFF00"/>
                </a:solidFill>
              </a:rPr>
              <a:t>Malignancy</a:t>
            </a:r>
            <a:r>
              <a:rPr lang="en-IN" dirty="0">
                <a:solidFill>
                  <a:srgbClr val="FFFF00"/>
                </a:solidFill>
              </a:rPr>
              <a:t>: Immunotherapy (PD-1/PD-L1, CAR-T).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576072"/>
            <a:ext cx="10224452" cy="5335150"/>
          </a:xfrm>
        </p:spPr>
        <p:txBody>
          <a:bodyPr>
            <a:normAutofit/>
          </a:bodyPr>
          <a:lstStyle/>
          <a:p>
            <a:r>
              <a:rPr lang="en-IN" sz="2800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Off-the-Shelf" </a:t>
            </a:r>
            <a:r>
              <a:rPr lang="en-IN" sz="2800" b="1" u="sng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Bispecifics</a:t>
            </a:r>
            <a:r>
              <a:rPr lang="en-IN" sz="2800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- The Solution</a:t>
            </a:r>
          </a:p>
          <a:p>
            <a:r>
              <a:rPr lang="en-IN" sz="2000" b="1" dirty="0"/>
              <a:t>Key Advantages: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/>
              <a:t>✅ </a:t>
            </a:r>
            <a:r>
              <a:rPr lang="en-IN" sz="2000" b="1" dirty="0"/>
              <a:t>Pre-made, standardized doses</a:t>
            </a:r>
            <a:r>
              <a:rPr lang="en-IN" sz="2000" dirty="0"/>
              <a:t> (like traditional </a:t>
            </a:r>
            <a:r>
              <a:rPr lang="en-IN" sz="2000" dirty="0" err="1"/>
              <a:t>mAbs</a:t>
            </a:r>
            <a:r>
              <a:rPr lang="en-IN" sz="2000" dirty="0"/>
              <a:t>)</a:t>
            </a:r>
            <a:br>
              <a:rPr lang="en-IN" sz="2000" dirty="0"/>
            </a:br>
            <a:r>
              <a:rPr lang="en-IN" sz="2000" dirty="0"/>
              <a:t>✅ </a:t>
            </a:r>
            <a:r>
              <a:rPr lang="en-IN" sz="2000" b="1" dirty="0"/>
              <a:t>Longer half-life</a:t>
            </a:r>
            <a:r>
              <a:rPr lang="en-IN" sz="2000" dirty="0"/>
              <a:t> (weekly/monthly dosing)</a:t>
            </a:r>
            <a:br>
              <a:rPr lang="en-IN" sz="2000" dirty="0"/>
            </a:br>
            <a:r>
              <a:rPr lang="en-IN" sz="2000" dirty="0"/>
              <a:t>✅ </a:t>
            </a:r>
            <a:r>
              <a:rPr lang="en-IN" sz="2000" b="1" dirty="0"/>
              <a:t>Instant availability</a:t>
            </a:r>
            <a:r>
              <a:rPr lang="en-IN" sz="2000" dirty="0"/>
              <a:t> (no production delays)</a:t>
            </a:r>
          </a:p>
          <a:p>
            <a:r>
              <a:rPr lang="en-IN" sz="2000" b="1" dirty="0"/>
              <a:t>Leading Examples:</a:t>
            </a:r>
            <a:endParaRPr lang="en-IN" sz="2000" dirty="0"/>
          </a:p>
          <a:p>
            <a:r>
              <a:rPr lang="en-IN" sz="2000" b="1" dirty="0" err="1"/>
              <a:t>Mosunetuzumab</a:t>
            </a:r>
            <a:r>
              <a:rPr lang="en-IN" sz="2000" b="1" dirty="0"/>
              <a:t> (CD20xCD3):</a:t>
            </a:r>
            <a:endParaRPr lang="en-IN" sz="2000" dirty="0"/>
          </a:p>
          <a:p>
            <a:pPr lvl="1"/>
            <a:r>
              <a:rPr lang="en-IN" sz="2000" dirty="0"/>
              <a:t>First </a:t>
            </a:r>
            <a:r>
              <a:rPr lang="en-IN" sz="2000" i="1" dirty="0"/>
              <a:t>subcutaneous</a:t>
            </a:r>
            <a:r>
              <a:rPr lang="en-IN" sz="2000" dirty="0"/>
              <a:t> bispecific for lymphoma</a:t>
            </a:r>
          </a:p>
          <a:p>
            <a:pPr lvl="1"/>
            <a:r>
              <a:rPr lang="en-IN" sz="2000" dirty="0"/>
              <a:t>FDA-approved for R/R follicular lymphoma</a:t>
            </a:r>
          </a:p>
          <a:p>
            <a:r>
              <a:rPr lang="en-IN" sz="2000" b="1" dirty="0" err="1"/>
              <a:t>Glofitamab</a:t>
            </a:r>
            <a:r>
              <a:rPr lang="en-IN" sz="2000" b="1" dirty="0"/>
              <a:t> (CD20xCD3):</a:t>
            </a:r>
            <a:endParaRPr lang="en-IN" sz="2000" dirty="0"/>
          </a:p>
          <a:p>
            <a:pPr lvl="1"/>
            <a:r>
              <a:rPr lang="en-IN" sz="2000" dirty="0"/>
              <a:t>Fixed-duration therapy (12 cycles max)</a:t>
            </a:r>
          </a:p>
          <a:p>
            <a:pPr lvl="1"/>
            <a:r>
              <a:rPr lang="en-IN" sz="2000" dirty="0"/>
              <a:t>56% CR rate in aggressive DLBCL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657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133" y="35893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ADCs </a:t>
            </a:r>
            <a:r>
              <a:rPr lang="en-US" b="1" dirty="0" smtClean="0"/>
              <a:t>[</a:t>
            </a:r>
            <a:r>
              <a:rPr lang="en-IN" dirty="0"/>
              <a:t>Antibody-drug </a:t>
            </a:r>
            <a:r>
              <a:rPr lang="en-IN" dirty="0" smtClean="0"/>
              <a:t>conjugates]</a:t>
            </a:r>
            <a:r>
              <a:rPr lang="en-US" b="1" dirty="0" smtClean="0"/>
              <a:t>– </a:t>
            </a:r>
            <a:r>
              <a:rPr lang="en-US" b="1" dirty="0"/>
              <a:t>The "Smart Bombs" of Cancer Therapy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1639824"/>
            <a:ext cx="6135624" cy="465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How ADCs Work</a:t>
            </a:r>
          </a:p>
          <a:p>
            <a:r>
              <a:rPr lang="en-IN" b="1" dirty="0" smtClean="0"/>
              <a:t>Targeting</a:t>
            </a:r>
            <a:r>
              <a:rPr lang="en-IN" b="1" dirty="0"/>
              <a:t>:</a:t>
            </a:r>
            <a:r>
              <a:rPr lang="en-IN" dirty="0"/>
              <a:t> Antibody binds </a:t>
            </a:r>
            <a:r>
              <a:rPr lang="en-IN" dirty="0" err="1"/>
              <a:t>tumor</a:t>
            </a:r>
            <a:r>
              <a:rPr lang="en-IN" dirty="0"/>
              <a:t> antigen (e.g., CD30, Nectin-4)</a:t>
            </a:r>
          </a:p>
          <a:p>
            <a:r>
              <a:rPr lang="en-IN" b="1" dirty="0"/>
              <a:t>Internalization:</a:t>
            </a:r>
            <a:r>
              <a:rPr lang="en-IN" dirty="0"/>
              <a:t> ADC enters cancer cell</a:t>
            </a:r>
          </a:p>
          <a:p>
            <a:r>
              <a:rPr lang="en-IN" b="1" dirty="0"/>
              <a:t>Detonation:</a:t>
            </a:r>
            <a:r>
              <a:rPr lang="en-IN" dirty="0"/>
              <a:t> Linker breaks → releases </a:t>
            </a:r>
            <a:r>
              <a:rPr lang="en-IN" b="1" dirty="0"/>
              <a:t>potent </a:t>
            </a:r>
            <a:r>
              <a:rPr lang="en-IN" b="1" dirty="0" smtClean="0"/>
              <a:t>chemo</a:t>
            </a:r>
          </a:p>
          <a:p>
            <a:pPr marL="0" indent="0">
              <a:buNone/>
            </a:pPr>
            <a:r>
              <a:rPr lang="en-IN" b="1" dirty="0"/>
              <a:t>Advantages vs Traditional Chemo:</a:t>
            </a:r>
            <a:endParaRPr lang="en-IN" dirty="0"/>
          </a:p>
          <a:p>
            <a:r>
              <a:rPr lang="en-IN" dirty="0"/>
              <a:t>✅ </a:t>
            </a:r>
            <a:r>
              <a:rPr lang="en-IN" b="1" dirty="0"/>
              <a:t>10x Lower Systemic Exposure</a:t>
            </a:r>
            <a:r>
              <a:rPr lang="en-IN" dirty="0"/>
              <a:t> (Less hair loss/nausea)</a:t>
            </a:r>
          </a:p>
          <a:p>
            <a:r>
              <a:rPr lang="en-IN" dirty="0"/>
              <a:t>✅ </a:t>
            </a:r>
            <a:r>
              <a:rPr lang="en-IN" b="1" dirty="0"/>
              <a:t>Works in Chemo-Resistant </a:t>
            </a:r>
            <a:r>
              <a:rPr lang="en-IN" b="1" dirty="0" err="1"/>
              <a:t>Tumors</a:t>
            </a:r>
            <a:endParaRPr lang="en-IN" dirty="0"/>
          </a:p>
          <a:p>
            <a:r>
              <a:rPr lang="en-IN" dirty="0"/>
              <a:t>✅ </a:t>
            </a:r>
            <a:r>
              <a:rPr lang="en-IN" b="1" dirty="0"/>
              <a:t>Fewer Hospitalizations</a:t>
            </a:r>
            <a:r>
              <a:rPr lang="en-IN" dirty="0"/>
              <a:t> (Outpatient administration)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1161288"/>
            <a:ext cx="4844162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4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73" y="349790"/>
            <a:ext cx="8911687" cy="82978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Clinical Superstars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70" y="1179576"/>
            <a:ext cx="10511816" cy="549181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sz="2200" b="1" u="sng" dirty="0" smtClean="0"/>
              <a:t>Real-World </a:t>
            </a:r>
            <a:r>
              <a:rPr lang="en-IN" sz="2200" b="1" u="sng" dirty="0"/>
              <a:t>Impact</a:t>
            </a:r>
            <a:r>
              <a:rPr lang="en-IN" b="1" dirty="0" smtClean="0"/>
              <a:t>:</a:t>
            </a:r>
          </a:p>
          <a:p>
            <a:r>
              <a:rPr lang="en-IN" dirty="0" err="1"/>
              <a:t>Brentuximab</a:t>
            </a:r>
            <a:r>
              <a:rPr lang="en-IN" dirty="0"/>
              <a:t> transformed </a:t>
            </a:r>
            <a:r>
              <a:rPr lang="en-IN" b="1" dirty="0"/>
              <a:t>relapsed Hodgkin’s</a:t>
            </a:r>
            <a:r>
              <a:rPr lang="en-IN" dirty="0"/>
              <a:t> from fatal → chronic</a:t>
            </a:r>
          </a:p>
          <a:p>
            <a:r>
              <a:rPr lang="en-IN" dirty="0" err="1"/>
              <a:t>Enfortumab</a:t>
            </a:r>
            <a:r>
              <a:rPr lang="en-IN" dirty="0"/>
              <a:t> doubled survival in </a:t>
            </a:r>
            <a:r>
              <a:rPr lang="en-IN" b="1" dirty="0"/>
              <a:t>platinum-refractory bladder </a:t>
            </a:r>
            <a:r>
              <a:rPr lang="en-IN" b="1" dirty="0" smtClean="0"/>
              <a:t>cancer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    </a:t>
            </a:r>
            <a:r>
              <a:rPr lang="en-IN" sz="2200" b="1" u="sng" dirty="0" smtClean="0"/>
              <a:t>Limitations (Keep It Real</a:t>
            </a:r>
            <a:r>
              <a:rPr lang="en-IN" b="1" dirty="0" smtClean="0"/>
              <a:t>)</a:t>
            </a:r>
          </a:p>
          <a:p>
            <a:r>
              <a:rPr lang="en-IN" b="1" dirty="0" smtClean="0"/>
              <a:t>Unique </a:t>
            </a:r>
            <a:r>
              <a:rPr lang="en-IN" b="1" dirty="0"/>
              <a:t>Toxicities:</a:t>
            </a:r>
            <a:endParaRPr lang="en-IN" dirty="0"/>
          </a:p>
          <a:p>
            <a:pPr lvl="1"/>
            <a:r>
              <a:rPr lang="en-IN" dirty="0" err="1"/>
              <a:t>Brentuximab</a:t>
            </a:r>
            <a:r>
              <a:rPr lang="en-IN" dirty="0"/>
              <a:t>: Peripheral neuropathy (30%)</a:t>
            </a:r>
          </a:p>
          <a:p>
            <a:pPr lvl="1"/>
            <a:r>
              <a:rPr lang="en-IN" dirty="0" err="1"/>
              <a:t>Enfortumab</a:t>
            </a:r>
            <a:r>
              <a:rPr lang="en-IN" dirty="0"/>
              <a:t>: Skin rash (50%)</a:t>
            </a:r>
          </a:p>
          <a:p>
            <a:r>
              <a:rPr lang="en-IN" b="1" dirty="0"/>
              <a:t>Resistance:</a:t>
            </a:r>
            <a:r>
              <a:rPr lang="en-IN" dirty="0"/>
              <a:t> </a:t>
            </a:r>
            <a:r>
              <a:rPr lang="en-IN" dirty="0" err="1"/>
              <a:t>Tumors</a:t>
            </a:r>
            <a:r>
              <a:rPr lang="en-IN" dirty="0"/>
              <a:t> downregulate target antigens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77066"/>
              </p:ext>
            </p:extLst>
          </p:nvPr>
        </p:nvGraphicFramePr>
        <p:xfrm>
          <a:off x="572468" y="1017037"/>
          <a:ext cx="10977496" cy="2677885"/>
        </p:xfrm>
        <a:graphic>
          <a:graphicData uri="http://schemas.openxmlformats.org/drawingml/2006/table">
            <a:tbl>
              <a:tblPr/>
              <a:tblGrid>
                <a:gridCol w="2413218"/>
                <a:gridCol w="3075530"/>
                <a:gridCol w="2744374"/>
                <a:gridCol w="2744374"/>
              </a:tblGrid>
              <a:tr h="422934">
                <a:tc>
                  <a:txBody>
                    <a:bodyPr/>
                    <a:lstStyle/>
                    <a:p>
                      <a:r>
                        <a:rPr lang="en-IN" b="1" dirty="0"/>
                        <a:t>Drug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Target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Cancer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Game-Changing Trial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563">
                <a:tc>
                  <a:txBody>
                    <a:bodyPr/>
                    <a:lstStyle/>
                    <a:p>
                      <a:r>
                        <a:rPr lang="en-IN" b="1" dirty="0" err="1"/>
                        <a:t>Brentuximab</a:t>
                      </a:r>
                      <a:r>
                        <a:rPr lang="en-IN" b="1" dirty="0"/>
                        <a:t> </a:t>
                      </a:r>
                      <a:r>
                        <a:rPr lang="en-IN" b="1" dirty="0" err="1"/>
                        <a:t>vedotin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CD30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Hodgkin’s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AETHERA:</a:t>
                      </a:r>
                      <a:r>
                        <a:rPr lang="en-IN" dirty="0"/>
                        <a:t> 5-yr PFS </a:t>
                      </a:r>
                      <a:r>
                        <a:rPr lang="en-IN" b="1" dirty="0"/>
                        <a:t>59%</a:t>
                      </a:r>
                      <a:r>
                        <a:rPr lang="en-IN" dirty="0"/>
                        <a:t> vs 41% (placebo)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r>
                        <a:rPr lang="en-IN" b="1"/>
                        <a:t>Enfortumab vedotin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Nectin-4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Bladder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/>
                        <a:t>EV-302:</a:t>
                      </a:r>
                      <a:r>
                        <a:rPr lang="pt-BR"/>
                        <a:t> OS </a:t>
                      </a:r>
                      <a:r>
                        <a:rPr lang="pt-BR" b="1"/>
                        <a:t>31.5 mo</a:t>
                      </a:r>
                      <a:r>
                        <a:rPr lang="pt-BR"/>
                        <a:t> vs 16.1 mo (chemo)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r>
                        <a:rPr lang="en-IN" b="1" dirty="0" err="1"/>
                        <a:t>Trastuzumab</a:t>
                      </a:r>
                      <a:r>
                        <a:rPr lang="en-IN" b="1" dirty="0"/>
                        <a:t> </a:t>
                      </a:r>
                      <a:r>
                        <a:rPr lang="en-IN" b="1" dirty="0" err="1"/>
                        <a:t>deruxtecan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HER2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Breast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DESTINY-Breast04:</a:t>
                      </a:r>
                      <a:r>
                        <a:rPr lang="en-US" dirty="0"/>
                        <a:t> HR 0.64 for HER2-low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28364" y="808591"/>
            <a:ext cx="141953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5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Checkpoint Inhibitors – Mechanism &amp; Key </a:t>
            </a:r>
            <a:r>
              <a:rPr lang="en-US" b="1" dirty="0" smtClean="0"/>
              <a:t>Drugs</a:t>
            </a:r>
            <a:br>
              <a:rPr lang="en-US" b="1" dirty="0" smtClean="0"/>
            </a:br>
            <a:r>
              <a:rPr lang="en-US" sz="2700" i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These drugs don’t kill cancer—they empower your immune system to do it!"</a:t>
            </a:r>
            <a:r>
              <a:rPr lang="en-US" b="1" dirty="0"/>
              <a:t/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24" y="2005584"/>
            <a:ext cx="6691948" cy="3777622"/>
          </a:xfrm>
        </p:spPr>
        <p:txBody>
          <a:bodyPr/>
          <a:lstStyle/>
          <a:p>
            <a:pPr marL="0" indent="0">
              <a:buNone/>
            </a:pPr>
            <a:r>
              <a:rPr lang="en-IN" sz="2000" b="1" u="sng" dirty="0"/>
              <a:t>The Immune Evasion Problem</a:t>
            </a:r>
          </a:p>
          <a:p>
            <a:r>
              <a:rPr lang="en-IN" dirty="0" err="1" smtClean="0"/>
              <a:t>Tumors</a:t>
            </a:r>
            <a:r>
              <a:rPr lang="en-IN" dirty="0" smtClean="0"/>
              <a:t> </a:t>
            </a:r>
            <a:r>
              <a:rPr lang="en-IN" dirty="0"/>
              <a:t>exploit </a:t>
            </a:r>
            <a:r>
              <a:rPr lang="en-IN" b="1" dirty="0"/>
              <a:t>PD-1/PD-L1</a:t>
            </a:r>
            <a:r>
              <a:rPr lang="en-IN" dirty="0"/>
              <a:t> and </a:t>
            </a:r>
            <a:r>
              <a:rPr lang="en-IN" b="1" dirty="0"/>
              <a:t>CTLA-4</a:t>
            </a:r>
            <a:r>
              <a:rPr lang="en-IN" dirty="0"/>
              <a:t> pathways to "switch off" T-cells</a:t>
            </a:r>
          </a:p>
          <a:p>
            <a:pPr marL="0" indent="0">
              <a:buNone/>
            </a:pPr>
            <a:r>
              <a:rPr lang="en-IN" sz="2000" b="1" u="sng" dirty="0"/>
              <a:t>How Checkpoint Inhibitors Fight Back</a:t>
            </a:r>
          </a:p>
          <a:p>
            <a:r>
              <a:rPr lang="en-IN" b="1" dirty="0" err="1"/>
              <a:t>Pembrolizumab</a:t>
            </a:r>
            <a:r>
              <a:rPr lang="en-IN" b="1" dirty="0"/>
              <a:t>/</a:t>
            </a:r>
            <a:r>
              <a:rPr lang="en-IN" b="1" dirty="0" err="1"/>
              <a:t>Nivolumab</a:t>
            </a:r>
            <a:r>
              <a:rPr lang="en-IN" b="1" dirty="0"/>
              <a:t> (anti-PD-1):</a:t>
            </a:r>
            <a:endParaRPr lang="en-IN" dirty="0"/>
          </a:p>
          <a:p>
            <a:pPr lvl="1"/>
            <a:r>
              <a:rPr lang="en-IN" dirty="0"/>
              <a:t>Blocks PD-1 → T-cells see through cancer’s disguise</a:t>
            </a:r>
          </a:p>
          <a:p>
            <a:r>
              <a:rPr lang="en-IN" b="1" dirty="0"/>
              <a:t>Ipilimumab (anti-CTLA-4):</a:t>
            </a:r>
            <a:endParaRPr lang="en-IN" dirty="0"/>
          </a:p>
          <a:p>
            <a:pPr lvl="1"/>
            <a:r>
              <a:rPr lang="en-IN" dirty="0"/>
              <a:t>Boosts T-cell activation earlier in immune response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46" y="1796030"/>
            <a:ext cx="4165100" cy="38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Clinical Superstars</a:t>
            </a:r>
            <a:br>
              <a:rPr lang="en-IN" b="1" dirty="0"/>
            </a:b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00627"/>
              </p:ext>
            </p:extLst>
          </p:nvPr>
        </p:nvGraphicFramePr>
        <p:xfrm>
          <a:off x="1757107" y="2541397"/>
          <a:ext cx="9535732" cy="3018154"/>
        </p:xfrm>
        <a:graphic>
          <a:graphicData uri="http://schemas.openxmlformats.org/drawingml/2006/table">
            <a:tbl>
              <a:tblPr/>
              <a:tblGrid>
                <a:gridCol w="2383933"/>
                <a:gridCol w="2383933"/>
                <a:gridCol w="2383933"/>
                <a:gridCol w="2383933"/>
              </a:tblGrid>
              <a:tr h="48290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Drug</a:t>
                      </a: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Target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Key Indication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Landmark Trial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5083">
                <a:tc>
                  <a:txBody>
                    <a:bodyPr/>
                    <a:lstStyle/>
                    <a:p>
                      <a:r>
                        <a:rPr lang="en-IN" b="1"/>
                        <a:t>Pembrolizumab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PD-1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NSCLC, Melanoma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KEYNOTE-024: 31% 5-yr OS in NSCLC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5083">
                <a:tc>
                  <a:txBody>
                    <a:bodyPr/>
                    <a:lstStyle/>
                    <a:p>
                      <a:r>
                        <a:rPr lang="en-IN" b="1"/>
                        <a:t>Nivolumab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PD-1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Hodgkin’s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CheckMate-205: 69% ORR in R/R HL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5083">
                <a:tc>
                  <a:txBody>
                    <a:bodyPr/>
                    <a:lstStyle/>
                    <a:p>
                      <a:r>
                        <a:rPr lang="en-IN" b="1"/>
                        <a:t>Ipilimumab</a:t>
                      </a:r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CTLA-4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Melanoma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CA184-002: First to show OS benefit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49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761" y="2400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Durable Responses &amp; Real-World </a:t>
            </a:r>
            <a:r>
              <a:rPr lang="en-IN" b="1" dirty="0" smtClean="0"/>
              <a:t>Impact</a:t>
            </a:r>
            <a:br>
              <a:rPr lang="en-IN" b="1" dirty="0" smtClean="0"/>
            </a:br>
            <a:r>
              <a:rPr lang="en-US" sz="2200" b="1" i="1" u="sng" dirty="0">
                <a:solidFill>
                  <a:srgbClr val="FF0000"/>
                </a:solidFill>
              </a:rPr>
              <a:t>"From Terminal to Chronic: Checkpoint Inhibitors in Action"</a:t>
            </a:r>
            <a:r>
              <a:rPr lang="en-IN" sz="2200" b="1" i="1" u="sng" dirty="0">
                <a:solidFill>
                  <a:srgbClr val="FF0000"/>
                </a:solidFill>
              </a:rPr>
              <a:t/>
            </a:r>
            <a:br>
              <a:rPr lang="en-IN" sz="2200" b="1" i="1" u="sng" dirty="0">
                <a:solidFill>
                  <a:srgbClr val="FF0000"/>
                </a:solidFill>
              </a:rPr>
            </a:br>
            <a:endParaRPr lang="en-IN" sz="22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08176"/>
            <a:ext cx="10122408" cy="4882896"/>
          </a:xfrm>
        </p:spPr>
        <p:txBody>
          <a:bodyPr>
            <a:normAutofit/>
          </a:bodyPr>
          <a:lstStyle/>
          <a:p>
            <a:r>
              <a:rPr lang="en-US" b="1" dirty="0"/>
              <a:t>Why They’re Revolutionary</a:t>
            </a:r>
          </a:p>
          <a:p>
            <a:pPr marL="0" indent="0">
              <a:buNone/>
            </a:pPr>
            <a:r>
              <a:rPr lang="en-US" b="1" dirty="0"/>
              <a:t>Durable Remissions:</a:t>
            </a:r>
            <a:endParaRPr lang="en-US" dirty="0"/>
          </a:p>
          <a:p>
            <a:pPr lvl="1"/>
            <a:r>
              <a:rPr lang="en-US" dirty="0"/>
              <a:t>Melanoma: </a:t>
            </a:r>
            <a:r>
              <a:rPr lang="en-US" b="1" dirty="0"/>
              <a:t>20% alive at 10 years</a:t>
            </a:r>
            <a:r>
              <a:rPr lang="en-US" dirty="0"/>
              <a:t> (vs. &lt;5% pre-2011)</a:t>
            </a:r>
          </a:p>
          <a:p>
            <a:pPr lvl="1"/>
            <a:r>
              <a:rPr lang="en-US" dirty="0"/>
              <a:t>NSCLC: </a:t>
            </a:r>
            <a:r>
              <a:rPr lang="en-US" b="1" dirty="0"/>
              <a:t>5-year survival now 25%</a:t>
            </a:r>
            <a:r>
              <a:rPr lang="en-US" dirty="0"/>
              <a:t> (vs. 5% with </a:t>
            </a:r>
            <a:r>
              <a:rPr lang="en-US" dirty="0" smtClean="0"/>
              <a:t>chemo</a:t>
            </a:r>
          </a:p>
          <a:p>
            <a:pPr marL="0" indent="0">
              <a:buNone/>
            </a:pPr>
            <a:r>
              <a:rPr lang="en-US" b="1" dirty="0"/>
              <a:t>Limitations ;</a:t>
            </a:r>
            <a:r>
              <a:rPr lang="en-US" b="1" dirty="0" smtClean="0"/>
              <a:t> Only </a:t>
            </a:r>
            <a:r>
              <a:rPr lang="en-US" b="1" dirty="0"/>
              <a:t>20-40% respond</a:t>
            </a:r>
            <a:r>
              <a:rPr lang="en-US" dirty="0"/>
              <a:t> (need biomarkers like PD-L1/TMB)</a:t>
            </a:r>
          </a:p>
          <a:p>
            <a:r>
              <a:rPr lang="en-US" b="1" dirty="0"/>
              <a:t>Unique Toxicities:</a:t>
            </a:r>
            <a:endParaRPr lang="en-US" dirty="0"/>
          </a:p>
          <a:p>
            <a:pPr lvl="1"/>
            <a:r>
              <a:rPr lang="en-US" dirty="0"/>
              <a:t>Colitis, pneumonitis, </a:t>
            </a:r>
            <a:r>
              <a:rPr lang="en-US" dirty="0" err="1" smtClean="0"/>
              <a:t>endocrinopathies</a:t>
            </a:r>
            <a:endParaRPr lang="en-US" dirty="0" smtClean="0"/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b="1" dirty="0" smtClean="0"/>
              <a:t>Future </a:t>
            </a:r>
            <a:r>
              <a:rPr lang="en-IN" b="1" dirty="0"/>
              <a:t>Directions</a:t>
            </a:r>
          </a:p>
          <a:p>
            <a:r>
              <a:rPr lang="en-IN" b="1" dirty="0"/>
              <a:t>Combinations:</a:t>
            </a:r>
            <a:endParaRPr lang="en-IN" dirty="0"/>
          </a:p>
          <a:p>
            <a:pPr lvl="1"/>
            <a:r>
              <a:rPr lang="en-IN" dirty="0"/>
              <a:t>PD-1 + CTLA-4 (e.g., </a:t>
            </a:r>
            <a:r>
              <a:rPr lang="en-IN" b="1" u="sng" dirty="0" err="1"/>
              <a:t>Opdualag</a:t>
            </a:r>
            <a:r>
              <a:rPr lang="en-IN" b="1" u="sng" dirty="0"/>
              <a:t> for melanoma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PD-1 + LAG-3 (</a:t>
            </a:r>
            <a:r>
              <a:rPr lang="en-IN" b="1" dirty="0" err="1"/>
              <a:t>Relatlimab</a:t>
            </a:r>
            <a:r>
              <a:rPr lang="en-IN" dirty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4141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Metastatic Success Stories</a:t>
            </a:r>
            <a:r>
              <a:rPr lang="en-IN" b="1" dirty="0" smtClean="0"/>
              <a:t>:</a:t>
            </a:r>
            <a:br>
              <a:rPr lang="en-IN" b="1" dirty="0" smtClean="0"/>
            </a:br>
            <a:r>
              <a:rPr lang="en-IN" b="1" dirty="0" smtClean="0"/>
              <a:t>GUESS THE PERSONALITY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036884" cy="3777622"/>
          </a:xfrm>
        </p:spPr>
        <p:txBody>
          <a:bodyPr/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After I was diagnosed, I just hoped I’d see my youngest daughter go to kindergarten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,”. 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“Now maybe I can see 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her 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get married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.”</a:t>
            </a:r>
          </a:p>
          <a:p>
            <a:r>
              <a:rPr lang="en-IN" dirty="0"/>
              <a:t>Melanoma brain </a:t>
            </a:r>
            <a:r>
              <a:rPr lang="en-IN" dirty="0" err="1"/>
              <a:t>mets</a:t>
            </a:r>
            <a:r>
              <a:rPr lang="en-IN" dirty="0"/>
              <a:t> → cured with </a:t>
            </a:r>
            <a:r>
              <a:rPr lang="en-IN" dirty="0" err="1"/>
              <a:t>pembrolizumab</a:t>
            </a:r>
            <a:endParaRPr lang="en-IN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40" y="1697926"/>
            <a:ext cx="3754184" cy="40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7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9" y="505238"/>
            <a:ext cx="9840404" cy="128089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Fc-Engineered </a:t>
            </a:r>
            <a:r>
              <a:rPr lang="en-US" sz="2800" b="1" dirty="0" err="1" smtClean="0"/>
              <a:t>mAbs</a:t>
            </a:r>
            <a:r>
              <a:rPr lang="en-US" sz="2800" b="1" dirty="0" smtClean="0"/>
              <a:t> - The Upgrade Your Immune System Needs</a:t>
            </a:r>
            <a:br>
              <a:rPr lang="en-US" sz="2800" b="1" dirty="0" smtClean="0"/>
            </a:br>
            <a:r>
              <a:rPr lang="en-US" sz="2800" dirty="0" smtClean="0"/>
              <a:t>"</a:t>
            </a:r>
            <a:r>
              <a:rPr lang="en-US" sz="2800" b="1" dirty="0" smtClean="0">
                <a:solidFill>
                  <a:srgbClr val="FF0000"/>
                </a:solidFill>
              </a:rPr>
              <a:t>Fc-Engineered </a:t>
            </a:r>
            <a:r>
              <a:rPr lang="en-US" sz="2800" b="1" dirty="0" err="1" smtClean="0">
                <a:solidFill>
                  <a:srgbClr val="FF0000"/>
                </a:solidFill>
              </a:rPr>
              <a:t>mAbs</a:t>
            </a:r>
            <a:r>
              <a:rPr lang="en-US" sz="2800" b="1" dirty="0" smtClean="0">
                <a:solidFill>
                  <a:srgbClr val="FF0000"/>
                </a:solidFill>
              </a:rPr>
              <a:t>: Next-Level Targeted Therapy"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08" y="1899662"/>
            <a:ext cx="6518212" cy="4336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200" b="1" dirty="0"/>
              <a:t>What is Fc Engineering</a:t>
            </a:r>
            <a:r>
              <a:rPr lang="en-IN" dirty="0"/>
              <a:t>?</a:t>
            </a:r>
          </a:p>
          <a:p>
            <a:r>
              <a:rPr lang="en-IN" dirty="0"/>
              <a:t>Modification of the antibody's Fc region to enhance immune system interactions</a:t>
            </a:r>
          </a:p>
          <a:p>
            <a:r>
              <a:rPr lang="en-IN" dirty="0"/>
              <a:t>Like giving antibodies "superpowers" to better fight cancer</a:t>
            </a:r>
          </a:p>
          <a:p>
            <a:pPr marL="0" indent="0">
              <a:buNone/>
            </a:pPr>
            <a:r>
              <a:rPr lang="en-IN" sz="2600" b="1" dirty="0"/>
              <a:t>Key Improvements</a:t>
            </a:r>
            <a:r>
              <a:rPr lang="en-IN" dirty="0"/>
              <a:t>:</a:t>
            </a:r>
            <a:br>
              <a:rPr lang="en-IN" dirty="0"/>
            </a:br>
            <a:r>
              <a:rPr lang="en-IN" dirty="0"/>
              <a:t>✓ Stronger binding to immune cells (NK cells, macrophages)</a:t>
            </a:r>
            <a:br>
              <a:rPr lang="en-IN" dirty="0"/>
            </a:br>
            <a:r>
              <a:rPr lang="en-IN" dirty="0"/>
              <a:t>✓ Longer lasting effects in the body</a:t>
            </a:r>
            <a:br>
              <a:rPr lang="en-IN" dirty="0"/>
            </a:br>
            <a:r>
              <a:rPr lang="en-IN" dirty="0"/>
              <a:t>✓ More efficient cancer cell </a:t>
            </a:r>
            <a:r>
              <a:rPr lang="en-IN" dirty="0" smtClean="0"/>
              <a:t>killing</a:t>
            </a:r>
          </a:p>
          <a:p>
            <a:pPr marL="0" indent="0">
              <a:buNone/>
            </a:pPr>
            <a:r>
              <a:rPr lang="en-IN" sz="2600" b="1" dirty="0" smtClean="0"/>
              <a:t>How </a:t>
            </a:r>
            <a:r>
              <a:rPr lang="en-IN" sz="2600" b="1" dirty="0"/>
              <a:t>They Work:</a:t>
            </a:r>
            <a:br>
              <a:rPr lang="en-IN" sz="2600" b="1" dirty="0"/>
            </a:br>
            <a:r>
              <a:rPr lang="en-IN" dirty="0" smtClean="0"/>
              <a:t>Regular </a:t>
            </a:r>
            <a:r>
              <a:rPr lang="en-IN" dirty="0" err="1"/>
              <a:t>mAb</a:t>
            </a:r>
            <a:r>
              <a:rPr lang="en-IN" dirty="0"/>
              <a:t>: Weak Fc binding → modest immune activation</a:t>
            </a:r>
          </a:p>
          <a:p>
            <a:pPr marL="0" indent="0">
              <a:buNone/>
            </a:pPr>
            <a:r>
              <a:rPr lang="en-IN" dirty="0"/>
              <a:t>Fc-engineered: Supercharged Fc → robust immune attack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899662"/>
            <a:ext cx="3639312" cy="38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01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928" y="987552"/>
            <a:ext cx="5344015" cy="4923670"/>
          </a:xfrm>
        </p:spPr>
        <p:txBody>
          <a:bodyPr/>
          <a:lstStyle/>
          <a:p>
            <a:pPr marL="0" indent="0">
              <a:buNone/>
            </a:pPr>
            <a:r>
              <a:rPr lang="en-IN" sz="2800" b="1" u="sng" dirty="0"/>
              <a:t>Key Drugs &amp; Benefits</a:t>
            </a:r>
            <a:r>
              <a:rPr lang="en-IN" sz="2800" b="1" u="sng" dirty="0" smtClean="0"/>
              <a:t>:</a:t>
            </a:r>
          </a:p>
          <a:p>
            <a:pPr marL="0" indent="0">
              <a:buNone/>
            </a:pPr>
            <a:endParaRPr lang="en-IN" sz="2800" b="1" u="sng" dirty="0"/>
          </a:p>
          <a:p>
            <a:pPr marL="0" indent="0">
              <a:buNone/>
            </a:pPr>
            <a:r>
              <a:rPr lang="en-IN" sz="2400" b="1" u="sng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Obinutuzumab</a:t>
            </a:r>
            <a:r>
              <a:rPr lang="en-IN" sz="2400" b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(CLL/NHL):</a:t>
            </a:r>
          </a:p>
          <a:p>
            <a:r>
              <a:rPr lang="en-IN" dirty="0"/>
              <a:t>78% response rate in CLL</a:t>
            </a:r>
          </a:p>
          <a:p>
            <a:r>
              <a:rPr lang="en-IN" dirty="0"/>
              <a:t>Subcutaneous formulation </a:t>
            </a:r>
            <a:r>
              <a:rPr lang="en-IN" dirty="0" smtClean="0"/>
              <a:t>available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Mogamulizumab</a:t>
            </a:r>
            <a:r>
              <a:rPr lang="en-IN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(T-cell lymphomas):</a:t>
            </a:r>
          </a:p>
          <a:p>
            <a:r>
              <a:rPr lang="en-IN" dirty="0"/>
              <a:t>Targets CCR4 on malignant T-cells</a:t>
            </a:r>
          </a:p>
          <a:p>
            <a:r>
              <a:rPr lang="en-IN" dirty="0"/>
              <a:t>MAVORIC trial: Doubled PFS vs </a:t>
            </a:r>
            <a:r>
              <a:rPr lang="en-IN" dirty="0" err="1"/>
              <a:t>vorinostat</a:t>
            </a:r>
            <a:r>
              <a:rPr lang="en-IN" dirty="0"/>
              <a:t> (7.7 vs 3.1 months)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09447"/>
              </p:ext>
            </p:extLst>
          </p:nvPr>
        </p:nvGraphicFramePr>
        <p:xfrm>
          <a:off x="6363479" y="2037425"/>
          <a:ext cx="5551713" cy="2100756"/>
        </p:xfrm>
        <a:graphic>
          <a:graphicData uri="http://schemas.openxmlformats.org/drawingml/2006/table">
            <a:tbl>
              <a:tblPr/>
              <a:tblGrid>
                <a:gridCol w="1850571"/>
                <a:gridCol w="1850571"/>
                <a:gridCol w="1850571"/>
              </a:tblGrid>
              <a:tr h="486892">
                <a:tc>
                  <a:txBody>
                    <a:bodyPr/>
                    <a:lstStyle/>
                    <a:p>
                      <a:r>
                        <a:rPr lang="en-IN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Rituximab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Obinutuzumab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892">
                <a:tc>
                  <a:txBody>
                    <a:bodyPr/>
                    <a:lstStyle/>
                    <a:p>
                      <a:r>
                        <a:rPr lang="en-IN"/>
                        <a:t>ADCC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Very Strong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892">
                <a:tc>
                  <a:txBody>
                    <a:bodyPr/>
                    <a:lstStyle/>
                    <a:p>
                      <a:r>
                        <a:rPr lang="en-IN"/>
                        <a:t>PFS (CLL)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 months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29 months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892">
                <a:tc>
                  <a:txBody>
                    <a:bodyPr/>
                    <a:lstStyle/>
                    <a:p>
                      <a:r>
                        <a:rPr lang="en-IN" dirty="0"/>
                        <a:t>Infusion </a:t>
                      </a:r>
                      <a:r>
                        <a:rPr lang="en-IN" dirty="0" smtClean="0"/>
                        <a:t>Time</a:t>
                      </a:r>
                    </a:p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4+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As fast as 90 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75446" y="1126051"/>
            <a:ext cx="91546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 Over 1st 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7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98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Next Frontier - Combination Therapies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64" y="1773936"/>
            <a:ext cx="7021132" cy="4462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/>
              <a:t>Key Developments:</a:t>
            </a:r>
            <a:endParaRPr lang="en-IN" dirty="0"/>
          </a:p>
          <a:p>
            <a:pPr marL="0" indent="0">
              <a:buNone/>
            </a:pPr>
            <a:r>
              <a:rPr lang="en-IN" b="1" dirty="0"/>
              <a:t>CAR-T + </a:t>
            </a:r>
            <a:r>
              <a:rPr lang="en-IN" b="1" dirty="0" err="1"/>
              <a:t>mAb</a:t>
            </a:r>
            <a:r>
              <a:rPr lang="en-IN" b="1" dirty="0"/>
              <a:t> Synergy</a:t>
            </a:r>
            <a:endParaRPr lang="en-IN" dirty="0"/>
          </a:p>
          <a:p>
            <a:r>
              <a:rPr lang="en-IN" dirty="0"/>
              <a:t>Example: CD19 CAR-T + </a:t>
            </a:r>
            <a:r>
              <a:rPr lang="en-IN" dirty="0" err="1"/>
              <a:t>Blinatumomab</a:t>
            </a:r>
            <a:r>
              <a:rPr lang="en-IN" dirty="0"/>
              <a:t> for ALL</a:t>
            </a:r>
          </a:p>
          <a:p>
            <a:r>
              <a:rPr lang="en-IN" dirty="0"/>
              <a:t>Rationale: </a:t>
            </a:r>
            <a:r>
              <a:rPr lang="en-IN" dirty="0" err="1"/>
              <a:t>mAbs</a:t>
            </a:r>
            <a:r>
              <a:rPr lang="en-IN" dirty="0"/>
              <a:t> prime </a:t>
            </a:r>
            <a:r>
              <a:rPr lang="en-IN" dirty="0" err="1"/>
              <a:t>tumor</a:t>
            </a:r>
            <a:r>
              <a:rPr lang="en-IN" dirty="0"/>
              <a:t> microenvironment for enhanced CAR-T activity</a:t>
            </a:r>
          </a:p>
          <a:p>
            <a:r>
              <a:rPr lang="en-IN" dirty="0"/>
              <a:t>Early data: 92% CR in relapsed/refractory ALL (MSKCC trial)</a:t>
            </a:r>
          </a:p>
          <a:p>
            <a:pPr marL="0" indent="0">
              <a:buNone/>
            </a:pPr>
            <a:r>
              <a:rPr lang="en-IN" b="1" dirty="0"/>
              <a:t>ADC + Checkpoint Inhibitor Combos</a:t>
            </a:r>
            <a:endParaRPr lang="en-IN" dirty="0"/>
          </a:p>
          <a:p>
            <a:r>
              <a:rPr lang="en-IN" dirty="0"/>
              <a:t>Example: </a:t>
            </a:r>
            <a:r>
              <a:rPr lang="en-IN" dirty="0" err="1"/>
              <a:t>Enfortumab</a:t>
            </a:r>
            <a:r>
              <a:rPr lang="en-IN" dirty="0"/>
              <a:t> </a:t>
            </a:r>
            <a:r>
              <a:rPr lang="en-IN" dirty="0" err="1"/>
              <a:t>vedotin</a:t>
            </a:r>
            <a:r>
              <a:rPr lang="en-IN" dirty="0"/>
              <a:t> + </a:t>
            </a:r>
            <a:r>
              <a:rPr lang="en-IN" dirty="0" err="1"/>
              <a:t>pembrolizumab</a:t>
            </a:r>
            <a:endParaRPr lang="en-IN" dirty="0"/>
          </a:p>
          <a:p>
            <a:r>
              <a:rPr lang="en-IN" dirty="0"/>
              <a:t>Approved for bladder cancer (EV-302 trial: OS 31.5 vs 16.1 </a:t>
            </a:r>
            <a:r>
              <a:rPr lang="en-IN" dirty="0" err="1"/>
              <a:t>mo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b="1" dirty="0"/>
              <a:t>Triple Threat Approaches</a:t>
            </a:r>
            <a:endParaRPr lang="en-IN" dirty="0"/>
          </a:p>
          <a:p>
            <a:r>
              <a:rPr lang="en-IN" dirty="0"/>
              <a:t>Bispecific + CAR-T + cytokine therapy in development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48" y="1701546"/>
            <a:ext cx="3789415" cy="32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501" y="496094"/>
            <a:ext cx="8911687" cy="1280890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</a:rPr>
              <a:t>OVERVIEW OF TYPE 2 VS NON TYPE 2 ASTHMA{PHENOTYPE}</a:t>
            </a:r>
            <a:endParaRPr lang="en-IN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176" y="2243328"/>
            <a:ext cx="7940938" cy="4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665" y="624110"/>
            <a:ext cx="9620948" cy="1280890"/>
          </a:xfrm>
        </p:spPr>
        <p:txBody>
          <a:bodyPr>
            <a:normAutofit/>
          </a:bodyPr>
          <a:lstStyle/>
          <a:p>
            <a:r>
              <a:rPr lang="en-US" b="1" dirty="0"/>
              <a:t>The AI Revolution in Antibody Design</a:t>
            </a:r>
            <a:br>
              <a:rPr lang="en-US" b="1" dirty="0"/>
            </a:br>
            <a:r>
              <a:rPr lang="en-US" dirty="0"/>
              <a:t>"</a:t>
            </a:r>
            <a:r>
              <a:rPr lang="en-US" sz="2700" b="1" u="sng" dirty="0">
                <a:solidFill>
                  <a:srgbClr val="FF0000"/>
                </a:solidFill>
              </a:rPr>
              <a:t>From Lab Bench to Algorithm: AI in </a:t>
            </a:r>
            <a:r>
              <a:rPr lang="en-US" sz="2700" b="1" u="sng" dirty="0" err="1">
                <a:solidFill>
                  <a:srgbClr val="FF0000"/>
                </a:solidFill>
              </a:rPr>
              <a:t>mAb</a:t>
            </a:r>
            <a:r>
              <a:rPr lang="en-US" sz="2700" b="1" u="sng" dirty="0">
                <a:solidFill>
                  <a:srgbClr val="FF0000"/>
                </a:solidFill>
              </a:rPr>
              <a:t> Discovery"</a:t>
            </a:r>
            <a:endParaRPr lang="en-IN" sz="27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2133600"/>
            <a:ext cx="7086600" cy="4203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Transformative Changes:</a:t>
            </a:r>
            <a:endParaRPr lang="en-IN" dirty="0"/>
          </a:p>
          <a:p>
            <a:pPr marL="0" indent="0">
              <a:buNone/>
            </a:pPr>
            <a:r>
              <a:rPr lang="en-IN" b="1" dirty="0"/>
              <a:t>AI-Enabled Discovery</a:t>
            </a:r>
            <a:endParaRPr lang="en-IN" dirty="0"/>
          </a:p>
          <a:p>
            <a:r>
              <a:rPr lang="en-IN" dirty="0"/>
              <a:t>Example: Generate 100,000+ antibody variants in silico</a:t>
            </a:r>
          </a:p>
          <a:p>
            <a:r>
              <a:rPr lang="en-IN" dirty="0"/>
              <a:t>Reduced development time from 5 years → 18 months</a:t>
            </a:r>
          </a:p>
          <a:p>
            <a:pPr marL="0" indent="0">
              <a:buNone/>
            </a:pPr>
            <a:r>
              <a:rPr lang="en-IN" b="1" dirty="0"/>
              <a:t>Next-Gen Improvements</a:t>
            </a:r>
            <a:endParaRPr lang="en-IN" dirty="0"/>
          </a:p>
          <a:p>
            <a:r>
              <a:rPr lang="en-IN" dirty="0"/>
              <a:t>Epitope prediction with AlphaFold3</a:t>
            </a:r>
          </a:p>
          <a:p>
            <a:r>
              <a:rPr lang="en-IN" dirty="0"/>
              <a:t>Toxicity </a:t>
            </a:r>
            <a:r>
              <a:rPr lang="en-IN" dirty="0" err="1"/>
              <a:t>modeling</a:t>
            </a:r>
            <a:r>
              <a:rPr lang="en-IN" dirty="0"/>
              <a:t> to reduce clinical trial failures</a:t>
            </a:r>
          </a:p>
          <a:p>
            <a:pPr marL="0" indent="0">
              <a:buNone/>
            </a:pPr>
            <a:r>
              <a:rPr lang="en-IN" b="1" dirty="0"/>
              <a:t>Personalized </a:t>
            </a:r>
            <a:r>
              <a:rPr lang="en-IN" b="1" dirty="0" err="1"/>
              <a:t>mAbs</a:t>
            </a:r>
            <a:endParaRPr lang="en-IN" dirty="0"/>
          </a:p>
          <a:p>
            <a:r>
              <a:rPr lang="en-IN" dirty="0"/>
              <a:t>Patient-specific </a:t>
            </a:r>
            <a:r>
              <a:rPr lang="en-IN" dirty="0" err="1"/>
              <a:t>neoantigen</a:t>
            </a:r>
            <a:r>
              <a:rPr lang="en-IN" dirty="0"/>
              <a:t> targeting</a:t>
            </a:r>
          </a:p>
          <a:p>
            <a:r>
              <a:rPr lang="en-IN" dirty="0"/>
              <a:t>Rapid manufacturing (&lt;30 days)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65" y="2345436"/>
            <a:ext cx="3508947" cy="36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32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1" y="624110"/>
            <a:ext cx="9995852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"You've been great antigens - </a:t>
            </a:r>
            <a:r>
              <a:rPr lang="en-US" b="1" dirty="0" smtClean="0"/>
              <a:t> hope we </a:t>
            </a:r>
            <a:r>
              <a:rPr lang="en-US" b="1" dirty="0"/>
              <a:t>bonded perfectly</a:t>
            </a:r>
            <a:r>
              <a:rPr lang="en-US" b="1" dirty="0" smtClean="0"/>
              <a:t>!“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IN" i="1" dirty="0" smtClean="0"/>
              <a:t>No </a:t>
            </a:r>
            <a:r>
              <a:rPr lang="en-IN" i="1" dirty="0"/>
              <a:t>immunogenicity </a:t>
            </a:r>
            <a:r>
              <a:rPr lang="en-IN" i="1" dirty="0" err="1" smtClean="0"/>
              <a:t>detected,HOPE</a:t>
            </a:r>
            <a:r>
              <a:rPr lang="en-IN" i="1" dirty="0" smtClean="0"/>
              <a:t> SO!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232" y="2615473"/>
            <a:ext cx="334524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THANK YOU</a:t>
            </a:r>
          </a:p>
          <a:p>
            <a:pPr marL="0" indent="0" algn="ctr">
              <a:buNone/>
            </a:pPr>
            <a:endParaRPr lang="en-US" sz="4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 algn="ctr">
              <a:buNone/>
            </a:pPr>
            <a:r>
              <a:rPr lang="en-US" b="1" dirty="0"/>
              <a:t>Antibodies May Be Monoclonal… But Our Gratitude Is Polyclonal!</a:t>
            </a:r>
            <a:endParaRPr lang="en-IN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0244" name="Picture 4" descr="https://images.deepai.org/art-image/938d48cf7e5544c499c1a23863450149/smiling-antibody-waving-good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04" y="2615473"/>
            <a:ext cx="3709987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ages.deepai.org/art-image/235f219ad5f642ef868fbe8400a7642a/antibodies-with-rockets-launching-in-th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4" y="2400243"/>
            <a:ext cx="3629850" cy="36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0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5" y="624110"/>
            <a:ext cx="9940988" cy="1280890"/>
          </a:xfrm>
        </p:spPr>
        <p:txBody>
          <a:bodyPr>
            <a:normAutofit/>
          </a:bodyPr>
          <a:lstStyle/>
          <a:p>
            <a:r>
              <a:rPr lang="en-US" b="1" i="1" u="sng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Persistently Uncontrolled Severe Asthma: Biologic Therapies</a:t>
            </a:r>
            <a:endParaRPr lang="en-IN" b="1" i="1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33600"/>
            <a:ext cx="10480484" cy="4157472"/>
          </a:xfrm>
        </p:spPr>
        <p:txBody>
          <a:bodyPr>
            <a:normAutofit/>
          </a:bodyPr>
          <a:lstStyle/>
          <a:p>
            <a:r>
              <a:rPr lang="en-IN" b="1" dirty="0"/>
              <a:t> Indications for Biologics</a:t>
            </a:r>
            <a:endParaRPr lang="en-IN" dirty="0"/>
          </a:p>
          <a:p>
            <a:r>
              <a:rPr lang="en-IN" dirty="0"/>
              <a:t>Patients with </a:t>
            </a:r>
            <a:r>
              <a:rPr lang="en-IN" b="1" dirty="0"/>
              <a:t>severe asthma uncontrolled</a:t>
            </a:r>
            <a:r>
              <a:rPr lang="en-IN" dirty="0"/>
              <a:t> despite:</a:t>
            </a:r>
          </a:p>
          <a:p>
            <a:pPr lvl="1"/>
            <a:r>
              <a:rPr lang="en-IN" dirty="0"/>
              <a:t>High-dose </a:t>
            </a:r>
            <a:r>
              <a:rPr lang="en-IN" b="1" dirty="0"/>
              <a:t>inhaled glucocorticoids (ICS)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Additional controllers (e.g., </a:t>
            </a:r>
            <a:r>
              <a:rPr lang="en-IN" b="1" dirty="0"/>
              <a:t>LABA, LAMA, leukotriene modifiers</a:t>
            </a:r>
            <a:r>
              <a:rPr lang="en-IN" dirty="0" smtClean="0"/>
              <a:t>).</a:t>
            </a:r>
          </a:p>
          <a:p>
            <a:pPr lvl="1"/>
            <a:r>
              <a:rPr lang="en-IN" sz="2400" b="1" dirty="0" smtClean="0"/>
              <a:t>Role </a:t>
            </a:r>
            <a:r>
              <a:rPr lang="en-IN" sz="2400" b="1" dirty="0"/>
              <a:t>of Biologics:</a:t>
            </a:r>
          </a:p>
          <a:p>
            <a:r>
              <a:rPr lang="en-IN" b="1" dirty="0"/>
              <a:t>Biologics target underlying airway inflammation</a:t>
            </a:r>
            <a:r>
              <a:rPr lang="en-IN" dirty="0"/>
              <a:t> (type 2 or non-type 2 pathways</a:t>
            </a:r>
            <a:r>
              <a:rPr lang="en-IN" dirty="0" smtClean="0"/>
              <a:t>).</a:t>
            </a:r>
          </a:p>
          <a:p>
            <a:r>
              <a:rPr lang="en-IN" dirty="0"/>
              <a:t>Reduce exacerbations, oral GC dependence, improve lung function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b="1" dirty="0"/>
              <a:t>~80%</a:t>
            </a:r>
            <a:r>
              <a:rPr lang="en-IN" dirty="0"/>
              <a:t> of patients experience </a:t>
            </a:r>
            <a:r>
              <a:rPr lang="en-IN" b="1" dirty="0"/>
              <a:t>≥50% reduction in exacerbations/oral GC use</a:t>
            </a:r>
            <a:r>
              <a:rPr lang="en-IN" dirty="0"/>
              <a:t>.</a:t>
            </a:r>
          </a:p>
          <a:p>
            <a:r>
              <a:rPr lang="en-IN" b="1" dirty="0"/>
              <a:t>~25%</a:t>
            </a:r>
            <a:r>
              <a:rPr lang="en-IN" dirty="0"/>
              <a:t> achieve </a:t>
            </a:r>
            <a:r>
              <a:rPr lang="en-IN" b="1" dirty="0"/>
              <a:t>normal lung function, no exacerbations, and cessation of oral GCs</a:t>
            </a:r>
            <a:r>
              <a:rPr lang="en-IN" dirty="0"/>
              <a:t>.</a:t>
            </a:r>
          </a:p>
          <a:p>
            <a:r>
              <a:rPr lang="en-IN" b="1" dirty="0"/>
              <a:t>~50%</a:t>
            </a:r>
            <a:r>
              <a:rPr lang="en-IN" dirty="0"/>
              <a:t> remain </a:t>
            </a:r>
            <a:r>
              <a:rPr lang="en-IN" b="1" dirty="0"/>
              <a:t>partially uncontrolled</a:t>
            </a:r>
            <a:r>
              <a:rPr lang="en-IN" dirty="0"/>
              <a:t>, so biologics are not a cure-all.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44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885" y="868680"/>
            <a:ext cx="8911687" cy="1264920"/>
          </a:xfrm>
        </p:spPr>
        <p:txBody>
          <a:bodyPr>
            <a:normAutofit/>
          </a:bodyPr>
          <a:lstStyle/>
          <a:p>
            <a:r>
              <a:rPr lang="en-IN" b="1" u="sng" dirty="0"/>
              <a:t>Workup Before Biologic Initiation</a:t>
            </a:r>
            <a:r>
              <a:rPr lang="en-IN" u="sng" dirty="0"/>
              <a:t/>
            </a:r>
            <a:br>
              <a:rPr lang="en-IN" u="sng" dirty="0"/>
            </a:b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10590212" cy="4075176"/>
          </a:xfrm>
        </p:spPr>
        <p:txBody>
          <a:bodyPr/>
          <a:lstStyle/>
          <a:p>
            <a:r>
              <a:rPr lang="en-IN" dirty="0"/>
              <a:t>Confirm </a:t>
            </a:r>
            <a:r>
              <a:rPr lang="en-IN" b="1" dirty="0"/>
              <a:t>uncontrolled asthma</a:t>
            </a:r>
            <a:r>
              <a:rPr lang="en-IN" dirty="0"/>
              <a:t> (exclude poor adherence/comorbidities).</a:t>
            </a:r>
          </a:p>
          <a:p>
            <a:r>
              <a:rPr lang="en-IN" dirty="0"/>
              <a:t>Assess </a:t>
            </a:r>
            <a:r>
              <a:rPr lang="en-IN" b="1" dirty="0"/>
              <a:t>phenotype</a:t>
            </a:r>
            <a:r>
              <a:rPr lang="en-IN" dirty="0"/>
              <a:t>:</a:t>
            </a:r>
          </a:p>
          <a:p>
            <a:pPr lvl="1"/>
            <a:r>
              <a:rPr lang="en-IN" b="1" dirty="0"/>
              <a:t>History</a:t>
            </a:r>
            <a:r>
              <a:rPr lang="en-IN" dirty="0"/>
              <a:t>: Childhood vs. adult onset, atopy.</a:t>
            </a:r>
          </a:p>
          <a:p>
            <a:pPr lvl="1"/>
            <a:r>
              <a:rPr lang="en-IN" b="1" dirty="0"/>
              <a:t>Testing</a:t>
            </a:r>
            <a:r>
              <a:rPr lang="en-IN" dirty="0"/>
              <a:t>: </a:t>
            </a:r>
            <a:r>
              <a:rPr lang="en-IN" dirty="0" err="1"/>
              <a:t>IgE</a:t>
            </a:r>
            <a:r>
              <a:rPr lang="en-IN" dirty="0"/>
              <a:t>, BEC, </a:t>
            </a:r>
            <a:r>
              <a:rPr lang="en-IN" dirty="0" err="1"/>
              <a:t>FeNO</a:t>
            </a:r>
            <a:r>
              <a:rPr lang="en-IN" dirty="0"/>
              <a:t>, allergen testing.</a:t>
            </a:r>
          </a:p>
          <a:p>
            <a:pPr lvl="1"/>
            <a:r>
              <a:rPr lang="en-IN" b="1" dirty="0"/>
              <a:t>Repeat testing</a:t>
            </a:r>
            <a:r>
              <a:rPr lang="en-IN" dirty="0"/>
              <a:t> if biomarkers are borderline (intermittent elevations common</a:t>
            </a:r>
            <a:r>
              <a:rPr lang="en-IN" dirty="0" smtClean="0"/>
              <a:t>).</a:t>
            </a:r>
          </a:p>
          <a:p>
            <a:pPr lvl="1"/>
            <a:endParaRPr lang="en-IN" dirty="0"/>
          </a:p>
          <a:p>
            <a:r>
              <a:rPr lang="en-IN" b="1" dirty="0"/>
              <a:t>Exclude mimics</a:t>
            </a:r>
            <a:r>
              <a:rPr lang="en-IN" dirty="0"/>
              <a:t>: Chronic infections (e.g., helminths), alternative diagnoses.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77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05" y="203486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IN" sz="4800" u="sng" dirty="0">
                <a:solidFill>
                  <a:srgbClr val="00B0F0"/>
                </a:solidFill>
                <a:latin typeface="Algerian" panose="04020705040A02060702" pitchFamily="82" charset="0"/>
              </a:rPr>
              <a:t>Available Biologic Agents</a:t>
            </a:r>
            <a:br>
              <a:rPr lang="en-IN" sz="4800" u="sng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en-IN" sz="4800" u="sng" dirty="0" smtClean="0">
                <a:solidFill>
                  <a:srgbClr val="00B0F0"/>
                </a:solidFill>
                <a:latin typeface="Algerian" panose="04020705040A02060702" pitchFamily="82" charset="0"/>
              </a:rPr>
              <a:t/>
            </a:r>
            <a:br>
              <a:rPr lang="en-IN" sz="4800" u="sng" dirty="0" smtClean="0">
                <a:solidFill>
                  <a:srgbClr val="00B0F0"/>
                </a:solidFill>
                <a:latin typeface="Algerian" panose="04020705040A02060702" pitchFamily="82" charset="0"/>
              </a:rPr>
            </a:br>
            <a:endParaRPr lang="en-IN" sz="4800" u="sng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472111"/>
              </p:ext>
            </p:extLst>
          </p:nvPr>
        </p:nvGraphicFramePr>
        <p:xfrm>
          <a:off x="822960" y="1737359"/>
          <a:ext cx="10488167" cy="4892040"/>
        </p:xfrm>
        <a:graphic>
          <a:graphicData uri="http://schemas.openxmlformats.org/drawingml/2006/table">
            <a:tbl>
              <a:tblPr/>
              <a:tblGrid>
                <a:gridCol w="3690281"/>
                <a:gridCol w="3398943"/>
                <a:gridCol w="3398943"/>
              </a:tblGrid>
              <a:tr h="530920">
                <a:tc>
                  <a:txBody>
                    <a:bodyPr/>
                    <a:lstStyle/>
                    <a:p>
                      <a:pPr algn="l"/>
                      <a:r>
                        <a:rPr lang="en-IN" sz="1700" b="1" dirty="0">
                          <a:solidFill>
                            <a:srgbClr val="F5F5F5"/>
                          </a:solidFill>
                          <a:effectLst/>
                        </a:rPr>
                        <a:t>Drug</a:t>
                      </a:r>
                    </a:p>
                  </a:txBody>
                  <a:tcPr marL="87866" marR="73222" marT="73222" marB="732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700" b="1">
                          <a:solidFill>
                            <a:srgbClr val="F5F5F5"/>
                          </a:solidFill>
                          <a:effectLst/>
                        </a:rPr>
                        <a:t>Target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700" b="1">
                          <a:solidFill>
                            <a:srgbClr val="F5F5F5"/>
                          </a:solidFill>
                          <a:effectLst/>
                        </a:rPr>
                        <a:t>Key Eligibility Criteria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872224">
                <a:tc>
                  <a:txBody>
                    <a:bodyPr/>
                    <a:lstStyle/>
                    <a:p>
                      <a:r>
                        <a:rPr lang="en-IN" sz="1700" dirty="0" err="1">
                          <a:solidFill>
                            <a:schemeClr val="bg1"/>
                          </a:solidFill>
                          <a:effectLst/>
                        </a:rPr>
                        <a:t>Omalizumab</a:t>
                      </a:r>
                      <a:endParaRPr lang="en-IN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866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700" dirty="0" err="1">
                          <a:solidFill>
                            <a:schemeClr val="bg1"/>
                          </a:solidFill>
                          <a:effectLst/>
                        </a:rPr>
                        <a:t>IgE</a:t>
                      </a:r>
                      <a:endParaRPr lang="en-IN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chemeClr val="bg1"/>
                          </a:solidFill>
                          <a:effectLst/>
                        </a:rPr>
                        <a:t>IgE</a:t>
                      </a: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 30–700 IU/mL + atopy, age ≥6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8B8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872224">
                <a:tc>
                  <a:txBody>
                    <a:bodyPr/>
                    <a:lstStyle/>
                    <a:p>
                      <a:r>
                        <a:rPr lang="en-IN" sz="1700" dirty="0" err="1">
                          <a:solidFill>
                            <a:schemeClr val="bg1"/>
                          </a:solidFill>
                          <a:effectLst/>
                        </a:rPr>
                        <a:t>Mepolizumab</a:t>
                      </a:r>
                      <a:endParaRPr lang="en-IN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866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700">
                          <a:solidFill>
                            <a:schemeClr val="bg1"/>
                          </a:solidFill>
                          <a:effectLst/>
                        </a:rPr>
                        <a:t>IL-5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Blood eosinophils ≥150 (≥300 in EU), age ≥6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872224">
                <a:tc>
                  <a:txBody>
                    <a:bodyPr/>
                    <a:lstStyle/>
                    <a:p>
                      <a:r>
                        <a:rPr lang="en-IN" sz="1700" dirty="0" err="1">
                          <a:solidFill>
                            <a:schemeClr val="bg1"/>
                          </a:solidFill>
                          <a:effectLst/>
                        </a:rPr>
                        <a:t>Benralizumab</a:t>
                      </a:r>
                      <a:endParaRPr lang="en-IN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866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700" dirty="0">
                          <a:solidFill>
                            <a:schemeClr val="bg1"/>
                          </a:solidFill>
                          <a:effectLst/>
                        </a:rPr>
                        <a:t>IL-5R</a:t>
                      </a:r>
                      <a:r>
                        <a:rPr lang="el-GR" sz="1700" dirty="0">
                          <a:solidFill>
                            <a:schemeClr val="bg1"/>
                          </a:solidFill>
                          <a:effectLst/>
                        </a:rPr>
                        <a:t>α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Eosinophils ≥150, age ≥6 (US) or ≥18 (EU)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872224">
                <a:tc>
                  <a:txBody>
                    <a:bodyPr/>
                    <a:lstStyle/>
                    <a:p>
                      <a:r>
                        <a:rPr lang="en-IN" sz="1700">
                          <a:solidFill>
                            <a:schemeClr val="bg1"/>
                          </a:solidFill>
                          <a:effectLst/>
                        </a:rPr>
                        <a:t>Dupilumab</a:t>
                      </a:r>
                    </a:p>
                  </a:txBody>
                  <a:tcPr marL="87866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700" dirty="0">
                          <a:solidFill>
                            <a:schemeClr val="bg1"/>
                          </a:solidFill>
                          <a:effectLst/>
                        </a:rPr>
                        <a:t>IL-4R</a:t>
                      </a:r>
                      <a:r>
                        <a:rPr lang="el-GR" sz="1700" dirty="0">
                          <a:solidFill>
                            <a:schemeClr val="bg1"/>
                          </a:solidFill>
                          <a:effectLst/>
                        </a:rPr>
                        <a:t>α (</a:t>
                      </a:r>
                      <a:r>
                        <a:rPr lang="en-IN" sz="1700" dirty="0">
                          <a:solidFill>
                            <a:schemeClr val="bg1"/>
                          </a:solidFill>
                          <a:effectLst/>
                        </a:rPr>
                        <a:t>blocks IL-4/13)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Eosinophils ≥150 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700" dirty="0" err="1">
                          <a:solidFill>
                            <a:schemeClr val="bg1"/>
                          </a:solidFill>
                          <a:effectLst/>
                        </a:rPr>
                        <a:t>FeNO</a:t>
                      </a:r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 ≥25, age ≥6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872224">
                <a:tc>
                  <a:txBody>
                    <a:bodyPr/>
                    <a:lstStyle/>
                    <a:p>
                      <a:r>
                        <a:rPr lang="en-IN" sz="1700">
                          <a:solidFill>
                            <a:schemeClr val="bg1"/>
                          </a:solidFill>
                          <a:effectLst/>
                        </a:rPr>
                        <a:t>Tezepelumab</a:t>
                      </a:r>
                    </a:p>
                  </a:txBody>
                  <a:tcPr marL="87866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700" dirty="0">
                          <a:solidFill>
                            <a:schemeClr val="bg1"/>
                          </a:solidFill>
                          <a:effectLst/>
                        </a:rPr>
                        <a:t>TSLP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No biomarker threshold, age ≥12</a:t>
                      </a:r>
                    </a:p>
                  </a:txBody>
                  <a:tcPr marL="73222" marR="73222" marT="73222" marB="73222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21" y="18519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 </a:t>
            </a:r>
            <a:r>
              <a:rPr lang="en-IN" sz="4000" b="1" u="sng" dirty="0">
                <a:latin typeface="Algerian" panose="04020705040A02060702" pitchFamily="82" charset="0"/>
              </a:rPr>
              <a:t>Dosing &amp; Administration</a:t>
            </a:r>
            <a:br>
              <a:rPr lang="en-IN" sz="4000" b="1" u="sng" dirty="0">
                <a:latin typeface="Algerian" panose="04020705040A02060702" pitchFamily="82" charset="0"/>
              </a:rPr>
            </a:br>
            <a:endParaRPr lang="en-IN" sz="4000" b="1" u="sng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331458"/>
              </p:ext>
            </p:extLst>
          </p:nvPr>
        </p:nvGraphicFramePr>
        <p:xfrm>
          <a:off x="475488" y="926087"/>
          <a:ext cx="10149803" cy="3901947"/>
        </p:xfrm>
        <a:graphic>
          <a:graphicData uri="http://schemas.openxmlformats.org/drawingml/2006/table">
            <a:tbl>
              <a:tblPr/>
              <a:tblGrid>
                <a:gridCol w="2404872"/>
                <a:gridCol w="2642616"/>
                <a:gridCol w="5102315"/>
              </a:tblGrid>
              <a:tr h="1006832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</a:rPr>
                        <a:t>Omalizumab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09" marR="76174" marT="76174" marB="76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Subcutaneous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150–375 mg every 2–4 weeks* (weight/IgE-based)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440583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</a:rPr>
                        <a:t>Mepolizumab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09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Subcutaneous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100 mg every 4 weeks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1006832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</a:rPr>
                        <a:t>Benralizumab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09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Subcutaneous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Loading: 30 mg q4w ×3 → Maintenance: 30 mg q8w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1007117">
                <a:tc>
                  <a:txBody>
                    <a:bodyPr/>
                    <a:lstStyle/>
                    <a:p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</a:rPr>
                        <a:t>Dupilumab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09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Subcutaneous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Loading: 400–600 mg → Maintenance: 200–300 mg q2w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  <a:tr h="440583">
                <a:tc>
                  <a:txBody>
                    <a:bodyPr/>
                    <a:lstStyle/>
                    <a:p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</a:rPr>
                        <a:t>Tezepelumab</a:t>
                      </a:r>
                    </a:p>
                  </a:txBody>
                  <a:tcPr marL="91409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Subcutaneous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210 mg every 4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weeks</a:t>
                      </a:r>
                    </a:p>
                  </a:txBody>
                  <a:tcPr marL="76174" marR="76174" marT="76174" marB="7617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52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2A2D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4980" y="5028150"/>
            <a:ext cx="9303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0" dirty="0" smtClean="0">
                <a:solidFill>
                  <a:srgbClr val="FF0000"/>
                </a:solidFill>
                <a:effectLst/>
                <a:latin typeface="DeepSeek-CJK-patch"/>
              </a:rPr>
              <a:t>Footnotes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DeepSeek-CJK-patch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1" dirty="0" err="1" smtClean="0">
                <a:solidFill>
                  <a:srgbClr val="FF0000"/>
                </a:solidFill>
                <a:effectLst/>
                <a:latin typeface="DeepSeek-CJK-patch"/>
              </a:rPr>
              <a:t>Omalizumab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DeepSeek-CJK-patch"/>
              </a:rPr>
              <a:t>: Dose calculated by weight/</a:t>
            </a:r>
            <a:r>
              <a:rPr lang="en-IN" b="0" i="0" dirty="0" err="1" smtClean="0">
                <a:solidFill>
                  <a:srgbClr val="FF0000"/>
                </a:solidFill>
                <a:effectLst/>
                <a:latin typeface="DeepSeek-CJK-patch"/>
              </a:rPr>
              <a:t>IgE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DeepSeek-CJK-patch"/>
              </a:rPr>
              <a:t> (0.016 mg/kg per IU/mL monthly).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1" dirty="0" err="1" smtClean="0">
                <a:solidFill>
                  <a:srgbClr val="FF0000"/>
                </a:solidFill>
                <a:effectLst/>
                <a:latin typeface="DeepSeek-CJK-patch"/>
              </a:rPr>
              <a:t>Dupilumab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DeepSeek-CJK-patch"/>
              </a:rPr>
              <a:t>: Higher dose (300 mg q2w) for GC-dependent asthma/atopic </a:t>
            </a:r>
            <a:r>
              <a:rPr lang="en-IN" b="0" i="0" dirty="0" smtClean="0">
                <a:solidFill>
                  <a:srgbClr val="F8FAFF"/>
                </a:solidFill>
                <a:effectLst/>
                <a:latin typeface="DeepSeek-CJK-patch"/>
              </a:rPr>
              <a:t>dermatitis.</a:t>
            </a:r>
            <a:endParaRPr lang="en-IN" b="0" i="0" dirty="0">
              <a:solidFill>
                <a:srgbClr val="F8FAFF"/>
              </a:solidFill>
              <a:effectLst/>
              <a:latin typeface="DeepSeek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16298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.xml" val="2643374685"/>
  <p:tag name="ppt/slides/slide41.xml" val="494867286"/>
  <p:tag name="ppt/slides/slide27.xml" val="1660255085"/>
  <p:tag name="ppt/slides/slide28.xml" val="238461157"/>
  <p:tag name="ppt/slides/slide29.xml" val="1073187108"/>
  <p:tag name="ppt/slides/slide30.xml" val="1545056103"/>
  <p:tag name="ppt/slides/slide31.xml" val="2623939255"/>
  <p:tag name="ppt/slides/slide32.xml" val="171786114"/>
  <p:tag name="ppt/slides/slide26.xml" val="2255793510"/>
  <p:tag name="ppt/slides/slide25.xml" val="1177970252"/>
  <p:tag name="ppt/slides/slide24.xml" val="3825146510"/>
  <p:tag name="ppt/slides/slide19.xml" val="885702719"/>
  <p:tag name="ppt/slides/slide20.xml" val="2516641268"/>
  <p:tag name="ppt/slides/slide21.xml" val="3954006549"/>
  <p:tag name="ppt/slides/slide22.xml" val="188542462"/>
  <p:tag name="ppt/slides/slide23.xml" val="2989658797"/>
  <p:tag name="ppt/slides/slide33.xml" val="1759177501"/>
  <p:tag name="ppt/slides/slide34.xml" val="3616921228"/>
  <p:tag name="ppt/slides/slide35.xml" val="1002343338"/>
  <p:tag name="ppt/slides/slide47.xml" val="1910348637"/>
  <p:tag name="ppt/slides/slide46.xml" val="3404385037"/>
  <p:tag name="ppt/slides/slide45.xml" val="4127331882"/>
  <p:tag name="ppt/slides/slide44.xml" val="737732750"/>
  <p:tag name="ppt/slides/slide43.xml" val="2087260279"/>
  <p:tag name="ppt/slides/slide42.xml" val="30844293"/>
  <p:tag name="ppt/slides/slide48.xml" val="3828351837"/>
  <p:tag name="ppt/slides/slide49.xml" val="1755467662"/>
  <p:tag name="ppt/slides/slide50.xml" val="1824343298"/>
  <p:tag name="ppt/slides/slide36.xml" val="4072182052"/>
  <p:tag name="ppt/slides/slide37.xml" val="433832968"/>
  <p:tag name="ppt/slides/slide38.xml" val="2184074240"/>
  <p:tag name="ppt/slides/slide39.xml" val="1451806880"/>
  <p:tag name="ppt/slides/slide51.xml" val="1021187515"/>
  <p:tag name="ppt/slides/slide40.xml" val="885643276"/>
  <p:tag name="ppt/slides/slide18.xml" val="3734804770"/>
  <p:tag name="ppt/slides/slide16.xml" val="2649700418"/>
  <p:tag name="ppt/slides/slide6.xml" val="3163646708"/>
  <p:tag name="ppt/slides/slide5.xml" val="3752905051"/>
  <p:tag name="ppt/slides/slide4.xml" val="4013229311"/>
  <p:tag name="ppt/slides/slide3.xml" val="1220076317"/>
  <p:tag name="ppt/slides/slide2.xml" val="1876640371"/>
  <p:tag name="ppt/slides/slide7.xml" val="1927228744"/>
  <p:tag name="ppt/slides/slide17.xml" val="777243945"/>
  <p:tag name="ppt/slides/slide9.xml" val="230211226"/>
  <p:tag name="ppt/slides/slide15.xml" val="3677496362"/>
  <p:tag name="ppt/slides/slide14.xml" val="2653872212"/>
  <p:tag name="ppt/slides/slide13.xml" val="159739145"/>
  <p:tag name="ppt/slides/slide8.xml" val="328740774"/>
  <p:tag name="ppt/slides/slide11.xml" val="2407224324"/>
  <p:tag name="ppt/slides/slide12.xml" val="593071771"/>
  <p:tag name="ppt/slides/slide10.xml" val="90415183"/>
  <p:tag name="ppt/slideMasters/slideMaster1.xml" val="1178628712"/>
  <p:tag name="ppt/slideLayouts/slideLayout16.xml" val="700178752"/>
  <p:tag name="ppt/slideLayouts/slideLayout10.xml" val="2625873913"/>
  <p:tag name="ppt/slideLayouts/slideLayout11.xml" val="386246893"/>
  <p:tag name="ppt/slideLayouts/slideLayout13.xml" val="2881612104"/>
  <p:tag name="ppt/slideLayouts/slideLayout14.xml" val="3838476416"/>
  <p:tag name="ppt/slideLayouts/slideLayout15.xml" val="1745484200"/>
  <p:tag name="ppt/slideLayouts/slideLayout9.xml" val="8133780"/>
  <p:tag name="ppt/slideLayouts/slideLayout12.xml" val="812567401"/>
  <p:tag name="ppt/slideLayouts/slideLayout7.xml" val="2092324182"/>
  <p:tag name="ppt/slideLayouts/slideLayout1.xml" val="2038101093"/>
  <p:tag name="ppt/slideLayouts/slideLayout2.xml" val="345109684"/>
  <p:tag name="ppt/slideLayouts/slideLayout3.xml" val="3706260754"/>
  <p:tag name="ppt/slideLayouts/slideLayout8.xml" val="3837000111"/>
  <p:tag name="ppt/slideLayouts/slideLayout5.xml" val="764653952"/>
  <p:tag name="ppt/slideLayouts/slideLayout4.xml" val="1203528611"/>
  <p:tag name="ppt/slideLayouts/slideLayout6.xml" val="3094226453"/>
  <p:tag name="ppt/theme/theme1.xml" val="1207623052"/>
  <p:tag name="ppt/media/image8.jpeg" val="3518976666"/>
  <p:tag name="ppt/media/image7.jpeg" val="3484381154"/>
  <p:tag name="ppt/media/image6.jpeg" val="1353379628"/>
  <p:tag name="ppt/media/image4.png" val="3019730036"/>
  <p:tag name="ppt/media/image3.png" val="2932713167"/>
  <p:tag name="ppt/media/image2.jpeg" val="3994656135"/>
  <p:tag name="ppt/media/image1.png" val="2519477281"/>
  <p:tag name="ppt/media/image5.png" val="4248570593"/>
  <p:tag name="ppt/media/image9.jpeg" val="2170096596"/>
  <p:tag name="ppt/media/image11.jpeg" val="3810321399"/>
  <p:tag name="ppt/media/image10.jpeg" val="3799857531"/>
  <p:tag name="ppt/media/image25.png" val="4018497895"/>
  <p:tag name="ppt/media/image26.jpg" val="4034907834"/>
  <p:tag name="ppt/media/image27.png" val="2677241084"/>
  <p:tag name="ppt/media/image28.jpg" val="1048763776"/>
  <p:tag name="ppt/media/image29.jpg" val="3539199760"/>
  <p:tag name="ppt/media/image30.png" val="3533915725"/>
  <p:tag name="ppt/media/image31.png" val="747676005"/>
  <p:tag name="ppt/media/image23.jpg" val="142969576"/>
  <p:tag name="ppt/media/image24.png" val="2306219617"/>
  <p:tag name="ppt/media/image21.jpg" val="3566454282"/>
  <p:tag name="ppt/media/image12.jpeg" val="3605395110"/>
  <p:tag name="ppt/media/image13.jpeg" val="650634408"/>
  <p:tag name="ppt/media/image22.jpg" val="2770713568"/>
  <p:tag name="ppt/media/image15.jpeg" val="2513793142"/>
  <p:tag name="ppt/media/image14.jpeg" val="3503234178"/>
  <p:tag name="ppt/media/image17.jpeg" val="200304255"/>
  <p:tag name="ppt/media/image20.jpeg" val="2526845386"/>
  <p:tag name="ppt/media/image16.jpeg" val="1782008029"/>
  <p:tag name="ppt/media/image18.jpeg" val="3164991378"/>
  <p:tag name="ppt/media/image19.jpeg" val="63437963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