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sldIdLst>
    <p:sldId id="256" r:id="rId2"/>
    <p:sldId id="258" r:id="rId3"/>
    <p:sldId id="260" r:id="rId4"/>
    <p:sldId id="261" r:id="rId5"/>
    <p:sldId id="264" r:id="rId6"/>
    <p:sldId id="278" r:id="rId7"/>
    <p:sldId id="262" r:id="rId8"/>
    <p:sldId id="263" r:id="rId9"/>
    <p:sldId id="290" r:id="rId10"/>
    <p:sldId id="285" r:id="rId11"/>
    <p:sldId id="291" r:id="rId12"/>
    <p:sldId id="270" r:id="rId13"/>
    <p:sldId id="266" r:id="rId14"/>
    <p:sldId id="267" r:id="rId15"/>
    <p:sldId id="280" r:id="rId16"/>
    <p:sldId id="269" r:id="rId17"/>
    <p:sldId id="298" r:id="rId18"/>
    <p:sldId id="286" r:id="rId19"/>
    <p:sldId id="281" r:id="rId20"/>
    <p:sldId id="284" r:id="rId21"/>
    <p:sldId id="287" r:id="rId22"/>
    <p:sldId id="283" r:id="rId23"/>
    <p:sldId id="293" r:id="rId24"/>
    <p:sldId id="275" r:id="rId25"/>
    <p:sldId id="276" r:id="rId26"/>
    <p:sldId id="295" r:id="rId27"/>
    <p:sldId id="296" r:id="rId28"/>
    <p:sldId id="297" r:id="rId29"/>
    <p:sldId id="29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VA KUMAR" initials="SK" lastIdx="1" clrIdx="0">
    <p:extLst>
      <p:ext uri="{19B8F6BF-5375-455C-9EA6-DF929625EA0E}">
        <p15:presenceInfo xmlns:p15="http://schemas.microsoft.com/office/powerpoint/2012/main" userId="4ae46587b48616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6T09:43:30.330" idx="1">
    <p:pos x="7034" y="605"/>
    <p:text/>
    <p:extLst>
      <p:ext uri="{C676402C-5697-4E1C-873F-D02D1690AC5C}">
        <p15:threadingInfo xmlns:p15="http://schemas.microsoft.com/office/powerpoint/2012/main" timeZoneBias="-33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25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97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4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11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3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6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58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5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0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1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14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97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B30A-0F3E-42AB-AEF5-D849F252D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5476582"/>
          </a:xfrm>
        </p:spPr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BLEEDING PALE MAN</a:t>
            </a:r>
            <a:br>
              <a:rPr lang="en-US" dirty="0">
                <a:latin typeface="Arial Black" panose="020B0A04020102020204" pitchFamily="34" charset="0"/>
              </a:rPr>
            </a:b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CHIEF:DR.J.SANGUMANI MD </a:t>
            </a:r>
            <a:r>
              <a:rPr lang="en-US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D.Diab</a:t>
            </a:r>
            <a:b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br>
              <a:rPr 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ASSISTANT PROFESSORS: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DR.PALANIKUMARAN MD </a:t>
            </a:r>
            <a:r>
              <a:rPr lang="en-US" sz="2800" dirty="0" err="1">
                <a:solidFill>
                  <a:schemeClr val="tx2"/>
                </a:solidFill>
                <a:latin typeface="Arial Black" panose="020B0A04020102020204" pitchFamily="34" charset="0"/>
              </a:rPr>
              <a:t>d.diab</a:t>
            </a:r>
            <a:b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DR.SUDHA MD</a:t>
            </a:r>
            <a:b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DR.SENTHILKUMAR MD</a:t>
            </a:r>
            <a:b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b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n-US" sz="2800" dirty="0" err="1">
                <a:solidFill>
                  <a:schemeClr val="tx2"/>
                </a:solidFill>
                <a:latin typeface="Arial Black" panose="020B0A04020102020204" pitchFamily="34" charset="0"/>
              </a:rPr>
              <a:t>presentor</a:t>
            </a:r>
            <a:r>
              <a:rPr lang="en-US" sz="2800" dirty="0">
                <a:solidFill>
                  <a:schemeClr val="tx2"/>
                </a:solidFill>
                <a:latin typeface="Arial Black" panose="020B0A04020102020204" pitchFamily="34" charset="0"/>
              </a:rPr>
              <a:t> :</a:t>
            </a:r>
            <a:r>
              <a:rPr lang="en-US" sz="2800" dirty="0" err="1">
                <a:solidFill>
                  <a:schemeClr val="tx2"/>
                </a:solidFill>
                <a:latin typeface="Arial Black" panose="020B0A04020102020204" pitchFamily="34" charset="0"/>
              </a:rPr>
              <a:t>dr.priyadharshan</a:t>
            </a:r>
            <a:endParaRPr lang="en-IN" sz="28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25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D6EDE9-406A-445B-8916-631D6B51A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FA7DD-1C81-4E28-8001-93F803D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Non blanching erythematous 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 papules over trunk 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6E3A1EE-D01E-4BA9-9186-1F20B23A89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937" r="22937"/>
          <a:stretch>
            <a:fillRect/>
          </a:stretch>
        </p:blipFill>
        <p:spPr>
          <a:xfrm>
            <a:off x="7813041" y="822961"/>
            <a:ext cx="3515360" cy="4643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E6192117-0E7E-4561-885D-2C7A62D86FE0}"/>
              </a:ext>
            </a:extLst>
          </p:cNvPr>
          <p:cNvSpPr/>
          <p:nvPr/>
        </p:nvSpPr>
        <p:spPr>
          <a:xfrm>
            <a:off x="9489440" y="1544320"/>
            <a:ext cx="279401" cy="670560"/>
          </a:xfrm>
          <a:prstGeom prst="down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9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93E36-2B71-45E2-89AD-EE3265713C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331" y="589280"/>
            <a:ext cx="4488654" cy="4870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Arial Black" panose="020B0A04020102020204" pitchFamily="34" charset="0"/>
              </a:rPr>
              <a:t> INVESTIGATIONS</a:t>
            </a:r>
          </a:p>
          <a:p>
            <a:r>
              <a:rPr lang="en-US" dirty="0">
                <a:latin typeface="Arial Black" panose="020B0A04020102020204" pitchFamily="34" charset="0"/>
              </a:rPr>
              <a:t>Total count-7,100</a:t>
            </a:r>
          </a:p>
          <a:p>
            <a:r>
              <a:rPr lang="en-US" dirty="0">
                <a:latin typeface="Arial Black" panose="020B0A04020102020204" pitchFamily="34" charset="0"/>
              </a:rPr>
              <a:t>P/L/E-78/16/6</a:t>
            </a:r>
          </a:p>
          <a:p>
            <a:r>
              <a:rPr lang="en-US" dirty="0">
                <a:latin typeface="Arial Black" panose="020B0A04020102020204" pitchFamily="34" charset="0"/>
              </a:rPr>
              <a:t>Hb-3.3g</a:t>
            </a:r>
          </a:p>
          <a:p>
            <a:r>
              <a:rPr lang="en-US" dirty="0">
                <a:latin typeface="Arial Black" panose="020B0A04020102020204" pitchFamily="34" charset="0"/>
              </a:rPr>
              <a:t>Platelet-1.94 lakhs/cu.mm</a:t>
            </a:r>
          </a:p>
          <a:p>
            <a:r>
              <a:rPr lang="en-US" dirty="0">
                <a:latin typeface="Arial Black" panose="020B0A04020102020204" pitchFamily="34" charset="0"/>
              </a:rPr>
              <a:t>RBC-1.73 millions/cu.mm</a:t>
            </a:r>
          </a:p>
          <a:p>
            <a:r>
              <a:rPr lang="en-US" dirty="0">
                <a:latin typeface="Arial Black" panose="020B0A04020102020204" pitchFamily="34" charset="0"/>
              </a:rPr>
              <a:t>MCV-70.5 </a:t>
            </a:r>
            <a:r>
              <a:rPr lang="en-US" dirty="0" err="1">
                <a:latin typeface="Arial Black" panose="020B0A04020102020204" pitchFamily="34" charset="0"/>
              </a:rPr>
              <a:t>fl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MCH-19.1</a:t>
            </a:r>
          </a:p>
          <a:p>
            <a:r>
              <a:rPr lang="en-US" dirty="0">
                <a:latin typeface="Arial Black" panose="020B0A04020102020204" pitchFamily="34" charset="0"/>
              </a:rPr>
              <a:t>MCHC-27</a:t>
            </a:r>
          </a:p>
          <a:p>
            <a:r>
              <a:rPr lang="en-US" dirty="0">
                <a:latin typeface="Arial Black" panose="020B0A04020102020204" pitchFamily="34" charset="0"/>
              </a:rPr>
              <a:t>RDW-64.8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02A94-BBD8-42AC-B40A-6491A274C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4140" y="822960"/>
            <a:ext cx="4488654" cy="4635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RBS-127 mg/dl</a:t>
            </a:r>
            <a:endParaRPr lang="en-US" dirty="0"/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>
                <a:latin typeface="Arial Black" panose="020B0A04020102020204" pitchFamily="34" charset="0"/>
              </a:rPr>
              <a:t>Urea -15 mg/dl</a:t>
            </a:r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Creatinine -0.6 mg/dl</a:t>
            </a:r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Total bilirubin -0.4 mg</a:t>
            </a:r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Direct bilirubin-0.2 mg</a:t>
            </a:r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Indirect bilirubin – 0.2</a:t>
            </a:r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SGOT-14</a:t>
            </a:r>
          </a:p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ALP-35 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85920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15443-510B-4DCF-8EF6-853F5469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COMPLETE HEMOGRAM WITH PERIPHERAL SMEAR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91F10-A7A2-4669-92FE-5890687E0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Total count-12,000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RBC-2.49 millions/cu.mm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Hb-4.2 g/dl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HCT-16.3 %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Platelet-2.72 lakhs/cu.mm(normal morphology)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ESR-40mm/</a:t>
            </a:r>
            <a:r>
              <a:rPr lang="en-US" sz="2400" dirty="0" err="1">
                <a:latin typeface="Arial Black" panose="020B0A04020102020204" pitchFamily="34" charset="0"/>
              </a:rPr>
              <a:t>hr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IMPRESSION: Severe microcytic hypochromic anemia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3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8B54-289E-4A68-9A88-BEBC5633A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9AB788F-67D8-46D0-9E5B-3416A37361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520403"/>
              </p:ext>
            </p:extLst>
          </p:nvPr>
        </p:nvGraphicFramePr>
        <p:xfrm>
          <a:off x="1450975" y="2016125"/>
          <a:ext cx="929163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327">
                  <a:extLst>
                    <a:ext uri="{9D8B030D-6E8A-4147-A177-3AD203B41FA5}">
                      <a16:colId xmlns:a16="http://schemas.microsoft.com/office/drawing/2014/main" val="506933516"/>
                    </a:ext>
                  </a:extLst>
                </a:gridCol>
                <a:gridCol w="1858327">
                  <a:extLst>
                    <a:ext uri="{9D8B030D-6E8A-4147-A177-3AD203B41FA5}">
                      <a16:colId xmlns:a16="http://schemas.microsoft.com/office/drawing/2014/main" val="473631693"/>
                    </a:ext>
                  </a:extLst>
                </a:gridCol>
                <a:gridCol w="1858327">
                  <a:extLst>
                    <a:ext uri="{9D8B030D-6E8A-4147-A177-3AD203B41FA5}">
                      <a16:colId xmlns:a16="http://schemas.microsoft.com/office/drawing/2014/main" val="2480982923"/>
                    </a:ext>
                  </a:extLst>
                </a:gridCol>
                <a:gridCol w="1858327">
                  <a:extLst>
                    <a:ext uri="{9D8B030D-6E8A-4147-A177-3AD203B41FA5}">
                      <a16:colId xmlns:a16="http://schemas.microsoft.com/office/drawing/2014/main" val="2094741912"/>
                    </a:ext>
                  </a:extLst>
                </a:gridCol>
                <a:gridCol w="1858327">
                  <a:extLst>
                    <a:ext uri="{9D8B030D-6E8A-4147-A177-3AD203B41FA5}">
                      <a16:colId xmlns:a16="http://schemas.microsoft.com/office/drawing/2014/main" val="4025732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</a:rPr>
                        <a:t>TOTAL COUNT</a:t>
                      </a:r>
                      <a:endParaRPr lang="en-IN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5600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5200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7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P/L/E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78/16/6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64/26/3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60/29/4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54/40/6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941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Hb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 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5.6 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 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 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365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PCV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82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Platelet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1.94 lakhs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2.73 lakhs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2.25 lakhs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lakhs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11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217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DBF4-45FC-4463-82C2-F86C1133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IN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61CE8E6-55C1-4084-8A7F-246EBD14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545652"/>
              </p:ext>
            </p:extLst>
          </p:nvPr>
        </p:nvGraphicFramePr>
        <p:xfrm>
          <a:off x="1450975" y="2016125"/>
          <a:ext cx="929163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5819">
                  <a:extLst>
                    <a:ext uri="{9D8B030D-6E8A-4147-A177-3AD203B41FA5}">
                      <a16:colId xmlns:a16="http://schemas.microsoft.com/office/drawing/2014/main" val="3444561050"/>
                    </a:ext>
                  </a:extLst>
                </a:gridCol>
                <a:gridCol w="4645819">
                  <a:extLst>
                    <a:ext uri="{9D8B030D-6E8A-4147-A177-3AD203B41FA5}">
                      <a16:colId xmlns:a16="http://schemas.microsoft.com/office/drawing/2014/main" val="4049944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 Black" panose="020B0A04020102020204" pitchFamily="34" charset="0"/>
                        </a:rPr>
                        <a:t>Bleeding time</a:t>
                      </a:r>
                      <a:endParaRPr lang="en-IN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minutes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854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latin typeface="Arial Black" panose="020B0A04020102020204" pitchFamily="34" charset="0"/>
                        </a:rPr>
                        <a:t>Clotting Time</a:t>
                      </a:r>
                      <a:endParaRPr lang="en-IN" sz="2400" b="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minutes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732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 Black" panose="020B0A04020102020204" pitchFamily="34" charset="0"/>
                          <a:cs typeface="Aparajita" panose="02020603050405020304" pitchFamily="18" charset="0"/>
                        </a:rPr>
                        <a:t>PT</a:t>
                      </a:r>
                      <a:endParaRPr lang="en-IN" dirty="0">
                        <a:latin typeface="Arial Black" panose="020B0A04020102020204" pitchFamily="34" charset="0"/>
                        <a:cs typeface="Aparajita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11.5 seconds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65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APTT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23.5 seconds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133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26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034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69504-97C8-45DF-851D-2E312F16B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POSITIVE FINDINGS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C0E06-9E2B-4E87-89F0-C95FF8E83C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h/o Epistaxis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Family history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Oral lesion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Skin lesion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568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090D5-E911-441B-AD3B-62F8A1F8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possibilities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2DC3-67AA-4CFF-8B00-16E634607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Platelet disorders?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Coagulation disorders!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Telangiectasia?</a:t>
            </a:r>
          </a:p>
          <a:p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34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CA295-7C43-43E6-A253-58CA6DC7B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DIFFERENTIAL DIAGNOSIS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AAA1-1AEF-4935-8036-D4948B34FF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Dermatomyositis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Systemic sclerosis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Cirrhosis of liver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BBDAD0-97AD-4687-BBD6-0790ED6966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B0F0"/>
                </a:solidFill>
                <a:latin typeface="Arial Black" panose="020B0A04020102020204" pitchFamily="34" charset="0"/>
              </a:rPr>
              <a:t>Family history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Ataxia </a:t>
            </a:r>
            <a:r>
              <a:rPr lang="en-US" sz="2400" dirty="0" err="1">
                <a:latin typeface="Arial Black" panose="020B0A04020102020204" pitchFamily="34" charset="0"/>
              </a:rPr>
              <a:t>telangectasia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Xeroderma pigmentosum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Hereditary hemorrhagic </a:t>
            </a:r>
            <a:r>
              <a:rPr lang="en-US" sz="2400" dirty="0" err="1">
                <a:latin typeface="Arial Black" panose="020B0A04020102020204" pitchFamily="34" charset="0"/>
              </a:rPr>
              <a:t>telangectasia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5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9CD0-00E0-4BF6-89E0-B366E3F0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ENT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46C3F-DAD4-4714-B0A3-1F4F2D865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Multiple bleeding point in 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the nasal septum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85E48-B60A-41E6-A67E-2FBB8B3A7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3" t="770" r="38756" b="54460"/>
          <a:stretch/>
        </p:blipFill>
        <p:spPr>
          <a:xfrm>
            <a:off x="6468271" y="1666240"/>
            <a:ext cx="4537563" cy="4529481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D5EABB6-F472-475F-90AF-E8BB109A94DA}"/>
              </a:ext>
            </a:extLst>
          </p:cNvPr>
          <p:cNvSpPr/>
          <p:nvPr/>
        </p:nvSpPr>
        <p:spPr>
          <a:xfrm flipH="1">
            <a:off x="9225280" y="3291840"/>
            <a:ext cx="965200" cy="31496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885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ACAF-D525-48EA-9F0B-27C45F13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E1A1-734F-48A6-AC73-5753660BE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08FB18-E07C-4381-B847-A13C91660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3" t="45795" r="38756" b="-5282"/>
          <a:stretch/>
        </p:blipFill>
        <p:spPr>
          <a:xfrm>
            <a:off x="5360875" y="1277105"/>
            <a:ext cx="3822919" cy="492786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84786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6309-8175-4695-9B44-79DE3F7B4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3840"/>
            <a:ext cx="10820400" cy="5974845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IN" sz="2400" dirty="0">
                <a:latin typeface="Arial Black" panose="020B0A04020102020204" pitchFamily="34" charset="0"/>
              </a:rPr>
              <a:t>A 58 year male came with complaints of 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Bleeding from nose – 2 episodes</a:t>
            </a:r>
          </a:p>
          <a:p>
            <a:pPr marL="0" indent="0">
              <a:buNone/>
            </a:pPr>
            <a:endParaRPr lang="en-IN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HISTORY  OF PRESENTING ILLNESS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	He was apparently normal before 4 years then had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Epistaxis on and off.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h/o Easy fatigability and breathlessness.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No  h/o cough with expectoration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No h/o </a:t>
            </a:r>
            <a:r>
              <a:rPr lang="en-IN" sz="2400" dirty="0" err="1">
                <a:latin typeface="Arial Black" panose="020B0A04020102020204" pitchFamily="34" charset="0"/>
              </a:rPr>
              <a:t>hemoptysis</a:t>
            </a:r>
            <a:r>
              <a:rPr lang="en-IN" sz="2400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No h/o bleeding from gums</a:t>
            </a: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No h/o </a:t>
            </a:r>
            <a:r>
              <a:rPr lang="en-IN" sz="2400" dirty="0" err="1">
                <a:latin typeface="Arial Black" panose="020B0A04020102020204" pitchFamily="34" charset="0"/>
              </a:rPr>
              <a:t>hematuria</a:t>
            </a:r>
            <a:endParaRPr lang="en-IN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No h/o </a:t>
            </a:r>
            <a:r>
              <a:rPr lang="en-IN" sz="2400" dirty="0" err="1">
                <a:latin typeface="Arial Black" panose="020B0A04020102020204" pitchFamily="34" charset="0"/>
              </a:rPr>
              <a:t>hematemesis,Malena</a:t>
            </a:r>
            <a:endParaRPr lang="en-IN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IN" sz="2400" dirty="0">
                <a:latin typeface="Arial Black" panose="020B0A04020102020204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03460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1C4F-919F-41B3-9BE0-84EE749E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DERMATOLOGY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4B586-4EF6-4060-8A9E-CD7B11BDB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Multiple well defined non blanching erythematous papules all over trunk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IN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Cherry angioma.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428CC3-5B8C-403D-A84A-1890E5D1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421" y="2737357"/>
            <a:ext cx="4572000" cy="2728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46539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F886EB-FD90-4C76-9A22-0D89EB40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86" y="265912"/>
            <a:ext cx="5532328" cy="1922299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MEDICAL GASTROENTEROLOGY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361C63-6A3A-4BFD-A276-F88AFC5EE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0329" y="2448560"/>
            <a:ext cx="5524404" cy="270117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UPPER GI ENDOSCOPY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Multiple Telangiectatic lesion in the Antrum .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CDF8CA0-57A0-4203-985E-513F3A80EE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51" b="2851"/>
          <a:stretch>
            <a:fillRect/>
          </a:stretch>
        </p:blipFill>
        <p:spPr>
          <a:xfrm>
            <a:off x="7792721" y="812800"/>
            <a:ext cx="3495040" cy="4632959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84060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B8517-4476-4D8B-BDA9-DDBD17941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A17698-2F19-4CEF-A579-B5E3C32C1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531" t="37569" r="-24185" b="6936"/>
          <a:stretch/>
        </p:blipFill>
        <p:spPr>
          <a:xfrm>
            <a:off x="1933576" y="1314634"/>
            <a:ext cx="6897370" cy="368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0300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1CD9-8776-4C57-B16C-28D1FF5D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COLONOSCOPY</a:t>
            </a:r>
            <a:endParaRPr lang="en-IN" dirty="0">
              <a:latin typeface="Arial Black" panose="020B0A04020102020204" pitchFamily="34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608C6EE-9255-4E07-B465-FD26123DE2C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208" r="10208"/>
          <a:stretch>
            <a:fillRect/>
          </a:stretch>
        </p:blipFill>
        <p:spPr>
          <a:xfrm>
            <a:off x="7949623" y="959982"/>
            <a:ext cx="3216217" cy="43130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493C34-D07C-467D-9ADD-22112E6D9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Telangiectasia in Rectosigmoid junction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15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D27F-2DB6-4AFD-B7B7-307639FAA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TO RULE OUT 0ther AV MALFORMATION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165EA-E540-47AA-90B0-998E7C4E7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CT PULMONARY ANGIOGRAM – Normal</a:t>
            </a:r>
          </a:p>
          <a:p>
            <a:r>
              <a:rPr lang="en-US" dirty="0">
                <a:latin typeface="Arial Black" panose="020B0A04020102020204" pitchFamily="34" charset="0"/>
              </a:rPr>
              <a:t>CT ANGIOGRAM – BRAIN –Normal</a:t>
            </a:r>
          </a:p>
          <a:p>
            <a:r>
              <a:rPr lang="en-US" dirty="0">
                <a:latin typeface="Arial Black" panose="020B0A04020102020204" pitchFamily="34" charset="0"/>
              </a:rPr>
              <a:t>CECT ABDOMEN-NORMAL</a:t>
            </a:r>
            <a:endParaRPr lang="en-IN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582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97B5B-0559-4AB1-9D24-B686D6BC2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CURACAO’S DIAGNOSTIC CRITERIA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A089B-903C-4146-A58C-FF5031E61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Epistaxis –</a:t>
            </a:r>
            <a:r>
              <a:rPr lang="en-US" sz="2400" dirty="0" err="1">
                <a:latin typeface="Arial Black" panose="020B0A04020102020204" pitchFamily="34" charset="0"/>
              </a:rPr>
              <a:t>Spontaneous,Recurrent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Telangiectasia-Multiple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Visceral lesions (</a:t>
            </a:r>
            <a:r>
              <a:rPr lang="en-US" sz="2400" dirty="0" err="1">
                <a:latin typeface="Arial Black" panose="020B0A04020102020204" pitchFamily="34" charset="0"/>
              </a:rPr>
              <a:t>GIT,liver,lung,brain,spine</a:t>
            </a:r>
            <a:r>
              <a:rPr lang="en-US" sz="2400" dirty="0">
                <a:latin typeface="Arial Black" panose="020B0A04020102020204" pitchFamily="34" charset="0"/>
              </a:rPr>
              <a:t>)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Family history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36E86-0EE1-4D27-BEF8-9944403E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DIAGNOSIS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53E02-85A5-4DE2-905D-742EE0B99FE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Hereditary </a:t>
            </a:r>
            <a:r>
              <a:rPr lang="en-US" sz="2400" dirty="0" err="1">
                <a:latin typeface="Arial Black" panose="020B0A04020102020204" pitchFamily="34" charset="0"/>
              </a:rPr>
              <a:t>Hemorhagic</a:t>
            </a:r>
            <a:r>
              <a:rPr lang="en-US" sz="2400" dirty="0">
                <a:latin typeface="Arial Black" panose="020B0A04020102020204" pitchFamily="34" charset="0"/>
              </a:rPr>
              <a:t> Telangiectasia(HHT 2)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 OSLER WEBER RENDU    SYNDROME.</a:t>
            </a:r>
            <a:endParaRPr lang="en-IN" sz="2400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46B37D-D673-4B8F-9BA2-96101096C0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1" b="-3499"/>
          <a:stretch/>
        </p:blipFill>
        <p:spPr>
          <a:xfrm>
            <a:off x="6807200" y="1864194"/>
            <a:ext cx="3935583" cy="390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88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F7ADD-82EB-48D6-889B-ADDAA5C43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TREATMENT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14123-20C9-42BD-9046-BD0338A9F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Packed cell transfusion</a:t>
            </a:r>
          </a:p>
          <a:p>
            <a:r>
              <a:rPr lang="en-US" dirty="0" err="1">
                <a:latin typeface="Arial Black" panose="020B0A04020102020204" pitchFamily="34" charset="0"/>
              </a:rPr>
              <a:t>T.Trenaxamic</a:t>
            </a:r>
            <a:r>
              <a:rPr lang="en-US" dirty="0">
                <a:latin typeface="Arial Black" panose="020B0A04020102020204" pitchFamily="34" charset="0"/>
              </a:rPr>
              <a:t> acid 1g </a:t>
            </a:r>
            <a:r>
              <a:rPr lang="en-US" dirty="0" err="1">
                <a:latin typeface="Arial Black" panose="020B0A04020102020204" pitchFamily="34" charset="0"/>
              </a:rPr>
              <a:t>tds</a:t>
            </a:r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Planned for Laser cauterization of bleeding spots in the nasal septum</a:t>
            </a:r>
          </a:p>
          <a:p>
            <a:r>
              <a:rPr lang="en-IN" dirty="0">
                <a:latin typeface="Arial Black" panose="020B0A04020102020204" pitchFamily="34" charset="0"/>
              </a:rPr>
              <a:t>Follow up of Daughter and Grandson  for </a:t>
            </a:r>
            <a:r>
              <a:rPr lang="en-IN" dirty="0" err="1">
                <a:latin typeface="Arial Black" panose="020B0A04020102020204" pitchFamily="34" charset="0"/>
              </a:rPr>
              <a:t>futher</a:t>
            </a:r>
            <a:r>
              <a:rPr lang="en-IN" dirty="0">
                <a:latin typeface="Arial Black" panose="020B0A04020102020204" pitchFamily="34" charset="0"/>
              </a:rPr>
              <a:t> evaluation.</a:t>
            </a:r>
          </a:p>
        </p:txBody>
      </p:sp>
    </p:spTree>
    <p:extLst>
      <p:ext uri="{BB962C8B-B14F-4D97-AF65-F5344CB8AC3E}">
        <p14:creationId xmlns:p14="http://schemas.microsoft.com/office/powerpoint/2010/main" val="34525594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A64E-698C-435E-A5BE-27E87FA60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AIM OF PRESENTATION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F0B48-002C-4CE2-982B-65096F773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Rare presentation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HHT to be ruled out in patients with bleeding manifestation and skin lesions</a:t>
            </a:r>
          </a:p>
          <a:p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52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1EB1-EAD8-4CC9-9424-119DD542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AA9-57C1-42AF-A1C1-A378FB01C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MOLECULAR GENETICS: Requires multigene panel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 Indicated only if clinical features are inconclusive.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  ACVRL1 Gene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  ENG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  GDF2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  SMAD4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6464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75B96-4244-4BF9-AB56-6717C91AF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799A1-B32E-465F-AEB9-1389D6DA9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latin typeface="Arial Black" panose="020B0A04020102020204" pitchFamily="34" charset="0"/>
              </a:rPr>
              <a:t>No h/o fever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No h/o chest pain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No h/o breathlessness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No h/o trauma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  </a:t>
            </a:r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4B7AE-70B2-4818-9E0C-19D4E091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341" y="1853754"/>
            <a:ext cx="4958080" cy="345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354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344D-E373-4482-A1FC-FD9E86E68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PAST HISTORY</a:t>
            </a:r>
            <a:br>
              <a:rPr lang="en-US" dirty="0"/>
            </a:br>
            <a:br>
              <a:rPr lang="en-US" dirty="0"/>
            </a:br>
            <a:endParaRPr lang="en-IN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4D32A11-1828-4194-AB83-C00733C10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554480"/>
            <a:ext cx="9291215" cy="391186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  H/O Epistaxis  on  and off for 4 years.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Age of onset -18 years of age,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H/o blood transfusion 2 times for severe Anemia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H/o sputum positive Pulmonary Tuberculosis on      October 2019 and completed ATT ON may 2020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 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Not a </a:t>
            </a:r>
            <a:r>
              <a:rPr lang="en-US" sz="2400" dirty="0" err="1">
                <a:latin typeface="Arial Black" panose="020B0A04020102020204" pitchFamily="34" charset="0"/>
              </a:rPr>
              <a:t>diabetic,not</a:t>
            </a:r>
            <a:r>
              <a:rPr lang="en-US" sz="2400" dirty="0">
                <a:latin typeface="Arial Black" panose="020B0A04020102020204" pitchFamily="34" charset="0"/>
              </a:rPr>
              <a:t> a hypertensive.no h/o </a:t>
            </a:r>
            <a:r>
              <a:rPr lang="en-US" sz="2400" dirty="0" err="1">
                <a:latin typeface="Arial Black" panose="020B0A04020102020204" pitchFamily="34" charset="0"/>
              </a:rPr>
              <a:t>asthma,epilepsy</a:t>
            </a:r>
            <a:endParaRPr lang="en-US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486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96695-8426-4478-8F6E-64F7DBB8A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9412"/>
            <a:ext cx="4538513" cy="1010449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FAMILY HISTORY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5CF44-730E-4F0E-B44D-4D82F2F9DAF2}"/>
              </a:ext>
            </a:extLst>
          </p:cNvPr>
          <p:cNvSpPr/>
          <p:nvPr/>
        </p:nvSpPr>
        <p:spPr>
          <a:xfrm>
            <a:off x="102542" y="5238751"/>
            <a:ext cx="55245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C0C0DC-1D55-41AF-AB53-AEC6389E9BDB}"/>
              </a:ext>
            </a:extLst>
          </p:cNvPr>
          <p:cNvSpPr/>
          <p:nvPr/>
        </p:nvSpPr>
        <p:spPr>
          <a:xfrm>
            <a:off x="5831681" y="335783"/>
            <a:ext cx="528638" cy="480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77F7A-C151-4531-8ECD-6FF85B30476E}"/>
              </a:ext>
            </a:extLst>
          </p:cNvPr>
          <p:cNvSpPr/>
          <p:nvPr/>
        </p:nvSpPr>
        <p:spPr>
          <a:xfrm>
            <a:off x="5145435" y="1514285"/>
            <a:ext cx="552178" cy="5158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527E-6097-417B-929C-76C91050ED40}"/>
              </a:ext>
            </a:extLst>
          </p:cNvPr>
          <p:cNvSpPr/>
          <p:nvPr/>
        </p:nvSpPr>
        <p:spPr>
          <a:xfrm>
            <a:off x="5145435" y="2802805"/>
            <a:ext cx="552178" cy="51583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CDE171-4D2F-42F6-8FBF-75561D2CCDC6}"/>
              </a:ext>
            </a:extLst>
          </p:cNvPr>
          <p:cNvSpPr/>
          <p:nvPr/>
        </p:nvSpPr>
        <p:spPr>
          <a:xfrm>
            <a:off x="9285849" y="1550901"/>
            <a:ext cx="571500" cy="5158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4E8262-DAAE-43C2-80E0-60EEF684E9C2}"/>
              </a:ext>
            </a:extLst>
          </p:cNvPr>
          <p:cNvSpPr/>
          <p:nvPr/>
        </p:nvSpPr>
        <p:spPr>
          <a:xfrm>
            <a:off x="6269640" y="4338266"/>
            <a:ext cx="554752" cy="52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E24202-84B2-4301-AFCD-FD9AD110FD72}"/>
              </a:ext>
            </a:extLst>
          </p:cNvPr>
          <p:cNvSpPr/>
          <p:nvPr/>
        </p:nvSpPr>
        <p:spPr>
          <a:xfrm>
            <a:off x="654992" y="3951390"/>
            <a:ext cx="554752" cy="533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FABB653-F2C3-4BB5-95F4-43699698A768}"/>
              </a:ext>
            </a:extLst>
          </p:cNvPr>
          <p:cNvSpPr/>
          <p:nvPr/>
        </p:nvSpPr>
        <p:spPr>
          <a:xfrm>
            <a:off x="7198983" y="1565065"/>
            <a:ext cx="690406" cy="515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17FDA46-3D15-4658-B400-F272FB1781F6}"/>
              </a:ext>
            </a:extLst>
          </p:cNvPr>
          <p:cNvSpPr/>
          <p:nvPr/>
        </p:nvSpPr>
        <p:spPr>
          <a:xfrm>
            <a:off x="3829390" y="4160198"/>
            <a:ext cx="728662" cy="64918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26BBB3-A0E8-4D0E-AF50-5913FAC8D51F}"/>
              </a:ext>
            </a:extLst>
          </p:cNvPr>
          <p:cNvSpPr/>
          <p:nvPr/>
        </p:nvSpPr>
        <p:spPr>
          <a:xfrm>
            <a:off x="7889389" y="335783"/>
            <a:ext cx="752721" cy="515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55E18A-BBC8-4A1E-A3A6-D048418DECC1}"/>
              </a:ext>
            </a:extLst>
          </p:cNvPr>
          <p:cNvSpPr/>
          <p:nvPr/>
        </p:nvSpPr>
        <p:spPr>
          <a:xfrm>
            <a:off x="8535980" y="4338266"/>
            <a:ext cx="728662" cy="649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1443EA8-5332-4C7B-BE36-0C75220C0DAD}"/>
              </a:ext>
            </a:extLst>
          </p:cNvPr>
          <p:cNvSpPr/>
          <p:nvPr/>
        </p:nvSpPr>
        <p:spPr>
          <a:xfrm>
            <a:off x="6827759" y="2800695"/>
            <a:ext cx="690406" cy="6283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3D8BB1-880B-4AE9-9DE0-206E92C8F265}"/>
              </a:ext>
            </a:extLst>
          </p:cNvPr>
          <p:cNvSpPr/>
          <p:nvPr/>
        </p:nvSpPr>
        <p:spPr>
          <a:xfrm>
            <a:off x="1838325" y="3951390"/>
            <a:ext cx="728662" cy="64918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3C0D39-8315-4916-89F3-A9D4C719C134}"/>
              </a:ext>
            </a:extLst>
          </p:cNvPr>
          <p:cNvSpPr/>
          <p:nvPr/>
        </p:nvSpPr>
        <p:spPr>
          <a:xfrm>
            <a:off x="2038350" y="5238751"/>
            <a:ext cx="55245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7FF0FE-173E-4A23-97BB-6B2E62EE3576}"/>
              </a:ext>
            </a:extLst>
          </p:cNvPr>
          <p:cNvCxnSpPr/>
          <p:nvPr/>
        </p:nvCxnSpPr>
        <p:spPr>
          <a:xfrm flipV="1">
            <a:off x="4333875" y="1735297"/>
            <a:ext cx="514350" cy="25791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30AD0CA-BADE-47B4-85C2-CB48DC52ADEF}"/>
              </a:ext>
            </a:extLst>
          </p:cNvPr>
          <p:cNvCxnSpPr>
            <a:cxnSpLocks/>
          </p:cNvCxnSpPr>
          <p:nvPr/>
        </p:nvCxnSpPr>
        <p:spPr>
          <a:xfrm flipH="1">
            <a:off x="5383197" y="2066736"/>
            <a:ext cx="23813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1FAC32-EE0E-457C-97A4-71B52D4C197C}"/>
              </a:ext>
            </a:extLst>
          </p:cNvPr>
          <p:cNvCxnSpPr>
            <a:cxnSpLocks/>
          </p:cNvCxnSpPr>
          <p:nvPr/>
        </p:nvCxnSpPr>
        <p:spPr>
          <a:xfrm>
            <a:off x="932368" y="4218090"/>
            <a:ext cx="92573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E2A58A-6AF4-4B91-927B-442744FB6A7C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5697613" y="3060723"/>
            <a:ext cx="1510431" cy="46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967F61F-766E-4B0A-A6D5-30B7329506A5}"/>
              </a:ext>
            </a:extLst>
          </p:cNvPr>
          <p:cNvCxnSpPr>
            <a:cxnSpLocks/>
          </p:cNvCxnSpPr>
          <p:nvPr/>
        </p:nvCxnSpPr>
        <p:spPr>
          <a:xfrm>
            <a:off x="4208741" y="3773161"/>
            <a:ext cx="4639984" cy="9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488E7C-5D55-4B04-927E-FDCC9722EDE3}"/>
              </a:ext>
            </a:extLst>
          </p:cNvPr>
          <p:cNvCxnSpPr>
            <a:cxnSpLocks/>
          </p:cNvCxnSpPr>
          <p:nvPr/>
        </p:nvCxnSpPr>
        <p:spPr>
          <a:xfrm>
            <a:off x="5352672" y="1126864"/>
            <a:ext cx="4218927" cy="73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95C2882-BF67-476A-9228-D119C64F4FFE}"/>
              </a:ext>
            </a:extLst>
          </p:cNvPr>
          <p:cNvCxnSpPr>
            <a:cxnSpLocks/>
          </p:cNvCxnSpPr>
          <p:nvPr/>
        </p:nvCxnSpPr>
        <p:spPr>
          <a:xfrm flipH="1">
            <a:off x="7198983" y="593700"/>
            <a:ext cx="10143" cy="5797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2E357CC-1AF6-461B-B7E3-AF818BEEE613}"/>
              </a:ext>
            </a:extLst>
          </p:cNvPr>
          <p:cNvCxnSpPr>
            <a:cxnSpLocks/>
          </p:cNvCxnSpPr>
          <p:nvPr/>
        </p:nvCxnSpPr>
        <p:spPr>
          <a:xfrm>
            <a:off x="6269640" y="3090862"/>
            <a:ext cx="0" cy="6822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324B8F-CD0D-4007-BA95-AC4614164703}"/>
              </a:ext>
            </a:extLst>
          </p:cNvPr>
          <p:cNvCxnSpPr>
            <a:cxnSpLocks/>
          </p:cNvCxnSpPr>
          <p:nvPr/>
        </p:nvCxnSpPr>
        <p:spPr>
          <a:xfrm>
            <a:off x="378767" y="4948609"/>
            <a:ext cx="198927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8F64ABC-A40A-4758-92C9-E3F580C5CBE0}"/>
              </a:ext>
            </a:extLst>
          </p:cNvPr>
          <p:cNvCxnSpPr>
            <a:cxnSpLocks/>
            <a:stCxn id="8" idx="3"/>
            <a:endCxn id="16" idx="2"/>
          </p:cNvCxnSpPr>
          <p:nvPr/>
        </p:nvCxnSpPr>
        <p:spPr>
          <a:xfrm>
            <a:off x="6360319" y="576118"/>
            <a:ext cx="1529070" cy="175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136660-A61C-4809-9923-1A9EB2966C65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338266"/>
            <a:ext cx="779099" cy="146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row: Down 24">
            <a:extLst>
              <a:ext uri="{FF2B5EF4-FFF2-40B4-BE49-F238E27FC236}">
                <a16:creationId xmlns:a16="http://schemas.microsoft.com/office/drawing/2014/main" id="{2550ADF8-E0BF-46FC-BE03-2AC4B00A382D}"/>
              </a:ext>
            </a:extLst>
          </p:cNvPr>
          <p:cNvSpPr/>
          <p:nvPr/>
        </p:nvSpPr>
        <p:spPr>
          <a:xfrm>
            <a:off x="5373672" y="1143105"/>
            <a:ext cx="89881" cy="294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7635B3CD-9999-4CEA-A51F-A1A60714FE4A}"/>
              </a:ext>
            </a:extLst>
          </p:cNvPr>
          <p:cNvSpPr/>
          <p:nvPr/>
        </p:nvSpPr>
        <p:spPr>
          <a:xfrm flipH="1">
            <a:off x="7603639" y="1219861"/>
            <a:ext cx="45719" cy="3615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7E9A9B50-A615-4F06-8EEC-3A5C3F5892F7}"/>
              </a:ext>
            </a:extLst>
          </p:cNvPr>
          <p:cNvSpPr/>
          <p:nvPr/>
        </p:nvSpPr>
        <p:spPr>
          <a:xfrm>
            <a:off x="9571599" y="1219861"/>
            <a:ext cx="45719" cy="2559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099EB9F1-1D30-4413-B301-0391DC9DCB92}"/>
              </a:ext>
            </a:extLst>
          </p:cNvPr>
          <p:cNvSpPr/>
          <p:nvPr/>
        </p:nvSpPr>
        <p:spPr>
          <a:xfrm>
            <a:off x="4208741" y="3773161"/>
            <a:ext cx="125131" cy="38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A49CB4E7-C186-4FCE-A8D7-039380FA7E00}"/>
              </a:ext>
            </a:extLst>
          </p:cNvPr>
          <p:cNvSpPr/>
          <p:nvPr/>
        </p:nvSpPr>
        <p:spPr>
          <a:xfrm>
            <a:off x="6654800" y="3865665"/>
            <a:ext cx="45719" cy="38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601B660E-993B-429B-B41F-54C5D1978DE0}"/>
              </a:ext>
            </a:extLst>
          </p:cNvPr>
          <p:cNvSpPr/>
          <p:nvPr/>
        </p:nvSpPr>
        <p:spPr>
          <a:xfrm>
            <a:off x="8848725" y="3865665"/>
            <a:ext cx="45719" cy="3870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622FEC5-771F-49EC-A32D-C77E5D9319EF}"/>
              </a:ext>
            </a:extLst>
          </p:cNvPr>
          <p:cNvCxnSpPr>
            <a:cxnSpLocks/>
          </p:cNvCxnSpPr>
          <p:nvPr/>
        </p:nvCxnSpPr>
        <p:spPr>
          <a:xfrm>
            <a:off x="1469666" y="4218090"/>
            <a:ext cx="0" cy="702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row: Down 44">
            <a:extLst>
              <a:ext uri="{FF2B5EF4-FFF2-40B4-BE49-F238E27FC236}">
                <a16:creationId xmlns:a16="http://schemas.microsoft.com/office/drawing/2014/main" id="{D0CBECC6-2458-40C7-9458-B6F087F05928}"/>
              </a:ext>
            </a:extLst>
          </p:cNvPr>
          <p:cNvSpPr/>
          <p:nvPr/>
        </p:nvSpPr>
        <p:spPr>
          <a:xfrm>
            <a:off x="378767" y="4948609"/>
            <a:ext cx="45719" cy="290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924261A3-FD93-4BF9-9D7E-976915A32A8D}"/>
              </a:ext>
            </a:extLst>
          </p:cNvPr>
          <p:cNvSpPr/>
          <p:nvPr/>
        </p:nvSpPr>
        <p:spPr>
          <a:xfrm flipH="1">
            <a:off x="2314575" y="4948609"/>
            <a:ext cx="45719" cy="3176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370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1E5D-38A3-4757-9C7E-94CCE6141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F2C68-8C44-4D62-8626-A3D314961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Age of onset of bleeding(Epistaxis)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    Patient-18 years of age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    Daughter-18 years of age</a:t>
            </a:r>
          </a:p>
          <a:p>
            <a:r>
              <a:rPr lang="en-US" sz="2400" dirty="0">
                <a:latin typeface="Arial Black" panose="020B0A04020102020204" pitchFamily="34" charset="0"/>
              </a:rPr>
              <a:t>      Grandson – 8 years of age</a:t>
            </a:r>
            <a:endParaRPr lang="en-IN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4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2613B-29DB-44C7-B5FE-9398D267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1" y="185764"/>
            <a:ext cx="9293577" cy="1059305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General examination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4D850-55E8-4134-8D42-3BAA648FE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7256" y="1647825"/>
            <a:ext cx="4488654" cy="3840223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Patient conscious ,oriented.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pallor +,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no icterus,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no cyanosis,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no clubbing,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no lymphadenopathy,</a:t>
            </a:r>
          </a:p>
          <a:p>
            <a:pPr marL="0" indent="0">
              <a:buNone/>
            </a:pPr>
            <a:r>
              <a:rPr lang="en-US" sz="2400" dirty="0">
                <a:latin typeface="Arial Black" panose="020B0A04020102020204" pitchFamily="34" charset="0"/>
              </a:rPr>
              <a:t>no pedal edema</a:t>
            </a:r>
          </a:p>
          <a:p>
            <a:pPr marL="0" indent="0">
              <a:buNone/>
            </a:pPr>
            <a:r>
              <a:rPr lang="en-US" sz="2400" b="1" dirty="0">
                <a:latin typeface="Arial Black" panose="020B0A04020102020204" pitchFamily="34" charset="0"/>
              </a:rPr>
              <a:t>  </a:t>
            </a:r>
            <a:endParaRPr lang="en-US" sz="2400" b="1" i="1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243BC-EB9A-48CC-9366-D0721296F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9790" y="3046043"/>
            <a:ext cx="2566010" cy="1706932"/>
          </a:xfrm>
          <a:ln w="19050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latin typeface="Arial Black" panose="020B0A04020102020204" pitchFamily="34" charset="0"/>
              </a:rPr>
              <a:t>MULTIPLE PURPURIC SPOTS OVER TONGUE,HARD PALATE.</a:t>
            </a:r>
            <a:endParaRPr lang="en-IN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5ADA4B-F4F8-4D60-8F19-72C4E38B7B1A}"/>
              </a:ext>
            </a:extLst>
          </p:cNvPr>
          <p:cNvSpPr txBox="1"/>
          <p:nvPr/>
        </p:nvSpPr>
        <p:spPr>
          <a:xfrm>
            <a:off x="8810625" y="2581013"/>
            <a:ext cx="3009900" cy="2862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BP -110/80 </a:t>
            </a:r>
            <a:r>
              <a:rPr lang="en-IN" dirty="0" err="1">
                <a:latin typeface="Arial Black" panose="020B0A04020102020204" pitchFamily="34" charset="0"/>
              </a:rPr>
              <a:t>mmhg</a:t>
            </a:r>
            <a:endParaRPr lang="en-IN" dirty="0">
              <a:latin typeface="Arial Black" panose="020B0A04020102020204" pitchFamily="34" charset="0"/>
            </a:endParaRPr>
          </a:p>
          <a:p>
            <a:r>
              <a:rPr lang="en-IN" dirty="0">
                <a:latin typeface="Arial Black" panose="020B0A04020102020204" pitchFamily="34" charset="0"/>
              </a:rPr>
              <a:t>PR - 80/min, normal volume</a:t>
            </a:r>
          </a:p>
          <a:p>
            <a:r>
              <a:rPr lang="en-IN" dirty="0">
                <a:latin typeface="Arial Black" panose="020B0A04020102020204" pitchFamily="34" charset="0"/>
              </a:rPr>
              <a:t>SPO2-</a:t>
            </a:r>
          </a:p>
          <a:p>
            <a:r>
              <a:rPr lang="en-IN" dirty="0">
                <a:latin typeface="Arial Black" panose="020B0A04020102020204" pitchFamily="34" charset="0"/>
              </a:rPr>
              <a:t>On standing -98% room air</a:t>
            </a:r>
          </a:p>
          <a:p>
            <a:endParaRPr lang="en-IN" dirty="0">
              <a:latin typeface="Arial Black" panose="020B0A04020102020204" pitchFamily="34" charset="0"/>
            </a:endParaRPr>
          </a:p>
          <a:p>
            <a:r>
              <a:rPr lang="en-IN" dirty="0">
                <a:latin typeface="Arial Black" panose="020B0A04020102020204" pitchFamily="34" charset="0"/>
              </a:rPr>
              <a:t>On sitting -96% room air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1704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DBD0E-4DFA-4793-8864-BA6D4E7E5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B90B1E-1A29-4352-AE2A-E2429B2B4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915" y="1853754"/>
            <a:ext cx="4599517" cy="3449638"/>
          </a:xfrm>
        </p:spPr>
      </p:pic>
    </p:spTree>
    <p:extLst>
      <p:ext uri="{BB962C8B-B14F-4D97-AF65-F5344CB8AC3E}">
        <p14:creationId xmlns:p14="http://schemas.microsoft.com/office/powerpoint/2010/main" val="1892887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9371-D08B-4F33-A44D-CDE79821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E28F50-1578-434A-8864-B7C28380B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6483" y="1524000"/>
            <a:ext cx="4599517" cy="4012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B7485A-5D03-4545-A224-7E1365E40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397" y="1569719"/>
            <a:ext cx="3769360" cy="3941763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5130966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628</TotalTime>
  <Words>691</Words>
  <Application>Microsoft Office PowerPoint</Application>
  <PresentationFormat>Widescreen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Arial Black</vt:lpstr>
      <vt:lpstr>Rockwell</vt:lpstr>
      <vt:lpstr>Gallery</vt:lpstr>
      <vt:lpstr>BLEEDING PALE MAN  CHIEF:DR.J.SANGUMANI MD D.Diab  ASSISTANT PROFESSORS: DR.PALANIKUMARAN MD d.diab DR.SUDHA MD DR.SENTHILKUMAR MD  presentor :dr.priyadharshan</vt:lpstr>
      <vt:lpstr>PowerPoint Presentation</vt:lpstr>
      <vt:lpstr>PowerPoint Presentation</vt:lpstr>
      <vt:lpstr> PAST HISTORY  </vt:lpstr>
      <vt:lpstr>FAMILY HISTORY</vt:lpstr>
      <vt:lpstr>PowerPoint Presentation</vt:lpstr>
      <vt:lpstr>General examination</vt:lpstr>
      <vt:lpstr>PowerPoint Presentation</vt:lpstr>
      <vt:lpstr>PowerPoint Presentation</vt:lpstr>
      <vt:lpstr>PowerPoint Presentation</vt:lpstr>
      <vt:lpstr>PowerPoint Presentation</vt:lpstr>
      <vt:lpstr>COMPLETE HEMOGRAM WITH PERIPHERAL SMEAR</vt:lpstr>
      <vt:lpstr>PowerPoint Presentation</vt:lpstr>
      <vt:lpstr>PowerPoint Presentation</vt:lpstr>
      <vt:lpstr>POSITIVE FINDINGS</vt:lpstr>
      <vt:lpstr>possibilities</vt:lpstr>
      <vt:lpstr>DIFFERENTIAL DIAGNOSIS</vt:lpstr>
      <vt:lpstr>ENT</vt:lpstr>
      <vt:lpstr>PowerPoint Presentation</vt:lpstr>
      <vt:lpstr>DERMATOLOGY</vt:lpstr>
      <vt:lpstr>MEDICAL GASTROENTEROLOGY</vt:lpstr>
      <vt:lpstr>PowerPoint Presentation</vt:lpstr>
      <vt:lpstr>COLONOSCOPY</vt:lpstr>
      <vt:lpstr>TO RULE OUT 0ther AV MALFORMATION</vt:lpstr>
      <vt:lpstr>CURACAO’S DIAGNOSTIC CRITERIA</vt:lpstr>
      <vt:lpstr>DIAGNOSIS</vt:lpstr>
      <vt:lpstr>TREATMENT</vt:lpstr>
      <vt:lpstr>AIM OF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SELVA KUMAR</dc:creator>
  <cp:lastModifiedBy>SELVA KUMAR</cp:lastModifiedBy>
  <cp:revision>58</cp:revision>
  <dcterms:created xsi:type="dcterms:W3CDTF">2021-03-14T15:58:19Z</dcterms:created>
  <dcterms:modified xsi:type="dcterms:W3CDTF">2021-03-16T21:53:33Z</dcterms:modified>
</cp:coreProperties>
</file>