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ov" ContentType="video/quicktime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type="screen16x9" cy="6858000" cx="12192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20009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59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tableStyles" Target="tableStyle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4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5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6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87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"/>
          <p:cNvSpPr>
            <a:spLocks noGrp="1"/>
          </p:cNvSpPr>
          <p:nvPr>
            <p:ph type="body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Title Slide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Rectangle 6"/>
          <p:cNvSpPr/>
          <p:nvPr/>
        </p:nvSpPr>
        <p:spPr>
          <a:xfrm>
            <a:off x="920834" y="1346946"/>
            <a:ext cx="10222992" cy="80683"/>
          </a:xfrm>
          <a:prstGeom prst="rect"/>
          <a:blipFill rotWithShape="1" dpi="0">
            <a:blip xmlns:r="http://schemas.openxmlformats.org/officeDocument/2006/relationships" r:embed="rId1">
              <a:alphaModFix amt="85000"/>
              <a:lum bright="70000" contrast="-70000"/>
            </a:blip>
            <a:srcRect/>
            <a:tile algn="ctr" flip="xy" sx="92000" sy="89000" tx="0" ty="-76200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584" name="Rectangle 7"/>
          <p:cNvSpPr/>
          <p:nvPr/>
        </p:nvSpPr>
        <p:spPr>
          <a:xfrm>
            <a:off x="920834" y="4299696"/>
            <a:ext cx="10222992" cy="80683"/>
          </a:xfrm>
          <a:prstGeom prst="rect"/>
          <a:blipFill rotWithShape="1" dpi="0">
            <a:blip xmlns:r="http://schemas.openxmlformats.org/officeDocument/2006/relationships" r:embed="rId1">
              <a:alphaModFix amt="85000"/>
              <a:lum bright="70000" contrast="-70000"/>
            </a:blip>
            <a:srcRect/>
            <a:tile algn="ctr" flip="xy" sx="92000" sy="89000" tx="0" ty="-71755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585" name="Rectangle 8"/>
          <p:cNvSpPr/>
          <p:nvPr/>
        </p:nvSpPr>
        <p:spPr>
          <a:xfrm>
            <a:off x="920834" y="1484779"/>
            <a:ext cx="10222992" cy="2743200"/>
          </a:xfrm>
          <a:prstGeom prst="rect"/>
          <a:blipFill rotWithShape="1" dpi="0">
            <a:blip xmlns:r="http://schemas.openxmlformats.org/officeDocument/2006/relationships" r:embed="rId1">
              <a:alphaModFix amt="85000"/>
              <a:lum bright="70000" contrast="-70000"/>
            </a:blip>
            <a:srcRect/>
            <a:tile algn="ctr" flip="xy" sx="92000" sy="89000" tx="0" ty="-70485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grpSp>
        <p:nvGrpSpPr>
          <p:cNvPr id="25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048586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/>
            <a:blipFill rotWithShape="1" dpi="0">
              <a:blip xmlns:r="http://schemas.openxmlformats.org/officeDocument/2006/relationships"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algn="tl" flip="none" sx="85000" sy="85000" tx="0" ty="0"/>
            </a:blipFill>
            <a:ln w="25400" cap="flat" cmpd="sng" algn="ctr">
              <a:noFill/>
              <a:prstDash val="solid"/>
            </a:ln>
            <a:effectLst/>
          </p:spPr>
          <p:txBody>
            <a:bodyPr anchor="ctr" bIns="0" lIns="0" rIns="0" rtlCol="0" tIns="0"/>
            <a:p>
              <a:pPr algn="ctr" defTabSz="914400" eaLnBrk="1" fontAlgn="auto" hangingPunct="1" indent="0" latinLnBrk="0" lvl="0" marL="0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baseline="0" b="0" cap="none" dirty="0" sz="2000" i="0" kern="0" kumimoji="0" lang="en-US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48587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/>
            <a:noFill/>
            <a:ln w="25400" cap="flat" cmpd="sng" algn="ctr">
              <a:solidFill>
                <a:sysClr lastClr="FFFFFF" val="window"/>
              </a:solidFill>
              <a:prstDash val="solid"/>
            </a:ln>
            <a:effectLst/>
          </p:spPr>
          <p:txBody>
            <a:bodyPr anchor="ctr" rtlCol="0"/>
            <a:p>
              <a:pPr algn="ctr" defTabSz="914400" eaLnBrk="1" fontAlgn="auto" hangingPunct="1" indent="0" latinLnBrk="0" lvl="0" marL="0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baseline="0" b="0" cap="none" dirty="0" sz="1800" i="0" kern="0" kumimoji="0" lang="en-US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48588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baseline="0" cap="all" sz="9600">
                <a:blipFill rotWithShape="1" dpi="0">
                  <a:blip xmlns:r="http://schemas.openxmlformats.org/officeDocument/2006/relationships" r:embed="rId2"/>
                  <a:srcRect/>
                  <a:tile algn="tl" flip="none" sx="65000" sy="64000" tx="6350" ty="-127000"/>
                </a:blipFill>
              </a:defRPr>
            </a:lvl1pPr>
          </a:lstStyle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589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algn="l" indent="0" marL="0">
              <a:buNone/>
              <a:defRPr sz="2200">
                <a:solidFill>
                  <a:schemeClr val="tx1"/>
                </a:solidFill>
              </a:defRPr>
            </a:lvl1pPr>
            <a:lvl2pPr algn="ctr" indent="0" marL="457200">
              <a:buNone/>
              <a:defRPr sz="2800"/>
            </a:lvl2pPr>
            <a:lvl3pPr algn="ctr" indent="0" marL="914400">
              <a:buNone/>
              <a:defRPr sz="2400"/>
            </a:lvl3pPr>
            <a:lvl4pPr algn="ctr" indent="0" marL="1371600">
              <a:buNone/>
              <a:defRPr sz="2000"/>
            </a:lvl4pPr>
            <a:lvl5pPr algn="ctr" indent="0" marL="1828800">
              <a:buNone/>
              <a:defRPr sz="2000"/>
            </a:lvl5pPr>
            <a:lvl6pPr algn="ctr" indent="0" marL="2286000">
              <a:buNone/>
              <a:defRPr sz="2000"/>
            </a:lvl6pPr>
            <a:lvl7pPr algn="ctr" indent="0" marL="2743200">
              <a:buNone/>
              <a:defRPr sz="2000"/>
            </a:lvl7pPr>
            <a:lvl8pPr algn="ctr" indent="0" marL="3200400">
              <a:buNone/>
              <a:defRPr sz="2000"/>
            </a:lvl8pPr>
            <a:lvl9pPr algn="ctr" indent="0" marL="3657600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dirty="0" lang="en-US"/>
          </a:p>
        </p:txBody>
      </p:sp>
      <p:sp>
        <p:nvSpPr>
          <p:cNvPr id="10485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3284890-85D2-4D7B-8EF5-15A9C1DB8F42}" type="datetimeFigureOut">
              <a:rPr lang="en-US" smtClean="0"/>
              <a:t>12/26/23</a:t>
            </a:fld>
            <a:endParaRPr lang="en-US"/>
          </a:p>
        </p:txBody>
      </p:sp>
      <p:sp>
        <p:nvSpPr>
          <p:cNvPr id="10485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48648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4864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7157CC2-0FC8-4686-B024-99790E0F5162}" type="datetimeFigureOut">
              <a:rPr lang="en-US" smtClean="0"/>
              <a:t>12/26/23</a:t>
            </a:fld>
            <a:endParaRPr lang="en-US"/>
          </a:p>
        </p:txBody>
      </p:sp>
      <p:sp>
        <p:nvSpPr>
          <p:cNvPr id="104865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63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6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6764DA5-CD3D-4590-A511-FCD3BC7A793E}" type="datetimeFigureOut">
              <a:rPr lang="en-US" smtClean="0"/>
              <a:t>12/26/23</a:t>
            </a:fld>
            <a:endParaRPr lang="en-US"/>
          </a:p>
        </p:txBody>
      </p:sp>
      <p:sp>
        <p:nvSpPr>
          <p:cNvPr id="10486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596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59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2F5661D-6934-4B32-B92C-470368BF1EC6}" type="datetimeFigureOut">
              <a:rPr lang="en-US" smtClean="0"/>
              <a:t>12/26/23</a:t>
            </a:fld>
            <a:endParaRPr lang="en-US"/>
          </a:p>
        </p:txBody>
      </p:sp>
      <p:sp>
        <p:nvSpPr>
          <p:cNvPr id="104859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secHead">
  <p:cSld name="Section Header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Rectangle 6"/>
          <p:cNvSpPr/>
          <p:nvPr/>
        </p:nvSpPr>
        <p:spPr>
          <a:xfrm>
            <a:off x="0" y="4917989"/>
            <a:ext cx="12192000" cy="1940010"/>
          </a:xfrm>
          <a:prstGeom prst="rect"/>
          <a:blipFill rotWithShape="1" dpi="0">
            <a:blip xmlns:r="http://schemas.openxmlformats.org/officeDocument/2006/relationships" r:embed="rId1">
              <a:alphaModFix amt="85000"/>
              <a:lum bright="70000" contrast="-70000"/>
            </a:blip>
            <a:srcRect/>
            <a:tile algn="ctr" flip="xy" sx="92000" sy="89000" tx="0" ty="-70485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53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b="0" sz="8000"/>
            </a:lvl1pPr>
          </a:lstStyle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654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indent="0" marL="0">
              <a:buNone/>
              <a:defRPr sz="20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655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p>
            <a:fld id="{C6F822A4-8DA6-4447-9B1F-C5DB58435268}" type="datetimeFigureOut">
              <a:rPr lang="en-US" smtClean="0"/>
              <a:t>12/26/23</a:t>
            </a:fld>
            <a:endParaRPr dirty="0" lang="en-US"/>
          </a:p>
        </p:txBody>
      </p:sp>
      <p:sp>
        <p:nvSpPr>
          <p:cNvPr id="104865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p>
            <a:endParaRPr dirty="0" lang="en-US"/>
          </a:p>
        </p:txBody>
      </p:sp>
      <p:grpSp>
        <p:nvGrpSpPr>
          <p:cNvPr id="70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1048657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/>
            <a:blipFill rotWithShape="1" dpi="0">
              <a:blip xmlns:r="http://schemas.openxmlformats.org/officeDocument/2006/relationships"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algn="tl" flip="none" sx="85000" sy="85000" tx="0" ty="0"/>
            </a:blipFill>
            <a:ln w="25400" cap="flat" cmpd="sng" algn="ctr">
              <a:noFill/>
              <a:prstDash val="solid"/>
            </a:ln>
            <a:effectLst/>
          </p:spPr>
          <p:txBody>
            <a:bodyPr anchor="ctr" bIns="0" lIns="0" rIns="0" rtlCol="0" tIns="0"/>
            <a:p>
              <a:pPr algn="ctr" defTabSz="914400" eaLnBrk="1" fontAlgn="auto" hangingPunct="1" indent="0" latinLnBrk="0" lvl="0" marL="0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baseline="0" b="0" cap="none" dirty="0" sz="2000" i="0" kern="0" kumimoji="0" lang="en-US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48658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/>
            <a:noFill/>
            <a:ln w="25400" cap="flat" cmpd="sng" algn="ctr">
              <a:solidFill>
                <a:sysClr lastClr="FFFFFF" val="window"/>
              </a:solidFill>
              <a:prstDash val="solid"/>
            </a:ln>
            <a:effectLst/>
          </p:spPr>
          <p:txBody>
            <a:bodyPr anchor="ctr" rtlCol="0"/>
            <a:p>
              <a:pPr algn="ctr" defTabSz="914400" eaLnBrk="1" fontAlgn="auto" hangingPunct="1" indent="0" latinLnBrk="0" lvl="0" marL="0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baseline="0" b="0" cap="none" dirty="0" sz="1800" i="0" kern="0" kumimoji="0" lang="en-US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4865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t>‹#›</a:t>
            </a:fld>
            <a:endParaRPr dirty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661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662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66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548D31E-DCDA-41A7-9C67-C4B11B94D21D}" type="datetimeFigureOut">
              <a:rPr lang="en-US" smtClean="0"/>
              <a:t>12/26/23</a:t>
            </a:fld>
            <a:endParaRPr lang="en-US"/>
          </a:p>
        </p:txBody>
      </p:sp>
      <p:sp>
        <p:nvSpPr>
          <p:cNvPr id="104866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indent="0" marL="0">
              <a:buNone/>
              <a:defRPr b="1" sz="2000">
                <a:solidFill>
                  <a:schemeClr val="accent1">
                    <a:lumMod val="75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667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66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indent="0" marL="0">
              <a:buNone/>
              <a:defRPr b="1" sz="2000">
                <a:solidFill>
                  <a:schemeClr val="accent1">
                    <a:lumMod val="75000"/>
                  </a:schemeClr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669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67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B3762C0-B258-48F1-ADE6-176B4174CCDD}" type="datetimeFigureOut">
              <a:rPr lang="en-US" smtClean="0"/>
              <a:t>12/26/23</a:t>
            </a:fld>
            <a:endParaRPr lang="en-US"/>
          </a:p>
        </p:txBody>
      </p:sp>
      <p:sp>
        <p:nvSpPr>
          <p:cNvPr id="104867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7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48673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dirty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77919A6-33EB-49BD-A62F-1FA56B9F9712}" type="datetimeFigureOut">
              <a:rPr lang="en-US" smtClean="0"/>
              <a:t>12/26/23</a:t>
            </a:fld>
            <a:endParaRPr lang="en-US"/>
          </a:p>
        </p:txBody>
      </p:sp>
      <p:sp>
        <p:nvSpPr>
          <p:cNvPr id="104863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48632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A4E7D1B-D673-4CF6-8672-009D42ABD2A0}" type="datetimeFigureOut">
              <a:rPr lang="en-US" smtClean="0"/>
              <a:t>12/26/23</a:t>
            </a:fld>
            <a:endParaRPr lang="en-US"/>
          </a:p>
        </p:txBody>
      </p:sp>
      <p:sp>
        <p:nvSpPr>
          <p:cNvPr id="104862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objTx">
  <p:cSld name="Content with Caption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Rectangle 7"/>
          <p:cNvSpPr/>
          <p:nvPr/>
        </p:nvSpPr>
        <p:spPr>
          <a:xfrm>
            <a:off x="8303740" y="0"/>
            <a:ext cx="3888259" cy="6857999"/>
          </a:xfrm>
          <a:prstGeom prst="rect"/>
          <a:blipFill rotWithShape="1" dpi="0">
            <a:blip xmlns:r="http://schemas.openxmlformats.org/officeDocument/2006/relationships" r:embed="rId1">
              <a:alphaModFix amt="60000"/>
              <a:lum bright="70000" contrast="-70000"/>
            </a:blip>
            <a:srcRect/>
            <a:tile algn="ctr" flip="xy" sx="92000" sy="89000" tx="0" ty="-70485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75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b="1" sz="3200"/>
            </a:lvl1pPr>
          </a:lstStyle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676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677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indent="0" marL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67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A16AA21-1863-4931-97CB-99D0A168701B}" type="datetimeFigureOut">
              <a:rPr lang="en-US" smtClean="0"/>
              <a:t>12/26/23</a:t>
            </a:fld>
            <a:endParaRPr lang="en-US"/>
          </a:p>
        </p:txBody>
      </p:sp>
      <p:sp>
        <p:nvSpPr>
          <p:cNvPr id="104867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grpSp>
        <p:nvGrpSpPr>
          <p:cNvPr id="74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4868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/>
            <a:blipFill rotWithShape="1" dpi="0">
              <a:blip xmlns:r="http://schemas.openxmlformats.org/officeDocument/2006/relationships"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algn="tl" flip="none" sx="85000" sy="85000" tx="50800" ty="0"/>
            </a:blipFill>
            <a:ln w="25400" cap="flat" cmpd="sng" algn="ctr">
              <a:noFill/>
              <a:prstDash val="solid"/>
            </a:ln>
            <a:effectLst/>
          </p:spPr>
          <p:txBody>
            <a:bodyPr anchor="ctr" bIns="0" lIns="0" rIns="0" rtlCol="0" tIns="0"/>
            <a:p>
              <a:pPr algn="ctr" defTabSz="914400" eaLnBrk="1" fontAlgn="auto" hangingPunct="1" indent="0" latinLnBrk="0" lvl="0" marL="0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baseline="0" b="0" cap="none" dirty="0" sz="2000" i="0" kern="0" kumimoji="0" lang="en-US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4868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/>
            <a:noFill/>
            <a:ln w="12700" cap="flat" cmpd="sng" algn="ctr">
              <a:solidFill>
                <a:sysClr lastClr="FFFFFF" val="window"/>
              </a:solidFill>
              <a:prstDash val="solid"/>
            </a:ln>
            <a:effectLst/>
          </p:spPr>
          <p:txBody>
            <a:bodyPr anchor="ctr" rtlCol="0"/>
            <a:p>
              <a:pPr algn="ctr" defTabSz="914400" eaLnBrk="1" fontAlgn="auto" hangingPunct="1" indent="0" latinLnBrk="0" lvl="0" marL="0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baseline="0" b="0" cap="none" dirty="0" sz="1800" i="0" kern="0" kumimoji="0" lang="en-US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4868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picTx">
  <p:cSld name="Picture with Caption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Rectangle 10"/>
          <p:cNvSpPr/>
          <p:nvPr/>
        </p:nvSpPr>
        <p:spPr>
          <a:xfrm>
            <a:off x="8303740" y="0"/>
            <a:ext cx="3888259" cy="6857999"/>
          </a:xfrm>
          <a:prstGeom prst="rect"/>
          <a:blipFill rotWithShape="1" dpi="0">
            <a:blip xmlns:r="http://schemas.openxmlformats.org/officeDocument/2006/relationships" r:embed="rId1">
              <a:alphaModFix amt="60000"/>
              <a:lum bright="70000" contrast="-70000"/>
            </a:blip>
            <a:srcRect/>
            <a:tile algn="ctr" flip="xy" sx="92000" sy="89000" tx="0" ty="-70485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  <p:sp>
        <p:nvSpPr>
          <p:cNvPr id="1048640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b="1" sz="3200"/>
            </a:lvl1pPr>
          </a:lstStyle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641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dirty="0" lang="en-US"/>
          </a:p>
        </p:txBody>
      </p:sp>
      <p:sp>
        <p:nvSpPr>
          <p:cNvPr id="1048642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indent="0" marL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64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772C379-9A7C-4C87-A116-CBE9F58B04C5}" type="datetimeFigureOut">
              <a:rPr lang="en-US" smtClean="0"/>
              <a:t>12/26/23</a:t>
            </a:fld>
            <a:endParaRPr lang="en-US"/>
          </a:p>
        </p:txBody>
      </p:sp>
      <p:grpSp>
        <p:nvGrpSpPr>
          <p:cNvPr id="67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48644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/>
            <a:blipFill rotWithShape="1" dpi="0">
              <a:blip xmlns:r="http://schemas.openxmlformats.org/officeDocument/2006/relationships"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algn="tl" flip="none" sx="85000" sy="85000" tx="50800" ty="0"/>
            </a:blipFill>
            <a:ln w="25400" cap="flat" cmpd="sng" algn="ctr">
              <a:noFill/>
              <a:prstDash val="solid"/>
            </a:ln>
            <a:effectLst/>
          </p:spPr>
          <p:txBody>
            <a:bodyPr anchor="ctr" bIns="0" lIns="0" rIns="0" rtlCol="0" tIns="0"/>
            <a:p>
              <a:pPr algn="ctr" defTabSz="914400" eaLnBrk="1" fontAlgn="auto" hangingPunct="1" indent="0" latinLnBrk="0" lvl="0" marL="0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baseline="0" b="0" cap="none" dirty="0" sz="2000" i="0" kern="0" kumimoji="0" lang="en-US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48645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/>
            <a:noFill/>
            <a:ln w="12700" cap="flat" cmpd="sng" algn="ctr">
              <a:solidFill>
                <a:sysClr lastClr="FFFFFF" val="window"/>
              </a:solidFill>
              <a:prstDash val="solid"/>
            </a:ln>
            <a:effectLst/>
          </p:spPr>
          <p:txBody>
            <a:bodyPr anchor="ctr" rtlCol="0"/>
            <a:p>
              <a:pPr algn="ctr" defTabSz="914400" eaLnBrk="1" fontAlgn="auto" hangingPunct="1" indent="0" latinLnBrk="0" lvl="0" marL="0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baseline="0" b="0" cap="none" dirty="0" sz="1800" i="0" kern="0" kumimoji="0" lang="en-US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4864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3.png"/><Relationship Id="rId13" Type="http://schemas.openxmlformats.org/officeDocument/2006/relationships/image" Target="../media/image2.png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GB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12/26/23</a:t>
            </a:fld>
            <a:endParaRPr dirty="0"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dirty="0" lang="en-US"/>
          </a:p>
        </p:txBody>
      </p:sp>
      <p:grpSp>
        <p:nvGrpSpPr>
          <p:cNvPr id="12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48580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/>
            <a:blipFill rotWithShape="1" dpi="0">
              <a:blip xmlns:r="http://schemas.openxmlformats.org/officeDocument/2006/relationships" r:embed="rId1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algn="tl" flip="none" sx="85000" sy="85000" tx="50800" ty="0"/>
            </a:blipFill>
            <a:ln w="25400" cap="flat" cmpd="sng" algn="ctr">
              <a:noFill/>
              <a:prstDash val="solid"/>
            </a:ln>
            <a:effectLst/>
          </p:spPr>
          <p:txBody>
            <a:bodyPr anchor="ctr" bIns="0" lIns="0" rIns="0" rtlCol="0" tIns="0"/>
            <a:p>
              <a:pPr algn="ctr" defTabSz="914400" eaLnBrk="1" fontAlgn="auto" hangingPunct="1" indent="0" latinLnBrk="0" lvl="0" marL="0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baseline="0" b="0" cap="none" dirty="0" sz="2000" i="0" kern="0" kumimoji="0" lang="en-US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48581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/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 rtlCol="0"/>
            <a:p>
              <a:pPr algn="ctr" defTabSz="914400" eaLnBrk="1" fontAlgn="auto" hangingPunct="1" indent="0" latinLnBrk="0" lvl="0" marL="0" marR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baseline="0" b="0" cap="none" dirty="0" sz="1800" i="0" kern="0" kumimoji="0" lang="en-US" noProof="0" normalizeH="0" spc="0" strike="noStrike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4858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b="1" sz="140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dirty="0"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baseline="0" cap="all" sz="5400" kern="1200">
          <a:blipFill>
            <a:blip xmlns:r="http://schemas.openxmlformats.org/officeDocument/2006/relationships" r:embed="rId13"/>
            <a:tile algn="tl" flip="none" sx="65000" sy="64000" tx="6350" ty="-127000"/>
          </a:blipFill>
          <a:latin typeface="+mj-lt"/>
          <a:ea typeface="+mj-ea"/>
          <a:cs typeface="+mj-cs"/>
        </a:defRPr>
      </a:lvl1pPr>
    </p:titleStyle>
    <p:bodyStyle>
      <a:lvl1pPr algn="l" defTabSz="914400" eaLnBrk="1" hangingPunct="1" indent="-182880" latinLnBrk="0" marL="182880" rtl="0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182880" latinLnBrk="0" marL="45720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182880" latinLnBrk="0" marL="73152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182880" latinLnBrk="0" marL="100584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182880" latinLnBrk="0" marL="128016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160000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190000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220000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2500000" rtl="0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video" Target="../media/media1.mov"/><Relationship Id="rId2" Type="http://schemas.microsoft.com/office/2007/relationships/media" Target="../media/media1.mov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video" Target="../media/media2.mov"/><Relationship Id="rId2" Type="http://schemas.microsoft.com/office/2007/relationships/media" Target="../media/media2.mov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video" Target="../media/media3.mov"/><Relationship Id="rId2" Type="http://schemas.microsoft.com/office/2007/relationships/media" Target="../media/media3.mov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itle 1"/>
          <p:cNvSpPr>
            <a:spLocks noGrp="1"/>
          </p:cNvSpPr>
          <p:nvPr>
            <p:ph type="ctrTitle"/>
          </p:nvPr>
        </p:nvSpPr>
        <p:spPr>
          <a:xfrm>
            <a:off x="1051560" y="0"/>
            <a:ext cx="9966960" cy="2765777"/>
          </a:xfrm>
        </p:spPr>
        <p:txBody>
          <a:bodyPr/>
          <a:p>
            <a:r>
              <a:rPr dirty="0" sz="9500" lang="en-IN"/>
              <a:t>The </a:t>
            </a:r>
            <a:r>
              <a:rPr dirty="0" sz="9500" lang="en-IN" err="1"/>
              <a:t>tumor</a:t>
            </a:r>
            <a:r>
              <a:rPr dirty="0" sz="9500" lang="en-IN"/>
              <a:t> dance</a:t>
            </a:r>
          </a:p>
        </p:txBody>
      </p:sp>
      <p:sp>
        <p:nvSpPr>
          <p:cNvPr id="1048594" name="Subtitle 2"/>
          <p:cNvSpPr>
            <a:spLocks noGrp="1"/>
          </p:cNvSpPr>
          <p:nvPr>
            <p:ph type="subTitle" idx="1"/>
          </p:nvPr>
        </p:nvSpPr>
        <p:spPr>
          <a:xfrm>
            <a:off x="1069848" y="2468881"/>
            <a:ext cx="7891272" cy="2990087"/>
          </a:xfrm>
        </p:spPr>
        <p:txBody>
          <a:bodyPr/>
          <a:p>
            <a:pPr algn="r"/>
            <a:r>
              <a:rPr dirty="0" lang="en-IN"/>
              <a:t>BY FIRST MEDICAL UNIT</a:t>
            </a:r>
          </a:p>
          <a:p>
            <a:pPr algn="r"/>
            <a:r>
              <a:rPr dirty="0" sz="2000" lang="en-IN"/>
              <a:t>CHIEF: DR.M.NATARAJAN M.D.,</a:t>
            </a:r>
          </a:p>
          <a:p>
            <a:pPr algn="r"/>
            <a:r>
              <a:rPr dirty="0" sz="2000" lang="en-IN"/>
              <a:t>ASST. PROFESSORS: </a:t>
            </a:r>
            <a:r>
              <a:rPr dirty="0" sz="2000" lang="en-IN" err="1"/>
              <a:t>DR.V.PALANIKUMARAN</a:t>
            </a:r>
            <a:r>
              <a:rPr dirty="0" sz="2000" lang="en-IN"/>
              <a:t> M.D.,D.DIAB</a:t>
            </a:r>
          </a:p>
          <a:p>
            <a:pPr algn="r"/>
            <a:r>
              <a:rPr dirty="0" sz="2000" lang="en-IN"/>
              <a:t>DR. </a:t>
            </a:r>
            <a:r>
              <a:rPr dirty="0" sz="2000" lang="en-IN" err="1"/>
              <a:t>VASANTHAKALYANI</a:t>
            </a:r>
            <a:r>
              <a:rPr dirty="0" sz="2000" lang="en-IN"/>
              <a:t> M.D.,DCP</a:t>
            </a:r>
          </a:p>
          <a:p>
            <a:pPr algn="r"/>
            <a:r>
              <a:rPr dirty="0" sz="2000" lang="en-IN"/>
              <a:t>DR. </a:t>
            </a:r>
            <a:r>
              <a:rPr dirty="0" sz="2000" lang="en-IN" err="1"/>
              <a:t>SURESHKUMAR</a:t>
            </a:r>
            <a:r>
              <a:rPr dirty="0" sz="2000" lang="en-IN"/>
              <a:t> M.D.,</a:t>
            </a:r>
          </a:p>
          <a:p>
            <a:pPr algn="r"/>
            <a:endParaRPr dirty="0" sz="2000" lang="en-IN"/>
          </a:p>
          <a:p>
            <a:pPr algn="r"/>
            <a:r>
              <a:rPr dirty="0" sz="2000" lang="en-IN" err="1"/>
              <a:t>PRESENTOR</a:t>
            </a:r>
            <a:r>
              <a:rPr dirty="0" sz="2000" lang="en-IN"/>
              <a:t> : DR.RAGUPATHI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itle 1"/>
          <p:cNvSpPr>
            <a:spLocks noGrp="1"/>
          </p:cNvSpPr>
          <p:nvPr>
            <p:ph type="title"/>
          </p:nvPr>
        </p:nvSpPr>
        <p:spPr>
          <a:xfrm>
            <a:off x="0" y="-109727"/>
            <a:ext cx="10515600" cy="1266406"/>
          </a:xfrm>
        </p:spPr>
        <p:txBody>
          <a:bodyPr/>
          <a:p>
            <a:r>
              <a:rPr dirty="0" lang="en-US"/>
              <a:t>ECG ON 11.12.2023</a:t>
            </a:r>
            <a:endParaRPr dirty="0" lang="en-IN"/>
          </a:p>
        </p:txBody>
      </p:sp>
      <p:pic>
        <p:nvPicPr>
          <p:cNvPr id="2097154" name="Picture 5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733779" y="804333"/>
            <a:ext cx="10688672" cy="605818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5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04333" y="0"/>
            <a:ext cx="10343364" cy="68491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IN"/>
              <a:t>Investigations </a:t>
            </a:r>
            <a:endParaRPr dirty="0" lang="en-US"/>
          </a:p>
        </p:txBody>
      </p:sp>
      <p:graphicFrame>
        <p:nvGraphicFramePr>
          <p:cNvPr id="4194304" name="Table 8"/>
          <p:cNvGraphicFramePr>
            <a:graphicFrameLocks noGrp="1"/>
          </p:cNvGraphicFramePr>
          <p:nvPr>
            <p:ph idx="1"/>
          </p:nvPr>
        </p:nvGraphicFramePr>
        <p:xfrm>
          <a:off x="1069975" y="2120899"/>
          <a:ext cx="5421136" cy="4227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0568"/>
                <a:gridCol w="2710568"/>
              </a:tblGrid>
              <a:tr h="422729">
                <a:tc>
                  <a:txBody>
                    <a:bodyPr/>
                    <a:p>
                      <a:endParaRPr lang="en-US"/>
                    </a:p>
                  </a:txBody>
                </a:tc>
                <a:tc>
                  <a:txBody>
                    <a:bodyPr/>
                    <a:p>
                      <a:endParaRPr lang="en-US"/>
                    </a:p>
                  </a:txBody>
                </a:tc>
              </a:tr>
              <a:tr h="422729">
                <a:tc>
                  <a:txBody>
                    <a:bodyPr/>
                    <a:p>
                      <a:r>
                        <a:rPr dirty="0" lang="en-IN"/>
                        <a:t>TC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r>
                        <a:rPr dirty="0" lang="en-IN"/>
                        <a:t>7300</a:t>
                      </a:r>
                      <a:endParaRPr dirty="0" lang="en-US"/>
                    </a:p>
                  </a:txBody>
                </a:tc>
              </a:tr>
              <a:tr h="422729">
                <a:tc>
                  <a:txBody>
                    <a:bodyPr/>
                    <a:p>
                      <a:r>
                        <a:rPr dirty="0" lang="en-IN"/>
                        <a:t>Hb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r>
                        <a:rPr dirty="0" lang="en-IN"/>
                        <a:t>11.3</a:t>
                      </a:r>
                      <a:endParaRPr dirty="0" lang="en-US"/>
                    </a:p>
                  </a:txBody>
                </a:tc>
              </a:tr>
              <a:tr h="422729">
                <a:tc>
                  <a:txBody>
                    <a:bodyPr/>
                    <a:p>
                      <a:r>
                        <a:rPr dirty="0" lang="en-IN"/>
                        <a:t>PCV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r>
                        <a:rPr dirty="0" lang="en-IN"/>
                        <a:t>36%</a:t>
                      </a:r>
                      <a:endParaRPr dirty="0" lang="en-US"/>
                    </a:p>
                  </a:txBody>
                </a:tc>
              </a:tr>
              <a:tr h="422729">
                <a:tc>
                  <a:txBody>
                    <a:bodyPr/>
                    <a:p>
                      <a:r>
                        <a:rPr dirty="0" lang="en-IN"/>
                        <a:t>PLT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r>
                        <a:rPr dirty="0" lang="en-IN"/>
                        <a:t>2.67 lakhs</a:t>
                      </a:r>
                      <a:endParaRPr dirty="0" lang="en-US"/>
                    </a:p>
                  </a:txBody>
                </a:tc>
              </a:tr>
              <a:tr h="422729">
                <a:tc>
                  <a:txBody>
                    <a:bodyPr/>
                    <a:p>
                      <a:r>
                        <a:rPr dirty="0" lang="en-IN"/>
                        <a:t>UREA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r>
                        <a:rPr dirty="0" lang="en-IN"/>
                        <a:t>28</a:t>
                      </a:r>
                      <a:endParaRPr dirty="0" lang="en-US"/>
                    </a:p>
                  </a:txBody>
                </a:tc>
              </a:tr>
              <a:tr h="422729">
                <a:tc>
                  <a:txBody>
                    <a:bodyPr/>
                    <a:p>
                      <a:r>
                        <a:rPr dirty="0" lang="en-IN"/>
                        <a:t>CREATININE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r>
                        <a:rPr dirty="0" lang="en-IN"/>
                        <a:t>0.8</a:t>
                      </a:r>
                    </a:p>
                  </a:txBody>
                </a:tc>
              </a:tr>
              <a:tr h="422729">
                <a:tc>
                  <a:txBody>
                    <a:bodyPr/>
                    <a:p>
                      <a:r>
                        <a:rPr dirty="0" lang="en-IN"/>
                        <a:t>RBS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r>
                        <a:rPr dirty="0" lang="en-IN"/>
                        <a:t>126 mg/dL</a:t>
                      </a:r>
                    </a:p>
                  </a:txBody>
                </a:tc>
              </a:tr>
              <a:tr h="422729">
                <a:tc>
                  <a:txBody>
                    <a:bodyPr/>
                    <a:p>
                      <a:r>
                        <a:rPr dirty="0" lang="en-IN"/>
                        <a:t>Na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r>
                        <a:rPr dirty="0" lang="en-IN"/>
                        <a:t>136 mEq/L</a:t>
                      </a:r>
                    </a:p>
                  </a:txBody>
                </a:tc>
              </a:tr>
              <a:tr h="422729">
                <a:tc>
                  <a:txBody>
                    <a:bodyPr/>
                    <a:p>
                      <a:r>
                        <a:rPr dirty="0" lang="en-IN"/>
                        <a:t>K</a:t>
                      </a:r>
                      <a:endParaRPr dirty="0" lang="en-US"/>
                    </a:p>
                  </a:txBody>
                </a:tc>
                <a:tc>
                  <a:txBody>
                    <a:bodyPr/>
                    <a:p>
                      <a:r>
                        <a:rPr dirty="0" lang="en-IN"/>
                        <a:t>3.6 mEq/L</a:t>
                      </a:r>
                    </a:p>
                  </a:txBody>
                </a:tc>
              </a:tr>
            </a:tbl>
          </a:graphicData>
        </a:graphic>
      </p:graphicFrame>
      <p:sp>
        <p:nvSpPr>
          <p:cNvPr id="1048618" name="TextBox 8"/>
          <p:cNvSpPr txBox="1"/>
          <p:nvPr/>
        </p:nvSpPr>
        <p:spPr>
          <a:xfrm>
            <a:off x="7594597" y="2782669"/>
            <a:ext cx="2861735" cy="1424940"/>
          </a:xfrm>
          <a:prstGeom prst="rect"/>
          <a:noFill/>
        </p:spPr>
        <p:txBody>
          <a:bodyPr rtlCol="0" wrap="square">
            <a:spAutoFit/>
          </a:bodyPr>
          <a:p>
            <a:pPr algn="l"/>
            <a:r>
              <a:rPr dirty="0" lang="en-IN"/>
              <a:t>ESR- 34mm/hr</a:t>
            </a:r>
          </a:p>
          <a:p>
            <a:pPr algn="l"/>
            <a:r>
              <a:rPr dirty="0" lang="en-IN"/>
              <a:t>CRP- Negative</a:t>
            </a:r>
          </a:p>
          <a:p>
            <a:pPr algn="l"/>
            <a:r>
              <a:rPr dirty="0" lang="en-IN"/>
              <a:t>VCTC – NR</a:t>
            </a:r>
          </a:p>
          <a:p>
            <a:pPr algn="l"/>
            <a:r>
              <a:rPr dirty="0" lang="en-IN"/>
              <a:t>Viral Markers- neg</a:t>
            </a:r>
          </a:p>
          <a:p>
            <a:pPr algn="l"/>
            <a:r>
              <a:rPr dirty="0" lang="en-IN"/>
              <a:t>TSH – Euthyroid state</a:t>
            </a:r>
            <a:endParaRPr dirty="0"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1"/>
          <p:cNvSpPr>
            <a:spLocks noGrp="1"/>
          </p:cNvSpPr>
          <p:nvPr>
            <p:ph type="title"/>
          </p:nvPr>
        </p:nvSpPr>
        <p:spPr>
          <a:xfrm>
            <a:off x="1066800" y="117743"/>
            <a:ext cx="10058400" cy="757146"/>
          </a:xfrm>
        </p:spPr>
        <p:txBody>
          <a:bodyPr>
            <a:normAutofit fontScale="94444"/>
          </a:bodyPr>
          <a:p>
            <a:pPr algn="ctr"/>
            <a:r>
              <a:rPr dirty="0" lang="en-IN"/>
              <a:t>Trans thoracic </a:t>
            </a:r>
            <a:r>
              <a:rPr dirty="0" lang="en-US"/>
              <a:t>ECHO</a:t>
            </a:r>
            <a:endParaRPr dirty="0" lang="en-IN"/>
          </a:p>
        </p:txBody>
      </p:sp>
      <p:pic>
        <p:nvPicPr>
          <p:cNvPr id="2097156" name="Picture 6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892779" y="849554"/>
            <a:ext cx="5884332" cy="600489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>
          <a:xfrm>
            <a:off x="0" y="-103048"/>
            <a:ext cx="10515600" cy="1325563"/>
          </a:xfrm>
        </p:spPr>
        <p:txBody>
          <a:bodyPr/>
          <a:p>
            <a:r>
              <a:rPr dirty="0" lang="en-US"/>
              <a:t>TEE</a:t>
            </a:r>
            <a:endParaRPr dirty="0" lang="en-IN"/>
          </a:p>
        </p:txBody>
      </p:sp>
      <p:pic>
        <p:nvPicPr>
          <p:cNvPr id="2097157" name="Content Placeholder 10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240068" y="0"/>
            <a:ext cx="10218154" cy="6856061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trim.5EB3AC47-27FF-4D69-AB39-106187267BA7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6"/>
                                        <p:tgtEl>
                                          <p:spTgt spid="2097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display="0" fill="hold" id="7">
                  <p:stCondLst>
                    <p:cond delay="indefinite"/>
                  </p:stCondLst>
                </p:cTn>
                <p:tgtEl>
                  <p:spTgt spid="2097158"/>
                </p:tgtEl>
              </p:cMediaNode>
            </p:video>
            <p:seq concurrent="1" nextAc="seek">
              <p:cTn evtFilter="cancelBubble" fill="hold" id="8" nodeType="interactiveSeq" restart="whenNotActive">
                <p:stCondLst>
                  <p:cond evt="onClick" delay="0">
                    <p:tgtEl>
                      <p:spTgt spid="2097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9">
                      <p:stCondLst>
                        <p:cond delay="0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12"/>
                                        <p:tgtEl>
                                          <p:spTgt spid="2097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trim.757DBD50-C87E-406F-A2B1-DCFB2E120808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6"/>
                                        <p:tgtEl>
                                          <p:spTgt spid="2097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display="0" fill="hold" id="7">
                  <p:stCondLst>
                    <p:cond delay="indefinite"/>
                  </p:stCondLst>
                </p:cTn>
                <p:tgtEl>
                  <p:spTgt spid="2097159"/>
                </p:tgtEl>
              </p:cMediaNode>
            </p:video>
            <p:seq concurrent="1" nextAc="seek">
              <p:cTn evtFilter="cancelBubble" fill="hold" id="8" nodeType="interactiveSeq" restart="whenNotActive">
                <p:stCondLst>
                  <p:cond evt="onClick" delay="0">
                    <p:tgtEl>
                      <p:spTgt spid="2097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9">
                      <p:stCondLst>
                        <p:cond delay="0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12"/>
                                        <p:tgtEl>
                                          <p:spTgt spid="2097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trim.E3AA102E-3859-4707-A5CC-15E4466C8A71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6"/>
                                        <p:tgtEl>
                                          <p:spTgt spid="2097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display="0" fill="hold" id="7">
                  <p:stCondLst>
                    <p:cond delay="indefinite"/>
                  </p:stCondLst>
                </p:cTn>
                <p:tgtEl>
                  <p:spTgt spid="2097160"/>
                </p:tgtEl>
              </p:cMediaNode>
            </p:video>
            <p:seq concurrent="1" nextAc="seek">
              <p:cTn evtFilter="cancelBubble" fill="hold" id="8" nodeType="interactiveSeq" restart="whenNotActive">
                <p:stCondLst>
                  <p:cond evt="onClick" delay="0">
                    <p:tgtEl>
                      <p:spTgt spid="2097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9">
                      <p:stCondLst>
                        <p:cond delay="0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12"/>
                                        <p:tgtEl>
                                          <p:spTgt spid="2097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6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1168626" y="0"/>
            <a:ext cx="10058400" cy="1128889"/>
          </a:xfrm>
        </p:spPr>
        <p:txBody>
          <a:bodyPr/>
          <a:p>
            <a:r>
              <a:rPr dirty="0" lang="en-US"/>
              <a:t>CARDIAC MRI</a:t>
            </a:r>
            <a:endParaRPr dirty="0" lang="en-IN"/>
          </a:p>
        </p:txBody>
      </p:sp>
      <p:pic>
        <p:nvPicPr>
          <p:cNvPr id="2097161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035116" y="832556"/>
            <a:ext cx="10191910" cy="57283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541887" y="32256"/>
            <a:ext cx="4783667" cy="6825744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IN"/>
              <a:t>Chief complaints</a:t>
            </a:r>
          </a:p>
        </p:txBody>
      </p:sp>
      <p:sp>
        <p:nvSpPr>
          <p:cNvPr id="1048601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dirty="0" lang="en-IN"/>
          </a:p>
          <a:p>
            <a:endParaRPr dirty="0" lang="en-US"/>
          </a:p>
          <a:p>
            <a:r>
              <a:rPr dirty="0" lang="en-US"/>
              <a:t>A 30 year old female</a:t>
            </a:r>
            <a:r>
              <a:rPr dirty="0" lang="en-IN"/>
              <a:t> came to our hospital with chief C/O Palpitations for 2 days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IN"/>
              <a:t>Treatment given</a:t>
            </a:r>
            <a:endParaRPr dirty="0" lang="en-US"/>
          </a:p>
        </p:txBody>
      </p:sp>
      <p:sp>
        <p:nvSpPr>
          <p:cNvPr id="1048626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dirty="0" lang="en-IN"/>
              <a:t>T. Verapamil 40 mg </a:t>
            </a:r>
            <a:r>
              <a:rPr dirty="0" lang="en-IN" err="1"/>
              <a:t>tds</a:t>
            </a:r>
            <a:endParaRPr dirty="0" lang="en-IN"/>
          </a:p>
          <a:p>
            <a:r>
              <a:rPr dirty="0" lang="en-IN"/>
              <a:t>Serial ECG monitoring </a:t>
            </a:r>
            <a:endParaRPr dirty="0" lang="en-US"/>
          </a:p>
          <a:p>
            <a:endParaRPr dirty="0" lang="en-US"/>
          </a:p>
          <a:p>
            <a:r>
              <a:rPr dirty="0" lang="en-US"/>
              <a:t>P</a:t>
            </a:r>
            <a:r>
              <a:rPr dirty="0" lang="en-US"/>
              <a:t>a</a:t>
            </a:r>
            <a:r>
              <a:rPr dirty="0" lang="en-US"/>
              <a:t>t</a:t>
            </a:r>
            <a:r>
              <a:rPr dirty="0" lang="en-US"/>
              <a:t>i</a:t>
            </a:r>
            <a:r>
              <a:rPr dirty="0" lang="en-US"/>
              <a:t>e</a:t>
            </a:r>
            <a:r>
              <a:rPr dirty="0" lang="en-US"/>
              <a:t>nt </a:t>
            </a:r>
            <a:r>
              <a:rPr dirty="0" lang="en-US"/>
              <a:t>w</a:t>
            </a:r>
            <a:r>
              <a:rPr dirty="0" lang="en-US"/>
              <a:t>a</a:t>
            </a:r>
            <a:r>
              <a:rPr dirty="0" lang="en-US"/>
              <a:t>s</a:t>
            </a:r>
            <a:r>
              <a:rPr dirty="0" lang="en-US"/>
              <a:t> </a:t>
            </a:r>
            <a:r>
              <a:rPr dirty="0" lang="en-US"/>
              <a:t>t</a:t>
            </a:r>
            <a:r>
              <a:rPr dirty="0" lang="en-US"/>
              <a:t>h</a:t>
            </a:r>
            <a:r>
              <a:rPr dirty="0" lang="en-US"/>
              <a:t>e</a:t>
            </a:r>
            <a:r>
              <a:rPr dirty="0" lang="en-US"/>
              <a:t>n</a:t>
            </a:r>
            <a:r>
              <a:rPr dirty="0" lang="en-US"/>
              <a:t> </a:t>
            </a:r>
            <a:r>
              <a:rPr dirty="0" lang="en-US"/>
              <a:t>t</a:t>
            </a:r>
            <a:r>
              <a:rPr dirty="0" lang="en-US"/>
              <a:t>r</a:t>
            </a:r>
            <a:r>
              <a:rPr dirty="0" lang="en-US"/>
              <a:t>a</a:t>
            </a:r>
            <a:r>
              <a:rPr dirty="0" lang="en-US"/>
              <a:t>n</a:t>
            </a:r>
            <a:r>
              <a:rPr dirty="0" lang="en-US"/>
              <a:t>s</a:t>
            </a:r>
            <a:r>
              <a:rPr dirty="0" lang="en-US"/>
              <a:t>f</a:t>
            </a:r>
            <a:r>
              <a:rPr dirty="0" lang="en-US"/>
              <a:t>erred </a:t>
            </a:r>
            <a:r>
              <a:rPr dirty="0" lang="en-US"/>
              <a:t>t</a:t>
            </a:r>
            <a:r>
              <a:rPr dirty="0" lang="en-US"/>
              <a:t>o</a:t>
            </a:r>
            <a:r>
              <a:rPr dirty="0" lang="en-US"/>
              <a:t> </a:t>
            </a:r>
            <a:r>
              <a:rPr dirty="0" lang="en-US"/>
              <a:t>C</a:t>
            </a:r>
            <a:r>
              <a:rPr dirty="0" lang="en-US"/>
              <a:t>T</a:t>
            </a:r>
            <a:r>
              <a:rPr dirty="0" lang="en-US"/>
              <a:t>V</a:t>
            </a:r>
            <a:r>
              <a:rPr dirty="0" lang="en-US"/>
              <a:t>S</a:t>
            </a:r>
            <a:r>
              <a:rPr dirty="0" lang="en-US"/>
              <a:t> </a:t>
            </a:r>
            <a:r>
              <a:rPr dirty="0" lang="en-US"/>
              <a:t>w</a:t>
            </a:r>
            <a:r>
              <a:rPr dirty="0" lang="en-US"/>
              <a:t>a</a:t>
            </a:r>
            <a:r>
              <a:rPr dirty="0" lang="en-US"/>
              <a:t>r</a:t>
            </a:r>
            <a:r>
              <a:rPr dirty="0" lang="en-US"/>
              <a:t>d</a:t>
            </a:r>
            <a:r>
              <a:rPr dirty="0" lang="en-US"/>
              <a:t> </a:t>
            </a:r>
            <a:r>
              <a:rPr dirty="0" lang="en-US"/>
              <a:t>f</a:t>
            </a:r>
            <a:r>
              <a:rPr dirty="0" lang="en-US"/>
              <a:t>o</a:t>
            </a:r>
            <a:r>
              <a:rPr dirty="0" lang="en-US"/>
              <a:t>r</a:t>
            </a:r>
            <a:r>
              <a:rPr dirty="0" lang="en-US"/>
              <a:t> </a:t>
            </a:r>
            <a:r>
              <a:rPr dirty="0" lang="en-US"/>
              <a:t>S</a:t>
            </a:r>
            <a:r>
              <a:rPr dirty="0" lang="en-US"/>
              <a:t>u</a:t>
            </a:r>
            <a:r>
              <a:rPr dirty="0" lang="en-US"/>
              <a:t>r</a:t>
            </a:r>
            <a:r>
              <a:rPr dirty="0" lang="en-US"/>
              <a:t>g</a:t>
            </a:r>
            <a:r>
              <a:rPr dirty="0" lang="en-US"/>
              <a:t>i</a:t>
            </a:r>
            <a:r>
              <a:rPr dirty="0" lang="en-US"/>
              <a:t>cal </a:t>
            </a:r>
            <a:r>
              <a:rPr dirty="0" lang="en-US"/>
              <a:t>M</a:t>
            </a:r>
            <a:r>
              <a:rPr dirty="0" lang="en-US"/>
              <a:t>a</a:t>
            </a:r>
            <a:r>
              <a:rPr dirty="0" lang="en-US"/>
              <a:t>n</a:t>
            </a:r>
            <a:r>
              <a:rPr dirty="0" lang="en-US"/>
              <a:t>a</a:t>
            </a:r>
            <a:r>
              <a:rPr dirty="0" lang="en-US"/>
              <a:t>g</a:t>
            </a:r>
            <a:r>
              <a:rPr dirty="0" lang="en-US"/>
              <a:t>e</a:t>
            </a:r>
            <a:r>
              <a:rPr dirty="0" lang="en-US"/>
              <a:t>ment</a:t>
            </a:r>
            <a:r>
              <a:rPr dirty="0" lang="en-US"/>
              <a:t>.</a:t>
            </a:r>
            <a:endParaRPr dirty="0"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338623" y="0"/>
            <a:ext cx="6902170" cy="6859787"/>
          </a:xfrm>
          <a:prstGeom prst="rect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IN"/>
              <a:t>Aim of presentation </a:t>
            </a:r>
            <a:endParaRPr dirty="0" lang="en-US"/>
          </a:p>
        </p:txBody>
      </p:sp>
      <p:sp>
        <p:nvSpPr>
          <p:cNvPr id="104862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dirty="0" lang="en-IN"/>
              <a:t>To Emphasise the Rarity of its Location </a:t>
            </a:r>
          </a:p>
          <a:p>
            <a:r>
              <a:rPr dirty="0" lang="en-IN"/>
              <a:t>Rarity of its Presentation </a:t>
            </a:r>
            <a:endParaRPr dirty="0"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itle 1"/>
          <p:cNvSpPr>
            <a:spLocks noGrp="1"/>
          </p:cNvSpPr>
          <p:nvPr>
            <p:ph type="title"/>
          </p:nvPr>
        </p:nvSpPr>
        <p:spPr>
          <a:xfrm>
            <a:off x="1066800" y="2319076"/>
            <a:ext cx="10058400" cy="1609344"/>
          </a:xfrm>
        </p:spPr>
        <p:txBody>
          <a:bodyPr/>
          <a:p>
            <a:pPr algn="ctr"/>
            <a:r>
              <a:rPr dirty="0" lang="en-IN"/>
              <a:t>Thank you</a:t>
            </a:r>
            <a:endParaRPr dirty="0"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1069848" y="141111"/>
            <a:ext cx="10058400" cy="1358505"/>
          </a:xfrm>
        </p:spPr>
        <p:txBody>
          <a:bodyPr/>
          <a:p>
            <a:pPr algn="ctr"/>
            <a:r>
              <a:rPr dirty="0" lang="en-US"/>
              <a:t>HOPI</a:t>
            </a:r>
            <a:endParaRPr dirty="0" lang="en-IN"/>
          </a:p>
        </p:txBody>
      </p:sp>
      <p:sp>
        <p:nvSpPr>
          <p:cNvPr id="1048603" name="Content Placeholder 2"/>
          <p:cNvSpPr>
            <a:spLocks noGrp="1"/>
          </p:cNvSpPr>
          <p:nvPr>
            <p:ph idx="1"/>
          </p:nvPr>
        </p:nvSpPr>
        <p:spPr>
          <a:xfrm>
            <a:off x="408611" y="1231506"/>
            <a:ext cx="11740896" cy="4779828"/>
          </a:xfrm>
        </p:spPr>
        <p:txBody>
          <a:bodyPr>
            <a:normAutofit/>
          </a:bodyPr>
          <a:p>
            <a:r>
              <a:rPr dirty="0" lang="en-US"/>
              <a:t>Patient was apparently normal 2 months ago, Then she had palpitation for which she was evaluated in private hospital and diagnosed to have SVT and treated</a:t>
            </a:r>
            <a:r>
              <a:rPr dirty="0" lang="en-IN"/>
              <a:t> with medications </a:t>
            </a:r>
            <a:endParaRPr dirty="0" lang="en-US"/>
          </a:p>
          <a:p>
            <a:pPr algn="ctr" indent="0" marL="0">
              <a:buNone/>
            </a:pPr>
            <a:endParaRPr dirty="0" lang="en-IN"/>
          </a:p>
          <a:p>
            <a:pPr algn="ctr" indent="0" marL="0">
              <a:buNone/>
            </a:pPr>
            <a:endParaRPr dirty="0" lang="en-IN"/>
          </a:p>
          <a:p>
            <a:pPr algn="ctr" indent="0" marL="0">
              <a:buNone/>
            </a:pPr>
            <a:r>
              <a:rPr dirty="0" lang="en-IN"/>
              <a:t>Then she discontinued treatment for 1 month</a:t>
            </a:r>
          </a:p>
          <a:p>
            <a:r>
              <a:rPr dirty="0" lang="en-IN"/>
              <a:t>H/o palpitation –sudden onset, persistent, not related to exertion</a:t>
            </a:r>
          </a:p>
          <a:p>
            <a:r>
              <a:rPr dirty="0" lang="en-IN"/>
              <a:t>No H/o Chest pain</a:t>
            </a:r>
          </a:p>
          <a:p>
            <a:r>
              <a:rPr dirty="0" lang="en-IN"/>
              <a:t>No H/o Giddiness</a:t>
            </a:r>
          </a:p>
          <a:p>
            <a:r>
              <a:rPr dirty="0" lang="en-IN"/>
              <a:t>No H/o Breathlessness</a:t>
            </a:r>
          </a:p>
          <a:p>
            <a:r>
              <a:rPr dirty="0" lang="en-IN"/>
              <a:t>No H/o swelling of legs</a:t>
            </a:r>
          </a:p>
          <a:p>
            <a:r>
              <a:rPr dirty="0" lang="en-IN"/>
              <a:t>No H/o LOC</a:t>
            </a:r>
          </a:p>
          <a:p>
            <a:r>
              <a:rPr dirty="0" lang="en-IN"/>
              <a:t>No H/o Fever, Arthralgia </a:t>
            </a:r>
          </a:p>
          <a:p>
            <a:r>
              <a:rPr dirty="0" lang="en-IN"/>
              <a:t>No H/o Seizures</a:t>
            </a:r>
          </a:p>
          <a:p>
            <a:pPr indent="0" marL="0">
              <a:buNone/>
            </a:pPr>
            <a:endParaRPr dirty="0" lang="en-IN"/>
          </a:p>
        </p:txBody>
      </p:sp>
      <p:sp>
        <p:nvSpPr>
          <p:cNvPr id="1048604" name="Arrow: Down 3"/>
          <p:cNvSpPr/>
          <p:nvPr/>
        </p:nvSpPr>
        <p:spPr>
          <a:xfrm>
            <a:off x="5752479" y="1867362"/>
            <a:ext cx="343521" cy="693524"/>
          </a:xfrm>
          <a:prstGeom prst="downArrow">
            <a:avLst>
              <a:gd name="adj1" fmla="val 50000"/>
              <a:gd name="adj2" fmla="val 1195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1069848" y="1439332"/>
            <a:ext cx="10058400" cy="4732867"/>
          </a:xfrm>
        </p:spPr>
        <p:txBody>
          <a:bodyPr/>
          <a:p>
            <a:r>
              <a:rPr dirty="0" lang="en-IN"/>
              <a:t>No H/o Reduced urine output</a:t>
            </a:r>
          </a:p>
          <a:p>
            <a:r>
              <a:rPr dirty="0" lang="en-IN"/>
              <a:t>No H/o Wt loss</a:t>
            </a:r>
          </a:p>
          <a:p>
            <a:r>
              <a:rPr dirty="0" lang="en-IN"/>
              <a:t>No H/o loss of appetite </a:t>
            </a:r>
          </a:p>
          <a:p>
            <a:r>
              <a:rPr dirty="0" lang="en-IN"/>
              <a:t>No H/o Vomiting, Loose stools</a:t>
            </a:r>
            <a:endParaRPr dirty="0"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US"/>
              <a:t>PAST HISTORY</a:t>
            </a:r>
            <a:endParaRPr dirty="0" lang="en-IN"/>
          </a:p>
        </p:txBody>
      </p:sp>
      <p:sp>
        <p:nvSpPr>
          <p:cNvPr id="104860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dirty="0" lang="en-US"/>
              <a:t>K/C/O SVT for  3 months –not on treatment for </a:t>
            </a:r>
            <a:r>
              <a:rPr dirty="0" lang="en-IN"/>
              <a:t>1</a:t>
            </a:r>
            <a:r>
              <a:rPr dirty="0" lang="en-US"/>
              <a:t> month</a:t>
            </a:r>
          </a:p>
          <a:p>
            <a:endParaRPr dirty="0" lang="en-US"/>
          </a:p>
          <a:p>
            <a:r>
              <a:rPr dirty="0" lang="en-US"/>
              <a:t>N/K/C/O </a:t>
            </a:r>
            <a:r>
              <a:rPr dirty="0" lang="en-IN"/>
              <a:t>- </a:t>
            </a:r>
            <a:r>
              <a:rPr dirty="0" lang="en-US"/>
              <a:t>HTN/DM/TB/BA/CAD/</a:t>
            </a:r>
            <a:r>
              <a:rPr dirty="0" lang="en-IN"/>
              <a:t>CKD/</a:t>
            </a:r>
            <a:r>
              <a:rPr dirty="0" lang="en-US"/>
              <a:t>THYROID DISEAS</a:t>
            </a:r>
            <a:r>
              <a:rPr dirty="0" lang="en-IN"/>
              <a:t>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dirty="0" lang="en-US"/>
              <a:t>GENERAL EXAMINATION</a:t>
            </a:r>
            <a:endParaRPr dirty="0" lang="en-IN"/>
          </a:p>
        </p:txBody>
      </p:sp>
      <p:sp>
        <p:nvSpPr>
          <p:cNvPr id="1048610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00437" cy="4567860"/>
          </a:xfrm>
        </p:spPr>
        <p:txBody>
          <a:bodyPr>
            <a:normAutofit/>
          </a:bodyPr>
          <a:p>
            <a:pPr indent="0" marL="0">
              <a:buNone/>
            </a:pPr>
            <a:r>
              <a:rPr dirty="0" lang="en-US"/>
              <a:t>PATIENT CONCIOUS</a:t>
            </a:r>
          </a:p>
          <a:p>
            <a:pPr indent="0" marL="0">
              <a:buNone/>
            </a:pPr>
            <a:r>
              <a:rPr dirty="0" lang="en-IN"/>
              <a:t>ORIENTED</a:t>
            </a:r>
          </a:p>
          <a:p>
            <a:pPr indent="0" marL="0">
              <a:buNone/>
            </a:pPr>
            <a:r>
              <a:rPr dirty="0" lang="en-IN"/>
              <a:t>AFEBRILE</a:t>
            </a:r>
          </a:p>
          <a:p>
            <a:pPr indent="0" marL="0">
              <a:buNone/>
            </a:pPr>
            <a:r>
              <a:rPr dirty="0" lang="en-IN"/>
              <a:t>NO PALLOR </a:t>
            </a:r>
          </a:p>
          <a:p>
            <a:pPr indent="0" marL="0">
              <a:buNone/>
            </a:pPr>
            <a:r>
              <a:rPr dirty="0" lang="en-IN"/>
              <a:t>NO CYANOSIS   </a:t>
            </a:r>
          </a:p>
          <a:p>
            <a:pPr indent="0" marL="0">
              <a:buNone/>
            </a:pPr>
            <a:r>
              <a:rPr dirty="0" lang="en-IN"/>
              <a:t>NO CLUBBING</a:t>
            </a:r>
          </a:p>
          <a:p>
            <a:pPr indent="0" marL="0">
              <a:buNone/>
            </a:pPr>
            <a:r>
              <a:rPr dirty="0" lang="en-IN"/>
              <a:t>NO ICTERUS</a:t>
            </a:r>
          </a:p>
          <a:p>
            <a:pPr indent="0" marL="0">
              <a:buNone/>
            </a:pPr>
            <a:r>
              <a:rPr dirty="0" lang="en-IN"/>
              <a:t>NO PEDAL </a:t>
            </a:r>
            <a:r>
              <a:rPr dirty="0" lang="en-IN" err="1"/>
              <a:t>EDEMA</a:t>
            </a:r>
            <a:endParaRPr dirty="0" lang="en-IN"/>
          </a:p>
          <a:p>
            <a:pPr indent="0" marL="0">
              <a:buNone/>
            </a:pPr>
            <a:r>
              <a:rPr dirty="0" lang="en-IN"/>
              <a:t>NO GENERALISED LYMPHADENOPATHY</a:t>
            </a:r>
          </a:p>
          <a:p>
            <a:pPr indent="0" marL="0">
              <a:buNone/>
            </a:pPr>
            <a:r>
              <a:rPr altLang="en-US" lang="en-US"/>
              <a:t>N</a:t>
            </a:r>
            <a:r>
              <a:rPr altLang="en-US" lang="en-US"/>
              <a:t>O</a:t>
            </a:r>
            <a:r>
              <a:rPr altLang="en-US" lang="en-US"/>
              <a:t> </a:t>
            </a:r>
            <a:r>
              <a:rPr altLang="en-US" lang="en-US"/>
              <a:t>L</a:t>
            </a:r>
            <a:r>
              <a:rPr altLang="en-US" lang="en-US"/>
              <a:t>E</a:t>
            </a:r>
            <a:r>
              <a:rPr altLang="en-US" lang="en-US"/>
              <a:t>N</a:t>
            </a:r>
            <a:r>
              <a:rPr altLang="en-US" lang="en-US"/>
              <a:t>T</a:t>
            </a:r>
            <a:r>
              <a:rPr altLang="en-US" lang="en-US"/>
              <a:t>I</a:t>
            </a:r>
            <a:r>
              <a:rPr altLang="en-US" lang="en-US"/>
              <a:t>G</a:t>
            </a:r>
            <a:r>
              <a:rPr altLang="en-US" lang="en-US"/>
              <a:t>I</a:t>
            </a:r>
            <a:r>
              <a:rPr altLang="en-US" lang="en-US"/>
              <a:t>N</a:t>
            </a:r>
            <a:r>
              <a:rPr altLang="en-US" lang="en-US"/>
              <a:t>E</a:t>
            </a:r>
            <a:r>
              <a:rPr altLang="en-US" lang="en-US"/>
              <a:t>S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en-US"/>
              <a:t>/</a:t>
            </a:r>
            <a:r>
              <a:rPr altLang="en-US" lang="en-US"/>
              <a:t> </a:t>
            </a:r>
            <a:r>
              <a:rPr altLang="en-US" lang="en-US"/>
              <a:t>N</a:t>
            </a:r>
            <a:r>
              <a:rPr altLang="en-US" lang="en-US"/>
              <a:t>E</a:t>
            </a:r>
            <a:r>
              <a:rPr altLang="en-US" lang="en-US"/>
              <a:t>V</a:t>
            </a:r>
            <a:r>
              <a:rPr altLang="en-US" lang="en-US"/>
              <a:t>I</a:t>
            </a:r>
            <a:r>
              <a:rPr altLang="en-US" lang="en-US"/>
              <a:t> </a:t>
            </a:r>
            <a:endParaRPr altLang="en-US" lang="zh-CN"/>
          </a:p>
          <a:p>
            <a:pPr indent="0" marL="0">
              <a:buNone/>
            </a:pPr>
            <a:r>
              <a:rPr altLang="en-US" lang="en-US"/>
              <a:t>N</a:t>
            </a:r>
            <a:r>
              <a:rPr altLang="en-US" lang="en-US"/>
              <a:t>O</a:t>
            </a:r>
            <a:r>
              <a:rPr altLang="en-US" lang="en-US"/>
              <a:t> </a:t>
            </a:r>
            <a:r>
              <a:rPr altLang="en-US" lang="en-US"/>
              <a:t>E</a:t>
            </a:r>
            <a:r>
              <a:rPr altLang="en-US" lang="en-US"/>
              <a:t>/</a:t>
            </a:r>
            <a:r>
              <a:rPr altLang="en-US" lang="en-US"/>
              <a:t>O</a:t>
            </a:r>
            <a:r>
              <a:rPr altLang="en-US" lang="en-US"/>
              <a:t> </a:t>
            </a:r>
            <a:r>
              <a:rPr altLang="en-US" lang="en-US"/>
              <a:t>N</a:t>
            </a:r>
            <a:r>
              <a:rPr altLang="en-US" lang="en-US"/>
              <a:t>E</a:t>
            </a:r>
            <a:r>
              <a:rPr altLang="en-US" lang="en-US"/>
              <a:t>U</a:t>
            </a:r>
            <a:r>
              <a:rPr altLang="en-US" lang="en-US"/>
              <a:t>R</a:t>
            </a:r>
            <a:r>
              <a:rPr altLang="en-US" lang="en-US"/>
              <a:t>O</a:t>
            </a:r>
            <a:r>
              <a:rPr altLang="en-US" lang="en-US"/>
              <a:t>F</a:t>
            </a:r>
            <a:r>
              <a:rPr altLang="en-US" lang="en-US"/>
              <a:t>I</a:t>
            </a:r>
            <a:r>
              <a:rPr altLang="en-US" lang="en-US"/>
              <a:t>B</a:t>
            </a:r>
            <a:r>
              <a:rPr altLang="en-US" lang="en-US"/>
              <a:t>R</a:t>
            </a:r>
            <a:r>
              <a:rPr altLang="en-US" lang="en-US"/>
              <a:t>O</a:t>
            </a:r>
            <a:r>
              <a:rPr altLang="en-US" lang="en-US"/>
              <a:t>M</a:t>
            </a:r>
            <a:r>
              <a:rPr altLang="en-US" lang="en-US"/>
              <a:t>A</a:t>
            </a:r>
            <a:r>
              <a:rPr altLang="en-US" lang="en-US"/>
              <a:t> 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en-US"/>
              <a:t>A</a:t>
            </a:r>
            <a:r>
              <a:rPr altLang="en-US" lang="en-US"/>
              <a:t>N</a:t>
            </a:r>
            <a:r>
              <a:rPr altLang="en-US" lang="en-US"/>
              <a:t>D</a:t>
            </a:r>
            <a:r>
              <a:rPr altLang="en-US" lang="en-US"/>
              <a:t> </a:t>
            </a:r>
            <a:r>
              <a:rPr altLang="en-US" lang="en-US"/>
              <a:t>N</a:t>
            </a:r>
            <a:r>
              <a:rPr altLang="en-US" lang="en-US"/>
              <a:t>O</a:t>
            </a:r>
            <a:r>
              <a:rPr altLang="en-US" lang="en-US"/>
              <a:t> </a:t>
            </a:r>
            <a:r>
              <a:rPr altLang="en-US" lang="en-US"/>
              <a:t>M</a:t>
            </a:r>
            <a:r>
              <a:rPr altLang="en-US" lang="en-US"/>
              <a:t>A</a:t>
            </a:r>
            <a:r>
              <a:rPr altLang="en-US" lang="en-US"/>
              <a:t>R</a:t>
            </a:r>
            <a:r>
              <a:rPr altLang="en-US" lang="en-US"/>
              <a:t>K</a:t>
            </a:r>
            <a:r>
              <a:rPr altLang="en-US" lang="en-US"/>
              <a:t>E</a:t>
            </a:r>
            <a:r>
              <a:rPr altLang="en-US" lang="en-US"/>
              <a:t>R</a:t>
            </a:r>
            <a:r>
              <a:rPr altLang="en-US" lang="en-US"/>
              <a:t>S</a:t>
            </a:r>
            <a:r>
              <a:rPr altLang="en-US" lang="en-US"/>
              <a:t> </a:t>
            </a:r>
            <a:r>
              <a:rPr altLang="en-US" lang="en-US"/>
              <a:t>O</a:t>
            </a:r>
            <a:r>
              <a:rPr altLang="en-US" lang="en-US"/>
              <a:t>F</a:t>
            </a:r>
            <a:r>
              <a:rPr altLang="en-US" lang="en-US"/>
              <a:t> </a:t>
            </a:r>
            <a:r>
              <a:rPr altLang="en-US" lang="en-US"/>
              <a:t>C</a:t>
            </a:r>
            <a:r>
              <a:rPr altLang="en-US" lang="en-US"/>
              <a:t>O</a:t>
            </a:r>
            <a:r>
              <a:rPr altLang="en-US" lang="en-US"/>
              <a:t>N</a:t>
            </a:r>
            <a:r>
              <a:rPr altLang="en-US" lang="en-US"/>
              <a:t>G</a:t>
            </a:r>
            <a:r>
              <a:rPr altLang="en-US" lang="en-US"/>
              <a:t>E</a:t>
            </a:r>
            <a:r>
              <a:rPr altLang="en-US" lang="en-US"/>
              <a:t>N</a:t>
            </a:r>
            <a:r>
              <a:rPr altLang="en-US" lang="en-US"/>
              <a:t>I</a:t>
            </a:r>
            <a:r>
              <a:rPr altLang="en-US" lang="en-US"/>
              <a:t>T</a:t>
            </a:r>
            <a:r>
              <a:rPr altLang="en-US" lang="en-US"/>
              <a:t>AL </a:t>
            </a:r>
            <a:r>
              <a:rPr altLang="en-US" lang="en-US"/>
              <a:t>H</a:t>
            </a:r>
            <a:r>
              <a:rPr altLang="en-US" lang="en-US"/>
              <a:t>E</a:t>
            </a:r>
            <a:r>
              <a:rPr altLang="en-US" lang="en-US"/>
              <a:t>A</a:t>
            </a:r>
            <a:r>
              <a:rPr altLang="en-US" lang="en-US"/>
              <a:t>R</a:t>
            </a:r>
            <a:r>
              <a:rPr altLang="en-US" lang="en-US"/>
              <a:t>T</a:t>
            </a:r>
            <a:r>
              <a:rPr altLang="en-US" lang="en-US"/>
              <a:t> </a:t>
            </a:r>
            <a:r>
              <a:rPr altLang="en-US" lang="en-US"/>
              <a:t>D</a:t>
            </a:r>
            <a:r>
              <a:rPr altLang="en-US" lang="en-US"/>
              <a:t>I</a:t>
            </a:r>
            <a:r>
              <a:rPr altLang="en-US" lang="en-US"/>
              <a:t>S</a:t>
            </a:r>
            <a:r>
              <a:rPr altLang="en-US" lang="en-US"/>
              <a:t>EASE</a:t>
            </a:r>
            <a:endParaRPr altLang="en-US" lang="zh-CN"/>
          </a:p>
          <a:p>
            <a:pPr indent="0" marL="0">
              <a:buNone/>
            </a:pPr>
            <a:endParaRPr altLang="en-US" lang="zh-C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en-US"/>
              <a:t>SYSTEMIC EXAMINATION</a:t>
            </a:r>
            <a:endParaRPr dirty="0" lang="en-IN"/>
          </a:p>
        </p:txBody>
      </p:sp>
      <p:sp>
        <p:nvSpPr>
          <p:cNvPr id="104861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pPr indent="0" marL="0">
              <a:buNone/>
            </a:pPr>
            <a:r>
              <a:rPr dirty="0" lang="en-US"/>
              <a:t>CVS:</a:t>
            </a:r>
            <a:r>
              <a:rPr dirty="0" lang="en-IN"/>
              <a:t> </a:t>
            </a:r>
            <a:r>
              <a:rPr dirty="0" lang="en-US"/>
              <a:t>S1 ,S2 present</a:t>
            </a:r>
            <a:r>
              <a:rPr dirty="0" lang="en-IN"/>
              <a:t>, No murmur</a:t>
            </a:r>
            <a:endParaRPr dirty="0" lang="en-US"/>
          </a:p>
          <a:p>
            <a:pPr indent="0" marL="0">
              <a:buNone/>
            </a:pPr>
            <a:r>
              <a:rPr dirty="0" lang="en-US"/>
              <a:t> </a:t>
            </a:r>
            <a:r>
              <a:rPr dirty="0" lang="en-US"/>
              <a:t> </a:t>
            </a:r>
            <a:r>
              <a:rPr dirty="0" lang="en-US"/>
              <a:t> </a:t>
            </a:r>
            <a:r>
              <a:rPr dirty="0" lang="en-US"/>
              <a:t> </a:t>
            </a:r>
            <a:r>
              <a:rPr dirty="0" lang="en-US"/>
              <a:t> </a:t>
            </a:r>
            <a:r>
              <a:rPr dirty="0" lang="en-US"/>
              <a:t> </a:t>
            </a:r>
            <a:r>
              <a:rPr dirty="0" lang="en-US"/>
              <a:t> </a:t>
            </a:r>
            <a:r>
              <a:rPr dirty="0" lang="en-US"/>
              <a:t> </a:t>
            </a:r>
            <a:r>
              <a:rPr dirty="0" lang="en-US"/>
              <a:t> </a:t>
            </a:r>
            <a:r>
              <a:rPr dirty="0" lang="en-US"/>
              <a:t> </a:t>
            </a:r>
            <a:r>
              <a:rPr dirty="0" lang="en-US"/>
              <a:t> </a:t>
            </a:r>
            <a:r>
              <a:rPr dirty="0" lang="en-US"/>
              <a:t>J</a:t>
            </a:r>
            <a:r>
              <a:rPr dirty="0" lang="en-US"/>
              <a:t>V</a:t>
            </a:r>
            <a:r>
              <a:rPr dirty="0" lang="en-US"/>
              <a:t>P</a:t>
            </a:r>
            <a:r>
              <a:rPr dirty="0" lang="en-US"/>
              <a:t> </a:t>
            </a:r>
            <a:r>
              <a:rPr dirty="0" lang="en-US"/>
              <a:t>-</a:t>
            </a:r>
            <a:r>
              <a:rPr dirty="0" lang="en-US"/>
              <a:t> </a:t>
            </a:r>
            <a:r>
              <a:rPr dirty="0" lang="en-US"/>
              <a:t>N</a:t>
            </a:r>
            <a:r>
              <a:rPr dirty="0" lang="en-US"/>
              <a:t>o</a:t>
            </a:r>
            <a:r>
              <a:rPr dirty="0" lang="en-US"/>
              <a:t>r</a:t>
            </a:r>
            <a:r>
              <a:rPr dirty="0" lang="en-US"/>
              <a:t>m</a:t>
            </a:r>
            <a:r>
              <a:rPr dirty="0" lang="en-US"/>
              <a:t>a</a:t>
            </a:r>
            <a:r>
              <a:rPr dirty="0" lang="en-US"/>
              <a:t>l</a:t>
            </a:r>
            <a:r>
              <a:rPr dirty="0" lang="en-US"/>
              <a:t> </a:t>
            </a:r>
            <a:endParaRPr dirty="0" lang="en-US"/>
          </a:p>
          <a:p>
            <a:pPr indent="0" marL="0">
              <a:buNone/>
            </a:pPr>
            <a:r>
              <a:rPr dirty="0" lang="en-US"/>
              <a:t>RS   :</a:t>
            </a:r>
            <a:r>
              <a:rPr dirty="0" lang="en-IN"/>
              <a:t> </a:t>
            </a:r>
            <a:r>
              <a:rPr dirty="0" lang="en-US"/>
              <a:t>BAE Present</a:t>
            </a:r>
          </a:p>
          <a:p>
            <a:pPr indent="0" marL="0">
              <a:buNone/>
            </a:pPr>
            <a:r>
              <a:rPr dirty="0" lang="en-US"/>
              <a:t>PA   :</a:t>
            </a:r>
            <a:r>
              <a:rPr dirty="0" lang="en-IN"/>
              <a:t> </a:t>
            </a:r>
            <a:r>
              <a:rPr dirty="0" lang="en-US"/>
              <a:t>SOFT,BS present</a:t>
            </a:r>
          </a:p>
          <a:p>
            <a:pPr indent="0" marL="0">
              <a:buNone/>
            </a:pPr>
            <a:r>
              <a:rPr dirty="0" lang="en-US"/>
              <a:t>CNS:</a:t>
            </a:r>
            <a:r>
              <a:rPr dirty="0" lang="en-IN"/>
              <a:t> </a:t>
            </a:r>
            <a:r>
              <a:rPr dirty="0" lang="en-US"/>
              <a:t>NFND </a:t>
            </a:r>
          </a:p>
          <a:p>
            <a:pPr indent="0" marL="0">
              <a:buNone/>
            </a:pPr>
            <a:r>
              <a:rPr dirty="0" lang="en-US"/>
              <a:t> </a:t>
            </a:r>
          </a:p>
          <a:p>
            <a:pPr indent="0" marL="0">
              <a:buNone/>
            </a:pPr>
            <a:r>
              <a:rPr dirty="0" lang="en-US"/>
              <a:t>  VITALS:</a:t>
            </a:r>
          </a:p>
          <a:p>
            <a:pPr indent="0" marL="0">
              <a:buNone/>
            </a:pPr>
            <a:r>
              <a:rPr dirty="0" lang="en-US"/>
              <a:t>             BP:110/70mm</a:t>
            </a:r>
            <a:r>
              <a:rPr dirty="0" lang="en-IN"/>
              <a:t>Hg</a:t>
            </a:r>
            <a:endParaRPr dirty="0" lang="en-US"/>
          </a:p>
          <a:p>
            <a:pPr indent="0" marL="0">
              <a:buNone/>
            </a:pPr>
            <a:r>
              <a:rPr dirty="0" lang="en-US"/>
              <a:t>             PR:96/min regular,</a:t>
            </a:r>
          </a:p>
          <a:p>
            <a:pPr indent="0" marL="0">
              <a:buNone/>
            </a:pPr>
            <a:r>
              <a:rPr dirty="0" lang="en-US"/>
              <a:t>                                  normal volume,</a:t>
            </a:r>
          </a:p>
          <a:p>
            <a:pPr indent="0" marL="0">
              <a:buNone/>
            </a:pPr>
            <a:r>
              <a:rPr dirty="0" lang="en-US"/>
              <a:t>                                  no </a:t>
            </a:r>
            <a:r>
              <a:rPr dirty="0" lang="en-IN"/>
              <a:t>specific character </a:t>
            </a:r>
          </a:p>
          <a:p>
            <a:pPr indent="0" marL="0">
              <a:buNone/>
            </a:pPr>
            <a:r>
              <a:rPr dirty="0" lang="en-IN"/>
              <a:t>                                  no Radio-radial delay , no radio-femoral delay  </a:t>
            </a:r>
            <a:endParaRPr dirty="0" lang="en-US"/>
          </a:p>
          <a:p>
            <a:pPr indent="0" marL="0">
              <a:buNone/>
            </a:pPr>
            <a:r>
              <a:rPr dirty="0" lang="en-US"/>
              <a:t>               SPO2:99%</a:t>
            </a:r>
            <a:r>
              <a:rPr dirty="0" lang="en-IN"/>
              <a:t> RA</a:t>
            </a:r>
            <a:r>
              <a:rPr dirty="0" lang="en-US"/>
              <a:t>                 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987778"/>
          </a:xfrm>
        </p:spPr>
        <p:txBody>
          <a:bodyPr/>
          <a:p>
            <a:r>
              <a:rPr dirty="0" lang="en-US"/>
              <a:t>ECG ON 30.09.23</a:t>
            </a:r>
            <a:endParaRPr dirty="0" lang="en-IN"/>
          </a:p>
        </p:txBody>
      </p:sp>
      <p:pic>
        <p:nvPicPr>
          <p:cNvPr id="2097152" name="Picture 6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086555"/>
            <a:ext cx="12197638" cy="403577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128889"/>
          </a:xfrm>
        </p:spPr>
        <p:txBody>
          <a:bodyPr/>
          <a:p>
            <a:r>
              <a:rPr dirty="0" lang="en-US"/>
              <a:t>ECG ON 30.09.23</a:t>
            </a:r>
            <a:endParaRPr dirty="0" lang="en-IN"/>
          </a:p>
        </p:txBody>
      </p:sp>
      <p:pic>
        <p:nvPicPr>
          <p:cNvPr id="2097153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16878" y="1382889"/>
            <a:ext cx="11558244" cy="4715603"/>
          </a:xfr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lastClr="000000" val="windowText"/>
      </a:dk1>
      <a:lt1>
        <a:sysClr lastClr="FFFFFF" val="window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algn="tl" flip="none" sx="60000" sy="59000" tx="0" ty="0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algn="tl" flip="none" sx="60000" sy="59000" tx="0" ty="0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algn="tl" blurRad="50800" dir="5400000" dist="19050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algn="tl" flip="none" sx="100000" sy="100000" tx="0" ty="0"/>
        </a:blip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Presentation</dc:title>
  <dc:creator>roy.harshon@gmail.com</dc:creator>
  <cp:lastModifiedBy>F34801@y365.me</cp:lastModifiedBy>
  <dcterms:created xsi:type="dcterms:W3CDTF">2023-12-16T00:30:55Z</dcterms:created>
  <dcterms:modified xsi:type="dcterms:W3CDTF">2023-12-26T13:30:44Z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0ae87e8306374614b08b1aa6da9356a2</vt:lpwstr>
  </property>
</Properties>
</file>