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0" r:id="rId2"/>
    <p:sldId id="256" r:id="rId3"/>
    <p:sldId id="257" r:id="rId4"/>
    <p:sldId id="258" r:id="rId5"/>
    <p:sldId id="259" r:id="rId6"/>
    <p:sldId id="264" r:id="rId7"/>
    <p:sldId id="260" r:id="rId8"/>
    <p:sldId id="261" r:id="rId9"/>
    <p:sldId id="283" r:id="rId10"/>
    <p:sldId id="262" r:id="rId11"/>
    <p:sldId id="268" r:id="rId12"/>
    <p:sldId id="270" r:id="rId13"/>
    <p:sldId id="291" r:id="rId14"/>
    <p:sldId id="292" r:id="rId15"/>
    <p:sldId id="299" r:id="rId16"/>
    <p:sldId id="285" r:id="rId17"/>
    <p:sldId id="293" r:id="rId18"/>
    <p:sldId id="300" r:id="rId19"/>
    <p:sldId id="290" r:id="rId20"/>
    <p:sldId id="286" r:id="rId21"/>
    <p:sldId id="29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90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8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2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6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0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6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9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5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3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80F4C-23A7-8644-B7DB-5A8FC878867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9B9B8-E6CD-084C-BBAA-784ABD7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1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FC12-BC4B-337B-FC36-D18825F75B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A CASE OF PUO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9653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9D9D-07DB-78B0-0FB5-22770802F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SYSTEMIC EXAMINATION</a:t>
            </a:r>
            <a:endParaRPr lang="en-IN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0FA61F-B58F-316F-49EF-A0C2FD452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30978" y="3122391"/>
            <a:ext cx="6272022" cy="23835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P/A : </a:t>
            </a:r>
          </a:p>
          <a:p>
            <a:r>
              <a:rPr lang="en-US" sz="2000" dirty="0"/>
              <a:t>Soft ,</a:t>
            </a:r>
            <a:r>
              <a:rPr lang="en-IN" sz="2000" dirty="0"/>
              <a:t>Non tender</a:t>
            </a:r>
            <a:r>
              <a:rPr lang="en-IN" sz="2000"/>
              <a:t>, No organomegaly, </a:t>
            </a:r>
          </a:p>
          <a:p>
            <a:pPr marL="0" indent="0">
              <a:buNone/>
            </a:pPr>
            <a:r>
              <a:rPr lang="en-IN" sz="2000"/>
              <a:t>No </a:t>
            </a:r>
            <a:r>
              <a:rPr lang="en-IN" sz="2000" dirty="0"/>
              <a:t>bruit, Bowel Sounds Heard.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US" sz="2000" dirty="0"/>
              <a:t>CNS : NFND </a:t>
            </a:r>
          </a:p>
          <a:p>
            <a:r>
              <a:rPr lang="en-US" sz="2000" dirty="0"/>
              <a:t>Able to move all 4 limbs</a:t>
            </a:r>
            <a:endParaRPr lang="en-IN" sz="2000" dirty="0"/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004A2E83-0E79-C44F-BAC6-DF5F1723516C}"/>
              </a:ext>
            </a:extLst>
          </p:cNvPr>
          <p:cNvSpPr txBox="1">
            <a:spLocks/>
          </p:cNvSpPr>
          <p:nvPr/>
        </p:nvSpPr>
        <p:spPr>
          <a:xfrm>
            <a:off x="5030978" y="1690322"/>
            <a:ext cx="6272022" cy="23835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IN" sz="2000"/>
              <a:t>CVS : S1, S2 Heard, No Murmur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IN" sz="2000"/>
              <a:t>RS: NVBS + , BAE+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IN" sz="2000"/>
              <a:t>No added sounds </a:t>
            </a:r>
            <a:endParaRPr lang="en-US" sz="2000"/>
          </a:p>
          <a:p>
            <a:endParaRPr lang="en-IN" sz="2000"/>
          </a:p>
          <a:p>
            <a:pPr marL="0" indent="0">
              <a:buFont typeface="Wingdings" panose="05000000000000000000" pitchFamily="2" charset="2"/>
              <a:buNone/>
            </a:pPr>
            <a:endParaRPr lang="en-US" sz="200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501638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BA2B1-C6D4-38E1-3C0E-2340E43C9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</a:t>
            </a:r>
            <a:endParaRPr lang="en-IN" dirty="0"/>
          </a:p>
        </p:txBody>
      </p:sp>
      <p:graphicFrame>
        <p:nvGraphicFramePr>
          <p:cNvPr id="5" name="Table 11">
            <a:extLst>
              <a:ext uri="{FF2B5EF4-FFF2-40B4-BE49-F238E27FC236}">
                <a16:creationId xmlns:a16="http://schemas.microsoft.com/office/drawing/2014/main" id="{56D51D55-EED9-D8AA-65EB-1964B2208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363433"/>
              </p:ext>
            </p:extLst>
          </p:nvPr>
        </p:nvGraphicFramePr>
        <p:xfrm>
          <a:off x="5118100" y="803274"/>
          <a:ext cx="6185269" cy="58835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42884">
                  <a:extLst>
                    <a:ext uri="{9D8B030D-6E8A-4147-A177-3AD203B41FA5}">
                      <a16:colId xmlns:a16="http://schemas.microsoft.com/office/drawing/2014/main" val="3859732626"/>
                    </a:ext>
                  </a:extLst>
                </a:gridCol>
                <a:gridCol w="1763700">
                  <a:extLst>
                    <a:ext uri="{9D8B030D-6E8A-4147-A177-3AD203B41FA5}">
                      <a16:colId xmlns:a16="http://schemas.microsoft.com/office/drawing/2014/main" val="4244561998"/>
                    </a:ext>
                  </a:extLst>
                </a:gridCol>
                <a:gridCol w="1756031">
                  <a:extLst>
                    <a:ext uri="{9D8B030D-6E8A-4147-A177-3AD203B41FA5}">
                      <a16:colId xmlns:a16="http://schemas.microsoft.com/office/drawing/2014/main" val="3207900268"/>
                    </a:ext>
                  </a:extLst>
                </a:gridCol>
                <a:gridCol w="1622654">
                  <a:extLst>
                    <a:ext uri="{9D8B030D-6E8A-4147-A177-3AD203B41FA5}">
                      <a16:colId xmlns:a16="http://schemas.microsoft.com/office/drawing/2014/main" val="522459697"/>
                    </a:ext>
                  </a:extLst>
                </a:gridCol>
              </a:tblGrid>
              <a:tr h="846268">
                <a:tc>
                  <a:txBody>
                    <a:bodyPr/>
                    <a:lstStyle/>
                    <a:p>
                      <a:r>
                        <a:rPr lang="en-IN" sz="2400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  DATE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25/11/22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 b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27/11/22</a:t>
                      </a:r>
                      <a:endParaRPr lang="en-IN" sz="2400" b="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29/11/22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3960458"/>
                  </a:ext>
                </a:extLst>
              </a:tr>
              <a:tr h="839552">
                <a:tc>
                  <a:txBody>
                    <a:bodyPr/>
                    <a:lstStyle/>
                    <a:p>
                      <a:r>
                        <a:rPr lang="en-IN" sz="2400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TC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8100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 b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9100</a:t>
                      </a:r>
                      <a:endParaRPr lang="en-IN" sz="2400" b="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7200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929505059"/>
                  </a:ext>
                </a:extLst>
              </a:tr>
              <a:tr h="839552">
                <a:tc>
                  <a:txBody>
                    <a:bodyPr/>
                    <a:lstStyle/>
                    <a:p>
                      <a:r>
                        <a:rPr lang="en-IN" sz="2400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DC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53/39/8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65/35/8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68/32/8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83719679"/>
                  </a:ext>
                </a:extLst>
              </a:tr>
              <a:tr h="839552">
                <a:tc>
                  <a:txBody>
                    <a:bodyPr/>
                    <a:lstStyle/>
                    <a:p>
                      <a:r>
                        <a:rPr lang="en-IN" sz="2400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HB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10.5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10.3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9.8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6301792"/>
                  </a:ext>
                </a:extLst>
              </a:tr>
              <a:tr h="839552">
                <a:tc>
                  <a:txBody>
                    <a:bodyPr/>
                    <a:lstStyle/>
                    <a:p>
                      <a:r>
                        <a:rPr lang="en-IN" sz="2400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PCV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33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33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32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79416600"/>
                  </a:ext>
                </a:extLst>
              </a:tr>
              <a:tr h="839552">
                <a:tc>
                  <a:txBody>
                    <a:bodyPr/>
                    <a:lstStyle/>
                    <a:p>
                      <a:r>
                        <a:rPr lang="en-IN" sz="2400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PLT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3.62lakh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3.92lakh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3.2lakh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6395802"/>
                  </a:ext>
                </a:extLst>
              </a:tr>
              <a:tr h="839552">
                <a:tc>
                  <a:txBody>
                    <a:bodyPr/>
                    <a:lstStyle/>
                    <a:p>
                      <a:r>
                        <a:rPr lang="en-IN" sz="2400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MCV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89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89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240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87</a:t>
                      </a:r>
                      <a:endParaRPr lang="en-IN" sz="2400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44640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861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1CF7F-07FC-23BD-D0E7-4F3296781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2349925"/>
            <a:ext cx="3427490" cy="2389715"/>
          </a:xfrm>
        </p:spPr>
        <p:txBody>
          <a:bodyPr>
            <a:normAutofit/>
          </a:bodyPr>
          <a:lstStyle/>
          <a:p>
            <a:r>
              <a:rPr lang="en-US" sz="3600" dirty="0"/>
              <a:t>INVESTIGATIONS</a:t>
            </a:r>
            <a:endParaRPr lang="en-IN" sz="3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B53064C-60BC-AF31-42A2-B621F0C427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210415"/>
              </p:ext>
            </p:extLst>
          </p:nvPr>
        </p:nvGraphicFramePr>
        <p:xfrm>
          <a:off x="4739640" y="701040"/>
          <a:ext cx="2926081" cy="3592522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581906">
                  <a:extLst>
                    <a:ext uri="{9D8B030D-6E8A-4147-A177-3AD203B41FA5}">
                      <a16:colId xmlns:a16="http://schemas.microsoft.com/office/drawing/2014/main" val="2236232905"/>
                    </a:ext>
                  </a:extLst>
                </a:gridCol>
                <a:gridCol w="1344175">
                  <a:extLst>
                    <a:ext uri="{9D8B030D-6E8A-4147-A177-3AD203B41FA5}">
                      <a16:colId xmlns:a16="http://schemas.microsoft.com/office/drawing/2014/main" val="1050465205"/>
                    </a:ext>
                  </a:extLst>
                </a:gridCol>
              </a:tblGrid>
              <a:tr h="740309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 DATE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25/11/22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01383522"/>
                  </a:ext>
                </a:extLst>
              </a:tr>
              <a:tr h="552852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RBS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76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779045280"/>
                  </a:ext>
                </a:extLst>
              </a:tr>
              <a:tr h="524444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S.UREA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14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96812945"/>
                  </a:ext>
                </a:extLst>
              </a:tr>
              <a:tr h="591639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S.CREAT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1.1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232282525"/>
                  </a:ext>
                </a:extLst>
              </a:tr>
              <a:tr h="591639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143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30918757"/>
                  </a:ext>
                </a:extLst>
              </a:tr>
              <a:tr h="591639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K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3.4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465562599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009C85A-A523-CF4A-6217-28C8E5C14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50551"/>
              </p:ext>
            </p:extLst>
          </p:nvPr>
        </p:nvGraphicFramePr>
        <p:xfrm>
          <a:off x="7786256" y="3847764"/>
          <a:ext cx="4314304" cy="246159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87323">
                  <a:extLst>
                    <a:ext uri="{9D8B030D-6E8A-4147-A177-3AD203B41FA5}">
                      <a16:colId xmlns:a16="http://schemas.microsoft.com/office/drawing/2014/main" val="3043361196"/>
                    </a:ext>
                  </a:extLst>
                </a:gridCol>
                <a:gridCol w="2226981">
                  <a:extLst>
                    <a:ext uri="{9D8B030D-6E8A-4147-A177-3AD203B41FA5}">
                      <a16:colId xmlns:a16="http://schemas.microsoft.com/office/drawing/2014/main" val="2415852476"/>
                    </a:ext>
                  </a:extLst>
                </a:gridCol>
              </a:tblGrid>
              <a:tr h="475621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URINE ALBUMIN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NIL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03263403"/>
                  </a:ext>
                </a:extLst>
              </a:tr>
              <a:tr h="475621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URINE SUGAR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NIL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758312498"/>
                  </a:ext>
                </a:extLst>
              </a:tr>
              <a:tr h="475621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URINE DEPOSITS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O-3  PUS CELLS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79294328"/>
                  </a:ext>
                </a:extLst>
              </a:tr>
              <a:tr h="517366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VCTC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Non reactive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366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VIRAL MARKER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Negative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69413531"/>
                  </a:ext>
                </a:extLst>
              </a:tr>
            </a:tbl>
          </a:graphicData>
        </a:graphic>
      </p:graphicFrame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4F0D98E5-EC3B-DF54-3B30-EFA427BDA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500173"/>
              </p:ext>
            </p:extLst>
          </p:nvPr>
        </p:nvGraphicFramePr>
        <p:xfrm>
          <a:off x="7831976" y="357480"/>
          <a:ext cx="4278610" cy="343711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39305">
                  <a:extLst>
                    <a:ext uri="{9D8B030D-6E8A-4147-A177-3AD203B41FA5}">
                      <a16:colId xmlns:a16="http://schemas.microsoft.com/office/drawing/2014/main" val="2286784866"/>
                    </a:ext>
                  </a:extLst>
                </a:gridCol>
                <a:gridCol w="2139305">
                  <a:extLst>
                    <a:ext uri="{9D8B030D-6E8A-4147-A177-3AD203B41FA5}">
                      <a16:colId xmlns:a16="http://schemas.microsoft.com/office/drawing/2014/main" val="3541684473"/>
                    </a:ext>
                  </a:extLst>
                </a:gridCol>
              </a:tblGrid>
              <a:tr h="466173">
                <a:tc>
                  <a:txBody>
                    <a:bodyPr/>
                    <a:lstStyle/>
                    <a:p>
                      <a:endParaRPr lang="en-US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25/11/22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368305"/>
                  </a:ext>
                </a:extLst>
              </a:tr>
              <a:tr h="598437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TOTAL BILIRUBIN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0.4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466465"/>
                  </a:ext>
                </a:extLst>
              </a:tr>
              <a:tr h="466173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SGOT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45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788068"/>
                  </a:ext>
                </a:extLst>
              </a:tr>
              <a:tr h="466173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SGPT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29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473827"/>
                  </a:ext>
                </a:extLst>
              </a:tr>
              <a:tr h="466173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ALP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84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60766"/>
                  </a:ext>
                </a:extLst>
              </a:tr>
              <a:tr h="466173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PT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16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551087"/>
                  </a:ext>
                </a:extLst>
              </a:tr>
              <a:tr h="466173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INR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1.2</a:t>
                      </a:r>
                      <a:endParaRPr lang="en-US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332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41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12AD-4419-B64F-8085-41398D5E4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INVESTIGATION</a:t>
            </a:r>
            <a:endParaRPr lang="en-US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0281C0BD-D278-0D47-AA97-62DB15DC7E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752977"/>
              </p:ext>
            </p:extLst>
          </p:nvPr>
        </p:nvGraphicFramePr>
        <p:xfrm>
          <a:off x="8125791" y="1213792"/>
          <a:ext cx="2645101" cy="4495096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430002">
                  <a:extLst>
                    <a:ext uri="{9D8B030D-6E8A-4147-A177-3AD203B41FA5}">
                      <a16:colId xmlns:a16="http://schemas.microsoft.com/office/drawing/2014/main" val="2236232905"/>
                    </a:ext>
                  </a:extLst>
                </a:gridCol>
                <a:gridCol w="1215099">
                  <a:extLst>
                    <a:ext uri="{9D8B030D-6E8A-4147-A177-3AD203B41FA5}">
                      <a16:colId xmlns:a16="http://schemas.microsoft.com/office/drawing/2014/main" val="1050465205"/>
                    </a:ext>
                  </a:extLst>
                </a:gridCol>
              </a:tblGrid>
              <a:tr h="747630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 DATE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25/11/22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01383522"/>
                  </a:ext>
                </a:extLst>
              </a:tr>
              <a:tr h="427217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S. Cal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9.1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779045280"/>
                  </a:ext>
                </a:extLst>
              </a:tr>
              <a:tr h="583906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T. Protein 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8.5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96812945"/>
                  </a:ext>
                </a:extLst>
              </a:tr>
              <a:tr h="834150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S. Albumin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3.3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232282525"/>
                  </a:ext>
                </a:extLst>
              </a:tr>
              <a:tr h="834150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S. Globulin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5.3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30918757"/>
                  </a:ext>
                </a:extLst>
              </a:tr>
              <a:tr h="1068043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S. Procalcitonin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Less than 0.10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465562599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3B8F884A-3A65-8549-9FA3-45E7EFBE14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659118"/>
              </p:ext>
            </p:extLst>
          </p:nvPr>
        </p:nvGraphicFramePr>
        <p:xfrm>
          <a:off x="4934150" y="1213792"/>
          <a:ext cx="2645102" cy="4495096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430003">
                  <a:extLst>
                    <a:ext uri="{9D8B030D-6E8A-4147-A177-3AD203B41FA5}">
                      <a16:colId xmlns:a16="http://schemas.microsoft.com/office/drawing/2014/main" val="2236232905"/>
                    </a:ext>
                  </a:extLst>
                </a:gridCol>
                <a:gridCol w="1215099">
                  <a:extLst>
                    <a:ext uri="{9D8B030D-6E8A-4147-A177-3AD203B41FA5}">
                      <a16:colId xmlns:a16="http://schemas.microsoft.com/office/drawing/2014/main" val="1050465205"/>
                    </a:ext>
                  </a:extLst>
                </a:gridCol>
              </a:tblGrid>
              <a:tr h="896689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 DATE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28/11/22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01383522"/>
                  </a:ext>
                </a:extLst>
              </a:tr>
              <a:tr h="764974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LDH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415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779045280"/>
                  </a:ext>
                </a:extLst>
              </a:tr>
              <a:tr h="635227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CPK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49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96812945"/>
                  </a:ext>
                </a:extLst>
              </a:tr>
              <a:tr h="764974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S. ferritin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365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232282525"/>
                  </a:ext>
                </a:extLst>
              </a:tr>
              <a:tr h="716616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ESR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107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30918757"/>
                  </a:ext>
                </a:extLst>
              </a:tr>
              <a:tr h="716616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qCRP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160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465562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017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A07-61FD-0E47-A30B-2AB341FAD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INVESTIGATION</a:t>
            </a: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29BCC3-DD36-2B49-8A1F-5EAC61D17E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3706666"/>
              </p:ext>
            </p:extLst>
          </p:nvPr>
        </p:nvGraphicFramePr>
        <p:xfrm>
          <a:off x="4618350" y="1083655"/>
          <a:ext cx="3498979" cy="4429638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891628">
                  <a:extLst>
                    <a:ext uri="{9D8B030D-6E8A-4147-A177-3AD203B41FA5}">
                      <a16:colId xmlns:a16="http://schemas.microsoft.com/office/drawing/2014/main" val="2236232905"/>
                    </a:ext>
                  </a:extLst>
                </a:gridCol>
                <a:gridCol w="1607351">
                  <a:extLst>
                    <a:ext uri="{9D8B030D-6E8A-4147-A177-3AD203B41FA5}">
                      <a16:colId xmlns:a16="http://schemas.microsoft.com/office/drawing/2014/main" val="1050465205"/>
                    </a:ext>
                  </a:extLst>
                </a:gridCol>
              </a:tblGrid>
              <a:tr h="736743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 DATE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25/11/22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01383522"/>
                  </a:ext>
                </a:extLst>
              </a:tr>
              <a:tr h="420996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RA factor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Negative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779045280"/>
                  </a:ext>
                </a:extLst>
              </a:tr>
              <a:tr h="575403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Lepto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Negative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96812945"/>
                  </a:ext>
                </a:extLst>
              </a:tr>
              <a:tr h="822003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Dengue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Negative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232282525"/>
                  </a:ext>
                </a:extLst>
              </a:tr>
              <a:tr h="822003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Mp/Mf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Negative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30918757"/>
                  </a:ext>
                </a:extLst>
              </a:tr>
              <a:tr h="1052490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Widal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Negative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46556259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8EC981D-4115-9843-A42D-AD218E63E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586122"/>
              </p:ext>
            </p:extLst>
          </p:nvPr>
        </p:nvGraphicFramePr>
        <p:xfrm>
          <a:off x="8348070" y="1083655"/>
          <a:ext cx="3498979" cy="4429638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891628">
                  <a:extLst>
                    <a:ext uri="{9D8B030D-6E8A-4147-A177-3AD203B41FA5}">
                      <a16:colId xmlns:a16="http://schemas.microsoft.com/office/drawing/2014/main" val="2236232905"/>
                    </a:ext>
                  </a:extLst>
                </a:gridCol>
                <a:gridCol w="1607351">
                  <a:extLst>
                    <a:ext uri="{9D8B030D-6E8A-4147-A177-3AD203B41FA5}">
                      <a16:colId xmlns:a16="http://schemas.microsoft.com/office/drawing/2014/main" val="1050465205"/>
                    </a:ext>
                  </a:extLst>
                </a:gridCol>
              </a:tblGrid>
              <a:tr h="736743">
                <a:tc>
                  <a:txBody>
                    <a:bodyPr/>
                    <a:lstStyle/>
                    <a:p>
                      <a:r>
                        <a:rPr lang="en-IN" dirty="0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 DATE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25/11/22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01383522"/>
                  </a:ext>
                </a:extLst>
              </a:tr>
              <a:tr h="420996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Mantoux test 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Negative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779045280"/>
                  </a:ext>
                </a:extLst>
              </a:tr>
              <a:tr h="575403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Urine c/s 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No Growth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96812945"/>
                  </a:ext>
                </a:extLst>
              </a:tr>
              <a:tr h="822003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Blood c/s 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No Growth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232282525"/>
                  </a:ext>
                </a:extLst>
              </a:tr>
              <a:tr h="822003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CT chest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Normal study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30918757"/>
                  </a:ext>
                </a:extLst>
              </a:tr>
              <a:tr h="1052490"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ANA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Amasis MT Pro Medium" panose="02040504050005020304" pitchFamily="18" charset="0"/>
                          <a:ea typeface="Amasis MT Pro" panose="02000000000000000000" pitchFamily="2" charset="0"/>
                        </a:rPr>
                        <a:t> Negative</a:t>
                      </a:r>
                      <a:endParaRPr lang="en-IN" dirty="0">
                        <a:latin typeface="Amasis MT Pro Medium" panose="02040504050005020304" pitchFamily="18" charset="0"/>
                        <a:ea typeface="Amasis MT Pro" panose="02000000000000000000" pitchFamily="2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465562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682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39C7-0AA0-A242-ACDD-8F1CF5C1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INVESTIGATION</a:t>
            </a:r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5875F9-F355-814B-9879-3AEE90AFB8AC}"/>
              </a:ext>
            </a:extLst>
          </p:cNvPr>
          <p:cNvSpPr txBox="1"/>
          <p:nvPr/>
        </p:nvSpPr>
        <p:spPr>
          <a:xfrm>
            <a:off x="3046981" y="3250446"/>
            <a:ext cx="60939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IN" sz="1800" b="0" i="0" u="none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FBE3AF-0197-834E-8380-56D9CB05B1CF}"/>
              </a:ext>
            </a:extLst>
          </p:cNvPr>
          <p:cNvSpPr txBox="1"/>
          <p:nvPr/>
        </p:nvSpPr>
        <p:spPr>
          <a:xfrm>
            <a:off x="3046981" y="3250446"/>
            <a:ext cx="60939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IN" sz="1800" b="0" i="0" u="none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099414-F4AA-0547-9741-A36B5AA7A3BC}"/>
              </a:ext>
            </a:extLst>
          </p:cNvPr>
          <p:cNvSpPr txBox="1"/>
          <p:nvPr/>
        </p:nvSpPr>
        <p:spPr>
          <a:xfrm>
            <a:off x="3048000" y="2557790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70EEFF2-E873-7146-A91A-37412A727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828610"/>
              </p:ext>
            </p:extLst>
          </p:nvPr>
        </p:nvGraphicFramePr>
        <p:xfrm>
          <a:off x="4839920" y="2349925"/>
          <a:ext cx="7152412" cy="2332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103">
                  <a:extLst>
                    <a:ext uri="{9D8B030D-6E8A-4147-A177-3AD203B41FA5}">
                      <a16:colId xmlns:a16="http://schemas.microsoft.com/office/drawing/2014/main" val="1569488498"/>
                    </a:ext>
                  </a:extLst>
                </a:gridCol>
                <a:gridCol w="1788103">
                  <a:extLst>
                    <a:ext uri="{9D8B030D-6E8A-4147-A177-3AD203B41FA5}">
                      <a16:colId xmlns:a16="http://schemas.microsoft.com/office/drawing/2014/main" val="1721040232"/>
                    </a:ext>
                  </a:extLst>
                </a:gridCol>
                <a:gridCol w="1788103">
                  <a:extLst>
                    <a:ext uri="{9D8B030D-6E8A-4147-A177-3AD203B41FA5}">
                      <a16:colId xmlns:a16="http://schemas.microsoft.com/office/drawing/2014/main" val="923237169"/>
                    </a:ext>
                  </a:extLst>
                </a:gridCol>
                <a:gridCol w="1788103">
                  <a:extLst>
                    <a:ext uri="{9D8B030D-6E8A-4147-A177-3AD203B41FA5}">
                      <a16:colId xmlns:a16="http://schemas.microsoft.com/office/drawing/2014/main" val="4275224257"/>
                    </a:ext>
                  </a:extLst>
                </a:gridCol>
              </a:tblGrid>
              <a:tr h="77736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Day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Day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940336"/>
                  </a:ext>
                </a:extLst>
              </a:tr>
              <a:tr h="777365">
                <a:tc>
                  <a:txBody>
                    <a:bodyPr/>
                    <a:lstStyle/>
                    <a:p>
                      <a:r>
                        <a:rPr lang="en-US"/>
                        <a:t>ESR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060370"/>
                  </a:ext>
                </a:extLst>
              </a:tr>
              <a:tr h="777365">
                <a:tc>
                  <a:txBody>
                    <a:bodyPr/>
                    <a:lstStyle/>
                    <a:p>
                      <a:r>
                        <a:rPr lang="en-US"/>
                        <a:t>CRP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186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253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CA82F-F11A-A7CB-B7FF-40B67FB54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PERIPHERAL SMEAR</a:t>
            </a:r>
            <a:endParaRPr lang="en-IN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9F339C-948D-1F42-824B-CCA291B1B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Peripheral smear : (28/11/22) Microcytic Hypochromic anemia with Reactive Neutrophilia</a:t>
            </a:r>
            <a:r>
              <a:rPr lang="en-IN"/>
              <a:t>, No Atypical cells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58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1352C-D3DF-8144-B470-8598B6DAD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USG ABDOMEN PELVIS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E5CD20-5186-274C-9072-ACC0FDBA842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28468" y="218205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pPr marL="0" indent="0">
              <a:buNone/>
            </a:pPr>
            <a:endParaRPr lang="en-US" dirty="0">
              <a:latin typeface="Amasis MT Pro" panose="02000000000000000000" pitchFamily="2" charset="0"/>
              <a:ea typeface="Amasis MT Pro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9875D-BAAC-B347-A783-0AE35A71C464}"/>
              </a:ext>
            </a:extLst>
          </p:cNvPr>
          <p:cNvSpPr txBox="1">
            <a:spLocks/>
          </p:cNvSpPr>
          <p:nvPr/>
        </p:nvSpPr>
        <p:spPr>
          <a:xfrm>
            <a:off x="5021631" y="3578146"/>
            <a:ext cx="6281738" cy="5248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>
                <a:latin typeface="Amasis MT Pro" panose="02000000000000000000" pitchFamily="2" charset="0"/>
                <a:ea typeface="Amasis MT Pro" panose="02000000000000000000" pitchFamily="2" charset="0"/>
              </a:rPr>
              <a:t>Liver-12.1cms with normal echoes, Mild GB wall edema</a:t>
            </a:r>
          </a:p>
          <a:p>
            <a:r>
              <a:rPr lang="en-IN">
                <a:latin typeface="Amasis MT Pro" panose="02000000000000000000" pitchFamily="2" charset="0"/>
                <a:ea typeface="Amasis MT Pro" panose="02000000000000000000" pitchFamily="2" charset="0"/>
              </a:rPr>
              <a:t>Pancreas- normal</a:t>
            </a:r>
          </a:p>
          <a:p>
            <a:r>
              <a:rPr lang="en-IN">
                <a:latin typeface="Amasis MT Pro" panose="02000000000000000000" pitchFamily="2" charset="0"/>
                <a:ea typeface="Amasis MT Pro" panose="02000000000000000000" pitchFamily="2" charset="0"/>
              </a:rPr>
              <a:t>Spleen- normal</a:t>
            </a:r>
          </a:p>
          <a:p>
            <a:r>
              <a:rPr lang="en-IN">
                <a:latin typeface="Amasis MT Pro" panose="02000000000000000000" pitchFamily="2" charset="0"/>
                <a:ea typeface="Amasis MT Pro" panose="02000000000000000000" pitchFamily="2" charset="0"/>
              </a:rPr>
              <a:t>RK-8*4.5 cms, LK-9.3*4cm cmd – maintained</a:t>
            </a:r>
          </a:p>
          <a:p>
            <a:r>
              <a:rPr lang="en-IN">
                <a:latin typeface="Amasis MT Pro" panose="02000000000000000000" pitchFamily="2" charset="0"/>
                <a:ea typeface="Amasis MT Pro" panose="02000000000000000000" pitchFamily="2" charset="0"/>
              </a:rPr>
              <a:t>Prostate – normal</a:t>
            </a:r>
          </a:p>
          <a:p>
            <a:r>
              <a:rPr lang="en-IN">
                <a:latin typeface="Amasis MT Pro" panose="02000000000000000000" pitchFamily="2" charset="0"/>
                <a:ea typeface="Amasis MT Pro" panose="02000000000000000000" pitchFamily="2" charset="0"/>
              </a:rPr>
              <a:t>No free fluid in the abdomen</a:t>
            </a: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r>
              <a:rPr lang="en-IN">
                <a:latin typeface="Amasis MT Pro" panose="02000000000000000000" pitchFamily="2" charset="0"/>
                <a:ea typeface="Amasis MT Pro" panose="02000000000000000000" pitchFamily="2" charset="0"/>
              </a:rPr>
              <a:t>Impression : Normal study</a:t>
            </a: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pPr marL="0" indent="0">
              <a:buNone/>
            </a:pPr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N" b="1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IN">
              <a:latin typeface="Amasis MT Pro" panose="02000000000000000000" pitchFamily="2" charset="0"/>
              <a:ea typeface="Amasis MT Pro" panose="02000000000000000000" pitchFamily="2" charset="0"/>
            </a:endParaRPr>
          </a:p>
          <a:p>
            <a:endParaRPr lang="en-US" dirty="0">
              <a:latin typeface="Amasis MT Pro" panose="02000000000000000000" pitchFamily="2" charset="0"/>
              <a:ea typeface="Amasis MT Pr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594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3E53E-F31D-EB40-A56F-BB81152E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CT ABDOMEN /PELVIS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8ECAC-8396-F14D-9892-52A375A90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Normal study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56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AB501-7724-8646-8C6C-ED5BCBC94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ECHO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AC687A-9C9F-334E-A2C0-1B18A9673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EF-62%</a:t>
            </a:r>
          </a:p>
          <a:p>
            <a:r>
              <a:rPr lang="en-IN"/>
              <a:t>No Vegetation</a:t>
            </a:r>
          </a:p>
          <a:p>
            <a:r>
              <a:rPr lang="en-IN"/>
              <a:t>No Pulmonary Hypertension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3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EEAF2-79FC-A064-5732-4D2631A46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438400"/>
            <a:ext cx="8679915" cy="2483113"/>
          </a:xfrm>
        </p:spPr>
        <p:txBody>
          <a:bodyPr>
            <a:noAutofit/>
          </a:bodyPr>
          <a:lstStyle/>
          <a:p>
            <a:r>
              <a:rPr lang="en-IN" sz="3200"/>
              <a:t>                     </a:t>
            </a:r>
            <a:r>
              <a:rPr lang="en-US" sz="3200"/>
              <a:t> Chief :</a:t>
            </a:r>
            <a:r>
              <a:rPr lang="en-IN" sz="3200"/>
              <a:t> Prof</a:t>
            </a:r>
            <a:r>
              <a:rPr lang="en-US" sz="3200"/>
              <a:t>  </a:t>
            </a:r>
            <a:r>
              <a:rPr lang="en-US" sz="3200" dirty="0" err="1"/>
              <a:t>Dr.K.Senthil</a:t>
            </a:r>
            <a:r>
              <a:rPr lang="en-US" sz="3200" dirty="0"/>
              <a:t> M.D</a:t>
            </a:r>
            <a:br>
              <a:rPr lang="en-IN" sz="3200" dirty="0"/>
            </a:br>
            <a:r>
              <a:rPr lang="en-US" sz="3200" dirty="0"/>
              <a:t>Associate Professor :</a:t>
            </a:r>
            <a:r>
              <a:rPr lang="en-IN" sz="3200" dirty="0"/>
              <a:t> </a:t>
            </a:r>
            <a:r>
              <a:rPr lang="en-US" sz="3200" dirty="0"/>
              <a:t> Dr. </a:t>
            </a:r>
            <a:r>
              <a:rPr lang="en-US" sz="3200" dirty="0" err="1"/>
              <a:t>K.Muralidharan</a:t>
            </a:r>
            <a:r>
              <a:rPr lang="en-US" sz="3200" dirty="0"/>
              <a:t> M.D</a:t>
            </a:r>
            <a:br>
              <a:rPr lang="en-IN" sz="3200" dirty="0"/>
            </a:br>
            <a:r>
              <a:rPr lang="en-US" sz="3200" dirty="0"/>
              <a:t>Assistant professor:  Dr. </a:t>
            </a:r>
            <a:r>
              <a:rPr lang="en-US" sz="3200" dirty="0" err="1"/>
              <a:t>V.Manikandan</a:t>
            </a:r>
            <a:r>
              <a:rPr lang="en-US" sz="3200" dirty="0"/>
              <a:t> M.D</a:t>
            </a:r>
            <a:br>
              <a:rPr lang="en-IN" sz="3200" dirty="0"/>
            </a:br>
            <a:r>
              <a:rPr lang="en-IN" sz="3200"/>
              <a:t>                                                  </a:t>
            </a:r>
            <a:r>
              <a:rPr lang="en-US" sz="3200"/>
              <a:t>Dr</a:t>
            </a:r>
            <a:r>
              <a:rPr lang="en-US" sz="3200" dirty="0"/>
              <a:t>. </a:t>
            </a:r>
            <a:r>
              <a:rPr lang="en-US" sz="3200" dirty="0" err="1"/>
              <a:t>S.Saravana</a:t>
            </a:r>
            <a:r>
              <a:rPr lang="en-US" sz="3200" dirty="0"/>
              <a:t> </a:t>
            </a:r>
            <a:r>
              <a:rPr lang="en-US" sz="3200" dirty="0" err="1"/>
              <a:t>madhav</a:t>
            </a:r>
            <a:r>
              <a:rPr lang="en-US" sz="3200" dirty="0"/>
              <a:t> M.D</a:t>
            </a:r>
            <a:br>
              <a:rPr lang="en-IN" sz="3200" dirty="0"/>
            </a:br>
            <a:r>
              <a:rPr lang="en-IN" sz="3200"/>
              <a:t>                                                   Dr. Ilamaran M.D.D.M(Cardio) 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41C1CE-9728-E4B4-2D71-BDC5EC512BF9}"/>
              </a:ext>
            </a:extLst>
          </p:cNvPr>
          <p:cNvSpPr txBox="1"/>
          <p:nvPr/>
        </p:nvSpPr>
        <p:spPr>
          <a:xfrm>
            <a:off x="1759236" y="1325880"/>
            <a:ext cx="8679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/>
                </a:solidFill>
              </a:rPr>
              <a:t>5</a:t>
            </a:r>
            <a:r>
              <a:rPr lang="en-IN" sz="3200" baseline="30000" dirty="0">
                <a:solidFill>
                  <a:schemeClr val="bg1"/>
                </a:solidFill>
              </a:rPr>
              <a:t>th</a:t>
            </a:r>
            <a:r>
              <a:rPr lang="en-IN" sz="3200" dirty="0">
                <a:solidFill>
                  <a:schemeClr val="bg1"/>
                </a:solidFill>
              </a:rPr>
              <a:t> MEDICAL UNIT</a:t>
            </a:r>
          </a:p>
        </p:txBody>
      </p:sp>
    </p:spTree>
    <p:extLst>
      <p:ext uri="{BB962C8B-B14F-4D97-AF65-F5344CB8AC3E}">
        <p14:creationId xmlns:p14="http://schemas.microsoft.com/office/powerpoint/2010/main" val="1372302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BEB1B-18D9-38FE-4EC0-789FCEBC7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BONE MARROW ASPIRATION</a:t>
            </a:r>
            <a:endParaRPr lang="en-IN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9469AE-B0C4-C241-A145-C54B05B36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Reactive marrow</a:t>
            </a:r>
          </a:p>
        </p:txBody>
      </p:sp>
    </p:spTree>
    <p:extLst>
      <p:ext uri="{BB962C8B-B14F-4D97-AF65-F5344CB8AC3E}">
        <p14:creationId xmlns:p14="http://schemas.microsoft.com/office/powerpoint/2010/main" val="2978831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340D-63F0-2445-9B98-D4D7E5D09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856" y="2362150"/>
            <a:ext cx="3498979" cy="2456442"/>
          </a:xfrm>
        </p:spPr>
        <p:txBody>
          <a:bodyPr/>
          <a:lstStyle/>
          <a:p>
            <a:r>
              <a:rPr lang="en-IN"/>
              <a:t>WHAT NEXT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2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09FCF-96FB-28B3-8A3A-B3DA6CFA9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A </a:t>
            </a:r>
            <a:r>
              <a:rPr lang="en-IN"/>
              <a:t>17</a:t>
            </a:r>
            <a:r>
              <a:rPr lang="en-US"/>
              <a:t> </a:t>
            </a:r>
            <a:r>
              <a:rPr lang="en-US" dirty="0"/>
              <a:t>year </a:t>
            </a:r>
            <a:r>
              <a:rPr lang="en-IN" dirty="0"/>
              <a:t>O</a:t>
            </a:r>
            <a:r>
              <a:rPr lang="en-US" dirty="0" err="1"/>
              <a:t>ld</a:t>
            </a:r>
            <a:r>
              <a:rPr lang="en-US" dirty="0"/>
              <a:t> Male </a:t>
            </a:r>
            <a:r>
              <a:rPr lang="en-US"/>
              <a:t>from </a:t>
            </a:r>
            <a:r>
              <a:rPr lang="en-IN"/>
              <a:t>Madurai  </a:t>
            </a:r>
            <a:r>
              <a:rPr lang="en-US" dirty="0"/>
              <a:t>admitted with complaints </a:t>
            </a:r>
            <a:r>
              <a:rPr lang="en-US"/>
              <a:t>of </a:t>
            </a:r>
            <a:r>
              <a:rPr lang="en-IN"/>
              <a:t>fever  </a:t>
            </a:r>
            <a:r>
              <a:rPr lang="en-US" dirty="0"/>
              <a:t>for </a:t>
            </a:r>
            <a:r>
              <a:rPr lang="en-US"/>
              <a:t>past </a:t>
            </a:r>
            <a:r>
              <a:rPr lang="en-IN"/>
              <a:t> 45 </a:t>
            </a:r>
            <a:r>
              <a:rPr lang="en-US"/>
              <a:t>days </a:t>
            </a:r>
            <a:endParaRPr lang="en-US" dirty="0"/>
          </a:p>
          <a:p>
            <a:r>
              <a:rPr lang="en-US" dirty="0"/>
              <a:t>HOPI : </a:t>
            </a:r>
          </a:p>
          <a:p>
            <a:r>
              <a:rPr lang="en-US" dirty="0"/>
              <a:t>Patient was apparently </a:t>
            </a:r>
            <a:r>
              <a:rPr lang="en-US"/>
              <a:t>normal </a:t>
            </a:r>
            <a:r>
              <a:rPr lang="en-IN"/>
              <a:t>before 45</a:t>
            </a:r>
            <a:r>
              <a:rPr lang="en-US"/>
              <a:t>  </a:t>
            </a:r>
            <a:r>
              <a:rPr lang="en-US" dirty="0"/>
              <a:t>days ,Then he </a:t>
            </a:r>
            <a:r>
              <a:rPr lang="en-US"/>
              <a:t>developed  </a:t>
            </a:r>
            <a:r>
              <a:rPr lang="en-IN" dirty="0"/>
              <a:t>Fever</a:t>
            </a:r>
          </a:p>
          <a:p>
            <a:pPr marL="0" indent="0">
              <a:buNone/>
            </a:pPr>
            <a:r>
              <a:rPr lang="en-IN"/>
              <a:t>       </a:t>
            </a:r>
            <a:r>
              <a:rPr lang="en-US"/>
              <a:t> </a:t>
            </a:r>
            <a:r>
              <a:rPr lang="en-IN" dirty="0"/>
              <a:t>low grade, intermittent, not associated with chills and Rigor, No diurnal variation, </a:t>
            </a:r>
            <a:r>
              <a:rPr lang="en-IN"/>
              <a:t>No nightsweats</a:t>
            </a:r>
            <a:endParaRPr lang="en-US" dirty="0"/>
          </a:p>
          <a:p>
            <a:r>
              <a:rPr lang="en-IN"/>
              <a:t>No </a:t>
            </a:r>
            <a:r>
              <a:rPr lang="en-US"/>
              <a:t>H</a:t>
            </a:r>
            <a:r>
              <a:rPr lang="en-US" dirty="0"/>
              <a:t>/</a:t>
            </a:r>
            <a:r>
              <a:rPr lang="en-US"/>
              <a:t>o </a:t>
            </a:r>
            <a:r>
              <a:rPr lang="en-IN"/>
              <a:t>Body pain</a:t>
            </a:r>
          </a:p>
          <a:p>
            <a:r>
              <a:rPr lang="en-IN"/>
              <a:t>No H/o Cough with Expectoration</a:t>
            </a:r>
          </a:p>
          <a:p>
            <a:r>
              <a:rPr lang="en-IN"/>
              <a:t>No H/o Breathlessness</a:t>
            </a:r>
            <a:endParaRPr lang="en-US" dirty="0"/>
          </a:p>
          <a:p>
            <a:r>
              <a:rPr lang="en-IN"/>
              <a:t>No </a:t>
            </a:r>
            <a:r>
              <a:rPr lang="en-US"/>
              <a:t>H</a:t>
            </a:r>
            <a:r>
              <a:rPr lang="en-US" dirty="0"/>
              <a:t>/o Abdominal </a:t>
            </a:r>
            <a:r>
              <a:rPr lang="en-US"/>
              <a:t>pain </a:t>
            </a:r>
            <a:r>
              <a:rPr lang="en-IN"/>
              <a:t>/Abdominal Distension</a:t>
            </a:r>
            <a:endParaRPr lang="en-US" dirty="0"/>
          </a:p>
          <a:p>
            <a:r>
              <a:rPr lang="en-IN"/>
              <a:t>No </a:t>
            </a:r>
            <a:r>
              <a:rPr lang="en-US"/>
              <a:t>H</a:t>
            </a:r>
            <a:r>
              <a:rPr lang="en-US" dirty="0"/>
              <a:t>/</a:t>
            </a:r>
            <a:r>
              <a:rPr lang="en-US"/>
              <a:t>o </a:t>
            </a:r>
            <a:r>
              <a:rPr lang="en-IN"/>
              <a:t>Vomiting</a:t>
            </a:r>
            <a:endParaRPr lang="en-IN" dirty="0"/>
          </a:p>
          <a:p>
            <a:r>
              <a:rPr lang="en-IN"/>
              <a:t>No </a:t>
            </a:r>
            <a:r>
              <a:rPr lang="en-US"/>
              <a:t>H</a:t>
            </a:r>
            <a:r>
              <a:rPr lang="en-US" dirty="0"/>
              <a:t>/</a:t>
            </a:r>
            <a:r>
              <a:rPr lang="en-US"/>
              <a:t>o </a:t>
            </a:r>
            <a:r>
              <a:rPr lang="en-IN"/>
              <a:t>Joint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45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7E00B-6E27-E42B-3AC1-8F850988D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No H/o Chest pain </a:t>
            </a:r>
          </a:p>
          <a:p>
            <a:r>
              <a:rPr lang="en-US"/>
              <a:t>No H/o Palpitation</a:t>
            </a:r>
          </a:p>
          <a:p>
            <a:r>
              <a:rPr lang="en-US"/>
              <a:t>No H/o Leg swelling </a:t>
            </a:r>
            <a:endParaRPr lang="en-IN"/>
          </a:p>
          <a:p>
            <a:r>
              <a:rPr lang="en-IN"/>
              <a:t>No H/o Hematuria /Hematochezia </a:t>
            </a:r>
            <a:endParaRPr lang="en-US"/>
          </a:p>
          <a:p>
            <a:r>
              <a:rPr lang="en-US"/>
              <a:t>No H/o Reduced Urine output</a:t>
            </a:r>
          </a:p>
          <a:p>
            <a:r>
              <a:rPr lang="en-US"/>
              <a:t>No H/o </a:t>
            </a:r>
            <a:r>
              <a:rPr lang="en-IN"/>
              <a:t>loose stools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1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69032-8BBF-C6E1-96C1-F8505595B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No H/o  </a:t>
            </a:r>
            <a:r>
              <a:rPr lang="en-US" dirty="0" err="1"/>
              <a:t>Malena</a:t>
            </a:r>
            <a:r>
              <a:rPr lang="en-US" dirty="0"/>
              <a:t> </a:t>
            </a:r>
          </a:p>
          <a:p>
            <a:r>
              <a:rPr lang="en-US" dirty="0"/>
              <a:t>No H/o Hemoptysis </a:t>
            </a:r>
          </a:p>
          <a:p>
            <a:r>
              <a:rPr lang="en-US" dirty="0"/>
              <a:t>No H/o Hematemesis </a:t>
            </a:r>
          </a:p>
          <a:p>
            <a:r>
              <a:rPr lang="en-US" dirty="0"/>
              <a:t>No H/o Yellowish discoloration of </a:t>
            </a:r>
            <a:r>
              <a:rPr lang="en-US"/>
              <a:t>urine </a:t>
            </a:r>
            <a:endParaRPr lang="en-IN"/>
          </a:p>
          <a:p>
            <a:r>
              <a:rPr lang="en-IN"/>
              <a:t>No H/o Headache /Seizure/Altered sensorium</a:t>
            </a:r>
            <a:endParaRPr lang="en-US" dirty="0"/>
          </a:p>
          <a:p>
            <a:r>
              <a:rPr lang="en-US" dirty="0"/>
              <a:t>No H/</a:t>
            </a:r>
            <a:r>
              <a:rPr lang="en-US"/>
              <a:t>o </a:t>
            </a:r>
            <a:r>
              <a:rPr lang="en-IN"/>
              <a:t>Loss of consciousness</a:t>
            </a:r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11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FB424-FBFF-9701-3447-EA7F293AF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/>
              <a:t>PAST HISTORY</a:t>
            </a:r>
            <a:r>
              <a:rPr lang="en-US"/>
              <a:t> : </a:t>
            </a:r>
          </a:p>
          <a:p>
            <a:r>
              <a:rPr lang="en-US"/>
              <a:t>Not a K/c/o DM/SHTN /TB /Bronchial Asthma /Seizure disorder /Thyroid dysfunction.</a:t>
            </a:r>
          </a:p>
          <a:p>
            <a:r>
              <a:rPr lang="en-US"/>
              <a:t>No H/o Blood </a:t>
            </a:r>
            <a:r>
              <a:rPr lang="en-IN"/>
              <a:t>transfusion</a:t>
            </a:r>
          </a:p>
          <a:p>
            <a:r>
              <a:rPr lang="en-IN"/>
              <a:t>No H/o Native Medication</a:t>
            </a:r>
          </a:p>
          <a:p>
            <a:r>
              <a:rPr lang="en-IN"/>
              <a:t>No H/o Recent Travel </a:t>
            </a:r>
            <a:endParaRPr lang="en-US"/>
          </a:p>
          <a:p>
            <a:r>
              <a:rPr lang="en-US"/>
              <a:t>No H/o Previous Surgery</a:t>
            </a:r>
          </a:p>
          <a:p>
            <a:endParaRPr lang="en-US"/>
          </a:p>
          <a:p>
            <a:pPr marL="0" indent="0">
              <a:buNone/>
            </a:pPr>
            <a:r>
              <a:rPr lang="en-IN"/>
              <a:t>PERSONAL HISTORY </a:t>
            </a:r>
            <a:r>
              <a:rPr lang="en-US"/>
              <a:t>: </a:t>
            </a:r>
          </a:p>
          <a:p>
            <a:r>
              <a:rPr lang="en-US"/>
              <a:t>Mixed Diet </a:t>
            </a:r>
          </a:p>
          <a:p>
            <a:r>
              <a:rPr lang="en-US"/>
              <a:t>Not a Smoker and </a:t>
            </a:r>
            <a:r>
              <a:rPr lang="en-IN"/>
              <a:t>Alcoholic</a:t>
            </a:r>
          </a:p>
          <a:p>
            <a:r>
              <a:rPr lang="en-IN"/>
              <a:t>Bowel and bladder habits – Normal </a:t>
            </a:r>
          </a:p>
          <a:p>
            <a:r>
              <a:rPr lang="en-IN"/>
              <a:t>Sleep – Normal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97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45938-884C-A72F-485D-A98EB501C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IN" dirty="0"/>
              <a:t>FAMILY HISTORY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2BD33-2C04-9682-80B7-5964855B5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1199426"/>
            <a:ext cx="6281873" cy="524862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NON CONSANGUINOUS MARRAIGE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82A80C6-B0F5-EBC1-35F3-B124D8DC5A93}"/>
              </a:ext>
            </a:extLst>
          </p:cNvPr>
          <p:cNvSpPr/>
          <p:nvPr/>
        </p:nvSpPr>
        <p:spPr>
          <a:xfrm>
            <a:off x="8580120" y="1539240"/>
            <a:ext cx="609600" cy="6553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347CA4-1F94-9DD7-B237-A23A1ACC95EA}"/>
              </a:ext>
            </a:extLst>
          </p:cNvPr>
          <p:cNvSpPr/>
          <p:nvPr/>
        </p:nvSpPr>
        <p:spPr>
          <a:xfrm>
            <a:off x="6797040" y="1676400"/>
            <a:ext cx="609600" cy="518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DF1461-6E3C-BE5C-2E1B-673470D2F617}"/>
              </a:ext>
            </a:extLst>
          </p:cNvPr>
          <p:cNvSpPr/>
          <p:nvPr/>
        </p:nvSpPr>
        <p:spPr>
          <a:xfrm>
            <a:off x="6248400" y="3215640"/>
            <a:ext cx="609600" cy="518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916F48-FC04-5DCF-8BE0-7B063E509EE8}"/>
              </a:ext>
            </a:extLst>
          </p:cNvPr>
          <p:cNvSpPr/>
          <p:nvPr/>
        </p:nvSpPr>
        <p:spPr>
          <a:xfrm>
            <a:off x="9530264" y="3200399"/>
            <a:ext cx="609600" cy="518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8BC4D4-C28D-AD58-2CE6-BB4EFAF15363}"/>
              </a:ext>
            </a:extLst>
          </p:cNvPr>
          <p:cNvSpPr/>
          <p:nvPr/>
        </p:nvSpPr>
        <p:spPr>
          <a:xfrm>
            <a:off x="7757160" y="3139440"/>
            <a:ext cx="609600" cy="6553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0103B81-7CD6-02A9-1B31-BEF9396F9EEB}"/>
              </a:ext>
            </a:extLst>
          </p:cNvPr>
          <p:cNvCxnSpPr/>
          <p:nvPr/>
        </p:nvCxnSpPr>
        <p:spPr>
          <a:xfrm>
            <a:off x="6553200" y="2667000"/>
            <a:ext cx="3063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5F7455-99A1-7ACD-C441-4F90D74B71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7406640" y="1935480"/>
            <a:ext cx="1173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D65743C-977D-6879-F445-F971AED98A2B}"/>
              </a:ext>
            </a:extLst>
          </p:cNvPr>
          <p:cNvCxnSpPr/>
          <p:nvPr/>
        </p:nvCxnSpPr>
        <p:spPr>
          <a:xfrm>
            <a:off x="8061960" y="1935480"/>
            <a:ext cx="22860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0309556-A699-808E-42D2-9E2382AC398C}"/>
              </a:ext>
            </a:extLst>
          </p:cNvPr>
          <p:cNvCxnSpPr>
            <a:cxnSpLocks/>
          </p:cNvCxnSpPr>
          <p:nvPr/>
        </p:nvCxnSpPr>
        <p:spPr>
          <a:xfrm>
            <a:off x="8084820" y="2667000"/>
            <a:ext cx="0" cy="41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B7E9260-B442-4546-D064-0E4B8CC7103F}"/>
              </a:ext>
            </a:extLst>
          </p:cNvPr>
          <p:cNvCxnSpPr>
            <a:cxnSpLocks/>
          </p:cNvCxnSpPr>
          <p:nvPr/>
        </p:nvCxnSpPr>
        <p:spPr>
          <a:xfrm>
            <a:off x="9593580" y="2651760"/>
            <a:ext cx="0" cy="41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5DD483-6804-3754-3B2E-330DAA4BD7BB}"/>
              </a:ext>
            </a:extLst>
          </p:cNvPr>
          <p:cNvCxnSpPr>
            <a:cxnSpLocks/>
          </p:cNvCxnSpPr>
          <p:nvPr/>
        </p:nvCxnSpPr>
        <p:spPr>
          <a:xfrm>
            <a:off x="6553200" y="2651760"/>
            <a:ext cx="0" cy="41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72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310AB-24FA-2097-77B5-BDC8FD177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EXAMINATION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9DF0C-7B32-5E24-606F-EA5FB63F5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Patient </a:t>
            </a:r>
            <a:r>
              <a:rPr lang="en-US" dirty="0"/>
              <a:t>Conscious</a:t>
            </a:r>
          </a:p>
          <a:p>
            <a:r>
              <a:rPr lang="en-US"/>
              <a:t>Oriented</a:t>
            </a:r>
            <a:endParaRPr lang="en-US" dirty="0"/>
          </a:p>
          <a:p>
            <a:r>
              <a:rPr lang="en-US"/>
              <a:t>febrile </a:t>
            </a:r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pallor,No</a:t>
            </a:r>
            <a:r>
              <a:rPr lang="en-US" dirty="0"/>
              <a:t> </a:t>
            </a:r>
            <a:r>
              <a:rPr lang="en-US" dirty="0" err="1"/>
              <a:t>Cyanosis,No</a:t>
            </a:r>
            <a:r>
              <a:rPr lang="en-US" dirty="0"/>
              <a:t> </a:t>
            </a:r>
            <a:r>
              <a:rPr lang="en-US" dirty="0" err="1"/>
              <a:t>clubbing,No</a:t>
            </a:r>
            <a:r>
              <a:rPr lang="en-US" dirty="0"/>
              <a:t> </a:t>
            </a:r>
            <a:r>
              <a:rPr lang="en-IN" dirty="0"/>
              <a:t>icterus</a:t>
            </a:r>
            <a:r>
              <a:rPr lang="en-US" dirty="0"/>
              <a:t> ,No Generalized </a:t>
            </a:r>
            <a:r>
              <a:rPr lang="en-US" dirty="0" err="1"/>
              <a:t>Lymphadenopathy,No</a:t>
            </a:r>
            <a:r>
              <a:rPr lang="en-US" dirty="0"/>
              <a:t> Pedal edema </a:t>
            </a:r>
            <a:endParaRPr lang="en-IN" dirty="0"/>
          </a:p>
          <a:p>
            <a:r>
              <a:rPr lang="en-IN" dirty="0"/>
              <a:t>External genitalia – Normal </a:t>
            </a:r>
          </a:p>
          <a:p>
            <a:r>
              <a:rPr lang="en-IN" dirty="0"/>
              <a:t>Hernial orifice – Normal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5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E895-342C-A98D-460B-ACF735941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E9FB6-B8DA-E937-A53A-EAC2D3212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BP – 120/70mmHg (Rt Upper limb</a:t>
            </a:r>
            <a:r>
              <a:rPr lang="en-IN"/>
              <a:t>) </a:t>
            </a:r>
          </a:p>
          <a:p>
            <a:r>
              <a:rPr lang="en-IN"/>
              <a:t>BP-120/70mmHg (Left Upper limb) </a:t>
            </a:r>
            <a:endParaRPr lang="en-IN" dirty="0"/>
          </a:p>
          <a:p>
            <a:r>
              <a:rPr lang="en-IN" dirty="0"/>
              <a:t>PR – 84/min </a:t>
            </a:r>
          </a:p>
          <a:p>
            <a:r>
              <a:rPr lang="en-IN" dirty="0"/>
              <a:t>Regular rhythm, Normal volume, Felt in </a:t>
            </a:r>
            <a:r>
              <a:rPr lang="en-IN"/>
              <a:t>all peripheral </a:t>
            </a:r>
            <a:r>
              <a:rPr lang="en-IN" dirty="0"/>
              <a:t>vessels, No specific character</a:t>
            </a:r>
          </a:p>
          <a:p>
            <a:r>
              <a:rPr lang="en-IN" dirty="0"/>
              <a:t>SPO2 – 98% with Room Air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502560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</TotalTime>
  <Words>666</Words>
  <Application>Microsoft Office PowerPoint</Application>
  <PresentationFormat>Widescreen</PresentationFormat>
  <Paragraphs>160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Atlas</vt:lpstr>
      <vt:lpstr>A CASE OF PUO</vt:lpstr>
      <vt:lpstr>                      Chief : Prof  Dr.K.Senthil M.D Associate Professor :  Dr. K.Muralidharan M.D Assistant professor:  Dr. V.Manikandan M.D                                                   Dr. S.Saravana madhav M.D                                                    Dr. Ilamaran M.D.D.M(Cardio) </vt:lpstr>
      <vt:lpstr>PowerPoint Presentation</vt:lpstr>
      <vt:lpstr>PowerPoint Presentation</vt:lpstr>
      <vt:lpstr>PowerPoint Presentation</vt:lpstr>
      <vt:lpstr>PowerPoint Presentation</vt:lpstr>
      <vt:lpstr>FAMILY HISTORY </vt:lpstr>
      <vt:lpstr>GENERAL EXAMINATION</vt:lpstr>
      <vt:lpstr>VITALS</vt:lpstr>
      <vt:lpstr>SYSTEMIC EXAMINATION</vt:lpstr>
      <vt:lpstr>CBC</vt:lpstr>
      <vt:lpstr>INVESTIGATIONS</vt:lpstr>
      <vt:lpstr>INVESTIGATION</vt:lpstr>
      <vt:lpstr>INVESTIGATION</vt:lpstr>
      <vt:lpstr>INVESTIGATION</vt:lpstr>
      <vt:lpstr>PERIPHERAL SMEAR</vt:lpstr>
      <vt:lpstr>USG ABDOMEN PELVIS</vt:lpstr>
      <vt:lpstr>CT ABDOMEN /PELVIS</vt:lpstr>
      <vt:lpstr>ECHO</vt:lpstr>
      <vt:lpstr>BONE MARROW ASPIRATION</vt:lpstr>
      <vt:lpstr>WHAT NEXT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abimani1011@gmail.com</dc:creator>
  <cp:lastModifiedBy>919080390585</cp:lastModifiedBy>
  <cp:revision>40</cp:revision>
  <dcterms:created xsi:type="dcterms:W3CDTF">2022-09-28T12:20:07Z</dcterms:created>
  <dcterms:modified xsi:type="dcterms:W3CDTF">2023-02-28T15:36:00Z</dcterms:modified>
</cp:coreProperties>
</file>