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presentation.main+xml" PartName="/ppt/presentation.xml"/>
  <Override ContentType="application/vnd.openxmlformats-officedocument.presentationml.presProps+xml" PartName="/ppt/presProps4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y="6858000" cx="12192000"/>
  <p:notesSz cx="6858000" cy="9144000"/>
  <p:defaultTextStyle>
    <a:defPPr lvl="0">
      <a:defRPr lang="en-US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4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3" Type="http://schemas.openxmlformats.org/officeDocument/2006/relationships/slide" Target="slides/slide11.xml"/><Relationship Id="rId12" Type="http://schemas.openxmlformats.org/officeDocument/2006/relationships/slide" Target="slides/slide9.xml"/><Relationship Id="rId1" Type="http://schemas.openxmlformats.org/officeDocument/2006/relationships/theme" Target="theme/theme1.xml"/><Relationship Id="rId2" Type="http://schemas.openxmlformats.org/officeDocument/2006/relationships/presProps" Target="presProps4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634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8075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2221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4612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9045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2251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631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4923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1936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4586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6303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0634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9302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7439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230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851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FE860-E03F-4A45-8BBF-FD5588F67FC8}" type="datetimeFigureOut">
              <a:rPr lang="en-IN" smtClean="0"/>
              <a:t>09-04-2026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EEAEE29-3D7D-4116-B20E-8E6B1F0FAE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8255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"/>
          <p:cNvSpPr txBox="1"/>
          <p:nvPr>
            <p:ph type="ctrTitle"/>
          </p:nvPr>
        </p:nvSpPr>
        <p:spPr>
          <a:xfrm>
            <a:off x="2155580" y="591532"/>
            <a:ext cx="89154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Century Gothic"/>
              <a:buNone/>
            </a:pPr>
            <a:r>
              <a:rPr b="1" i="1" lang="en-IN" u="sng">
                <a:solidFill>
                  <a:srgbClr val="FF0000"/>
                </a:solidFill>
              </a:rPr>
              <a:t>An interesting ecg </a:t>
            </a:r>
            <a:br>
              <a:rPr lang="en-IN"/>
            </a:br>
            <a:r>
              <a:rPr b="1" i="1" lang="en-IN" sz="2800" u="sng">
                <a:solidFill>
                  <a:srgbClr val="00B050"/>
                </a:solidFill>
              </a:rPr>
              <a:t>FROM i MU</a:t>
            </a:r>
            <a:endParaRPr b="1" i="1" u="sng">
              <a:solidFill>
                <a:srgbClr val="00B050"/>
              </a:solidFill>
            </a:endParaRPr>
          </a:p>
        </p:txBody>
      </p:sp>
      <p:sp>
        <p:nvSpPr>
          <p:cNvPr id="43" name="Google Shape;43;p1"/>
          <p:cNvSpPr txBox="1"/>
          <p:nvPr>
            <p:ph idx="1" type="subTitle"/>
          </p:nvPr>
        </p:nvSpPr>
        <p:spPr>
          <a:xfrm>
            <a:off x="6668225" y="2854325"/>
            <a:ext cx="4836300" cy="38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lang="en-IN" u="sng"/>
              <a:t>CHIEF PROFESSOR:</a:t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b="1" lang="en-IN" u="sng"/>
              <a:t>PROF AND HOD DR.K.SENTHIL MD</a:t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IN"/>
              <a:t>PROF.DR.V.N.ALAGAVENKATESAN MD</a:t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b="1" lang="en-IN" u="sng"/>
              <a:t>ASSOCIATE PROFESSOR </a:t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IN"/>
              <a:t>DR.K.MURALIDHARAN MD</a:t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IN"/>
              <a:t>DR.PALANIKUMARAN MD</a:t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b="1" lang="en-IN" u="sng"/>
              <a:t>ASSISTANT PROFESSORS:</a:t>
            </a:r>
            <a:endParaRPr b="1" u="sng"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IN" u="sng"/>
              <a:t>DR.MANIKANDAN MD</a:t>
            </a:r>
            <a:endParaRPr u="sng"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IN"/>
              <a:t>DR.S.SARAVANA MADHAV MD DTCD</a:t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IN"/>
              <a:t>DR.M.MAHALAKSHMI MD</a:t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IN"/>
              <a:t>DR.T.KARTHIK PANDIAN MD</a:t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IN"/>
              <a:t>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 smtClean="0"/>
              <a:t>THANK YOU</a:t>
            </a:r>
            <a:endParaRPr lang="en-IN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681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u="sng" dirty="0">
                <a:solidFill>
                  <a:srgbClr val="FF0000"/>
                </a:solidFill>
                <a:latin typeface="Adobe Garamond Pro Bold" panose="02020702060506020403" pitchFamily="18" charset="0"/>
                <a:ea typeface="Adobe Gothic Std B" panose="020B0800000000000000" pitchFamily="34" charset="-128"/>
              </a:rPr>
              <a:t>“A Silent Poison… with a Cardiac Twist”</a:t>
            </a:r>
            <a:endParaRPr lang="en-IN" i="1" u="sng" dirty="0">
              <a:solidFill>
                <a:srgbClr val="FF0000"/>
              </a:solidFill>
              <a:latin typeface="Adobe Garamond Pro Bold" panose="02020702060506020403" pitchFamily="18" charset="0"/>
              <a:ea typeface="Adobe Gothic Std B" panose="020B0800000000000000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9760" y="1600200"/>
            <a:ext cx="9614852" cy="4311022"/>
          </a:xfrm>
        </p:spPr>
        <p:txBody>
          <a:bodyPr>
            <a:normAutofit lnSpcReduction="10000"/>
          </a:bodyPr>
          <a:lstStyle/>
          <a:p>
            <a:r>
              <a:rPr lang="en-IN" sz="2000" b="1" u="sng" dirty="0"/>
              <a:t>Chief </a:t>
            </a:r>
            <a:r>
              <a:rPr lang="en-IN" sz="2000" b="1" u="sng" dirty="0" smtClean="0"/>
              <a:t>complaints</a:t>
            </a:r>
          </a:p>
          <a:p>
            <a:r>
              <a:rPr lang="en-US" sz="2000" dirty="0"/>
              <a:t>22/M came to GRH</a:t>
            </a:r>
          </a:p>
          <a:p>
            <a:r>
              <a:rPr lang="en-US" sz="2000" dirty="0"/>
              <a:t>C/o alleged history of consumption of</a:t>
            </a:r>
            <a:br>
              <a:rPr lang="en-US" sz="2000" dirty="0"/>
            </a:br>
            <a:r>
              <a:rPr lang="en-US" sz="2000" b="1" dirty="0" err="1"/>
              <a:t>aluminium</a:t>
            </a:r>
            <a:r>
              <a:rPr lang="en-US" sz="2000" b="1" dirty="0"/>
              <a:t> phosphide tablet (10 tablets)</a:t>
            </a:r>
            <a:endParaRPr lang="en-US" sz="2000" dirty="0"/>
          </a:p>
          <a:p>
            <a:r>
              <a:rPr lang="en-US" sz="2000" dirty="0"/>
              <a:t>Under influence of </a:t>
            </a:r>
            <a:r>
              <a:rPr lang="en-US" sz="2000" dirty="0" smtClean="0"/>
              <a:t>alcohol</a:t>
            </a:r>
          </a:p>
          <a:p>
            <a:r>
              <a:rPr lang="pt-BR" sz="2000" dirty="0"/>
              <a:t>No h/o abdominal pain</a:t>
            </a:r>
            <a:br>
              <a:rPr lang="pt-BR" sz="2000" dirty="0"/>
            </a:br>
            <a:r>
              <a:rPr lang="pt-BR" sz="2000" dirty="0"/>
              <a:t>No h/o vomiting</a:t>
            </a:r>
            <a:br>
              <a:rPr lang="pt-BR" sz="2000" dirty="0"/>
            </a:br>
            <a:r>
              <a:rPr lang="pt-BR" sz="2000" dirty="0"/>
              <a:t>No h/o palpitations</a:t>
            </a:r>
            <a:br>
              <a:rPr lang="pt-BR" sz="2000" dirty="0"/>
            </a:br>
            <a:r>
              <a:rPr lang="pt-BR" sz="2000" dirty="0"/>
              <a:t>No h/o giddiness</a:t>
            </a:r>
            <a:br>
              <a:rPr lang="pt-BR" sz="2000" dirty="0"/>
            </a:br>
            <a:r>
              <a:rPr lang="pt-BR" sz="2000" dirty="0"/>
              <a:t>No h/o chest pain</a:t>
            </a:r>
            <a:br>
              <a:rPr lang="pt-BR" sz="2000" dirty="0"/>
            </a:br>
            <a:r>
              <a:rPr lang="pt-BR" sz="2000" dirty="0"/>
              <a:t>No h/o syncope</a:t>
            </a:r>
          </a:p>
          <a:p>
            <a:r>
              <a:rPr lang="pt-BR" sz="2000" dirty="0"/>
              <a:t>H/o diaphoresis (+)</a:t>
            </a:r>
          </a:p>
          <a:p>
            <a:endParaRPr lang="en-IN" sz="2000" b="1" u="sng" dirty="0"/>
          </a:p>
        </p:txBody>
      </p:sp>
    </p:spTree>
    <p:extLst>
      <p:ext uri="{BB962C8B-B14F-4D97-AF65-F5344CB8AC3E}">
        <p14:creationId xmlns:p14="http://schemas.microsoft.com/office/powerpoint/2010/main" val="813577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2805" y="624110"/>
            <a:ext cx="8911687" cy="1280890"/>
          </a:xfrm>
        </p:spPr>
        <p:txBody>
          <a:bodyPr/>
          <a:lstStyle/>
          <a:p>
            <a:r>
              <a:rPr lang="en-IN" b="1" u="sng" dirty="0"/>
              <a:t>Past history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1452" y="1554480"/>
            <a:ext cx="8915400" cy="3777622"/>
          </a:xfrm>
        </p:spPr>
        <p:txBody>
          <a:bodyPr/>
          <a:lstStyle/>
          <a:p>
            <a:r>
              <a:rPr lang="en-US" dirty="0" smtClean="0"/>
              <a:t>PATIENT HAS A CHRONIC HISTORY OF EXERTIONAL DYSPNE SINCE CHILDHOOD</a:t>
            </a:r>
            <a:endParaRPr lang="en-US" dirty="0"/>
          </a:p>
          <a:p>
            <a:r>
              <a:rPr lang="en-US" dirty="0"/>
              <a:t>Chronic smoker and alcoholic</a:t>
            </a:r>
          </a:p>
          <a:p>
            <a:pPr marL="0" indent="0">
              <a:buNone/>
            </a:pPr>
            <a:r>
              <a:rPr lang="en-IN" sz="2800" b="1" i="1" u="sng" dirty="0"/>
              <a:t>Vitals</a:t>
            </a:r>
          </a:p>
          <a:p>
            <a:r>
              <a:rPr lang="en-IN" dirty="0"/>
              <a:t>BP – 150/90 mmHg</a:t>
            </a:r>
            <a:br>
              <a:rPr lang="en-IN" dirty="0"/>
            </a:br>
            <a:r>
              <a:rPr lang="en-IN" dirty="0"/>
              <a:t>PR – 87/min</a:t>
            </a:r>
            <a:br>
              <a:rPr lang="en-IN" dirty="0"/>
            </a:br>
            <a:r>
              <a:rPr lang="en-IN" dirty="0" err="1"/>
              <a:t>SpO</a:t>
            </a:r>
            <a:r>
              <a:rPr lang="en-IN" dirty="0"/>
              <a:t>₂ – 99% RA</a:t>
            </a:r>
            <a:br>
              <a:rPr lang="en-IN" dirty="0"/>
            </a:br>
            <a:r>
              <a:rPr lang="en-IN" dirty="0"/>
              <a:t>RR – 16/min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9224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3452" y="1325880"/>
            <a:ext cx="8915400" cy="4648200"/>
          </a:xfrm>
        </p:spPr>
        <p:txBody>
          <a:bodyPr>
            <a:normAutofit/>
          </a:bodyPr>
          <a:lstStyle/>
          <a:p>
            <a:r>
              <a:rPr lang="en-IN" sz="2800" b="1" i="1" u="sng" dirty="0"/>
              <a:t>O/E</a:t>
            </a:r>
          </a:p>
          <a:p>
            <a:r>
              <a:rPr lang="en-IN" dirty="0"/>
              <a:t>Awake</a:t>
            </a:r>
            <a:br>
              <a:rPr lang="en-IN" dirty="0"/>
            </a:br>
            <a:r>
              <a:rPr lang="en-IN" dirty="0"/>
              <a:t>Obeys commands</a:t>
            </a:r>
            <a:br>
              <a:rPr lang="en-IN" dirty="0"/>
            </a:br>
            <a:r>
              <a:rPr lang="en-IN" dirty="0"/>
              <a:t>Afebrile</a:t>
            </a:r>
            <a:br>
              <a:rPr lang="en-IN" dirty="0"/>
            </a:br>
            <a:r>
              <a:rPr lang="en-IN" dirty="0"/>
              <a:t>Hydration fair</a:t>
            </a:r>
          </a:p>
          <a:p>
            <a:r>
              <a:rPr lang="en-IN" dirty="0"/>
              <a:t>No pallor / icterus / </a:t>
            </a:r>
            <a:r>
              <a:rPr lang="en-IN" dirty="0" err="1" smtClean="0"/>
              <a:t>edema</a:t>
            </a:r>
            <a:endParaRPr lang="en-IN" dirty="0" smtClean="0"/>
          </a:p>
          <a:p>
            <a:r>
              <a:rPr lang="en-US" sz="2400" b="1" u="sng" dirty="0"/>
              <a:t>Systemic examination</a:t>
            </a:r>
          </a:p>
          <a:p>
            <a:r>
              <a:rPr lang="en-US" dirty="0"/>
              <a:t>CVS – S1 S2 +, no murmur</a:t>
            </a:r>
            <a:br>
              <a:rPr lang="en-US" dirty="0"/>
            </a:br>
            <a:r>
              <a:rPr lang="en-US" dirty="0"/>
              <a:t>RS – BAE +</a:t>
            </a:r>
            <a:br>
              <a:rPr lang="en-US" dirty="0"/>
            </a:br>
            <a:r>
              <a:rPr lang="en-US" dirty="0"/>
              <a:t>PA – Soft</a:t>
            </a:r>
            <a:br>
              <a:rPr lang="en-US" dirty="0"/>
            </a:br>
            <a:r>
              <a:rPr lang="en-US" dirty="0"/>
              <a:t>CNS – NFND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57321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 smtClean="0"/>
              <a:t>INVESTIGATION</a:t>
            </a:r>
            <a:endParaRPr lang="en-IN" b="1" i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269462"/>
              </p:ext>
            </p:extLst>
          </p:nvPr>
        </p:nvGraphicFramePr>
        <p:xfrm>
          <a:off x="1920240" y="2087878"/>
          <a:ext cx="7355523" cy="3383281"/>
        </p:xfrm>
        <a:graphic>
          <a:graphicData uri="http://schemas.openxmlformats.org/drawingml/2006/table">
            <a:tbl>
              <a:tblPr/>
              <a:tblGrid>
                <a:gridCol w="2451841"/>
                <a:gridCol w="2451841"/>
                <a:gridCol w="2451841"/>
              </a:tblGrid>
              <a:tr h="1477399">
                <a:tc>
                  <a:txBody>
                    <a:bodyPr/>
                    <a:lstStyle/>
                    <a:p>
                      <a:r>
                        <a:rPr lang="en-IN" dirty="0"/>
                        <a:t>Parameter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Day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Day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635294">
                <a:tc>
                  <a:txBody>
                    <a:bodyPr/>
                    <a:lstStyle/>
                    <a:p>
                      <a:r>
                        <a:rPr lang="en-IN" dirty="0"/>
                        <a:t>WBC (×10³)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9.7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8.0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35294">
                <a:tc>
                  <a:txBody>
                    <a:bodyPr/>
                    <a:lstStyle/>
                    <a:p>
                      <a:r>
                        <a:rPr lang="en-IN"/>
                        <a:t>Hb (g/dL)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13.9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11.2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35294">
                <a:tc>
                  <a:txBody>
                    <a:bodyPr/>
                    <a:lstStyle/>
                    <a:p>
                      <a:r>
                        <a:rPr lang="en-IN" dirty="0"/>
                        <a:t>Platelets (lakh)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2.09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1.32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1497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6093390"/>
              </p:ext>
            </p:extLst>
          </p:nvPr>
        </p:nvGraphicFramePr>
        <p:xfrm>
          <a:off x="1706250" y="695377"/>
          <a:ext cx="10051488" cy="5778451"/>
        </p:xfrm>
        <a:graphic>
          <a:graphicData uri="http://schemas.openxmlformats.org/drawingml/2006/table">
            <a:tbl>
              <a:tblPr/>
              <a:tblGrid>
                <a:gridCol w="2512872"/>
                <a:gridCol w="2512872"/>
                <a:gridCol w="2512872"/>
                <a:gridCol w="2512872"/>
              </a:tblGrid>
              <a:tr h="307376">
                <a:tc>
                  <a:txBody>
                    <a:bodyPr/>
                    <a:lstStyle/>
                    <a:p>
                      <a:r>
                        <a:rPr lang="en-IN" sz="1800" dirty="0"/>
                        <a:t>Parameter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Day 1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Day 2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Day 3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RBS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96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106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102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Urea (mg/</a:t>
                      </a:r>
                      <a:r>
                        <a:rPr lang="en-IN" sz="1800" b="1" dirty="0" err="1"/>
                        <a:t>dL</a:t>
                      </a:r>
                      <a:r>
                        <a:rPr lang="en-IN" sz="1800" b="1" dirty="0"/>
                        <a:t>)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25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24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16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7907">
                <a:tc>
                  <a:txBody>
                    <a:bodyPr/>
                    <a:lstStyle/>
                    <a:p>
                      <a:r>
                        <a:rPr lang="en-IN" sz="1800" b="1" dirty="0"/>
                        <a:t>Creatinine (mg/</a:t>
                      </a:r>
                      <a:r>
                        <a:rPr lang="en-IN" sz="1800" b="1" dirty="0" err="1"/>
                        <a:t>dL</a:t>
                      </a:r>
                      <a:r>
                        <a:rPr lang="en-IN" sz="1800" b="1" dirty="0"/>
                        <a:t>)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0.8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1.1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0.8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Total Bilirubin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0.9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2.6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0.6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Direct Bilirubin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0.5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1.0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0.3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Indirect Bilirubin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0.4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1.6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0.3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SGOT (AST)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32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86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28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SGPT (ALT)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15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33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18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ALP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93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54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16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Sodium (</a:t>
                      </a:r>
                      <a:r>
                        <a:rPr lang="en-IN" sz="1800" b="1" dirty="0" err="1"/>
                        <a:t>mEq</a:t>
                      </a:r>
                      <a:r>
                        <a:rPr lang="en-IN" sz="1800" b="1" dirty="0"/>
                        <a:t>/L)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136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134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130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Potassium (</a:t>
                      </a:r>
                      <a:r>
                        <a:rPr lang="en-IN" sz="1800" b="1" dirty="0" err="1"/>
                        <a:t>mEq</a:t>
                      </a:r>
                      <a:r>
                        <a:rPr lang="en-IN" sz="1800" b="1" dirty="0"/>
                        <a:t>/L)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MORE THAN</a:t>
                      </a:r>
                      <a:r>
                        <a:rPr lang="en-IN" sz="1800" baseline="0" dirty="0" smtClean="0"/>
                        <a:t> 6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3.2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3.2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PT (sec)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19.1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15.9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—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INR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1.56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1.29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—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APTT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28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24.5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—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CPK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2577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1669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820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376">
                <a:tc>
                  <a:txBody>
                    <a:bodyPr/>
                    <a:lstStyle/>
                    <a:p>
                      <a:r>
                        <a:rPr lang="en-IN" sz="1800" b="1" dirty="0"/>
                        <a:t>LDH</a:t>
                      </a:r>
                      <a:endParaRPr lang="en-IN" sz="1800" dirty="0"/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800"/>
                        <a:t>649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798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583</a:t>
                      </a:r>
                    </a:p>
                  </a:txBody>
                  <a:tcPr marL="53215" marR="53215" marT="26607" marB="266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6329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</a:rPr>
              <a:t>ABG</a:t>
            </a:r>
            <a:endParaRPr lang="en-IN" b="1" u="sng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8081365"/>
              </p:ext>
            </p:extLst>
          </p:nvPr>
        </p:nvGraphicFramePr>
        <p:xfrm>
          <a:off x="2089593" y="2557800"/>
          <a:ext cx="8915400" cy="2194560"/>
        </p:xfrm>
        <a:graphic>
          <a:graphicData uri="http://schemas.openxmlformats.org/drawingml/2006/table">
            <a:tbl>
              <a:tblPr/>
              <a:tblGrid>
                <a:gridCol w="4457700"/>
                <a:gridCol w="4457700"/>
              </a:tblGrid>
              <a:tr h="0">
                <a:tc>
                  <a:txBody>
                    <a:bodyPr/>
                    <a:lstStyle/>
                    <a:p>
                      <a:r>
                        <a:rPr lang="en-IN"/>
                        <a:t>Parameter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Value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IN"/>
                        <a:t>pH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7.35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IN"/>
                        <a:t>pCO₂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34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IN"/>
                        <a:t>pO₂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87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IN"/>
                        <a:t>HCO₃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16.8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IN"/>
                        <a:t>Lactate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508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262" y="100012"/>
            <a:ext cx="9515475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0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</a:rPr>
              <a:t>LETS DISCUSS…</a:t>
            </a:r>
            <a:endParaRPr lang="en-IN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14384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