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6" r:id="rId14"/>
    <p:sldId id="281" r:id="rId15"/>
    <p:sldId id="283" r:id="rId16"/>
    <p:sldId id="278" r:id="rId17"/>
    <p:sldId id="285" r:id="rId18"/>
    <p:sldId id="297" r:id="rId19"/>
    <p:sldId id="287" r:id="rId20"/>
    <p:sldId id="299" r:id="rId21"/>
    <p:sldId id="303" r:id="rId22"/>
    <p:sldId id="291" r:id="rId23"/>
    <p:sldId id="292" r:id="rId24"/>
    <p:sldId id="301" r:id="rId25"/>
    <p:sldId id="293" r:id="rId26"/>
    <p:sldId id="302" r:id="rId27"/>
    <p:sldId id="295" r:id="rId28"/>
    <p:sldId id="294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32" d="100"/>
          <a:sy n="32" d="100"/>
        </p:scale>
        <p:origin x="-222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3E72-FCC5-41C6-AB08-C9D7453AA5F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575B-C4D5-4F67-AE6C-C49A83361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INTERESTING X RAY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MVII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57200" y="1438250"/>
          <a:ext cx="8329644" cy="50625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2411"/>
                <a:gridCol w="2082411"/>
                <a:gridCol w="2082411"/>
                <a:gridCol w="2082411"/>
              </a:tblGrid>
              <a:tr h="614061">
                <a:tc>
                  <a:txBody>
                    <a:bodyPr/>
                    <a:lstStyle/>
                    <a:p>
                      <a:r>
                        <a:rPr lang="en-US" dirty="0" smtClean="0"/>
                        <a:t>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3/10/21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4/10/21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9/10/21</a:t>
                      </a:r>
                      <a:endParaRPr lang="en-US" dirty="0"/>
                    </a:p>
                  </a:txBody>
                  <a:tcPr/>
                </a:tc>
              </a:tr>
              <a:tr h="764159">
                <a:tc>
                  <a:txBody>
                    <a:bodyPr/>
                    <a:lstStyle/>
                    <a:p>
                      <a:r>
                        <a:rPr lang="en-US" dirty="0" smtClean="0"/>
                        <a:t>TOTA</a:t>
                      </a:r>
                      <a:r>
                        <a:rPr lang="en-US" baseline="0" dirty="0" smtClean="0"/>
                        <a:t>L COUNT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14900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8400</a:t>
                      </a:r>
                      <a:endParaRPr lang="en-US" dirty="0"/>
                    </a:p>
                  </a:txBody>
                  <a:tcPr/>
                </a:tc>
              </a:tr>
              <a:tr h="614061">
                <a:tc>
                  <a:txBody>
                    <a:bodyPr/>
                    <a:lstStyle/>
                    <a:p>
                      <a:r>
                        <a:rPr lang="en-US" dirty="0" smtClean="0"/>
                        <a:t>DIFF</a:t>
                      </a:r>
                      <a:r>
                        <a:rPr lang="en-US" baseline="0" dirty="0" smtClean="0"/>
                        <a:t> COUNT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68/19/13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80/12/7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58/22/20</a:t>
                      </a:r>
                      <a:endParaRPr lang="en-US" dirty="0"/>
                    </a:p>
                  </a:txBody>
                  <a:tcPr/>
                </a:tc>
              </a:tr>
              <a:tr h="614061">
                <a:tc>
                  <a:txBody>
                    <a:bodyPr/>
                    <a:lstStyle/>
                    <a:p>
                      <a:r>
                        <a:rPr lang="en-US" dirty="0" smtClean="0"/>
                        <a:t>HB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061">
                <a:tc>
                  <a:txBody>
                    <a:bodyPr/>
                    <a:lstStyle/>
                    <a:p>
                      <a:r>
                        <a:rPr lang="en-US" dirty="0" smtClean="0"/>
                        <a:t>PCV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061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3.20 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2.99</a:t>
                      </a:r>
                      <a:r>
                        <a:rPr lang="en-US" baseline="0" dirty="0" smtClean="0"/>
                        <a:t> 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3.81 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061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614061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000101" y="685800"/>
          <a:ext cx="7286676" cy="55805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892"/>
                <a:gridCol w="2428892"/>
                <a:gridCol w="2428892"/>
              </a:tblGrid>
              <a:tr h="521605">
                <a:tc>
                  <a:txBody>
                    <a:bodyPr/>
                    <a:lstStyle/>
                    <a:p>
                      <a:r>
                        <a:rPr lang="en-US" dirty="0" smtClean="0"/>
                        <a:t>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3/10/21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9/10/21</a:t>
                      </a:r>
                      <a:endParaRPr lang="en-US" dirty="0"/>
                    </a:p>
                  </a:txBody>
                  <a:tcPr/>
                </a:tc>
              </a:tr>
              <a:tr h="649105">
                <a:tc>
                  <a:txBody>
                    <a:bodyPr/>
                    <a:lstStyle/>
                    <a:p>
                      <a:r>
                        <a:rPr lang="en-US" dirty="0" smtClean="0"/>
                        <a:t>TOT. 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dirty="0" smtClean="0"/>
                        <a:t>D.BIL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dirty="0" smtClean="0"/>
                        <a:t>I.BIL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dirty="0" smtClean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CRP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146.9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ABSOLUTE EOSINOPHIL COUNT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856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Cells/mm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VCTC – NON REACTIVE</a:t>
                      </a:r>
                      <a:endParaRPr lang="en-US" dirty="0"/>
                    </a:p>
                  </a:txBody>
                  <a:tcPr/>
                </a:tc>
              </a:tr>
              <a:tr h="521605">
                <a:tc>
                  <a:txBody>
                    <a:bodyPr/>
                    <a:lstStyle/>
                    <a:p>
                      <a:r>
                        <a:rPr lang="en-US" dirty="0" smtClean="0"/>
                        <a:t>SPUTUM AFB &amp; GENE XPERT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ESR-55 mm/hr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ECHO: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dirty="0" smtClean="0"/>
              <a:t>NORMAL STUDY</a:t>
            </a:r>
          </a:p>
          <a:p>
            <a:r>
              <a:rPr lang="en-US" dirty="0" smtClean="0"/>
              <a:t>LVEF – 75%</a:t>
            </a:r>
          </a:p>
          <a:p>
            <a:r>
              <a:rPr lang="en-US" dirty="0" smtClean="0"/>
              <a:t>LVIDD – 3.9</a:t>
            </a:r>
          </a:p>
          <a:p>
            <a:r>
              <a:rPr lang="en-US" dirty="0" smtClean="0"/>
              <a:t>LVIDS – 2.0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USG ABDOMEN</a:t>
            </a:r>
            <a:r>
              <a:rPr lang="en-US" b="1" i="1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LIVER – Normal size and echoes, No focal lesion</a:t>
            </a:r>
          </a:p>
          <a:p>
            <a:r>
              <a:rPr lang="en-US" dirty="0" smtClean="0"/>
              <a:t>PANCREAS – Normal size and echoes</a:t>
            </a:r>
          </a:p>
          <a:p>
            <a:r>
              <a:rPr lang="en-US" dirty="0" smtClean="0"/>
              <a:t>SPLEEN – Normal</a:t>
            </a:r>
          </a:p>
          <a:p>
            <a:r>
              <a:rPr lang="en-US" dirty="0" smtClean="0"/>
              <a:t>KIDNEYS – Normal size, normal echoes, CMD maintained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CHEST XAY – 07.09.21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trix\Downloads\WhatsApp Image 2021-10-12 at 10.06.05 PM.jpeg"/>
          <p:cNvPicPr>
            <a:picLocks noChangeAspect="1" noChangeArrowheads="1"/>
          </p:cNvPicPr>
          <p:nvPr/>
        </p:nvPicPr>
        <p:blipFill>
          <a:blip r:embed="rId2"/>
          <a:srcRect l="1563" t="13086" r="3906"/>
          <a:stretch>
            <a:fillRect/>
          </a:stretch>
        </p:blipFill>
        <p:spPr bwMode="auto">
          <a:xfrm>
            <a:off x="2285984" y="1500174"/>
            <a:ext cx="3962624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CHEST X RAY – 3.10.2021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Matrix\Downloads\WhatsApp Image 2021-10-12 at 10.06.06 PM.jpeg"/>
          <p:cNvPicPr>
            <a:picLocks noChangeAspect="1" noChangeArrowheads="1"/>
          </p:cNvPicPr>
          <p:nvPr/>
        </p:nvPicPr>
        <p:blipFill>
          <a:blip r:embed="rId2"/>
          <a:srcRect l="3906" t="9570" r="3906" b="781"/>
          <a:stretch>
            <a:fillRect/>
          </a:stretch>
        </p:blipFill>
        <p:spPr bwMode="auto">
          <a:xfrm>
            <a:off x="2571736" y="1684218"/>
            <a:ext cx="3714776" cy="481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CHEST X RAY - 12.11.2021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c 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014" y="1600200"/>
            <a:ext cx="61959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CHEST XAY - 07/09/21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4040188" cy="44831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well defined oval shaped homogenous opacity in right </a:t>
            </a:r>
            <a:r>
              <a:rPr lang="en-US" dirty="0" err="1" smtClean="0"/>
              <a:t>hilar</a:t>
            </a:r>
            <a:r>
              <a:rPr lang="en-US" dirty="0" smtClean="0"/>
              <a:t> region forming acute angle with </a:t>
            </a:r>
            <a:r>
              <a:rPr lang="en-US" dirty="0" err="1" smtClean="0"/>
              <a:t>mediastinal</a:t>
            </a:r>
            <a:r>
              <a:rPr lang="en-US" dirty="0" smtClean="0"/>
              <a:t> pleura</a:t>
            </a:r>
          </a:p>
          <a:p>
            <a:r>
              <a:rPr lang="en-US" dirty="0" smtClean="0"/>
              <a:t>An another similar type of opacity present in right lower zone lateral to the previous one forming acute angle with parietal pleura</a:t>
            </a:r>
          </a:p>
          <a:p>
            <a:r>
              <a:rPr lang="en-US" dirty="0" smtClean="0"/>
              <a:t>Cardiac </a:t>
            </a:r>
            <a:r>
              <a:rPr lang="en-US" dirty="0" err="1" smtClean="0"/>
              <a:t>silhoutte</a:t>
            </a:r>
            <a:r>
              <a:rPr lang="en-US" dirty="0" smtClean="0"/>
              <a:t> maintained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C:\Users\Matrix\Downloads\WhatsApp Image 2021-10-12 at 10.06.05 PM.jpeg"/>
          <p:cNvPicPr>
            <a:picLocks noChangeAspect="1" noChangeArrowheads="1"/>
          </p:cNvPicPr>
          <p:nvPr/>
        </p:nvPicPr>
        <p:blipFill>
          <a:blip r:embed="rId2"/>
          <a:srcRect l="1563" t="13086" r="3906"/>
          <a:stretch>
            <a:fillRect/>
          </a:stretch>
        </p:blipFill>
        <p:spPr bwMode="auto">
          <a:xfrm>
            <a:off x="4500562" y="1500174"/>
            <a:ext cx="3962624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CT CHEST – 11.09.2021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06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Well defined oval thick walled fluid density lesion involving Superior and Medial Basal Segment of Right Lower Lobe </a:t>
            </a:r>
          </a:p>
          <a:p>
            <a:r>
              <a:rPr lang="en-US" dirty="0" smtClean="0"/>
              <a:t>A similar lesion present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in the Lateral segment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of right Lower Lobe</a:t>
            </a:r>
            <a:endParaRPr lang="en-US" dirty="0"/>
          </a:p>
        </p:txBody>
      </p:sp>
      <p:pic>
        <p:nvPicPr>
          <p:cNvPr id="5122" name="Picture 2" descr="C:\Users\Matrix\Desktop\HYDATID\WhatsApp Image 2021-10-11 at 3.10.19 AM (1).jpeg"/>
          <p:cNvPicPr>
            <a:picLocks noChangeAspect="1" noChangeArrowheads="1"/>
          </p:cNvPicPr>
          <p:nvPr/>
        </p:nvPicPr>
        <p:blipFill>
          <a:blip r:embed="rId2"/>
          <a:srcRect t="7500"/>
          <a:stretch>
            <a:fillRect/>
          </a:stretch>
        </p:blipFill>
        <p:spPr bwMode="auto">
          <a:xfrm>
            <a:off x="4429124" y="3071810"/>
            <a:ext cx="4633817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CHEST XRAY – 03.10.21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4414" y="1785926"/>
            <a:ext cx="314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Thick walled cavity lesion with air fluid level</a:t>
            </a:r>
          </a:p>
          <a:p>
            <a:endParaRPr lang="en-US" sz="2800" dirty="0"/>
          </a:p>
        </p:txBody>
      </p:sp>
      <p:pic>
        <p:nvPicPr>
          <p:cNvPr id="3" name="Picture 2" descr="C:\Users\Matrix\Downloads\WhatsApp Image 2021-10-12 at 10.06.06 PM.jpeg"/>
          <p:cNvPicPr>
            <a:picLocks noChangeAspect="1" noChangeArrowheads="1"/>
          </p:cNvPicPr>
          <p:nvPr/>
        </p:nvPicPr>
        <p:blipFill>
          <a:blip r:embed="rId2"/>
          <a:srcRect l="3906" t="9570" r="3906" b="781"/>
          <a:stretch>
            <a:fillRect/>
          </a:stretch>
        </p:blipFill>
        <p:spPr bwMode="auto">
          <a:xfrm>
            <a:off x="4500562" y="1357298"/>
            <a:ext cx="396691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56C3F5-BED5-4893-B567-46125E6C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VII MEDICAL UNIT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93BD1D-F472-4E30-A7D1-8274FA06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2800" dirty="0"/>
              <a:t>CHIEF: </a:t>
            </a:r>
            <a:r>
              <a:rPr lang="en-US" sz="2800" dirty="0" smtClean="0"/>
              <a:t>PROF.DR.K.SENTHIL.MD</a:t>
            </a: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 smtClean="0"/>
              <a:t> ASSOCIATE </a:t>
            </a:r>
            <a:r>
              <a:rPr lang="en-US" sz="2800" dirty="0"/>
              <a:t>PROF: DR.K.MURALIDHARAN MD</a:t>
            </a:r>
          </a:p>
          <a:p>
            <a:pPr algn="ctr">
              <a:buNone/>
            </a:pPr>
            <a:r>
              <a:rPr lang="en-US" sz="2800" dirty="0"/>
              <a:t>	 </a:t>
            </a:r>
            <a:r>
              <a:rPr lang="en-US" sz="2800" dirty="0" smtClean="0"/>
              <a:t>ASST PROF:DR </a:t>
            </a:r>
            <a:r>
              <a:rPr lang="en-US" sz="2800" dirty="0"/>
              <a:t>V.MANIKANDAN MD</a:t>
            </a:r>
          </a:p>
          <a:p>
            <a:pPr algn="ctr">
              <a:buNone/>
            </a:pPr>
            <a:r>
              <a:rPr lang="en-US" sz="2800" dirty="0"/>
              <a:t>                     </a:t>
            </a:r>
            <a:r>
              <a:rPr lang="en-US" sz="2800" dirty="0" smtClean="0"/>
              <a:t>DR </a:t>
            </a:r>
            <a:r>
              <a:rPr lang="en-US" sz="2800" dirty="0"/>
              <a:t>C. RAMANAN MD</a:t>
            </a:r>
          </a:p>
          <a:p>
            <a:pPr algn="ctr">
              <a:buNone/>
            </a:pPr>
            <a:r>
              <a:rPr lang="en-US" sz="2800" dirty="0"/>
              <a:t>                       </a:t>
            </a:r>
            <a:r>
              <a:rPr lang="en-US" sz="2800" dirty="0" smtClean="0"/>
              <a:t>                 DR.SARAVANA </a:t>
            </a:r>
            <a:r>
              <a:rPr lang="en-US" sz="2800" dirty="0"/>
              <a:t>MADAV </a:t>
            </a:r>
            <a:r>
              <a:rPr lang="en-US" sz="2800" dirty="0" smtClean="0"/>
              <a:t>MD,DTCD</a:t>
            </a:r>
          </a:p>
          <a:p>
            <a:pPr>
              <a:buNone/>
            </a:pPr>
            <a:r>
              <a:rPr lang="en-US" sz="2800" dirty="0" smtClean="0"/>
              <a:t>                       PRESENTOR- DR E GOPINATHAN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185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CECT CHEST – 06.10.2021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cyst ruptured with air- fluid level with evidence of calcification</a:t>
            </a:r>
          </a:p>
          <a:p>
            <a:r>
              <a:rPr lang="en-US" dirty="0" smtClean="0"/>
              <a:t>Consolidation of </a:t>
            </a:r>
          </a:p>
          <a:p>
            <a:pPr>
              <a:buNone/>
            </a:pPr>
            <a:r>
              <a:rPr lang="en-US" dirty="0" smtClean="0"/>
              <a:t>	Right Lower Lobe </a:t>
            </a:r>
          </a:p>
          <a:p>
            <a:pPr>
              <a:buNone/>
            </a:pPr>
            <a:r>
              <a:rPr lang="en-US" dirty="0" smtClean="0"/>
              <a:t>	with air </a:t>
            </a:r>
            <a:r>
              <a:rPr lang="en-US" dirty="0" err="1" smtClean="0"/>
              <a:t>Bronchogram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Minimal Right Pleural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effusion</a:t>
            </a:r>
            <a:endParaRPr lang="en-US" dirty="0"/>
          </a:p>
        </p:txBody>
      </p:sp>
      <p:pic>
        <p:nvPicPr>
          <p:cNvPr id="2050" name="Picture 2" descr="C:\Users\Matrix\Desktop\HYDATID\WhatsApp Image 2021-10-11 at 3.10.18 AM (2).jpeg"/>
          <p:cNvPicPr>
            <a:picLocks noChangeAspect="1" noChangeArrowheads="1"/>
          </p:cNvPicPr>
          <p:nvPr/>
        </p:nvPicPr>
        <p:blipFill>
          <a:blip r:embed="rId2"/>
          <a:srcRect l="17500" t="8333" r="15625" b="20833"/>
          <a:stretch>
            <a:fillRect/>
          </a:stretch>
        </p:blipFill>
        <p:spPr bwMode="auto">
          <a:xfrm>
            <a:off x="4584606" y="2628929"/>
            <a:ext cx="4244550" cy="337183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7858148" y="3500438"/>
            <a:ext cx="285752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LILY SIGN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748" t="36133" r="18741" b="24804"/>
          <a:stretch>
            <a:fillRect/>
          </a:stretch>
        </p:blipFill>
        <p:spPr bwMode="auto">
          <a:xfrm>
            <a:off x="2428860" y="2000240"/>
            <a:ext cx="4336598" cy="42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3071802" y="4857760"/>
            <a:ext cx="285752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571868" y="5214950"/>
            <a:ext cx="285752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8067" t="17708" r="16252" b="13541"/>
          <a:stretch>
            <a:fillRect/>
          </a:stretch>
        </p:blipFill>
        <p:spPr bwMode="auto">
          <a:xfrm>
            <a:off x="1371600" y="9906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FLUIDS</a:t>
            </a:r>
          </a:p>
          <a:p>
            <a:r>
              <a:rPr lang="en-US" dirty="0" smtClean="0"/>
              <a:t>INJ CEFOPERAZONE SULBACTAM 1GM </a:t>
            </a:r>
            <a:r>
              <a:rPr lang="en-US" dirty="0" smtClean="0"/>
              <a:t>IV BD</a:t>
            </a:r>
            <a:endParaRPr lang="en-US" dirty="0" smtClean="0"/>
          </a:p>
          <a:p>
            <a:r>
              <a:rPr lang="en-US" dirty="0" smtClean="0"/>
              <a:t>TAB CLINDAMYCIN 600 MG BD</a:t>
            </a:r>
          </a:p>
          <a:p>
            <a:r>
              <a:rPr lang="en-US" dirty="0" smtClean="0"/>
              <a:t>TAB PARACETAMOL 500MG TDS</a:t>
            </a:r>
          </a:p>
          <a:p>
            <a:r>
              <a:rPr lang="en-US" dirty="0" smtClean="0"/>
              <a:t>TAB ALBENDAZOLE 400 MG BD</a:t>
            </a:r>
          </a:p>
          <a:p>
            <a:r>
              <a:rPr lang="en-US" dirty="0" smtClean="0"/>
              <a:t>CAP OMEPRAZOLE 20 MG BD</a:t>
            </a:r>
          </a:p>
          <a:p>
            <a:r>
              <a:rPr lang="en-US" dirty="0" smtClean="0"/>
              <a:t>NEB </a:t>
            </a:r>
            <a:r>
              <a:rPr lang="en-US" dirty="0" smtClean="0"/>
              <a:t> SALBUTAMOL Q8H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– OPEN THORACOTOMY WITH CYST DEROOFING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RUPTURED LUNG HYDATID CYST</a:t>
            </a:r>
          </a:p>
          <a:p>
            <a:r>
              <a:rPr lang="en-US" dirty="0" smtClean="0"/>
              <a:t>MULTIPLE  SECONDARY LUNG </a:t>
            </a:r>
            <a:r>
              <a:rPr lang="en-US" dirty="0" smtClean="0"/>
              <a:t>ABSCESS</a:t>
            </a:r>
          </a:p>
          <a:p>
            <a:r>
              <a:rPr lang="en-US" dirty="0" smtClean="0"/>
              <a:t>RIGHT LOWER LOBE </a:t>
            </a:r>
            <a:r>
              <a:rPr lang="en-US" dirty="0" smtClean="0"/>
              <a:t>CONSOLIDATION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CHEST X RAY - </a:t>
            </a:r>
            <a:r>
              <a:rPr lang="en-US" b="1" dirty="0" smtClean="0">
                <a:solidFill>
                  <a:srgbClr val="FF0000"/>
                </a:solidFill>
              </a:rPr>
              <a:t>12.10.2021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lesion regress in size </a:t>
            </a:r>
          </a:p>
          <a:p>
            <a:r>
              <a:rPr lang="en-US" dirty="0" smtClean="0"/>
              <a:t>Second lesion shows air fluid level with resolving consolidation of right lower lobe .</a:t>
            </a:r>
          </a:p>
          <a:p>
            <a:r>
              <a:rPr lang="en-US" dirty="0" smtClean="0"/>
              <a:t>Blunting of </a:t>
            </a:r>
            <a:r>
              <a:rPr lang="en-US" dirty="0" err="1" smtClean="0"/>
              <a:t>costophrenic</a:t>
            </a:r>
            <a:r>
              <a:rPr lang="en-US" dirty="0" smtClean="0"/>
              <a:t> angle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atrix\Downloads\WhatsApp Image 2021-10-12 at 10.06.07 PM (2).jpeg"/>
          <p:cNvPicPr>
            <a:picLocks noChangeAspect="1" noChangeArrowheads="1"/>
          </p:cNvPicPr>
          <p:nvPr/>
        </p:nvPicPr>
        <p:blipFill>
          <a:blip r:embed="rId2"/>
          <a:srcRect t="5468" b="4297"/>
          <a:stretch>
            <a:fillRect/>
          </a:stretch>
        </p:blipFill>
        <p:spPr bwMode="auto">
          <a:xfrm>
            <a:off x="4572000" y="1357298"/>
            <a:ext cx="404798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ai sir\WhatsApp Image 2021-10-12 at 8.35.54 PM (1).jpeg"/>
          <p:cNvPicPr>
            <a:picLocks noChangeAspect="1" noChangeArrowheads="1"/>
          </p:cNvPicPr>
          <p:nvPr/>
        </p:nvPicPr>
        <p:blipFill>
          <a:blip r:embed="rId2"/>
          <a:srcRect b="39355"/>
          <a:stretch>
            <a:fillRect/>
          </a:stretch>
        </p:blipFill>
        <p:spPr bwMode="auto">
          <a:xfrm>
            <a:off x="928662" y="285728"/>
            <a:ext cx="690245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Sensitize About The Rare Presentation Of Isolated Lung </a:t>
            </a:r>
            <a:r>
              <a:rPr lang="en-US" dirty="0" err="1" smtClean="0"/>
              <a:t>Hydatid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To Emphasize On Rare Cause Of Lung Abscess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1818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18yr old female admitted with</a:t>
            </a:r>
          </a:p>
          <a:p>
            <a:pPr>
              <a:buNone/>
            </a:pPr>
            <a:r>
              <a:rPr lang="en-US" dirty="0" smtClean="0"/>
              <a:t>        c/o bloody sputum-  1 year</a:t>
            </a:r>
          </a:p>
          <a:p>
            <a:pPr>
              <a:buNone/>
            </a:pPr>
            <a:r>
              <a:rPr lang="en-US" dirty="0" smtClean="0"/>
              <a:t>        c/o cough – 1 year </a:t>
            </a:r>
          </a:p>
          <a:p>
            <a:pPr>
              <a:buNone/>
            </a:pPr>
            <a:r>
              <a:rPr lang="en-US" dirty="0" smtClean="0"/>
              <a:t>        c/o Breathlessness – 1 month</a:t>
            </a:r>
          </a:p>
          <a:p>
            <a:pPr>
              <a:buNone/>
            </a:pPr>
            <a:r>
              <a:rPr lang="en-US" dirty="0" smtClean="0"/>
              <a:t>        c/o fever – 10 days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HISTORY OF PRESENTING ILLNESS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47800"/>
            <a:ext cx="7929618" cy="34813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/>
              <a:t>Patients was apparently normal 1 year before after that patient noticed heaviness in the right side chest  followed by</a:t>
            </a:r>
          </a:p>
          <a:p>
            <a:pPr>
              <a:buNone/>
            </a:pPr>
            <a:r>
              <a:rPr lang="en-US" sz="9600" dirty="0" smtClean="0"/>
              <a:t> </a:t>
            </a:r>
          </a:p>
          <a:p>
            <a:pPr>
              <a:buNone/>
            </a:pPr>
            <a:r>
              <a:rPr lang="en-US" sz="9600" dirty="0" smtClean="0"/>
              <a:t>H/O </a:t>
            </a:r>
            <a:r>
              <a:rPr lang="en-US" sz="9600" dirty="0" err="1" smtClean="0"/>
              <a:t>hemoptysis</a:t>
            </a:r>
            <a:r>
              <a:rPr lang="en-US" sz="9600" dirty="0" smtClean="0"/>
              <a:t> for 1 year, occasional; mild in quantity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H/O  cough – 1 year  </a:t>
            </a:r>
          </a:p>
          <a:p>
            <a:pPr>
              <a:buNone/>
            </a:pPr>
            <a:r>
              <a:rPr lang="en-US" sz="9600" dirty="0" smtClean="0"/>
              <a:t>           initially dry cough, </a:t>
            </a:r>
          </a:p>
          <a:p>
            <a:pPr>
              <a:buNone/>
            </a:pPr>
            <a:r>
              <a:rPr lang="en-US" sz="9600" dirty="0" smtClean="0"/>
              <a:t>           later becomes Productive cough for past 10 days </a:t>
            </a:r>
          </a:p>
          <a:p>
            <a:pPr>
              <a:buNone/>
            </a:pPr>
            <a:r>
              <a:rPr lang="en-US" sz="9600" dirty="0" smtClean="0"/>
              <a:t>           Sputum – </a:t>
            </a:r>
            <a:r>
              <a:rPr lang="en-US" sz="9600" dirty="0" err="1" smtClean="0"/>
              <a:t>mucoid</a:t>
            </a:r>
            <a:r>
              <a:rPr lang="en-US" sz="9600" dirty="0" smtClean="0"/>
              <a:t> (approx 10-15ml/day)</a:t>
            </a:r>
          </a:p>
          <a:p>
            <a:pPr>
              <a:buNone/>
            </a:pPr>
            <a:r>
              <a:rPr lang="en-US" sz="9600" dirty="0" smtClean="0"/>
              <a:t>           not foul smelling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H/O  difficulty in breathing – 1 month </a:t>
            </a:r>
          </a:p>
          <a:p>
            <a:pPr>
              <a:buNone/>
            </a:pPr>
            <a:r>
              <a:rPr lang="en-US" sz="9600" dirty="0" smtClean="0"/>
              <a:t>           gradual onset ,progressive </a:t>
            </a:r>
          </a:p>
          <a:p>
            <a:pPr>
              <a:buNone/>
            </a:pPr>
            <a:r>
              <a:rPr lang="en-US" sz="9600" dirty="0" smtClean="0"/>
              <a:t>           MMRC grade II</a:t>
            </a:r>
          </a:p>
          <a:p>
            <a:pPr>
              <a:buNone/>
            </a:pPr>
            <a:endParaRPr lang="en-US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H/O   Fever – 10 days</a:t>
            </a:r>
          </a:p>
          <a:p>
            <a:pPr>
              <a:buNone/>
            </a:pPr>
            <a:r>
              <a:rPr lang="en-US" sz="2800" dirty="0" smtClean="0"/>
              <a:t>            High  grade</a:t>
            </a:r>
          </a:p>
          <a:p>
            <a:pPr>
              <a:buNone/>
            </a:pPr>
            <a:r>
              <a:rPr lang="en-US" sz="2800" dirty="0" smtClean="0"/>
              <a:t>            Intermittent,</a:t>
            </a:r>
          </a:p>
          <a:p>
            <a:pPr>
              <a:buNone/>
            </a:pPr>
            <a:r>
              <a:rPr lang="en-US" sz="2800" dirty="0" smtClean="0"/>
              <a:t>            not </a:t>
            </a:r>
            <a:r>
              <a:rPr lang="en-US" sz="2800" dirty="0" err="1" smtClean="0"/>
              <a:t>a/w</a:t>
            </a:r>
            <a:r>
              <a:rPr lang="en-US" sz="2800" dirty="0" smtClean="0"/>
              <a:t> chills/rigor</a:t>
            </a:r>
          </a:p>
          <a:p>
            <a:pPr>
              <a:buNone/>
            </a:pPr>
            <a:r>
              <a:rPr lang="en-US" sz="2800" dirty="0" smtClean="0"/>
              <a:t>            no rashes / no joint pain </a:t>
            </a:r>
          </a:p>
          <a:p>
            <a:pPr>
              <a:buNone/>
            </a:pPr>
            <a:r>
              <a:rPr lang="en-US" sz="2800" dirty="0" smtClean="0"/>
              <a:t>            no diurnal variation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h/o palpitations</a:t>
            </a:r>
          </a:p>
          <a:p>
            <a:r>
              <a:rPr lang="en-US" dirty="0" smtClean="0"/>
              <a:t>No h/o abdominal pain/distension</a:t>
            </a:r>
          </a:p>
          <a:p>
            <a:r>
              <a:rPr lang="en-US" dirty="0" smtClean="0"/>
              <a:t>No h/o vomiting</a:t>
            </a:r>
          </a:p>
          <a:p>
            <a:r>
              <a:rPr lang="en-US" dirty="0" smtClean="0"/>
              <a:t>No h/o loose stools</a:t>
            </a:r>
          </a:p>
          <a:p>
            <a:r>
              <a:rPr lang="en-US" dirty="0" smtClean="0"/>
              <a:t>No h/o  LOW/LOA</a:t>
            </a:r>
          </a:p>
          <a:p>
            <a:r>
              <a:rPr lang="en-US" dirty="0" smtClean="0"/>
              <a:t>No h/o Jaundice</a:t>
            </a:r>
          </a:p>
          <a:p>
            <a:r>
              <a:rPr lang="en-US" dirty="0" smtClean="0"/>
              <a:t>No h/o sneezing/nasal obstruction</a:t>
            </a:r>
          </a:p>
          <a:p>
            <a:r>
              <a:rPr lang="en-US" dirty="0" smtClean="0"/>
              <a:t>No h/o Seizures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PAST HISTORY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 a k/c/o T2DM/HTN/TB/BA/THYROID disorders/Congenital heart disease /seizure disorders</a:t>
            </a:r>
          </a:p>
          <a:p>
            <a:pPr>
              <a:buNone/>
            </a:pPr>
            <a:r>
              <a:rPr lang="en-US" dirty="0" smtClean="0"/>
              <a:t>No H/O previous hospital admissions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PERSONAL H/O:</a:t>
            </a:r>
          </a:p>
          <a:p>
            <a:r>
              <a:rPr lang="en-US" dirty="0" smtClean="0"/>
              <a:t>Mixed diet</a:t>
            </a:r>
          </a:p>
          <a:p>
            <a:r>
              <a:rPr lang="en-US" dirty="0" smtClean="0"/>
              <a:t>Normal bowel and Bladder habits</a:t>
            </a:r>
          </a:p>
          <a:p>
            <a:r>
              <a:rPr lang="en-US" dirty="0" smtClean="0"/>
              <a:t>No h/o contact with TB</a:t>
            </a:r>
          </a:p>
          <a:p>
            <a:r>
              <a:rPr lang="en-US" dirty="0" smtClean="0"/>
              <a:t>Menstrual cycles – regular 5/30 days cycle</a:t>
            </a:r>
          </a:p>
          <a:p>
            <a:r>
              <a:rPr lang="en-US" dirty="0" smtClean="0"/>
              <a:t>history of contact with dog in her home since her childhood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GENERAL EXAMINATION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Pt conscious</a:t>
            </a:r>
          </a:p>
          <a:p>
            <a:r>
              <a:rPr lang="en-US" dirty="0" smtClean="0"/>
              <a:t>Oriented </a:t>
            </a:r>
          </a:p>
          <a:p>
            <a:r>
              <a:rPr lang="en-US" dirty="0" smtClean="0"/>
              <a:t>Febrile on admission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Tachypneic</a:t>
            </a:r>
            <a:r>
              <a:rPr lang="en-US" dirty="0" smtClean="0"/>
              <a:t> at rest</a:t>
            </a:r>
          </a:p>
          <a:p>
            <a:r>
              <a:rPr lang="en-US" dirty="0" smtClean="0"/>
              <a:t>No pallor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icterus</a:t>
            </a:r>
            <a:endParaRPr lang="en-US" dirty="0" smtClean="0"/>
          </a:p>
          <a:p>
            <a:r>
              <a:rPr lang="en-US" dirty="0" smtClean="0"/>
              <a:t>No cyanosis</a:t>
            </a:r>
          </a:p>
          <a:p>
            <a:r>
              <a:rPr lang="en-US" dirty="0" smtClean="0"/>
              <a:t>No clubbing</a:t>
            </a:r>
          </a:p>
          <a:p>
            <a:r>
              <a:rPr lang="en-US" dirty="0" smtClean="0"/>
              <a:t>No Pedal edema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257800" y="2971800"/>
            <a:ext cx="32766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VITALS: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BP-100/60mm hg </a:t>
            </a:r>
          </a:p>
          <a:p>
            <a:pPr algn="ctr"/>
            <a:r>
              <a:rPr lang="en-US" sz="2800" dirty="0" smtClean="0"/>
              <a:t>PR- 120/Min</a:t>
            </a:r>
          </a:p>
          <a:p>
            <a:pPr algn="ctr"/>
            <a:r>
              <a:rPr lang="en-US" sz="2800" dirty="0" smtClean="0"/>
              <a:t>SPO2 – 98% RA</a:t>
            </a:r>
          </a:p>
          <a:p>
            <a:pPr algn="ctr"/>
            <a:r>
              <a:rPr lang="en-US" sz="2800" dirty="0" smtClean="0"/>
              <a:t>RR-24/min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SYSTEMIC EXAMINATION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RS: BAE + , NVBS , </a:t>
            </a:r>
          </a:p>
          <a:p>
            <a:pPr>
              <a:buNone/>
            </a:pPr>
            <a:r>
              <a:rPr lang="en-US" dirty="0" smtClean="0"/>
              <a:t>          RT </a:t>
            </a:r>
            <a:r>
              <a:rPr lang="en-US" dirty="0" err="1" smtClean="0"/>
              <a:t>Infrascapular</a:t>
            </a:r>
            <a:r>
              <a:rPr lang="en-US" dirty="0" smtClean="0"/>
              <a:t>/</a:t>
            </a:r>
            <a:r>
              <a:rPr lang="en-US" dirty="0" err="1" smtClean="0"/>
              <a:t>Infraxillary</a:t>
            </a:r>
            <a:r>
              <a:rPr lang="en-US" dirty="0" smtClean="0"/>
              <a:t> fine </a:t>
            </a:r>
            <a:r>
              <a:rPr lang="en-US" dirty="0" err="1" smtClean="0"/>
              <a:t>crepts</a:t>
            </a:r>
            <a:r>
              <a:rPr lang="en-US" dirty="0" smtClean="0"/>
              <a:t>+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CVS- S1,S2+, No murmurs</a:t>
            </a:r>
          </a:p>
          <a:p>
            <a:r>
              <a:rPr lang="en-US" dirty="0" smtClean="0"/>
              <a:t>P/A – soft, No </a:t>
            </a:r>
            <a:r>
              <a:rPr lang="en-US" dirty="0" err="1" smtClean="0"/>
              <a:t>organomegaly</a:t>
            </a:r>
            <a:endParaRPr lang="en-US" dirty="0" smtClean="0"/>
          </a:p>
          <a:p>
            <a:r>
              <a:rPr lang="en-US" dirty="0" smtClean="0"/>
              <a:t>CNS- Pt conscious, oriented, NFND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654</Words>
  <Application>Microsoft Office PowerPoint</Application>
  <PresentationFormat>On-screen Show (4:3)</PresentationFormat>
  <Paragraphs>197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INTERESTING X RAY</vt:lpstr>
      <vt:lpstr>VII MEDICAL UNIT</vt:lpstr>
      <vt:lpstr>Slide 3</vt:lpstr>
      <vt:lpstr>HISTORY OF PRESENTING ILLNESS</vt:lpstr>
      <vt:lpstr>Slide 5</vt:lpstr>
      <vt:lpstr>Slide 6</vt:lpstr>
      <vt:lpstr>Slide 7</vt:lpstr>
      <vt:lpstr>GENERAL EXAMINATION</vt:lpstr>
      <vt:lpstr>SYSTEMIC EXAMINATION</vt:lpstr>
      <vt:lpstr>INVESTIGATIONS</vt:lpstr>
      <vt:lpstr>Slide 11</vt:lpstr>
      <vt:lpstr>Slide 12</vt:lpstr>
      <vt:lpstr>CHEST XAY – 07.09.21</vt:lpstr>
      <vt:lpstr>CHEST X RAY – 3.10.2021</vt:lpstr>
      <vt:lpstr>CHEST X RAY - 12.11.2021</vt:lpstr>
      <vt:lpstr>WHAT NEXT?</vt:lpstr>
      <vt:lpstr>CHEST XAY - 07/09/21</vt:lpstr>
      <vt:lpstr>CT CHEST – 11.09.2021</vt:lpstr>
      <vt:lpstr>CHEST XRAY – 03.10.21</vt:lpstr>
      <vt:lpstr>CECT CHEST – 06.10.2021</vt:lpstr>
      <vt:lpstr>WATER LILY SIGN</vt:lpstr>
      <vt:lpstr>Slide 22</vt:lpstr>
      <vt:lpstr>TREATMENT GIVEN</vt:lpstr>
      <vt:lpstr>CTS OPINION</vt:lpstr>
      <vt:lpstr>FINAL DIAGNOSIS</vt:lpstr>
      <vt:lpstr>CHEST X RAY - 12.10.2021</vt:lpstr>
      <vt:lpstr>Slide 27</vt:lpstr>
      <vt:lpstr>AIM OF PRESENTATION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Matrix</cp:lastModifiedBy>
  <cp:revision>35</cp:revision>
  <dcterms:created xsi:type="dcterms:W3CDTF">2021-10-11T23:18:47Z</dcterms:created>
  <dcterms:modified xsi:type="dcterms:W3CDTF">2021-10-12T17:56:40Z</dcterms:modified>
</cp:coreProperties>
</file>