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7" r:id="rId18"/>
    <p:sldId id="276" r:id="rId19"/>
    <p:sldId id="278" r:id="rId20"/>
    <p:sldId id="279" r:id="rId21"/>
    <p:sldId id="275" r:id="rId22"/>
    <p:sldId id="281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B58D8A-714C-4411-AA19-BDBF02FCBDCF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F0B975-79A5-4EA6-B386-0755A688ED26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Hb</a:t>
          </a:r>
          <a:r>
            <a:rPr lang="en-US" dirty="0" smtClean="0">
              <a:solidFill>
                <a:schemeClr val="bg1"/>
              </a:solidFill>
            </a:rPr>
            <a:t>   7.4 gm%</a:t>
          </a:r>
        </a:p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TC   10,700 CELLS/mm3</a:t>
          </a:r>
        </a:p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DC  P75% L 17% M 7%</a:t>
          </a:r>
        </a:p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ESR  59 MM/hr</a:t>
          </a:r>
        </a:p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PLATELETS  2..27 </a:t>
          </a:r>
          <a:r>
            <a:rPr lang="en-US" dirty="0" err="1" smtClean="0">
              <a:solidFill>
                <a:schemeClr val="bg2">
                  <a:lumMod val="90000"/>
                </a:schemeClr>
              </a:solidFill>
            </a:rPr>
            <a:t>lakhs</a:t>
          </a:r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 /mm3</a:t>
          </a:r>
        </a:p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PCV  25  %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02941A6C-4D75-4008-B9EF-73DB2036F36A}" type="parTrans" cxnId="{B16840CE-7F79-4F13-B30B-AA8E2D1F25B8}">
      <dgm:prSet/>
      <dgm:spPr/>
      <dgm:t>
        <a:bodyPr/>
        <a:lstStyle/>
        <a:p>
          <a:endParaRPr lang="en-US"/>
        </a:p>
      </dgm:t>
    </dgm:pt>
    <dgm:pt modelId="{69F1DFEA-5D09-4315-A5B9-CED4BD600B8A}" type="sibTrans" cxnId="{B16840CE-7F79-4F13-B30B-AA8E2D1F25B8}">
      <dgm:prSet/>
      <dgm:spPr/>
      <dgm:t>
        <a:bodyPr/>
        <a:lstStyle/>
        <a:p>
          <a:endParaRPr lang="en-US"/>
        </a:p>
      </dgm:t>
    </dgm:pt>
    <dgm:pt modelId="{D1DA6143-376C-46B0-9896-0261BC2BBE13}">
      <dgm:prSet phldrT="[Text]"/>
      <dgm:spPr/>
      <dgm:t>
        <a:bodyPr/>
        <a:lstStyle/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SERUM ELECTROLYTES</a:t>
          </a:r>
        </a:p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NA – 134 </a:t>
          </a:r>
          <a:r>
            <a:rPr lang="en-US" dirty="0" err="1" smtClean="0">
              <a:solidFill>
                <a:schemeClr val="bg2">
                  <a:lumMod val="90000"/>
                </a:schemeClr>
              </a:solidFill>
            </a:rPr>
            <a:t>mEq</a:t>
          </a:r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/L</a:t>
          </a:r>
        </a:p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K-4.1 </a:t>
          </a:r>
          <a:r>
            <a:rPr lang="en-US" dirty="0" err="1" smtClean="0">
              <a:solidFill>
                <a:schemeClr val="bg2">
                  <a:lumMod val="90000"/>
                </a:schemeClr>
              </a:solidFill>
            </a:rPr>
            <a:t>mEq</a:t>
          </a:r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 /L</a:t>
          </a:r>
        </a:p>
        <a:p>
          <a:r>
            <a:rPr lang="en-US" dirty="0" err="1" smtClean="0">
              <a:solidFill>
                <a:schemeClr val="bg2">
                  <a:lumMod val="90000"/>
                </a:schemeClr>
              </a:solidFill>
            </a:rPr>
            <a:t>Cl</a:t>
          </a:r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 – 101 </a:t>
          </a:r>
          <a:r>
            <a:rPr lang="en-US" dirty="0" err="1" smtClean="0">
              <a:solidFill>
                <a:schemeClr val="bg2">
                  <a:lumMod val="90000"/>
                </a:schemeClr>
              </a:solidFill>
            </a:rPr>
            <a:t>mEq</a:t>
          </a:r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/L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591692DA-72B0-47CB-B93D-5D93364C3910}" type="parTrans" cxnId="{862ECC4D-612F-4216-B700-981EB564AEBC}">
      <dgm:prSet/>
      <dgm:spPr/>
      <dgm:t>
        <a:bodyPr/>
        <a:lstStyle/>
        <a:p>
          <a:endParaRPr lang="en-US"/>
        </a:p>
      </dgm:t>
    </dgm:pt>
    <dgm:pt modelId="{ED6E3929-6F58-43D2-9DF7-4A4B7530FF88}" type="sibTrans" cxnId="{862ECC4D-612F-4216-B700-981EB564AEBC}">
      <dgm:prSet/>
      <dgm:spPr/>
      <dgm:t>
        <a:bodyPr/>
        <a:lstStyle/>
        <a:p>
          <a:endParaRPr lang="en-US"/>
        </a:p>
      </dgm:t>
    </dgm:pt>
    <dgm:pt modelId="{9AAE840C-FD28-45DD-A140-B16CACFE29F7}">
      <dgm:prSet phldrT="[Text]"/>
      <dgm:spPr/>
      <dgm:t>
        <a:bodyPr/>
        <a:lstStyle/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RBS – 122 mg/dl</a:t>
          </a:r>
        </a:p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RFT – 19 / 0.7 </a:t>
          </a:r>
          <a:endParaRPr lang="en-US" dirty="0">
            <a:solidFill>
              <a:schemeClr val="bg2">
                <a:lumMod val="90000"/>
              </a:schemeClr>
            </a:solidFill>
          </a:endParaRPr>
        </a:p>
      </dgm:t>
    </dgm:pt>
    <dgm:pt modelId="{A25A666D-1ECD-46F9-A8CC-674E207BFFC6}" type="parTrans" cxnId="{6027CF62-11CD-462B-85CC-67BC809D9547}">
      <dgm:prSet/>
      <dgm:spPr/>
      <dgm:t>
        <a:bodyPr/>
        <a:lstStyle/>
        <a:p>
          <a:endParaRPr lang="en-US"/>
        </a:p>
      </dgm:t>
    </dgm:pt>
    <dgm:pt modelId="{6B8F0F39-47B5-4536-9037-A793164EE16E}" type="sibTrans" cxnId="{6027CF62-11CD-462B-85CC-67BC809D9547}">
      <dgm:prSet/>
      <dgm:spPr/>
      <dgm:t>
        <a:bodyPr/>
        <a:lstStyle/>
        <a:p>
          <a:endParaRPr lang="en-US"/>
        </a:p>
      </dgm:t>
    </dgm:pt>
    <dgm:pt modelId="{CD925E9F-2522-4B7F-A2A4-495B357A2789}">
      <dgm:prSet phldrT="[Text]" phldr="1"/>
      <dgm:spPr/>
      <dgm:t>
        <a:bodyPr/>
        <a:lstStyle/>
        <a:p>
          <a:endParaRPr lang="en-US" dirty="0"/>
        </a:p>
      </dgm:t>
    </dgm:pt>
    <dgm:pt modelId="{FA6B688A-32FD-41C3-A3FE-8E124CB73151}" type="parTrans" cxnId="{949F506B-8553-4DAF-90BA-E382D667C72E}">
      <dgm:prSet/>
      <dgm:spPr/>
      <dgm:t>
        <a:bodyPr/>
        <a:lstStyle/>
        <a:p>
          <a:endParaRPr lang="en-US"/>
        </a:p>
      </dgm:t>
    </dgm:pt>
    <dgm:pt modelId="{688B274D-5E12-4859-AD28-9D6BAFFA089A}" type="sibTrans" cxnId="{949F506B-8553-4DAF-90BA-E382D667C72E}">
      <dgm:prSet/>
      <dgm:spPr/>
      <dgm:t>
        <a:bodyPr/>
        <a:lstStyle/>
        <a:p>
          <a:endParaRPr lang="en-US"/>
        </a:p>
      </dgm:t>
    </dgm:pt>
    <dgm:pt modelId="{712EB48D-6FF1-441C-B526-E8E9297A9665}">
      <dgm:prSet/>
      <dgm:spPr/>
      <dgm:t>
        <a:bodyPr/>
        <a:lstStyle/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LFT </a:t>
          </a:r>
        </a:p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SGOT/PT 35/24</a:t>
          </a:r>
        </a:p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SERUM PROTEINS 7.2</a:t>
          </a:r>
        </a:p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A/G – 4.7/2.5</a:t>
          </a:r>
        </a:p>
        <a:p>
          <a:r>
            <a:rPr lang="en-US" dirty="0" smtClean="0">
              <a:solidFill>
                <a:schemeClr val="bg2">
                  <a:lumMod val="90000"/>
                </a:schemeClr>
              </a:solidFill>
            </a:rPr>
            <a:t> </a:t>
          </a:r>
        </a:p>
      </dgm:t>
    </dgm:pt>
    <dgm:pt modelId="{61AFBDB1-36D3-4AA1-AB32-58A7FD9F27EC}" type="parTrans" cxnId="{EECDDC4F-3E71-4EE1-A488-F904ED36B20A}">
      <dgm:prSet/>
      <dgm:spPr/>
      <dgm:t>
        <a:bodyPr/>
        <a:lstStyle/>
        <a:p>
          <a:endParaRPr lang="en-US"/>
        </a:p>
      </dgm:t>
    </dgm:pt>
    <dgm:pt modelId="{D41CECB1-7276-44EF-BB25-4C61B7DED82D}" type="sibTrans" cxnId="{EECDDC4F-3E71-4EE1-A488-F904ED36B20A}">
      <dgm:prSet/>
      <dgm:spPr/>
      <dgm:t>
        <a:bodyPr/>
        <a:lstStyle/>
        <a:p>
          <a:endParaRPr lang="en-US"/>
        </a:p>
      </dgm:t>
    </dgm:pt>
    <dgm:pt modelId="{802443BD-4189-4D20-B07A-C00FC7C3B5D5}" type="pres">
      <dgm:prSet presAssocID="{C1B58D8A-714C-4411-AA19-BDBF02FCBDC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412B4C-1B66-4B4D-8D06-C1093CF41DD4}" type="pres">
      <dgm:prSet presAssocID="{C1B58D8A-714C-4411-AA19-BDBF02FCBDCF}" presName="axisShape" presStyleLbl="bgShp" presStyleIdx="0" presStyleCnt="1"/>
      <dgm:spPr/>
    </dgm:pt>
    <dgm:pt modelId="{BA7DDAFD-8203-4DBC-813C-A32F45795B7B}" type="pres">
      <dgm:prSet presAssocID="{C1B58D8A-714C-4411-AA19-BDBF02FCBDCF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A8274-5CF5-49D4-9D87-7F53C3956122}" type="pres">
      <dgm:prSet presAssocID="{C1B58D8A-714C-4411-AA19-BDBF02FCBDCF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A0C81-DBB0-4457-B3C3-3B83C00EDAB6}" type="pres">
      <dgm:prSet presAssocID="{C1B58D8A-714C-4411-AA19-BDBF02FCBDCF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6FEDB-72B9-49A6-B16D-86C16C320D6C}" type="pres">
      <dgm:prSet presAssocID="{C1B58D8A-714C-4411-AA19-BDBF02FCBDCF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9F506B-8553-4DAF-90BA-E382D667C72E}" srcId="{C1B58D8A-714C-4411-AA19-BDBF02FCBDCF}" destId="{CD925E9F-2522-4B7F-A2A4-495B357A2789}" srcOrd="4" destOrd="0" parTransId="{FA6B688A-32FD-41C3-A3FE-8E124CB73151}" sibTransId="{688B274D-5E12-4859-AD28-9D6BAFFA089A}"/>
    <dgm:cxn modelId="{249FC306-1562-4778-B4CA-B7A874C3E8E8}" type="presOf" srcId="{712EB48D-6FF1-441C-B526-E8E9297A9665}" destId="{951A8274-5CF5-49D4-9D87-7F53C3956122}" srcOrd="0" destOrd="0" presId="urn:microsoft.com/office/officeart/2005/8/layout/matrix2"/>
    <dgm:cxn modelId="{6027CF62-11CD-462B-85CC-67BC809D9547}" srcId="{C1B58D8A-714C-4411-AA19-BDBF02FCBDCF}" destId="{9AAE840C-FD28-45DD-A140-B16CACFE29F7}" srcOrd="3" destOrd="0" parTransId="{A25A666D-1ECD-46F9-A8CC-674E207BFFC6}" sibTransId="{6B8F0F39-47B5-4536-9037-A793164EE16E}"/>
    <dgm:cxn modelId="{862ECC4D-612F-4216-B700-981EB564AEBC}" srcId="{C1B58D8A-714C-4411-AA19-BDBF02FCBDCF}" destId="{D1DA6143-376C-46B0-9896-0261BC2BBE13}" srcOrd="2" destOrd="0" parTransId="{591692DA-72B0-47CB-B93D-5D93364C3910}" sibTransId="{ED6E3929-6F58-43D2-9DF7-4A4B7530FF88}"/>
    <dgm:cxn modelId="{E2BA4FBB-E058-4E9F-82B3-ED378E902990}" type="presOf" srcId="{D1DA6143-376C-46B0-9896-0261BC2BBE13}" destId="{AC6A0C81-DBB0-4457-B3C3-3B83C00EDAB6}" srcOrd="0" destOrd="0" presId="urn:microsoft.com/office/officeart/2005/8/layout/matrix2"/>
    <dgm:cxn modelId="{B05F5371-009B-4984-A1F0-0E7DFCC7C2E5}" type="presOf" srcId="{FAF0B975-79A5-4EA6-B386-0755A688ED26}" destId="{BA7DDAFD-8203-4DBC-813C-A32F45795B7B}" srcOrd="0" destOrd="0" presId="urn:microsoft.com/office/officeart/2005/8/layout/matrix2"/>
    <dgm:cxn modelId="{E905CC94-45BA-45D8-B11E-40243F9CDE97}" type="presOf" srcId="{C1B58D8A-714C-4411-AA19-BDBF02FCBDCF}" destId="{802443BD-4189-4D20-B07A-C00FC7C3B5D5}" srcOrd="0" destOrd="0" presId="urn:microsoft.com/office/officeart/2005/8/layout/matrix2"/>
    <dgm:cxn modelId="{EECDDC4F-3E71-4EE1-A488-F904ED36B20A}" srcId="{C1B58D8A-714C-4411-AA19-BDBF02FCBDCF}" destId="{712EB48D-6FF1-441C-B526-E8E9297A9665}" srcOrd="1" destOrd="0" parTransId="{61AFBDB1-36D3-4AA1-AB32-58A7FD9F27EC}" sibTransId="{D41CECB1-7276-44EF-BB25-4C61B7DED82D}"/>
    <dgm:cxn modelId="{B16840CE-7F79-4F13-B30B-AA8E2D1F25B8}" srcId="{C1B58D8A-714C-4411-AA19-BDBF02FCBDCF}" destId="{FAF0B975-79A5-4EA6-B386-0755A688ED26}" srcOrd="0" destOrd="0" parTransId="{02941A6C-4D75-4008-B9EF-73DB2036F36A}" sibTransId="{69F1DFEA-5D09-4315-A5B9-CED4BD600B8A}"/>
    <dgm:cxn modelId="{DFC3C687-C9E2-4605-9166-6C5F931343FB}" type="presOf" srcId="{9AAE840C-FD28-45DD-A140-B16CACFE29F7}" destId="{CDB6FEDB-72B9-49A6-B16D-86C16C320D6C}" srcOrd="0" destOrd="0" presId="urn:microsoft.com/office/officeart/2005/8/layout/matrix2"/>
    <dgm:cxn modelId="{4A33CDF8-C38A-4064-B2CC-BDD343E574C1}" type="presParOf" srcId="{802443BD-4189-4D20-B07A-C00FC7C3B5D5}" destId="{9A412B4C-1B66-4B4D-8D06-C1093CF41DD4}" srcOrd="0" destOrd="0" presId="urn:microsoft.com/office/officeart/2005/8/layout/matrix2"/>
    <dgm:cxn modelId="{863FEC12-92DF-437E-AD2E-0F340CB1F9F7}" type="presParOf" srcId="{802443BD-4189-4D20-B07A-C00FC7C3B5D5}" destId="{BA7DDAFD-8203-4DBC-813C-A32F45795B7B}" srcOrd="1" destOrd="0" presId="urn:microsoft.com/office/officeart/2005/8/layout/matrix2"/>
    <dgm:cxn modelId="{C4220DFE-3E7A-40A6-9A7E-D301F69B687F}" type="presParOf" srcId="{802443BD-4189-4D20-B07A-C00FC7C3B5D5}" destId="{951A8274-5CF5-49D4-9D87-7F53C3956122}" srcOrd="2" destOrd="0" presId="urn:microsoft.com/office/officeart/2005/8/layout/matrix2"/>
    <dgm:cxn modelId="{200714AE-9F0B-4506-A082-FC2618FC0A36}" type="presParOf" srcId="{802443BD-4189-4D20-B07A-C00FC7C3B5D5}" destId="{AC6A0C81-DBB0-4457-B3C3-3B83C00EDAB6}" srcOrd="3" destOrd="0" presId="urn:microsoft.com/office/officeart/2005/8/layout/matrix2"/>
    <dgm:cxn modelId="{4D1B19D4-E39D-411A-9BA7-AF5D02FDF447}" type="presParOf" srcId="{802443BD-4189-4D20-B07A-C00FC7C3B5D5}" destId="{CDB6FEDB-72B9-49A6-B16D-86C16C320D6C}" srcOrd="4" destOrd="0" presId="urn:microsoft.com/office/officeart/2005/8/layout/matrix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AEB42A-472E-45FB-9A32-15CA4859069C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B5BA1501-8661-484E-B5D1-8932F417FCAF}">
      <dgm:prSet phldrT="[Text]"/>
      <dgm:spPr/>
      <dgm:t>
        <a:bodyPr/>
        <a:lstStyle/>
        <a:p>
          <a:r>
            <a:rPr lang="en-US" dirty="0" smtClean="0"/>
            <a:t>Absence of </a:t>
          </a:r>
          <a:r>
            <a:rPr lang="en-US" dirty="0" err="1" smtClean="0"/>
            <a:t>haemarthrosis</a:t>
          </a:r>
          <a:endParaRPr lang="en-US" dirty="0"/>
        </a:p>
      </dgm:t>
    </dgm:pt>
    <dgm:pt modelId="{77A6E928-02F4-44B3-B9A7-725291E323A8}" type="parTrans" cxnId="{6BD41515-9D43-458F-8D38-3E56B3529990}">
      <dgm:prSet/>
      <dgm:spPr/>
      <dgm:t>
        <a:bodyPr/>
        <a:lstStyle/>
        <a:p>
          <a:endParaRPr lang="en-US"/>
        </a:p>
      </dgm:t>
    </dgm:pt>
    <dgm:pt modelId="{28D5A85F-8B37-4D14-AB4E-14E37100FC79}" type="sibTrans" cxnId="{6BD41515-9D43-458F-8D38-3E56B3529990}">
      <dgm:prSet/>
      <dgm:spPr/>
      <dgm:t>
        <a:bodyPr/>
        <a:lstStyle/>
        <a:p>
          <a:endParaRPr lang="en-US"/>
        </a:p>
      </dgm:t>
    </dgm:pt>
    <dgm:pt modelId="{FDA92B1B-116A-4013-9174-44E5AF28DDF5}">
      <dgm:prSet phldrT="[Text]"/>
      <dgm:spPr/>
      <dgm:t>
        <a:bodyPr/>
        <a:lstStyle/>
        <a:p>
          <a:r>
            <a:rPr lang="en-US" dirty="0" err="1" smtClean="0"/>
            <a:t>menorrhagia</a:t>
          </a:r>
          <a:endParaRPr lang="en-US" dirty="0"/>
        </a:p>
      </dgm:t>
    </dgm:pt>
    <dgm:pt modelId="{7595DEEA-BCCD-43B3-B199-DF352FE2E584}" type="parTrans" cxnId="{D41CBADE-01ED-49C6-88EF-79EDBBBEB044}">
      <dgm:prSet/>
      <dgm:spPr/>
      <dgm:t>
        <a:bodyPr/>
        <a:lstStyle/>
        <a:p>
          <a:endParaRPr lang="en-US"/>
        </a:p>
      </dgm:t>
    </dgm:pt>
    <dgm:pt modelId="{D30EF1D2-866A-43CF-95C0-153D7C3D8EE3}" type="sibTrans" cxnId="{D41CBADE-01ED-49C6-88EF-79EDBBBEB044}">
      <dgm:prSet/>
      <dgm:spPr/>
      <dgm:t>
        <a:bodyPr/>
        <a:lstStyle/>
        <a:p>
          <a:endParaRPr lang="en-US"/>
        </a:p>
      </dgm:t>
    </dgm:pt>
    <dgm:pt modelId="{6372C5F5-D0C6-48BB-A480-00E3F2D3ADD3}">
      <dgm:prSet phldrT="[Text]"/>
      <dgm:spPr/>
      <dgm:t>
        <a:bodyPr/>
        <a:lstStyle/>
        <a:p>
          <a:r>
            <a:rPr lang="en-US" dirty="0" smtClean="0"/>
            <a:t>Bleeding gums  and </a:t>
          </a:r>
          <a:r>
            <a:rPr lang="en-US" dirty="0" err="1" smtClean="0"/>
            <a:t>epistaxis</a:t>
          </a:r>
          <a:endParaRPr lang="en-US" dirty="0" smtClean="0"/>
        </a:p>
      </dgm:t>
    </dgm:pt>
    <dgm:pt modelId="{A195EEEC-77BD-4D52-9EAA-DFF2F3E8E770}" type="parTrans" cxnId="{91D2907A-8091-4F63-AB0E-571EB4A80928}">
      <dgm:prSet/>
      <dgm:spPr/>
      <dgm:t>
        <a:bodyPr/>
        <a:lstStyle/>
        <a:p>
          <a:endParaRPr lang="en-US"/>
        </a:p>
      </dgm:t>
    </dgm:pt>
    <dgm:pt modelId="{3CC36B92-19B7-43C8-AFB6-81F243E8E933}" type="sibTrans" cxnId="{91D2907A-8091-4F63-AB0E-571EB4A80928}">
      <dgm:prSet/>
      <dgm:spPr/>
      <dgm:t>
        <a:bodyPr/>
        <a:lstStyle/>
        <a:p>
          <a:endParaRPr lang="en-US"/>
        </a:p>
      </dgm:t>
    </dgm:pt>
    <dgm:pt modelId="{017FB26E-6656-450D-BF06-C1FEA05EE681}" type="pres">
      <dgm:prSet presAssocID="{08AEB42A-472E-45FB-9A32-15CA4859069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49D80C4-895A-446E-BB25-C804FA968B87}" type="pres">
      <dgm:prSet presAssocID="{B5BA1501-8661-484E-B5D1-8932F417FCA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1F207-ECAD-4548-8A1B-F2A675857111}" type="pres">
      <dgm:prSet presAssocID="{B5BA1501-8661-484E-B5D1-8932F417FCAF}" presName="gear1srcNode" presStyleLbl="node1" presStyleIdx="0" presStyleCnt="3"/>
      <dgm:spPr/>
      <dgm:t>
        <a:bodyPr/>
        <a:lstStyle/>
        <a:p>
          <a:endParaRPr lang="en-US"/>
        </a:p>
      </dgm:t>
    </dgm:pt>
    <dgm:pt modelId="{B9FCF2F4-A741-4A63-A6F9-77F1B841B699}" type="pres">
      <dgm:prSet presAssocID="{B5BA1501-8661-484E-B5D1-8932F417FCAF}" presName="gear1dstNode" presStyleLbl="node1" presStyleIdx="0" presStyleCnt="3"/>
      <dgm:spPr/>
      <dgm:t>
        <a:bodyPr/>
        <a:lstStyle/>
        <a:p>
          <a:endParaRPr lang="en-US"/>
        </a:p>
      </dgm:t>
    </dgm:pt>
    <dgm:pt modelId="{5504303D-7566-4240-A55F-19B809F39218}" type="pres">
      <dgm:prSet presAssocID="{FDA92B1B-116A-4013-9174-44E5AF28DDF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BBCD0-A30B-4612-8753-7705641BB111}" type="pres">
      <dgm:prSet presAssocID="{FDA92B1B-116A-4013-9174-44E5AF28DDF5}" presName="gear2srcNode" presStyleLbl="node1" presStyleIdx="1" presStyleCnt="3"/>
      <dgm:spPr/>
      <dgm:t>
        <a:bodyPr/>
        <a:lstStyle/>
        <a:p>
          <a:endParaRPr lang="en-US"/>
        </a:p>
      </dgm:t>
    </dgm:pt>
    <dgm:pt modelId="{88D695A2-B383-4F77-84E6-533485718779}" type="pres">
      <dgm:prSet presAssocID="{FDA92B1B-116A-4013-9174-44E5AF28DDF5}" presName="gear2dstNode" presStyleLbl="node1" presStyleIdx="1" presStyleCnt="3"/>
      <dgm:spPr/>
      <dgm:t>
        <a:bodyPr/>
        <a:lstStyle/>
        <a:p>
          <a:endParaRPr lang="en-US"/>
        </a:p>
      </dgm:t>
    </dgm:pt>
    <dgm:pt modelId="{18A8F794-5B61-4070-AFF4-C3D2ED91648D}" type="pres">
      <dgm:prSet presAssocID="{6372C5F5-D0C6-48BB-A480-00E3F2D3ADD3}" presName="gear3" presStyleLbl="node1" presStyleIdx="2" presStyleCnt="3"/>
      <dgm:spPr/>
      <dgm:t>
        <a:bodyPr/>
        <a:lstStyle/>
        <a:p>
          <a:endParaRPr lang="en-US"/>
        </a:p>
      </dgm:t>
    </dgm:pt>
    <dgm:pt modelId="{6E88F61F-4F5E-4381-8E36-1D00D3274BE1}" type="pres">
      <dgm:prSet presAssocID="{6372C5F5-D0C6-48BB-A480-00E3F2D3ADD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344B1-744F-4555-A2B1-E5C4E29BC0BC}" type="pres">
      <dgm:prSet presAssocID="{6372C5F5-D0C6-48BB-A480-00E3F2D3ADD3}" presName="gear3srcNode" presStyleLbl="node1" presStyleIdx="2" presStyleCnt="3"/>
      <dgm:spPr/>
      <dgm:t>
        <a:bodyPr/>
        <a:lstStyle/>
        <a:p>
          <a:endParaRPr lang="en-US"/>
        </a:p>
      </dgm:t>
    </dgm:pt>
    <dgm:pt modelId="{9FBC7A20-4492-457C-AE50-89C1E8CAD156}" type="pres">
      <dgm:prSet presAssocID="{6372C5F5-D0C6-48BB-A480-00E3F2D3ADD3}" presName="gear3dstNode" presStyleLbl="node1" presStyleIdx="2" presStyleCnt="3"/>
      <dgm:spPr/>
      <dgm:t>
        <a:bodyPr/>
        <a:lstStyle/>
        <a:p>
          <a:endParaRPr lang="en-US"/>
        </a:p>
      </dgm:t>
    </dgm:pt>
    <dgm:pt modelId="{E5FF401D-9C8C-4C18-ADD8-70EB4E9A0338}" type="pres">
      <dgm:prSet presAssocID="{28D5A85F-8B37-4D14-AB4E-14E37100FC79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0EF3EAA0-EC07-4D41-8882-99CF63AC8E68}" type="pres">
      <dgm:prSet presAssocID="{D30EF1D2-866A-43CF-95C0-153D7C3D8EE3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53DF67EE-B05B-49FD-B9B6-94C9BFB89F5B}" type="pres">
      <dgm:prSet presAssocID="{3CC36B92-19B7-43C8-AFB6-81F243E8E933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DDEFA20-577F-4C35-965D-8AF20A2C7A20}" type="presOf" srcId="{B5BA1501-8661-484E-B5D1-8932F417FCAF}" destId="{B9FCF2F4-A741-4A63-A6F9-77F1B841B699}" srcOrd="2" destOrd="0" presId="urn:microsoft.com/office/officeart/2005/8/layout/gear1"/>
    <dgm:cxn modelId="{DC66F63B-D980-4463-BACA-FAE4ACDCA113}" type="presOf" srcId="{3CC36B92-19B7-43C8-AFB6-81F243E8E933}" destId="{53DF67EE-B05B-49FD-B9B6-94C9BFB89F5B}" srcOrd="0" destOrd="0" presId="urn:microsoft.com/office/officeart/2005/8/layout/gear1"/>
    <dgm:cxn modelId="{1FC079D7-B173-4661-8ABE-171084C4AC79}" type="presOf" srcId="{D30EF1D2-866A-43CF-95C0-153D7C3D8EE3}" destId="{0EF3EAA0-EC07-4D41-8882-99CF63AC8E68}" srcOrd="0" destOrd="0" presId="urn:microsoft.com/office/officeart/2005/8/layout/gear1"/>
    <dgm:cxn modelId="{5828DAD1-27C6-45FE-BBCB-005D08EE7D35}" type="presOf" srcId="{B5BA1501-8661-484E-B5D1-8932F417FCAF}" destId="{AD61F207-ECAD-4548-8A1B-F2A675857111}" srcOrd="1" destOrd="0" presId="urn:microsoft.com/office/officeart/2005/8/layout/gear1"/>
    <dgm:cxn modelId="{2CF7F830-F4ED-4406-9B33-7591D848F687}" type="presOf" srcId="{FDA92B1B-116A-4013-9174-44E5AF28DDF5}" destId="{632BBCD0-A30B-4612-8753-7705641BB111}" srcOrd="1" destOrd="0" presId="urn:microsoft.com/office/officeart/2005/8/layout/gear1"/>
    <dgm:cxn modelId="{6BD41515-9D43-458F-8D38-3E56B3529990}" srcId="{08AEB42A-472E-45FB-9A32-15CA4859069C}" destId="{B5BA1501-8661-484E-B5D1-8932F417FCAF}" srcOrd="0" destOrd="0" parTransId="{77A6E928-02F4-44B3-B9A7-725291E323A8}" sibTransId="{28D5A85F-8B37-4D14-AB4E-14E37100FC79}"/>
    <dgm:cxn modelId="{587CA756-BD4E-44A6-B155-76544F466C15}" type="presOf" srcId="{6372C5F5-D0C6-48BB-A480-00E3F2D3ADD3}" destId="{18A8F794-5B61-4070-AFF4-C3D2ED91648D}" srcOrd="0" destOrd="0" presId="urn:microsoft.com/office/officeart/2005/8/layout/gear1"/>
    <dgm:cxn modelId="{D83BEE10-23DF-46E9-8B72-F79DCC905BD5}" type="presOf" srcId="{FDA92B1B-116A-4013-9174-44E5AF28DDF5}" destId="{88D695A2-B383-4F77-84E6-533485718779}" srcOrd="2" destOrd="0" presId="urn:microsoft.com/office/officeart/2005/8/layout/gear1"/>
    <dgm:cxn modelId="{33D4C850-66DB-41FC-928A-8A32D952F3E0}" type="presOf" srcId="{28D5A85F-8B37-4D14-AB4E-14E37100FC79}" destId="{E5FF401D-9C8C-4C18-ADD8-70EB4E9A0338}" srcOrd="0" destOrd="0" presId="urn:microsoft.com/office/officeart/2005/8/layout/gear1"/>
    <dgm:cxn modelId="{CD6F44DD-8EA2-47E7-8C39-603F2BC09262}" type="presOf" srcId="{FDA92B1B-116A-4013-9174-44E5AF28DDF5}" destId="{5504303D-7566-4240-A55F-19B809F39218}" srcOrd="0" destOrd="0" presId="urn:microsoft.com/office/officeart/2005/8/layout/gear1"/>
    <dgm:cxn modelId="{29A465FC-8239-474A-8ACE-BA79490DC451}" type="presOf" srcId="{6372C5F5-D0C6-48BB-A480-00E3F2D3ADD3}" destId="{9FBC7A20-4492-457C-AE50-89C1E8CAD156}" srcOrd="3" destOrd="0" presId="urn:microsoft.com/office/officeart/2005/8/layout/gear1"/>
    <dgm:cxn modelId="{604613F5-73EB-493A-BB86-0FB7DC3C1DEF}" type="presOf" srcId="{6372C5F5-D0C6-48BB-A480-00E3F2D3ADD3}" destId="{6E88F61F-4F5E-4381-8E36-1D00D3274BE1}" srcOrd="1" destOrd="0" presId="urn:microsoft.com/office/officeart/2005/8/layout/gear1"/>
    <dgm:cxn modelId="{D41CBADE-01ED-49C6-88EF-79EDBBBEB044}" srcId="{08AEB42A-472E-45FB-9A32-15CA4859069C}" destId="{FDA92B1B-116A-4013-9174-44E5AF28DDF5}" srcOrd="1" destOrd="0" parTransId="{7595DEEA-BCCD-43B3-B199-DF352FE2E584}" sibTransId="{D30EF1D2-866A-43CF-95C0-153D7C3D8EE3}"/>
    <dgm:cxn modelId="{A06F502E-0D22-49B8-AACF-E3AF77E1A556}" type="presOf" srcId="{6372C5F5-D0C6-48BB-A480-00E3F2D3ADD3}" destId="{328344B1-744F-4555-A2B1-E5C4E29BC0BC}" srcOrd="2" destOrd="0" presId="urn:microsoft.com/office/officeart/2005/8/layout/gear1"/>
    <dgm:cxn modelId="{6F0B3A69-8DA3-40ED-88DC-3C5C77468DD0}" type="presOf" srcId="{B5BA1501-8661-484E-B5D1-8932F417FCAF}" destId="{F49D80C4-895A-446E-BB25-C804FA968B87}" srcOrd="0" destOrd="0" presId="urn:microsoft.com/office/officeart/2005/8/layout/gear1"/>
    <dgm:cxn modelId="{91D2907A-8091-4F63-AB0E-571EB4A80928}" srcId="{08AEB42A-472E-45FB-9A32-15CA4859069C}" destId="{6372C5F5-D0C6-48BB-A480-00E3F2D3ADD3}" srcOrd="2" destOrd="0" parTransId="{A195EEEC-77BD-4D52-9EAA-DFF2F3E8E770}" sibTransId="{3CC36B92-19B7-43C8-AFB6-81F243E8E933}"/>
    <dgm:cxn modelId="{EFB7D0E6-1525-448F-B2A6-F56FB6523E9E}" type="presOf" srcId="{08AEB42A-472E-45FB-9A32-15CA4859069C}" destId="{017FB26E-6656-450D-BF06-C1FEA05EE681}" srcOrd="0" destOrd="0" presId="urn:microsoft.com/office/officeart/2005/8/layout/gear1"/>
    <dgm:cxn modelId="{E01A64C7-FD2E-41EC-A23F-017C481EBC8A}" type="presParOf" srcId="{017FB26E-6656-450D-BF06-C1FEA05EE681}" destId="{F49D80C4-895A-446E-BB25-C804FA968B87}" srcOrd="0" destOrd="0" presId="urn:microsoft.com/office/officeart/2005/8/layout/gear1"/>
    <dgm:cxn modelId="{10C58872-3727-45E5-A30F-A2B668CC034B}" type="presParOf" srcId="{017FB26E-6656-450D-BF06-C1FEA05EE681}" destId="{AD61F207-ECAD-4548-8A1B-F2A675857111}" srcOrd="1" destOrd="0" presId="urn:microsoft.com/office/officeart/2005/8/layout/gear1"/>
    <dgm:cxn modelId="{046702C1-0F72-4CEC-916C-C34F00A98E5A}" type="presParOf" srcId="{017FB26E-6656-450D-BF06-C1FEA05EE681}" destId="{B9FCF2F4-A741-4A63-A6F9-77F1B841B699}" srcOrd="2" destOrd="0" presId="urn:microsoft.com/office/officeart/2005/8/layout/gear1"/>
    <dgm:cxn modelId="{07E3B9A3-B513-4926-92E8-259063E2CFA8}" type="presParOf" srcId="{017FB26E-6656-450D-BF06-C1FEA05EE681}" destId="{5504303D-7566-4240-A55F-19B809F39218}" srcOrd="3" destOrd="0" presId="urn:microsoft.com/office/officeart/2005/8/layout/gear1"/>
    <dgm:cxn modelId="{D6DBE4F0-0603-44FF-ACA1-127A98D5FDAC}" type="presParOf" srcId="{017FB26E-6656-450D-BF06-C1FEA05EE681}" destId="{632BBCD0-A30B-4612-8753-7705641BB111}" srcOrd="4" destOrd="0" presId="urn:microsoft.com/office/officeart/2005/8/layout/gear1"/>
    <dgm:cxn modelId="{76080943-369A-4C73-856D-60F171DBC3A6}" type="presParOf" srcId="{017FB26E-6656-450D-BF06-C1FEA05EE681}" destId="{88D695A2-B383-4F77-84E6-533485718779}" srcOrd="5" destOrd="0" presId="urn:microsoft.com/office/officeart/2005/8/layout/gear1"/>
    <dgm:cxn modelId="{E9BDA6EF-DA10-4930-B0EA-D63D65A3B179}" type="presParOf" srcId="{017FB26E-6656-450D-BF06-C1FEA05EE681}" destId="{18A8F794-5B61-4070-AFF4-C3D2ED91648D}" srcOrd="6" destOrd="0" presId="urn:microsoft.com/office/officeart/2005/8/layout/gear1"/>
    <dgm:cxn modelId="{A5A33A37-1E86-4C74-8A7D-7DE86C1CD707}" type="presParOf" srcId="{017FB26E-6656-450D-BF06-C1FEA05EE681}" destId="{6E88F61F-4F5E-4381-8E36-1D00D3274BE1}" srcOrd="7" destOrd="0" presId="urn:microsoft.com/office/officeart/2005/8/layout/gear1"/>
    <dgm:cxn modelId="{8D1A415B-0018-44E0-81F5-72E0E2FB0A95}" type="presParOf" srcId="{017FB26E-6656-450D-BF06-C1FEA05EE681}" destId="{328344B1-744F-4555-A2B1-E5C4E29BC0BC}" srcOrd="8" destOrd="0" presId="urn:microsoft.com/office/officeart/2005/8/layout/gear1"/>
    <dgm:cxn modelId="{ABFA20EC-7A0D-4E9B-B6CF-EA29D5ACDF53}" type="presParOf" srcId="{017FB26E-6656-450D-BF06-C1FEA05EE681}" destId="{9FBC7A20-4492-457C-AE50-89C1E8CAD156}" srcOrd="9" destOrd="0" presId="urn:microsoft.com/office/officeart/2005/8/layout/gear1"/>
    <dgm:cxn modelId="{3C2E5900-E5D9-49D0-83FD-73C1A118E108}" type="presParOf" srcId="{017FB26E-6656-450D-BF06-C1FEA05EE681}" destId="{E5FF401D-9C8C-4C18-ADD8-70EB4E9A0338}" srcOrd="10" destOrd="0" presId="urn:microsoft.com/office/officeart/2005/8/layout/gear1"/>
    <dgm:cxn modelId="{8717CB57-F8E3-4FF8-B6F0-4D5704FD7CD4}" type="presParOf" srcId="{017FB26E-6656-450D-BF06-C1FEA05EE681}" destId="{0EF3EAA0-EC07-4D41-8882-99CF63AC8E68}" srcOrd="11" destOrd="0" presId="urn:microsoft.com/office/officeart/2005/8/layout/gear1"/>
    <dgm:cxn modelId="{D0D0D8C3-7F42-452F-A2C3-18E648283B47}" type="presParOf" srcId="{017FB26E-6656-450D-BF06-C1FEA05EE681}" destId="{53DF67EE-B05B-49FD-B9B6-94C9BFB89F5B}" srcOrd="12" destOrd="0" presId="urn:microsoft.com/office/officeart/2005/8/layout/gear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79DE2D-F919-4C32-83F1-8B173CF0C124}" type="doc">
      <dgm:prSet loTypeId="urn:microsoft.com/office/officeart/2005/8/layout/funnel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00A61C-1DDA-4A52-9D39-DC1CE4FE090F}">
      <dgm:prSet phldrT="[Text]"/>
      <dgm:spPr/>
      <dgm:t>
        <a:bodyPr/>
        <a:lstStyle/>
        <a:p>
          <a:r>
            <a:rPr lang="en-US" dirty="0" smtClean="0"/>
            <a:t>Elevated </a:t>
          </a:r>
          <a:r>
            <a:rPr lang="en-US" dirty="0" err="1" smtClean="0"/>
            <a:t>aPTT</a:t>
          </a:r>
          <a:r>
            <a:rPr lang="en-US" dirty="0" smtClean="0"/>
            <a:t> corrected with Factor VIII</a:t>
          </a:r>
          <a:endParaRPr lang="en-US" dirty="0"/>
        </a:p>
      </dgm:t>
    </dgm:pt>
    <dgm:pt modelId="{592A9685-57F4-4A6D-8BD8-BDACCE2DD58F}" type="parTrans" cxnId="{7869CA5B-08B9-4E0C-AC3B-8BC2BDA277BB}">
      <dgm:prSet/>
      <dgm:spPr/>
      <dgm:t>
        <a:bodyPr/>
        <a:lstStyle/>
        <a:p>
          <a:endParaRPr lang="en-US"/>
        </a:p>
      </dgm:t>
    </dgm:pt>
    <dgm:pt modelId="{3B659F84-5B47-4BF1-8EF6-E9C241A1AA07}" type="sibTrans" cxnId="{7869CA5B-08B9-4E0C-AC3B-8BC2BDA277BB}">
      <dgm:prSet/>
      <dgm:spPr/>
      <dgm:t>
        <a:bodyPr/>
        <a:lstStyle/>
        <a:p>
          <a:endParaRPr lang="en-US"/>
        </a:p>
      </dgm:t>
    </dgm:pt>
    <dgm:pt modelId="{76FA38D5-C2F0-436B-9663-91973D5A9DDC}">
      <dgm:prSet phldrT="[Text]"/>
      <dgm:spPr/>
      <dgm:t>
        <a:bodyPr/>
        <a:lstStyle/>
        <a:p>
          <a:r>
            <a:rPr lang="en-US" dirty="0" smtClean="0"/>
            <a:t>Absent VW FACTOR</a:t>
          </a:r>
        </a:p>
        <a:p>
          <a:r>
            <a:rPr lang="en-US" dirty="0" smtClean="0"/>
            <a:t>Reduced  Factor VIII</a:t>
          </a:r>
          <a:endParaRPr lang="en-US" dirty="0"/>
        </a:p>
      </dgm:t>
    </dgm:pt>
    <dgm:pt modelId="{E6593168-EFAD-4EA6-B673-48D355DF4165}" type="parTrans" cxnId="{0E8210DC-BA47-4AB0-9046-770F192CC50D}">
      <dgm:prSet/>
      <dgm:spPr/>
      <dgm:t>
        <a:bodyPr/>
        <a:lstStyle/>
        <a:p>
          <a:endParaRPr lang="en-US"/>
        </a:p>
      </dgm:t>
    </dgm:pt>
    <dgm:pt modelId="{F4021468-0F23-4648-AD6E-167733EDC145}" type="sibTrans" cxnId="{0E8210DC-BA47-4AB0-9046-770F192CC50D}">
      <dgm:prSet/>
      <dgm:spPr/>
      <dgm:t>
        <a:bodyPr/>
        <a:lstStyle/>
        <a:p>
          <a:endParaRPr lang="en-US"/>
        </a:p>
      </dgm:t>
    </dgm:pt>
    <dgm:pt modelId="{3347D6D6-6926-4526-A95A-D31A4CC04AE5}">
      <dgm:prSet phldrT="[Text]" custT="1"/>
      <dgm:spPr/>
      <dgm:t>
        <a:bodyPr/>
        <a:lstStyle/>
        <a:p>
          <a:r>
            <a:rPr lang="en-US" sz="2000" dirty="0" smtClean="0"/>
            <a:t>Suggestive of </a:t>
          </a:r>
          <a:r>
            <a:rPr lang="en-US" sz="2400" b="1" dirty="0" smtClean="0"/>
            <a:t>Von </a:t>
          </a:r>
          <a:r>
            <a:rPr lang="en-US" sz="2400" b="1" dirty="0" err="1" smtClean="0"/>
            <a:t>Willebrands</a:t>
          </a:r>
          <a:r>
            <a:rPr lang="en-US" sz="2400" b="1" dirty="0" smtClean="0"/>
            <a:t> Disease Type 3</a:t>
          </a:r>
          <a:endParaRPr lang="en-US" sz="2400" b="1" dirty="0"/>
        </a:p>
      </dgm:t>
    </dgm:pt>
    <dgm:pt modelId="{4EF3488F-49F3-4A1D-B0AE-B744CDC99A0C}" type="parTrans" cxnId="{BD30EE41-D85E-4E49-924F-3FE3B2D7E5E8}">
      <dgm:prSet/>
      <dgm:spPr/>
      <dgm:t>
        <a:bodyPr/>
        <a:lstStyle/>
        <a:p>
          <a:endParaRPr lang="en-US"/>
        </a:p>
      </dgm:t>
    </dgm:pt>
    <dgm:pt modelId="{C11E5F74-D290-46F3-8A2C-45851F024CA5}" type="sibTrans" cxnId="{BD30EE41-D85E-4E49-924F-3FE3B2D7E5E8}">
      <dgm:prSet/>
      <dgm:spPr/>
      <dgm:t>
        <a:bodyPr/>
        <a:lstStyle/>
        <a:p>
          <a:endParaRPr lang="en-US"/>
        </a:p>
      </dgm:t>
    </dgm:pt>
    <dgm:pt modelId="{6E574145-2D9A-48C2-8A1B-B9DF2ADF9346}">
      <dgm:prSet phldrT="[Text]"/>
      <dgm:spPr/>
      <dgm:t>
        <a:bodyPr/>
        <a:lstStyle/>
        <a:p>
          <a:r>
            <a:rPr lang="en-US" dirty="0" smtClean="0"/>
            <a:t>Normal platelets,</a:t>
          </a:r>
        </a:p>
      </dgm:t>
    </dgm:pt>
    <dgm:pt modelId="{5B2C89B8-B327-46FC-A010-938FEDF74D1D}" type="sibTrans" cxnId="{03830F35-C8C8-42CA-93E0-C06F6F32D8D3}">
      <dgm:prSet/>
      <dgm:spPr/>
      <dgm:t>
        <a:bodyPr/>
        <a:lstStyle/>
        <a:p>
          <a:endParaRPr lang="en-US"/>
        </a:p>
      </dgm:t>
    </dgm:pt>
    <dgm:pt modelId="{5FD10F9D-712E-42D8-9E72-4DD1E1B29BEC}" type="parTrans" cxnId="{03830F35-C8C8-42CA-93E0-C06F6F32D8D3}">
      <dgm:prSet/>
      <dgm:spPr/>
      <dgm:t>
        <a:bodyPr/>
        <a:lstStyle/>
        <a:p>
          <a:endParaRPr lang="en-US"/>
        </a:p>
      </dgm:t>
    </dgm:pt>
    <dgm:pt modelId="{760B114B-BA1B-4DBA-AC1B-2825669B22A0}">
      <dgm:prSet phldrT="[Text]"/>
      <dgm:spPr/>
      <dgm:t>
        <a:bodyPr/>
        <a:lstStyle/>
        <a:p>
          <a:endParaRPr lang="en-US"/>
        </a:p>
      </dgm:t>
    </dgm:pt>
    <dgm:pt modelId="{946DBBD8-3E28-48F0-B516-87C92A5BAEAC}" type="parTrans" cxnId="{AED85CD1-113E-4136-A950-326CABC160F8}">
      <dgm:prSet/>
      <dgm:spPr/>
      <dgm:t>
        <a:bodyPr/>
        <a:lstStyle/>
        <a:p>
          <a:endParaRPr lang="en-US"/>
        </a:p>
      </dgm:t>
    </dgm:pt>
    <dgm:pt modelId="{AAD2F6D8-595D-4EE4-A4DC-030B05B8A737}" type="sibTrans" cxnId="{AED85CD1-113E-4136-A950-326CABC160F8}">
      <dgm:prSet/>
      <dgm:spPr/>
      <dgm:t>
        <a:bodyPr/>
        <a:lstStyle/>
        <a:p>
          <a:endParaRPr lang="en-US"/>
        </a:p>
      </dgm:t>
    </dgm:pt>
    <dgm:pt modelId="{047810E4-DF3C-482D-8921-CF7B02716AF1}">
      <dgm:prSet phldrT="[Text]"/>
      <dgm:spPr/>
      <dgm:t>
        <a:bodyPr/>
        <a:lstStyle/>
        <a:p>
          <a:endParaRPr lang="en-US"/>
        </a:p>
      </dgm:t>
    </dgm:pt>
    <dgm:pt modelId="{D80CA42B-844E-44AF-887C-6D3E17D67406}" type="parTrans" cxnId="{86287A84-C666-4FC9-8332-AC7705D3C35A}">
      <dgm:prSet/>
      <dgm:spPr/>
      <dgm:t>
        <a:bodyPr/>
        <a:lstStyle/>
        <a:p>
          <a:endParaRPr lang="en-US"/>
        </a:p>
      </dgm:t>
    </dgm:pt>
    <dgm:pt modelId="{8BFA560E-CDFD-4DB5-88DA-ED239ED9440F}" type="sibTrans" cxnId="{86287A84-C666-4FC9-8332-AC7705D3C35A}">
      <dgm:prSet/>
      <dgm:spPr/>
      <dgm:t>
        <a:bodyPr/>
        <a:lstStyle/>
        <a:p>
          <a:endParaRPr lang="en-US"/>
        </a:p>
      </dgm:t>
    </dgm:pt>
    <dgm:pt modelId="{14DD6549-C70F-40D1-8FBB-DE198BECB37F}">
      <dgm:prSet phldrT="[Text]"/>
      <dgm:spPr/>
      <dgm:t>
        <a:bodyPr/>
        <a:lstStyle/>
        <a:p>
          <a:endParaRPr lang="en-US"/>
        </a:p>
      </dgm:t>
    </dgm:pt>
    <dgm:pt modelId="{CF81A7E1-9AA1-4D14-9149-84FDC5D71BF7}" type="parTrans" cxnId="{6ACCCB72-00E2-4A00-AA82-2FBA0495A808}">
      <dgm:prSet/>
      <dgm:spPr/>
      <dgm:t>
        <a:bodyPr/>
        <a:lstStyle/>
        <a:p>
          <a:endParaRPr lang="en-US"/>
        </a:p>
      </dgm:t>
    </dgm:pt>
    <dgm:pt modelId="{06F89B96-00C7-4ACF-84D2-B3DBEE162661}" type="sibTrans" cxnId="{6ACCCB72-00E2-4A00-AA82-2FBA0495A808}">
      <dgm:prSet/>
      <dgm:spPr/>
      <dgm:t>
        <a:bodyPr/>
        <a:lstStyle/>
        <a:p>
          <a:endParaRPr lang="en-US"/>
        </a:p>
      </dgm:t>
    </dgm:pt>
    <dgm:pt modelId="{F4FBB8AF-E704-40DA-A6D2-58B1629AB4A1}">
      <dgm:prSet phldrT="[Text]"/>
      <dgm:spPr/>
      <dgm:t>
        <a:bodyPr/>
        <a:lstStyle/>
        <a:p>
          <a:endParaRPr lang="en-US"/>
        </a:p>
      </dgm:t>
    </dgm:pt>
    <dgm:pt modelId="{7F73B596-DF4F-4788-B238-09A6A13B3CFF}" type="parTrans" cxnId="{FF366EBE-872D-4C52-841E-DED3823E189F}">
      <dgm:prSet/>
      <dgm:spPr/>
      <dgm:t>
        <a:bodyPr/>
        <a:lstStyle/>
        <a:p>
          <a:endParaRPr lang="en-US"/>
        </a:p>
      </dgm:t>
    </dgm:pt>
    <dgm:pt modelId="{4C261C74-FE6D-48AD-9CD4-B45975A849EF}" type="sibTrans" cxnId="{FF366EBE-872D-4C52-841E-DED3823E189F}">
      <dgm:prSet/>
      <dgm:spPr/>
      <dgm:t>
        <a:bodyPr/>
        <a:lstStyle/>
        <a:p>
          <a:endParaRPr lang="en-US"/>
        </a:p>
      </dgm:t>
    </dgm:pt>
    <dgm:pt modelId="{BADCC713-D79A-4FA4-88D4-AECC48039CF9}" type="pres">
      <dgm:prSet presAssocID="{6379DE2D-F919-4C32-83F1-8B173CF0C12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74584-517F-436F-A1D6-039C56199584}" type="pres">
      <dgm:prSet presAssocID="{6379DE2D-F919-4C32-83F1-8B173CF0C124}" presName="ellipse" presStyleLbl="trBgShp" presStyleIdx="0" presStyleCnt="1" custScaleX="101445" custScaleY="134578" custLinFactNeighborX="-3673" custLinFactNeighborY="-22200"/>
      <dgm:spPr/>
      <dgm:t>
        <a:bodyPr/>
        <a:lstStyle/>
        <a:p>
          <a:endParaRPr lang="en-US"/>
        </a:p>
      </dgm:t>
    </dgm:pt>
    <dgm:pt modelId="{A99DDB74-6302-48C8-B2B9-371B3C0C5B2D}" type="pres">
      <dgm:prSet presAssocID="{6379DE2D-F919-4C32-83F1-8B173CF0C124}" presName="arrow1" presStyleLbl="fgShp" presStyleIdx="0" presStyleCnt="1"/>
      <dgm:spPr/>
    </dgm:pt>
    <dgm:pt modelId="{EEDEBAA6-29A7-4E5A-AF01-7F997DA9D119}" type="pres">
      <dgm:prSet presAssocID="{6379DE2D-F919-4C32-83F1-8B173CF0C124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40C54-F3E1-450E-B69A-06BA7386BB9A}" type="pres">
      <dgm:prSet presAssocID="{F400A61C-1DDA-4A52-9D39-DC1CE4FE090F}" presName="item1" presStyleLbl="node1" presStyleIdx="0" presStyleCnt="3" custScaleY="106042" custLinFactNeighborX="-17873" custLinFactNeighborY="-32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06F89-3096-407D-A2AC-575BD7123581}" type="pres">
      <dgm:prSet presAssocID="{76FA38D5-C2F0-436B-9663-91973D5A9DDC}" presName="item2" presStyleLbl="node1" presStyleIdx="1" presStyleCnt="3" custLinFactNeighborX="-1248" custLinFactNeighborY="-45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32482-FE90-4BE2-873D-EF61E03785FC}" type="pres">
      <dgm:prSet presAssocID="{3347D6D6-6926-4526-A95A-D31A4CC04AE5}" presName="item3" presStyleLbl="node1" presStyleIdx="2" presStyleCnt="3" custLinFactNeighborX="1398" custLinFactNeighborY="-26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5CF9CC-72ED-40C2-A2AA-090798E5A0E5}" type="pres">
      <dgm:prSet presAssocID="{6379DE2D-F919-4C32-83F1-8B173CF0C124}" presName="funnel" presStyleLbl="trAlignAcc1" presStyleIdx="0" presStyleCnt="1" custScaleX="98231" custScaleY="110899" custLinFactNeighborX="-3051" custLinFactNeighborY="-6996"/>
      <dgm:spPr/>
      <dgm:t>
        <a:bodyPr/>
        <a:lstStyle/>
        <a:p>
          <a:endParaRPr lang="en-US"/>
        </a:p>
      </dgm:t>
    </dgm:pt>
  </dgm:ptLst>
  <dgm:cxnLst>
    <dgm:cxn modelId="{03830F35-C8C8-42CA-93E0-C06F6F32D8D3}" srcId="{6379DE2D-F919-4C32-83F1-8B173CF0C124}" destId="{6E574145-2D9A-48C2-8A1B-B9DF2ADF9346}" srcOrd="0" destOrd="0" parTransId="{5FD10F9D-712E-42D8-9E72-4DD1E1B29BEC}" sibTransId="{5B2C89B8-B327-46FC-A010-938FEDF74D1D}"/>
    <dgm:cxn modelId="{C823F1A5-0107-4841-9B1E-E52C8FA9D474}" type="presOf" srcId="{6379DE2D-F919-4C32-83F1-8B173CF0C124}" destId="{BADCC713-D79A-4FA4-88D4-AECC48039CF9}" srcOrd="0" destOrd="0" presId="urn:microsoft.com/office/officeart/2005/8/layout/funnel1"/>
    <dgm:cxn modelId="{FF366EBE-872D-4C52-841E-DED3823E189F}" srcId="{6379DE2D-F919-4C32-83F1-8B173CF0C124}" destId="{F4FBB8AF-E704-40DA-A6D2-58B1629AB4A1}" srcOrd="7" destOrd="0" parTransId="{7F73B596-DF4F-4788-B238-09A6A13B3CFF}" sibTransId="{4C261C74-FE6D-48AD-9CD4-B45975A849EF}"/>
    <dgm:cxn modelId="{BB18ACFA-8299-4EE7-A0A7-9C844C16DA04}" type="presOf" srcId="{6E574145-2D9A-48C2-8A1B-B9DF2ADF9346}" destId="{9E732482-FE90-4BE2-873D-EF61E03785FC}" srcOrd="0" destOrd="0" presId="urn:microsoft.com/office/officeart/2005/8/layout/funnel1"/>
    <dgm:cxn modelId="{7869CA5B-08B9-4E0C-AC3B-8BC2BDA277BB}" srcId="{6379DE2D-F919-4C32-83F1-8B173CF0C124}" destId="{F400A61C-1DDA-4A52-9D39-DC1CE4FE090F}" srcOrd="1" destOrd="0" parTransId="{592A9685-57F4-4A6D-8BD8-BDACCE2DD58F}" sibTransId="{3B659F84-5B47-4BF1-8EF6-E9C241A1AA07}"/>
    <dgm:cxn modelId="{76F24408-5DC9-433B-9E7F-58BF5BB95869}" type="presOf" srcId="{F400A61C-1DDA-4A52-9D39-DC1CE4FE090F}" destId="{45206F89-3096-407D-A2AC-575BD7123581}" srcOrd="0" destOrd="0" presId="urn:microsoft.com/office/officeart/2005/8/layout/funnel1"/>
    <dgm:cxn modelId="{BD30EE41-D85E-4E49-924F-3FE3B2D7E5E8}" srcId="{6379DE2D-F919-4C32-83F1-8B173CF0C124}" destId="{3347D6D6-6926-4526-A95A-D31A4CC04AE5}" srcOrd="3" destOrd="0" parTransId="{4EF3488F-49F3-4A1D-B0AE-B744CDC99A0C}" sibTransId="{C11E5F74-D290-46F3-8A2C-45851F024CA5}"/>
    <dgm:cxn modelId="{49DAFB29-9655-4B7D-A2B1-A506C6653699}" type="presOf" srcId="{76FA38D5-C2F0-436B-9663-91973D5A9DDC}" destId="{9CF40C54-F3E1-450E-B69A-06BA7386BB9A}" srcOrd="0" destOrd="0" presId="urn:microsoft.com/office/officeart/2005/8/layout/funnel1"/>
    <dgm:cxn modelId="{86287A84-C666-4FC9-8332-AC7705D3C35A}" srcId="{6379DE2D-F919-4C32-83F1-8B173CF0C124}" destId="{047810E4-DF3C-482D-8921-CF7B02716AF1}" srcOrd="5" destOrd="0" parTransId="{D80CA42B-844E-44AF-887C-6D3E17D67406}" sibTransId="{8BFA560E-CDFD-4DB5-88DA-ED239ED9440F}"/>
    <dgm:cxn modelId="{6ACCCB72-00E2-4A00-AA82-2FBA0495A808}" srcId="{6379DE2D-F919-4C32-83F1-8B173CF0C124}" destId="{14DD6549-C70F-40D1-8FBB-DE198BECB37F}" srcOrd="6" destOrd="0" parTransId="{CF81A7E1-9AA1-4D14-9149-84FDC5D71BF7}" sibTransId="{06F89B96-00C7-4ACF-84D2-B3DBEE162661}"/>
    <dgm:cxn modelId="{3BFDCFF1-6A28-4030-AC30-63A7B4482794}" type="presOf" srcId="{3347D6D6-6926-4526-A95A-D31A4CC04AE5}" destId="{EEDEBAA6-29A7-4E5A-AF01-7F997DA9D119}" srcOrd="0" destOrd="0" presId="urn:microsoft.com/office/officeart/2005/8/layout/funnel1"/>
    <dgm:cxn modelId="{AED85CD1-113E-4136-A950-326CABC160F8}" srcId="{6379DE2D-F919-4C32-83F1-8B173CF0C124}" destId="{760B114B-BA1B-4DBA-AC1B-2825669B22A0}" srcOrd="4" destOrd="0" parTransId="{946DBBD8-3E28-48F0-B516-87C92A5BAEAC}" sibTransId="{AAD2F6D8-595D-4EE4-A4DC-030B05B8A737}"/>
    <dgm:cxn modelId="{0E8210DC-BA47-4AB0-9046-770F192CC50D}" srcId="{6379DE2D-F919-4C32-83F1-8B173CF0C124}" destId="{76FA38D5-C2F0-436B-9663-91973D5A9DDC}" srcOrd="2" destOrd="0" parTransId="{E6593168-EFAD-4EA6-B673-48D355DF4165}" sibTransId="{F4021468-0F23-4648-AD6E-167733EDC145}"/>
    <dgm:cxn modelId="{6C6B1F8A-D5CC-47CD-858F-0D871729F74C}" type="presParOf" srcId="{BADCC713-D79A-4FA4-88D4-AECC48039CF9}" destId="{37274584-517F-436F-A1D6-039C56199584}" srcOrd="0" destOrd="0" presId="urn:microsoft.com/office/officeart/2005/8/layout/funnel1"/>
    <dgm:cxn modelId="{02CBCA12-1A0D-4B85-9048-6E8C6768D472}" type="presParOf" srcId="{BADCC713-D79A-4FA4-88D4-AECC48039CF9}" destId="{A99DDB74-6302-48C8-B2B9-371B3C0C5B2D}" srcOrd="1" destOrd="0" presId="urn:microsoft.com/office/officeart/2005/8/layout/funnel1"/>
    <dgm:cxn modelId="{FC5BBA1A-2567-40E9-B1F7-6D68494BE1F9}" type="presParOf" srcId="{BADCC713-D79A-4FA4-88D4-AECC48039CF9}" destId="{EEDEBAA6-29A7-4E5A-AF01-7F997DA9D119}" srcOrd="2" destOrd="0" presId="urn:microsoft.com/office/officeart/2005/8/layout/funnel1"/>
    <dgm:cxn modelId="{10E97250-FF91-4C1A-BF16-AD70F313E156}" type="presParOf" srcId="{BADCC713-D79A-4FA4-88D4-AECC48039CF9}" destId="{9CF40C54-F3E1-450E-B69A-06BA7386BB9A}" srcOrd="3" destOrd="0" presId="urn:microsoft.com/office/officeart/2005/8/layout/funnel1"/>
    <dgm:cxn modelId="{F3843065-001F-428C-966A-1AE4D3AF98CF}" type="presParOf" srcId="{BADCC713-D79A-4FA4-88D4-AECC48039CF9}" destId="{45206F89-3096-407D-A2AC-575BD7123581}" srcOrd="4" destOrd="0" presId="urn:microsoft.com/office/officeart/2005/8/layout/funnel1"/>
    <dgm:cxn modelId="{479D9C06-2CF6-40BF-9C69-A31358D95043}" type="presParOf" srcId="{BADCC713-D79A-4FA4-88D4-AECC48039CF9}" destId="{9E732482-FE90-4BE2-873D-EF61E03785FC}" srcOrd="5" destOrd="0" presId="urn:microsoft.com/office/officeart/2005/8/layout/funnel1"/>
    <dgm:cxn modelId="{2F586AC1-6B3D-4875-BF46-25DE4134833A}" type="presParOf" srcId="{BADCC713-D79A-4FA4-88D4-AECC48039CF9}" destId="{3B5CF9CC-72ED-40C2-A2AA-090798E5A0E5}" srcOrd="6" destOrd="0" presId="urn:microsoft.com/office/officeart/2005/8/layout/funne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79DE2D-F919-4C32-83F1-8B173CF0C124}" type="doc">
      <dgm:prSet loTypeId="urn:microsoft.com/office/officeart/2005/8/layout/funnel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00A61C-1DDA-4A52-9D39-DC1CE4FE090F}">
      <dgm:prSet phldrT="[Text]"/>
      <dgm:spPr/>
      <dgm:t>
        <a:bodyPr/>
        <a:lstStyle/>
        <a:p>
          <a:r>
            <a:rPr lang="en-US" dirty="0" smtClean="0"/>
            <a:t>Normal platelets ,PT, </a:t>
          </a:r>
          <a:r>
            <a:rPr lang="en-US" dirty="0" err="1" smtClean="0"/>
            <a:t>aPTT</a:t>
          </a:r>
          <a:r>
            <a:rPr lang="en-US" dirty="0" smtClean="0"/>
            <a:t>, Factor VIII </a:t>
          </a:r>
          <a:endParaRPr lang="en-US" dirty="0"/>
        </a:p>
      </dgm:t>
    </dgm:pt>
    <dgm:pt modelId="{592A9685-57F4-4A6D-8BD8-BDACCE2DD58F}" type="parTrans" cxnId="{7869CA5B-08B9-4E0C-AC3B-8BC2BDA277BB}">
      <dgm:prSet/>
      <dgm:spPr/>
      <dgm:t>
        <a:bodyPr/>
        <a:lstStyle/>
        <a:p>
          <a:endParaRPr lang="en-US"/>
        </a:p>
      </dgm:t>
    </dgm:pt>
    <dgm:pt modelId="{3B659F84-5B47-4BF1-8EF6-E9C241A1AA07}" type="sibTrans" cxnId="{7869CA5B-08B9-4E0C-AC3B-8BC2BDA277BB}">
      <dgm:prSet/>
      <dgm:spPr/>
      <dgm:t>
        <a:bodyPr/>
        <a:lstStyle/>
        <a:p>
          <a:endParaRPr lang="en-US"/>
        </a:p>
      </dgm:t>
    </dgm:pt>
    <dgm:pt modelId="{76FA38D5-C2F0-436B-9663-91973D5A9DDC}">
      <dgm:prSet phldrT="[Text]"/>
      <dgm:spPr/>
      <dgm:t>
        <a:bodyPr/>
        <a:lstStyle/>
        <a:p>
          <a:r>
            <a:rPr lang="en-US" dirty="0" smtClean="0"/>
            <a:t>Absent expression </a:t>
          </a:r>
          <a:r>
            <a:rPr lang="en-US" dirty="0" smtClean="0"/>
            <a:t>of</a:t>
          </a:r>
        </a:p>
        <a:p>
          <a:r>
            <a:rPr lang="en-US" dirty="0" smtClean="0"/>
            <a:t> </a:t>
          </a:r>
          <a:r>
            <a:rPr lang="en-US" dirty="0" smtClean="0"/>
            <a:t>GP </a:t>
          </a:r>
          <a:r>
            <a:rPr lang="en-US" dirty="0" err="1" smtClean="0"/>
            <a:t>IIb</a:t>
          </a:r>
          <a:r>
            <a:rPr lang="en-US" dirty="0" smtClean="0"/>
            <a:t> </a:t>
          </a:r>
          <a:r>
            <a:rPr lang="en-US" dirty="0" err="1" smtClean="0"/>
            <a:t>IIIa</a:t>
          </a:r>
          <a:r>
            <a:rPr lang="en-US" dirty="0" smtClean="0"/>
            <a:t> against CD 42 b </a:t>
          </a:r>
        </a:p>
      </dgm:t>
    </dgm:pt>
    <dgm:pt modelId="{E6593168-EFAD-4EA6-B673-48D355DF4165}" type="parTrans" cxnId="{0E8210DC-BA47-4AB0-9046-770F192CC50D}">
      <dgm:prSet/>
      <dgm:spPr/>
      <dgm:t>
        <a:bodyPr/>
        <a:lstStyle/>
        <a:p>
          <a:endParaRPr lang="en-US"/>
        </a:p>
      </dgm:t>
    </dgm:pt>
    <dgm:pt modelId="{F4021468-0F23-4648-AD6E-167733EDC145}" type="sibTrans" cxnId="{0E8210DC-BA47-4AB0-9046-770F192CC50D}">
      <dgm:prSet/>
      <dgm:spPr/>
      <dgm:t>
        <a:bodyPr/>
        <a:lstStyle/>
        <a:p>
          <a:endParaRPr lang="en-US"/>
        </a:p>
      </dgm:t>
    </dgm:pt>
    <dgm:pt modelId="{3347D6D6-6926-4526-A95A-D31A4CC04AE5}">
      <dgm:prSet phldrT="[Text]" custT="1"/>
      <dgm:spPr/>
      <dgm:t>
        <a:bodyPr/>
        <a:lstStyle/>
        <a:p>
          <a:r>
            <a:rPr lang="en-US" sz="2400" b="1" dirty="0" smtClean="0"/>
            <a:t>Suggestive of </a:t>
          </a:r>
          <a:r>
            <a:rPr lang="en-US" sz="2400" b="1" dirty="0" err="1" smtClean="0"/>
            <a:t>Glanzmanns</a:t>
          </a:r>
          <a:r>
            <a:rPr lang="en-US" sz="2400" b="1" dirty="0" smtClean="0"/>
            <a:t> </a:t>
          </a:r>
          <a:r>
            <a:rPr lang="en-US" sz="2400" b="1" dirty="0" err="1" smtClean="0"/>
            <a:t>thrombasthenia</a:t>
          </a:r>
          <a:r>
            <a:rPr lang="en-US" sz="2400" b="1" dirty="0" smtClean="0"/>
            <a:t> </a:t>
          </a:r>
          <a:endParaRPr lang="en-US" sz="2400" b="1" dirty="0"/>
        </a:p>
      </dgm:t>
    </dgm:pt>
    <dgm:pt modelId="{4EF3488F-49F3-4A1D-B0AE-B744CDC99A0C}" type="parTrans" cxnId="{BD30EE41-D85E-4E49-924F-3FE3B2D7E5E8}">
      <dgm:prSet/>
      <dgm:spPr/>
      <dgm:t>
        <a:bodyPr/>
        <a:lstStyle/>
        <a:p>
          <a:endParaRPr lang="en-US"/>
        </a:p>
      </dgm:t>
    </dgm:pt>
    <dgm:pt modelId="{C11E5F74-D290-46F3-8A2C-45851F024CA5}" type="sibTrans" cxnId="{BD30EE41-D85E-4E49-924F-3FE3B2D7E5E8}">
      <dgm:prSet/>
      <dgm:spPr/>
      <dgm:t>
        <a:bodyPr/>
        <a:lstStyle/>
        <a:p>
          <a:endParaRPr lang="en-US"/>
        </a:p>
      </dgm:t>
    </dgm:pt>
    <dgm:pt modelId="{760B114B-BA1B-4DBA-AC1B-2825669B22A0}">
      <dgm:prSet phldrT="[Text]"/>
      <dgm:spPr/>
      <dgm:t>
        <a:bodyPr/>
        <a:lstStyle/>
        <a:p>
          <a:endParaRPr lang="en-US" dirty="0"/>
        </a:p>
      </dgm:t>
    </dgm:pt>
    <dgm:pt modelId="{946DBBD8-3E28-48F0-B516-87C92A5BAEAC}" type="parTrans" cxnId="{AED85CD1-113E-4136-A950-326CABC160F8}">
      <dgm:prSet/>
      <dgm:spPr/>
      <dgm:t>
        <a:bodyPr/>
        <a:lstStyle/>
        <a:p>
          <a:endParaRPr lang="en-US"/>
        </a:p>
      </dgm:t>
    </dgm:pt>
    <dgm:pt modelId="{AAD2F6D8-595D-4EE4-A4DC-030B05B8A737}" type="sibTrans" cxnId="{AED85CD1-113E-4136-A950-326CABC160F8}">
      <dgm:prSet/>
      <dgm:spPr/>
      <dgm:t>
        <a:bodyPr/>
        <a:lstStyle/>
        <a:p>
          <a:endParaRPr lang="en-US"/>
        </a:p>
      </dgm:t>
    </dgm:pt>
    <dgm:pt modelId="{047810E4-DF3C-482D-8921-CF7B02716AF1}">
      <dgm:prSet phldrT="[Text]"/>
      <dgm:spPr/>
      <dgm:t>
        <a:bodyPr/>
        <a:lstStyle/>
        <a:p>
          <a:endParaRPr lang="en-US" dirty="0"/>
        </a:p>
      </dgm:t>
    </dgm:pt>
    <dgm:pt modelId="{D80CA42B-844E-44AF-887C-6D3E17D67406}" type="parTrans" cxnId="{86287A84-C666-4FC9-8332-AC7705D3C35A}">
      <dgm:prSet/>
      <dgm:spPr/>
      <dgm:t>
        <a:bodyPr/>
        <a:lstStyle/>
        <a:p>
          <a:endParaRPr lang="en-US"/>
        </a:p>
      </dgm:t>
    </dgm:pt>
    <dgm:pt modelId="{8BFA560E-CDFD-4DB5-88DA-ED239ED9440F}" type="sibTrans" cxnId="{86287A84-C666-4FC9-8332-AC7705D3C35A}">
      <dgm:prSet/>
      <dgm:spPr/>
      <dgm:t>
        <a:bodyPr/>
        <a:lstStyle/>
        <a:p>
          <a:endParaRPr lang="en-US"/>
        </a:p>
      </dgm:t>
    </dgm:pt>
    <dgm:pt modelId="{14DD6549-C70F-40D1-8FBB-DE198BECB37F}">
      <dgm:prSet phldrT="[Text]"/>
      <dgm:spPr/>
      <dgm:t>
        <a:bodyPr/>
        <a:lstStyle/>
        <a:p>
          <a:endParaRPr lang="en-US" dirty="0"/>
        </a:p>
      </dgm:t>
    </dgm:pt>
    <dgm:pt modelId="{CF81A7E1-9AA1-4D14-9149-84FDC5D71BF7}" type="parTrans" cxnId="{6ACCCB72-00E2-4A00-AA82-2FBA0495A808}">
      <dgm:prSet/>
      <dgm:spPr/>
      <dgm:t>
        <a:bodyPr/>
        <a:lstStyle/>
        <a:p>
          <a:endParaRPr lang="en-US"/>
        </a:p>
      </dgm:t>
    </dgm:pt>
    <dgm:pt modelId="{06F89B96-00C7-4ACF-84D2-B3DBEE162661}" type="sibTrans" cxnId="{6ACCCB72-00E2-4A00-AA82-2FBA0495A808}">
      <dgm:prSet/>
      <dgm:spPr/>
      <dgm:t>
        <a:bodyPr/>
        <a:lstStyle/>
        <a:p>
          <a:endParaRPr lang="en-US"/>
        </a:p>
      </dgm:t>
    </dgm:pt>
    <dgm:pt modelId="{F4FBB8AF-E704-40DA-A6D2-58B1629AB4A1}">
      <dgm:prSet phldrT="[Text]"/>
      <dgm:spPr/>
      <dgm:t>
        <a:bodyPr/>
        <a:lstStyle/>
        <a:p>
          <a:endParaRPr lang="en-US" dirty="0"/>
        </a:p>
      </dgm:t>
    </dgm:pt>
    <dgm:pt modelId="{7F73B596-DF4F-4788-B238-09A6A13B3CFF}" type="parTrans" cxnId="{FF366EBE-872D-4C52-841E-DED3823E189F}">
      <dgm:prSet/>
      <dgm:spPr/>
      <dgm:t>
        <a:bodyPr/>
        <a:lstStyle/>
        <a:p>
          <a:endParaRPr lang="en-US"/>
        </a:p>
      </dgm:t>
    </dgm:pt>
    <dgm:pt modelId="{4C261C74-FE6D-48AD-9CD4-B45975A849EF}" type="sibTrans" cxnId="{FF366EBE-872D-4C52-841E-DED3823E189F}">
      <dgm:prSet/>
      <dgm:spPr/>
      <dgm:t>
        <a:bodyPr/>
        <a:lstStyle/>
        <a:p>
          <a:endParaRPr lang="en-US"/>
        </a:p>
      </dgm:t>
    </dgm:pt>
    <dgm:pt modelId="{6E574145-2D9A-48C2-8A1B-B9DF2ADF9346}">
      <dgm:prSet phldrT="[Text]"/>
      <dgm:spPr/>
      <dgm:t>
        <a:bodyPr/>
        <a:lstStyle/>
        <a:p>
          <a:r>
            <a:rPr lang="en-US" dirty="0" err="1" smtClean="0"/>
            <a:t>Ristocetin</a:t>
          </a:r>
          <a:r>
            <a:rPr lang="en-US" dirty="0" smtClean="0"/>
            <a:t> aggregation pattern and absent response to ADP ,Epinephrine</a:t>
          </a:r>
        </a:p>
      </dgm:t>
    </dgm:pt>
    <dgm:pt modelId="{5B2C89B8-B327-46FC-A010-938FEDF74D1D}" type="sibTrans" cxnId="{03830F35-C8C8-42CA-93E0-C06F6F32D8D3}">
      <dgm:prSet/>
      <dgm:spPr/>
      <dgm:t>
        <a:bodyPr/>
        <a:lstStyle/>
        <a:p>
          <a:endParaRPr lang="en-US"/>
        </a:p>
      </dgm:t>
    </dgm:pt>
    <dgm:pt modelId="{5FD10F9D-712E-42D8-9E72-4DD1E1B29BEC}" type="parTrans" cxnId="{03830F35-C8C8-42CA-93E0-C06F6F32D8D3}">
      <dgm:prSet/>
      <dgm:spPr/>
      <dgm:t>
        <a:bodyPr/>
        <a:lstStyle/>
        <a:p>
          <a:endParaRPr lang="en-US"/>
        </a:p>
      </dgm:t>
    </dgm:pt>
    <dgm:pt modelId="{BADCC713-D79A-4FA4-88D4-AECC48039CF9}" type="pres">
      <dgm:prSet presAssocID="{6379DE2D-F919-4C32-83F1-8B173CF0C12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74584-517F-436F-A1D6-039C56199584}" type="pres">
      <dgm:prSet presAssocID="{6379DE2D-F919-4C32-83F1-8B173CF0C124}" presName="ellipse" presStyleLbl="trBgShp" presStyleIdx="0" presStyleCnt="1" custScaleX="101445" custScaleY="134578" custLinFactNeighborX="-3946" custLinFactNeighborY="-8965"/>
      <dgm:spPr/>
      <dgm:t>
        <a:bodyPr/>
        <a:lstStyle/>
        <a:p>
          <a:endParaRPr lang="en-US"/>
        </a:p>
      </dgm:t>
    </dgm:pt>
    <dgm:pt modelId="{A99DDB74-6302-48C8-B2B9-371B3C0C5B2D}" type="pres">
      <dgm:prSet presAssocID="{6379DE2D-F919-4C32-83F1-8B173CF0C124}" presName="arrow1" presStyleLbl="fgShp" presStyleIdx="0" presStyleCnt="1"/>
      <dgm:spPr/>
    </dgm:pt>
    <dgm:pt modelId="{EEDEBAA6-29A7-4E5A-AF01-7F997DA9D119}" type="pres">
      <dgm:prSet presAssocID="{6379DE2D-F919-4C32-83F1-8B173CF0C124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40C54-F3E1-450E-B69A-06BA7386BB9A}" type="pres">
      <dgm:prSet presAssocID="{F400A61C-1DDA-4A52-9D39-DC1CE4FE090F}" presName="item1" presStyleLbl="node1" presStyleIdx="0" presStyleCnt="3" custScaleY="106042" custLinFactNeighborX="-19380" custLinFactNeighborY="-203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06F89-3096-407D-A2AC-575BD7123581}" type="pres">
      <dgm:prSet presAssocID="{76FA38D5-C2F0-436B-9663-91973D5A9DDC}" presName="item2" presStyleLbl="node1" presStyleIdx="1" presStyleCnt="3" custLinFactNeighborX="-1848" custLinFactNeighborY="-338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32482-FE90-4BE2-873D-EF61E03785FC}" type="pres">
      <dgm:prSet presAssocID="{3347D6D6-6926-4526-A95A-D31A4CC04AE5}" presName="item3" presStyleLbl="node1" presStyleIdx="2" presStyleCnt="3" custLinFactNeighborX="3978" custLinFactNeighborY="-145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5CF9CC-72ED-40C2-A2AA-090798E5A0E5}" type="pres">
      <dgm:prSet presAssocID="{6379DE2D-F919-4C32-83F1-8B173CF0C124}" presName="funnel" presStyleLbl="trAlignAcc1" presStyleIdx="0" presStyleCnt="1" custScaleX="98231" custScaleY="110899" custLinFactNeighborX="-3051" custLinFactNeighborY="-6996"/>
      <dgm:spPr/>
      <dgm:t>
        <a:bodyPr/>
        <a:lstStyle/>
        <a:p>
          <a:endParaRPr lang="en-US"/>
        </a:p>
      </dgm:t>
    </dgm:pt>
  </dgm:ptLst>
  <dgm:cxnLst>
    <dgm:cxn modelId="{03830F35-C8C8-42CA-93E0-C06F6F32D8D3}" srcId="{6379DE2D-F919-4C32-83F1-8B173CF0C124}" destId="{6E574145-2D9A-48C2-8A1B-B9DF2ADF9346}" srcOrd="0" destOrd="0" parTransId="{5FD10F9D-712E-42D8-9E72-4DD1E1B29BEC}" sibTransId="{5B2C89B8-B327-46FC-A010-938FEDF74D1D}"/>
    <dgm:cxn modelId="{F2585B27-0E91-4545-9EC8-8FD28DE10F33}" type="presOf" srcId="{3347D6D6-6926-4526-A95A-D31A4CC04AE5}" destId="{EEDEBAA6-29A7-4E5A-AF01-7F997DA9D119}" srcOrd="0" destOrd="0" presId="urn:microsoft.com/office/officeart/2005/8/layout/funnel1"/>
    <dgm:cxn modelId="{FF366EBE-872D-4C52-841E-DED3823E189F}" srcId="{6379DE2D-F919-4C32-83F1-8B173CF0C124}" destId="{F4FBB8AF-E704-40DA-A6D2-58B1629AB4A1}" srcOrd="7" destOrd="0" parTransId="{7F73B596-DF4F-4788-B238-09A6A13B3CFF}" sibTransId="{4C261C74-FE6D-48AD-9CD4-B45975A849EF}"/>
    <dgm:cxn modelId="{1F0663AE-CE52-4475-8650-2AF105890054}" type="presOf" srcId="{F400A61C-1DDA-4A52-9D39-DC1CE4FE090F}" destId="{45206F89-3096-407D-A2AC-575BD7123581}" srcOrd="0" destOrd="0" presId="urn:microsoft.com/office/officeart/2005/8/layout/funnel1"/>
    <dgm:cxn modelId="{7869CA5B-08B9-4E0C-AC3B-8BC2BDA277BB}" srcId="{6379DE2D-F919-4C32-83F1-8B173CF0C124}" destId="{F400A61C-1DDA-4A52-9D39-DC1CE4FE090F}" srcOrd="1" destOrd="0" parTransId="{592A9685-57F4-4A6D-8BD8-BDACCE2DD58F}" sibTransId="{3B659F84-5B47-4BF1-8EF6-E9C241A1AA07}"/>
    <dgm:cxn modelId="{BD30EE41-D85E-4E49-924F-3FE3B2D7E5E8}" srcId="{6379DE2D-F919-4C32-83F1-8B173CF0C124}" destId="{3347D6D6-6926-4526-A95A-D31A4CC04AE5}" srcOrd="3" destOrd="0" parTransId="{4EF3488F-49F3-4A1D-B0AE-B744CDC99A0C}" sibTransId="{C11E5F74-D290-46F3-8A2C-45851F024CA5}"/>
    <dgm:cxn modelId="{9B42AE8C-813A-4B68-A011-A2A388EF408D}" type="presOf" srcId="{6379DE2D-F919-4C32-83F1-8B173CF0C124}" destId="{BADCC713-D79A-4FA4-88D4-AECC48039CF9}" srcOrd="0" destOrd="0" presId="urn:microsoft.com/office/officeart/2005/8/layout/funnel1"/>
    <dgm:cxn modelId="{86287A84-C666-4FC9-8332-AC7705D3C35A}" srcId="{6379DE2D-F919-4C32-83F1-8B173CF0C124}" destId="{047810E4-DF3C-482D-8921-CF7B02716AF1}" srcOrd="5" destOrd="0" parTransId="{D80CA42B-844E-44AF-887C-6D3E17D67406}" sibTransId="{8BFA560E-CDFD-4DB5-88DA-ED239ED9440F}"/>
    <dgm:cxn modelId="{1B5D8FE4-046E-44F2-9773-F44853E3EB64}" type="presOf" srcId="{76FA38D5-C2F0-436B-9663-91973D5A9DDC}" destId="{9CF40C54-F3E1-450E-B69A-06BA7386BB9A}" srcOrd="0" destOrd="0" presId="urn:microsoft.com/office/officeart/2005/8/layout/funnel1"/>
    <dgm:cxn modelId="{6ACCCB72-00E2-4A00-AA82-2FBA0495A808}" srcId="{6379DE2D-F919-4C32-83F1-8B173CF0C124}" destId="{14DD6549-C70F-40D1-8FBB-DE198BECB37F}" srcOrd="6" destOrd="0" parTransId="{CF81A7E1-9AA1-4D14-9149-84FDC5D71BF7}" sibTransId="{06F89B96-00C7-4ACF-84D2-B3DBEE162661}"/>
    <dgm:cxn modelId="{2752AE06-7FE9-4A70-AC32-7C679D466342}" type="presOf" srcId="{6E574145-2D9A-48C2-8A1B-B9DF2ADF9346}" destId="{9E732482-FE90-4BE2-873D-EF61E03785FC}" srcOrd="0" destOrd="0" presId="urn:microsoft.com/office/officeart/2005/8/layout/funnel1"/>
    <dgm:cxn modelId="{AED85CD1-113E-4136-A950-326CABC160F8}" srcId="{6379DE2D-F919-4C32-83F1-8B173CF0C124}" destId="{760B114B-BA1B-4DBA-AC1B-2825669B22A0}" srcOrd="4" destOrd="0" parTransId="{946DBBD8-3E28-48F0-B516-87C92A5BAEAC}" sibTransId="{AAD2F6D8-595D-4EE4-A4DC-030B05B8A737}"/>
    <dgm:cxn modelId="{0E8210DC-BA47-4AB0-9046-770F192CC50D}" srcId="{6379DE2D-F919-4C32-83F1-8B173CF0C124}" destId="{76FA38D5-C2F0-436B-9663-91973D5A9DDC}" srcOrd="2" destOrd="0" parTransId="{E6593168-EFAD-4EA6-B673-48D355DF4165}" sibTransId="{F4021468-0F23-4648-AD6E-167733EDC145}"/>
    <dgm:cxn modelId="{F422CB91-FC84-4731-BC46-F8FE63AE3EEF}" type="presParOf" srcId="{BADCC713-D79A-4FA4-88D4-AECC48039CF9}" destId="{37274584-517F-436F-A1D6-039C56199584}" srcOrd="0" destOrd="0" presId="urn:microsoft.com/office/officeart/2005/8/layout/funnel1"/>
    <dgm:cxn modelId="{70BE5850-E3CD-4CBB-B1EC-BBAE64CB210E}" type="presParOf" srcId="{BADCC713-D79A-4FA4-88D4-AECC48039CF9}" destId="{A99DDB74-6302-48C8-B2B9-371B3C0C5B2D}" srcOrd="1" destOrd="0" presId="urn:microsoft.com/office/officeart/2005/8/layout/funnel1"/>
    <dgm:cxn modelId="{1F63BB0F-B7D4-4119-A435-AA9CB286FF07}" type="presParOf" srcId="{BADCC713-D79A-4FA4-88D4-AECC48039CF9}" destId="{EEDEBAA6-29A7-4E5A-AF01-7F997DA9D119}" srcOrd="2" destOrd="0" presId="urn:microsoft.com/office/officeart/2005/8/layout/funnel1"/>
    <dgm:cxn modelId="{19094583-C394-45CA-8BE6-D7FF1EB346B0}" type="presParOf" srcId="{BADCC713-D79A-4FA4-88D4-AECC48039CF9}" destId="{9CF40C54-F3E1-450E-B69A-06BA7386BB9A}" srcOrd="3" destOrd="0" presId="urn:microsoft.com/office/officeart/2005/8/layout/funnel1"/>
    <dgm:cxn modelId="{BEF3B7E6-700B-4382-912A-700084B429B0}" type="presParOf" srcId="{BADCC713-D79A-4FA4-88D4-AECC48039CF9}" destId="{45206F89-3096-407D-A2AC-575BD7123581}" srcOrd="4" destOrd="0" presId="urn:microsoft.com/office/officeart/2005/8/layout/funnel1"/>
    <dgm:cxn modelId="{E9817E80-1DAE-4B8F-8D5C-635CA22E3CAE}" type="presParOf" srcId="{BADCC713-D79A-4FA4-88D4-AECC48039CF9}" destId="{9E732482-FE90-4BE2-873D-EF61E03785FC}" srcOrd="5" destOrd="0" presId="urn:microsoft.com/office/officeart/2005/8/layout/funnel1"/>
    <dgm:cxn modelId="{CC5234C8-EAF7-4793-82C5-4996B290C65C}" type="presParOf" srcId="{BADCC713-D79A-4FA4-88D4-AECC48039CF9}" destId="{3B5CF9CC-72ED-40C2-A2AA-090798E5A0E5}" srcOrd="6" destOrd="0" presId="urn:microsoft.com/office/officeart/2005/8/layout/funnel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AEB42A-472E-45FB-9A32-15CA4859069C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B5BA1501-8661-484E-B5D1-8932F417FCAF}">
      <dgm:prSet phldrT="[Text]"/>
      <dgm:spPr/>
      <dgm:t>
        <a:bodyPr/>
        <a:lstStyle/>
        <a:p>
          <a:r>
            <a:rPr lang="en-US" dirty="0" smtClean="0"/>
            <a:t>Absence of </a:t>
          </a:r>
          <a:r>
            <a:rPr lang="en-US" dirty="0" err="1" smtClean="0"/>
            <a:t>haemarthrosis</a:t>
          </a:r>
          <a:endParaRPr lang="en-US" dirty="0"/>
        </a:p>
      </dgm:t>
    </dgm:pt>
    <dgm:pt modelId="{77A6E928-02F4-44B3-B9A7-725291E323A8}" type="parTrans" cxnId="{6BD41515-9D43-458F-8D38-3E56B3529990}">
      <dgm:prSet/>
      <dgm:spPr/>
      <dgm:t>
        <a:bodyPr/>
        <a:lstStyle/>
        <a:p>
          <a:endParaRPr lang="en-US"/>
        </a:p>
      </dgm:t>
    </dgm:pt>
    <dgm:pt modelId="{28D5A85F-8B37-4D14-AB4E-14E37100FC79}" type="sibTrans" cxnId="{6BD41515-9D43-458F-8D38-3E56B3529990}">
      <dgm:prSet/>
      <dgm:spPr/>
      <dgm:t>
        <a:bodyPr/>
        <a:lstStyle/>
        <a:p>
          <a:endParaRPr lang="en-US"/>
        </a:p>
      </dgm:t>
    </dgm:pt>
    <dgm:pt modelId="{FDA92B1B-116A-4013-9174-44E5AF28DDF5}">
      <dgm:prSet phldrT="[Text]"/>
      <dgm:spPr/>
      <dgm:t>
        <a:bodyPr/>
        <a:lstStyle/>
        <a:p>
          <a:r>
            <a:rPr lang="en-US" dirty="0" err="1" smtClean="0"/>
            <a:t>menorrhagia</a:t>
          </a:r>
          <a:endParaRPr lang="en-US" dirty="0"/>
        </a:p>
      </dgm:t>
    </dgm:pt>
    <dgm:pt modelId="{7595DEEA-BCCD-43B3-B199-DF352FE2E584}" type="parTrans" cxnId="{D41CBADE-01ED-49C6-88EF-79EDBBBEB044}">
      <dgm:prSet/>
      <dgm:spPr/>
      <dgm:t>
        <a:bodyPr/>
        <a:lstStyle/>
        <a:p>
          <a:endParaRPr lang="en-US"/>
        </a:p>
      </dgm:t>
    </dgm:pt>
    <dgm:pt modelId="{D30EF1D2-866A-43CF-95C0-153D7C3D8EE3}" type="sibTrans" cxnId="{D41CBADE-01ED-49C6-88EF-79EDBBBEB044}">
      <dgm:prSet/>
      <dgm:spPr/>
      <dgm:t>
        <a:bodyPr/>
        <a:lstStyle/>
        <a:p>
          <a:endParaRPr lang="en-US"/>
        </a:p>
      </dgm:t>
    </dgm:pt>
    <dgm:pt modelId="{6372C5F5-D0C6-48BB-A480-00E3F2D3ADD3}">
      <dgm:prSet phldrT="[Text]"/>
      <dgm:spPr/>
      <dgm:t>
        <a:bodyPr/>
        <a:lstStyle/>
        <a:p>
          <a:r>
            <a:rPr lang="en-US" dirty="0" smtClean="0"/>
            <a:t>Bleeding gums  and </a:t>
          </a:r>
          <a:r>
            <a:rPr lang="en-US" dirty="0" err="1" smtClean="0"/>
            <a:t>epistaxis</a:t>
          </a:r>
          <a:endParaRPr lang="en-US" dirty="0" smtClean="0"/>
        </a:p>
      </dgm:t>
    </dgm:pt>
    <dgm:pt modelId="{A195EEEC-77BD-4D52-9EAA-DFF2F3E8E770}" type="parTrans" cxnId="{91D2907A-8091-4F63-AB0E-571EB4A80928}">
      <dgm:prSet/>
      <dgm:spPr/>
      <dgm:t>
        <a:bodyPr/>
        <a:lstStyle/>
        <a:p>
          <a:endParaRPr lang="en-US"/>
        </a:p>
      </dgm:t>
    </dgm:pt>
    <dgm:pt modelId="{3CC36B92-19B7-43C8-AFB6-81F243E8E933}" type="sibTrans" cxnId="{91D2907A-8091-4F63-AB0E-571EB4A80928}">
      <dgm:prSet/>
      <dgm:spPr/>
      <dgm:t>
        <a:bodyPr/>
        <a:lstStyle/>
        <a:p>
          <a:endParaRPr lang="en-US"/>
        </a:p>
      </dgm:t>
    </dgm:pt>
    <dgm:pt modelId="{017FB26E-6656-450D-BF06-C1FEA05EE681}" type="pres">
      <dgm:prSet presAssocID="{08AEB42A-472E-45FB-9A32-15CA4859069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49D80C4-895A-446E-BB25-C804FA968B87}" type="pres">
      <dgm:prSet presAssocID="{B5BA1501-8661-484E-B5D1-8932F417FCA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1F207-ECAD-4548-8A1B-F2A675857111}" type="pres">
      <dgm:prSet presAssocID="{B5BA1501-8661-484E-B5D1-8932F417FCAF}" presName="gear1srcNode" presStyleLbl="node1" presStyleIdx="0" presStyleCnt="3"/>
      <dgm:spPr/>
      <dgm:t>
        <a:bodyPr/>
        <a:lstStyle/>
        <a:p>
          <a:endParaRPr lang="en-US"/>
        </a:p>
      </dgm:t>
    </dgm:pt>
    <dgm:pt modelId="{B9FCF2F4-A741-4A63-A6F9-77F1B841B699}" type="pres">
      <dgm:prSet presAssocID="{B5BA1501-8661-484E-B5D1-8932F417FCAF}" presName="gear1dstNode" presStyleLbl="node1" presStyleIdx="0" presStyleCnt="3"/>
      <dgm:spPr/>
      <dgm:t>
        <a:bodyPr/>
        <a:lstStyle/>
        <a:p>
          <a:endParaRPr lang="en-US"/>
        </a:p>
      </dgm:t>
    </dgm:pt>
    <dgm:pt modelId="{5504303D-7566-4240-A55F-19B809F39218}" type="pres">
      <dgm:prSet presAssocID="{FDA92B1B-116A-4013-9174-44E5AF28DDF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BBCD0-A30B-4612-8753-7705641BB111}" type="pres">
      <dgm:prSet presAssocID="{FDA92B1B-116A-4013-9174-44E5AF28DDF5}" presName="gear2srcNode" presStyleLbl="node1" presStyleIdx="1" presStyleCnt="3"/>
      <dgm:spPr/>
      <dgm:t>
        <a:bodyPr/>
        <a:lstStyle/>
        <a:p>
          <a:endParaRPr lang="en-US"/>
        </a:p>
      </dgm:t>
    </dgm:pt>
    <dgm:pt modelId="{88D695A2-B383-4F77-84E6-533485718779}" type="pres">
      <dgm:prSet presAssocID="{FDA92B1B-116A-4013-9174-44E5AF28DDF5}" presName="gear2dstNode" presStyleLbl="node1" presStyleIdx="1" presStyleCnt="3"/>
      <dgm:spPr/>
      <dgm:t>
        <a:bodyPr/>
        <a:lstStyle/>
        <a:p>
          <a:endParaRPr lang="en-US"/>
        </a:p>
      </dgm:t>
    </dgm:pt>
    <dgm:pt modelId="{18A8F794-5B61-4070-AFF4-C3D2ED91648D}" type="pres">
      <dgm:prSet presAssocID="{6372C5F5-D0C6-48BB-A480-00E3F2D3ADD3}" presName="gear3" presStyleLbl="node1" presStyleIdx="2" presStyleCnt="3"/>
      <dgm:spPr/>
      <dgm:t>
        <a:bodyPr/>
        <a:lstStyle/>
        <a:p>
          <a:endParaRPr lang="en-US"/>
        </a:p>
      </dgm:t>
    </dgm:pt>
    <dgm:pt modelId="{6E88F61F-4F5E-4381-8E36-1D00D3274BE1}" type="pres">
      <dgm:prSet presAssocID="{6372C5F5-D0C6-48BB-A480-00E3F2D3ADD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344B1-744F-4555-A2B1-E5C4E29BC0BC}" type="pres">
      <dgm:prSet presAssocID="{6372C5F5-D0C6-48BB-A480-00E3F2D3ADD3}" presName="gear3srcNode" presStyleLbl="node1" presStyleIdx="2" presStyleCnt="3"/>
      <dgm:spPr/>
      <dgm:t>
        <a:bodyPr/>
        <a:lstStyle/>
        <a:p>
          <a:endParaRPr lang="en-US"/>
        </a:p>
      </dgm:t>
    </dgm:pt>
    <dgm:pt modelId="{9FBC7A20-4492-457C-AE50-89C1E8CAD156}" type="pres">
      <dgm:prSet presAssocID="{6372C5F5-D0C6-48BB-A480-00E3F2D3ADD3}" presName="gear3dstNode" presStyleLbl="node1" presStyleIdx="2" presStyleCnt="3"/>
      <dgm:spPr/>
      <dgm:t>
        <a:bodyPr/>
        <a:lstStyle/>
        <a:p>
          <a:endParaRPr lang="en-US"/>
        </a:p>
      </dgm:t>
    </dgm:pt>
    <dgm:pt modelId="{E5FF401D-9C8C-4C18-ADD8-70EB4E9A0338}" type="pres">
      <dgm:prSet presAssocID="{28D5A85F-8B37-4D14-AB4E-14E37100FC79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0EF3EAA0-EC07-4D41-8882-99CF63AC8E68}" type="pres">
      <dgm:prSet presAssocID="{D30EF1D2-866A-43CF-95C0-153D7C3D8EE3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53DF67EE-B05B-49FD-B9B6-94C9BFB89F5B}" type="pres">
      <dgm:prSet presAssocID="{3CC36B92-19B7-43C8-AFB6-81F243E8E933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114ABE4-9B50-4856-AEC7-0CB8DB1906F0}" type="presOf" srcId="{FDA92B1B-116A-4013-9174-44E5AF28DDF5}" destId="{5504303D-7566-4240-A55F-19B809F39218}" srcOrd="0" destOrd="0" presId="urn:microsoft.com/office/officeart/2005/8/layout/gear1"/>
    <dgm:cxn modelId="{2A55C473-117D-4F4A-92A4-BDD60322C658}" type="presOf" srcId="{6372C5F5-D0C6-48BB-A480-00E3F2D3ADD3}" destId="{328344B1-744F-4555-A2B1-E5C4E29BC0BC}" srcOrd="2" destOrd="0" presId="urn:microsoft.com/office/officeart/2005/8/layout/gear1"/>
    <dgm:cxn modelId="{6BD41515-9D43-458F-8D38-3E56B3529990}" srcId="{08AEB42A-472E-45FB-9A32-15CA4859069C}" destId="{B5BA1501-8661-484E-B5D1-8932F417FCAF}" srcOrd="0" destOrd="0" parTransId="{77A6E928-02F4-44B3-B9A7-725291E323A8}" sibTransId="{28D5A85F-8B37-4D14-AB4E-14E37100FC79}"/>
    <dgm:cxn modelId="{1351F6E1-5DB2-4ADC-983A-AFB33AF7AB2B}" type="presOf" srcId="{3CC36B92-19B7-43C8-AFB6-81F243E8E933}" destId="{53DF67EE-B05B-49FD-B9B6-94C9BFB89F5B}" srcOrd="0" destOrd="0" presId="urn:microsoft.com/office/officeart/2005/8/layout/gear1"/>
    <dgm:cxn modelId="{9CEC8358-B2FA-4037-BD10-10876D807A6E}" type="presOf" srcId="{6372C5F5-D0C6-48BB-A480-00E3F2D3ADD3}" destId="{6E88F61F-4F5E-4381-8E36-1D00D3274BE1}" srcOrd="1" destOrd="0" presId="urn:microsoft.com/office/officeart/2005/8/layout/gear1"/>
    <dgm:cxn modelId="{4737C545-76D1-4BD1-8F34-77D55CB36045}" type="presOf" srcId="{FDA92B1B-116A-4013-9174-44E5AF28DDF5}" destId="{88D695A2-B383-4F77-84E6-533485718779}" srcOrd="2" destOrd="0" presId="urn:microsoft.com/office/officeart/2005/8/layout/gear1"/>
    <dgm:cxn modelId="{5C2C9903-15BD-493C-8F7B-5BC20CB43C7E}" type="presOf" srcId="{B5BA1501-8661-484E-B5D1-8932F417FCAF}" destId="{AD61F207-ECAD-4548-8A1B-F2A675857111}" srcOrd="1" destOrd="0" presId="urn:microsoft.com/office/officeart/2005/8/layout/gear1"/>
    <dgm:cxn modelId="{C70B3BC8-CFE2-4E80-B130-D84EF842D3E4}" type="presOf" srcId="{6372C5F5-D0C6-48BB-A480-00E3F2D3ADD3}" destId="{9FBC7A20-4492-457C-AE50-89C1E8CAD156}" srcOrd="3" destOrd="0" presId="urn:microsoft.com/office/officeart/2005/8/layout/gear1"/>
    <dgm:cxn modelId="{5124A625-E69A-4555-8931-31B5BAA108DA}" type="presOf" srcId="{B5BA1501-8661-484E-B5D1-8932F417FCAF}" destId="{F49D80C4-895A-446E-BB25-C804FA968B87}" srcOrd="0" destOrd="0" presId="urn:microsoft.com/office/officeart/2005/8/layout/gear1"/>
    <dgm:cxn modelId="{D41CBADE-01ED-49C6-88EF-79EDBBBEB044}" srcId="{08AEB42A-472E-45FB-9A32-15CA4859069C}" destId="{FDA92B1B-116A-4013-9174-44E5AF28DDF5}" srcOrd="1" destOrd="0" parTransId="{7595DEEA-BCCD-43B3-B199-DF352FE2E584}" sibTransId="{D30EF1D2-866A-43CF-95C0-153D7C3D8EE3}"/>
    <dgm:cxn modelId="{0C820E6C-970E-452D-BC0E-671B4B385D71}" type="presOf" srcId="{D30EF1D2-866A-43CF-95C0-153D7C3D8EE3}" destId="{0EF3EAA0-EC07-4D41-8882-99CF63AC8E68}" srcOrd="0" destOrd="0" presId="urn:microsoft.com/office/officeart/2005/8/layout/gear1"/>
    <dgm:cxn modelId="{B8B9767C-3D8B-4000-A610-90B4F94931CC}" type="presOf" srcId="{FDA92B1B-116A-4013-9174-44E5AF28DDF5}" destId="{632BBCD0-A30B-4612-8753-7705641BB111}" srcOrd="1" destOrd="0" presId="urn:microsoft.com/office/officeart/2005/8/layout/gear1"/>
    <dgm:cxn modelId="{42BCF386-E6E7-484C-BB16-3F352BAE0D3E}" type="presOf" srcId="{6372C5F5-D0C6-48BB-A480-00E3F2D3ADD3}" destId="{18A8F794-5B61-4070-AFF4-C3D2ED91648D}" srcOrd="0" destOrd="0" presId="urn:microsoft.com/office/officeart/2005/8/layout/gear1"/>
    <dgm:cxn modelId="{F4707CFE-D00E-4145-93E6-371527C50777}" type="presOf" srcId="{28D5A85F-8B37-4D14-AB4E-14E37100FC79}" destId="{E5FF401D-9C8C-4C18-ADD8-70EB4E9A0338}" srcOrd="0" destOrd="0" presId="urn:microsoft.com/office/officeart/2005/8/layout/gear1"/>
    <dgm:cxn modelId="{18F02EF2-E63A-43B4-8FCB-3C46AEDA3B51}" type="presOf" srcId="{B5BA1501-8661-484E-B5D1-8932F417FCAF}" destId="{B9FCF2F4-A741-4A63-A6F9-77F1B841B699}" srcOrd="2" destOrd="0" presId="urn:microsoft.com/office/officeart/2005/8/layout/gear1"/>
    <dgm:cxn modelId="{91D2907A-8091-4F63-AB0E-571EB4A80928}" srcId="{08AEB42A-472E-45FB-9A32-15CA4859069C}" destId="{6372C5F5-D0C6-48BB-A480-00E3F2D3ADD3}" srcOrd="2" destOrd="0" parTransId="{A195EEEC-77BD-4D52-9EAA-DFF2F3E8E770}" sibTransId="{3CC36B92-19B7-43C8-AFB6-81F243E8E933}"/>
    <dgm:cxn modelId="{24CE3287-7185-49D8-AB0D-59FD29A320BC}" type="presOf" srcId="{08AEB42A-472E-45FB-9A32-15CA4859069C}" destId="{017FB26E-6656-450D-BF06-C1FEA05EE681}" srcOrd="0" destOrd="0" presId="urn:microsoft.com/office/officeart/2005/8/layout/gear1"/>
    <dgm:cxn modelId="{08719192-B1C6-4485-983B-33648EA0FF57}" type="presParOf" srcId="{017FB26E-6656-450D-BF06-C1FEA05EE681}" destId="{F49D80C4-895A-446E-BB25-C804FA968B87}" srcOrd="0" destOrd="0" presId="urn:microsoft.com/office/officeart/2005/8/layout/gear1"/>
    <dgm:cxn modelId="{99583A7C-7530-4A47-BE4B-5EF448A9C47D}" type="presParOf" srcId="{017FB26E-6656-450D-BF06-C1FEA05EE681}" destId="{AD61F207-ECAD-4548-8A1B-F2A675857111}" srcOrd="1" destOrd="0" presId="urn:microsoft.com/office/officeart/2005/8/layout/gear1"/>
    <dgm:cxn modelId="{A41F4CC1-A4C1-4C04-8463-8F89D785ACDC}" type="presParOf" srcId="{017FB26E-6656-450D-BF06-C1FEA05EE681}" destId="{B9FCF2F4-A741-4A63-A6F9-77F1B841B699}" srcOrd="2" destOrd="0" presId="urn:microsoft.com/office/officeart/2005/8/layout/gear1"/>
    <dgm:cxn modelId="{6069B7A2-056B-403D-A81C-6B503E899740}" type="presParOf" srcId="{017FB26E-6656-450D-BF06-C1FEA05EE681}" destId="{5504303D-7566-4240-A55F-19B809F39218}" srcOrd="3" destOrd="0" presId="urn:microsoft.com/office/officeart/2005/8/layout/gear1"/>
    <dgm:cxn modelId="{3E2C9400-1552-48BC-8EC6-9F78FE044EB8}" type="presParOf" srcId="{017FB26E-6656-450D-BF06-C1FEA05EE681}" destId="{632BBCD0-A30B-4612-8753-7705641BB111}" srcOrd="4" destOrd="0" presId="urn:microsoft.com/office/officeart/2005/8/layout/gear1"/>
    <dgm:cxn modelId="{2A11B643-F6FB-4E0D-8309-65A9956C4C81}" type="presParOf" srcId="{017FB26E-6656-450D-BF06-C1FEA05EE681}" destId="{88D695A2-B383-4F77-84E6-533485718779}" srcOrd="5" destOrd="0" presId="urn:microsoft.com/office/officeart/2005/8/layout/gear1"/>
    <dgm:cxn modelId="{A92A4016-D90D-4136-A3A6-1B2967F8F7AE}" type="presParOf" srcId="{017FB26E-6656-450D-BF06-C1FEA05EE681}" destId="{18A8F794-5B61-4070-AFF4-C3D2ED91648D}" srcOrd="6" destOrd="0" presId="urn:microsoft.com/office/officeart/2005/8/layout/gear1"/>
    <dgm:cxn modelId="{F4F0A1F6-C90C-4BFA-B83B-B810EF549B17}" type="presParOf" srcId="{017FB26E-6656-450D-BF06-C1FEA05EE681}" destId="{6E88F61F-4F5E-4381-8E36-1D00D3274BE1}" srcOrd="7" destOrd="0" presId="urn:microsoft.com/office/officeart/2005/8/layout/gear1"/>
    <dgm:cxn modelId="{B41B2A2D-0715-4782-853F-63C4B76FA8B3}" type="presParOf" srcId="{017FB26E-6656-450D-BF06-C1FEA05EE681}" destId="{328344B1-744F-4555-A2B1-E5C4E29BC0BC}" srcOrd="8" destOrd="0" presId="urn:microsoft.com/office/officeart/2005/8/layout/gear1"/>
    <dgm:cxn modelId="{D37B335A-4753-4C81-B2C5-D6DD2DCBDA44}" type="presParOf" srcId="{017FB26E-6656-450D-BF06-C1FEA05EE681}" destId="{9FBC7A20-4492-457C-AE50-89C1E8CAD156}" srcOrd="9" destOrd="0" presId="urn:microsoft.com/office/officeart/2005/8/layout/gear1"/>
    <dgm:cxn modelId="{62FF9BF4-4C2E-4E70-B37A-C1690ABF79A9}" type="presParOf" srcId="{017FB26E-6656-450D-BF06-C1FEA05EE681}" destId="{E5FF401D-9C8C-4C18-ADD8-70EB4E9A0338}" srcOrd="10" destOrd="0" presId="urn:microsoft.com/office/officeart/2005/8/layout/gear1"/>
    <dgm:cxn modelId="{9820AD3F-4157-411A-835C-082F79C08C70}" type="presParOf" srcId="{017FB26E-6656-450D-BF06-C1FEA05EE681}" destId="{0EF3EAA0-EC07-4D41-8882-99CF63AC8E68}" srcOrd="11" destOrd="0" presId="urn:microsoft.com/office/officeart/2005/8/layout/gear1"/>
    <dgm:cxn modelId="{0574037A-E07B-4244-B5CE-660AD472063B}" type="presParOf" srcId="{017FB26E-6656-450D-BF06-C1FEA05EE681}" destId="{53DF67EE-B05B-49FD-B9B6-94C9BFB89F5B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BF489-ECBE-4BED-AE0A-1C970B56AC26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DF542-13F8-4C4B-9662-CBB2B71FD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DF542-13F8-4C4B-9662-CBB2B71FDC2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DF542-13F8-4C4B-9662-CBB2B71FDC2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dirty="0" smtClean="0"/>
              <a:t> A Case of Bleeding disorder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67000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7200" b="1" dirty="0" smtClean="0">
              <a:solidFill>
                <a:schemeClr val="bg2">
                  <a:lumMod val="25000"/>
                </a:schemeClr>
              </a:solidFill>
              <a:latin typeface="Microsoft Sans Serif" pitchFamily="34" charset="0"/>
              <a:cs typeface="Microsoft Sans Serif" pitchFamily="34" charset="0"/>
            </a:endParaRPr>
          </a:p>
          <a:p>
            <a:pPr algn="l"/>
            <a:r>
              <a:rPr lang="en-US" sz="7200" b="1" dirty="0" smtClean="0">
                <a:solidFill>
                  <a:schemeClr val="bg2">
                    <a:lumMod val="25000"/>
                  </a:schemeClr>
                </a:solidFill>
                <a:cs typeface="Microsoft Sans Serif" pitchFamily="34" charset="0"/>
              </a:rPr>
              <a:t>PROFESSOR AND HEAD OF THE DEPARTMENT  </a:t>
            </a:r>
          </a:p>
          <a:p>
            <a:pPr algn="l"/>
            <a:endParaRPr lang="en-US" sz="7200" dirty="0" smtClean="0">
              <a:solidFill>
                <a:schemeClr val="bg2">
                  <a:lumMod val="25000"/>
                </a:schemeClr>
              </a:solidFill>
              <a:cs typeface="Microsoft Sans Serif" pitchFamily="34" charset="0"/>
            </a:endParaRPr>
          </a:p>
          <a:p>
            <a:pPr algn="l"/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  <a:cs typeface="Microsoft Sans Serif" pitchFamily="34" charset="0"/>
              </a:rPr>
              <a:t>      DR.V.T. PREMKUMAR MD</a:t>
            </a:r>
          </a:p>
          <a:p>
            <a:pPr algn="l"/>
            <a:endParaRPr lang="en-US" sz="7200" dirty="0" smtClean="0">
              <a:solidFill>
                <a:schemeClr val="bg2">
                  <a:lumMod val="25000"/>
                </a:schemeClr>
              </a:solidFill>
              <a:cs typeface="Microsoft Sans Serif" pitchFamily="34" charset="0"/>
            </a:endParaRPr>
          </a:p>
          <a:p>
            <a:pPr algn="l"/>
            <a:endParaRPr lang="en-US" sz="7200" dirty="0" smtClean="0">
              <a:solidFill>
                <a:schemeClr val="bg2">
                  <a:lumMod val="25000"/>
                </a:schemeClr>
              </a:solidFill>
              <a:cs typeface="Microsoft Sans Serif" pitchFamily="34" charset="0"/>
            </a:endParaRPr>
          </a:p>
          <a:p>
            <a:pPr algn="l"/>
            <a:r>
              <a:rPr lang="en-US" sz="7200" b="1" dirty="0" smtClean="0">
                <a:solidFill>
                  <a:schemeClr val="bg2">
                    <a:lumMod val="25000"/>
                  </a:schemeClr>
                </a:solidFill>
                <a:cs typeface="Microsoft Sans Serif" pitchFamily="34" charset="0"/>
              </a:rPr>
              <a:t>ASSISTANT PROFESSORS </a:t>
            </a:r>
          </a:p>
          <a:p>
            <a:pPr algn="l"/>
            <a:endParaRPr lang="en-US" sz="7200" b="1" dirty="0" smtClean="0">
              <a:solidFill>
                <a:schemeClr val="bg2">
                  <a:lumMod val="25000"/>
                </a:schemeClr>
              </a:solidFill>
              <a:cs typeface="Microsoft Sans Serif" pitchFamily="34" charset="0"/>
            </a:endParaRPr>
          </a:p>
          <a:p>
            <a:pPr algn="l"/>
            <a:r>
              <a:rPr lang="en-US" sz="7200" b="1" dirty="0" smtClean="0">
                <a:solidFill>
                  <a:schemeClr val="bg2">
                    <a:lumMod val="25000"/>
                  </a:schemeClr>
                </a:solidFill>
                <a:cs typeface="Microsoft Sans Serif" pitchFamily="34" charset="0"/>
              </a:rPr>
              <a:t>        </a:t>
            </a:r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  <a:cs typeface="Microsoft Sans Serif" pitchFamily="34" charset="0"/>
              </a:rPr>
              <a:t>DR. PEER MOHAMMED MD</a:t>
            </a:r>
          </a:p>
          <a:p>
            <a:pPr algn="l"/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  <a:cs typeface="Microsoft Sans Serif" pitchFamily="34" charset="0"/>
              </a:rPr>
              <a:t>        DR. MURUGESAN MD</a:t>
            </a:r>
          </a:p>
          <a:p>
            <a:pPr algn="l"/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  <a:cs typeface="Microsoft Sans Serif" pitchFamily="34" charset="0"/>
              </a:rPr>
              <a:t>        DR. MURALIDHARAN MD</a:t>
            </a:r>
          </a:p>
          <a:p>
            <a:pPr algn="l"/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  <a:cs typeface="Microsoft Sans Serif" pitchFamily="34" charset="0"/>
              </a:rPr>
              <a:t>        DR. SIVARAMASUBRAMANIAM MD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1066800"/>
          <a:ext cx="6629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 investigations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0" y="4800600"/>
            <a:ext cx="3581400" cy="2849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96000" y="1600200"/>
            <a:ext cx="2590800" cy="4525963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ECG</a:t>
            </a:r>
            <a:r>
              <a:rPr lang="en-US" sz="1800" dirty="0" smtClean="0"/>
              <a:t> – Within normal limits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USG</a:t>
            </a:r>
            <a:r>
              <a:rPr lang="en-US" sz="1800" dirty="0" smtClean="0"/>
              <a:t> – normal study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CXR</a:t>
            </a:r>
            <a:r>
              <a:rPr lang="en-US" sz="1800" dirty="0" smtClean="0"/>
              <a:t> – no abnormalities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Screening Tests for </a:t>
            </a:r>
            <a:r>
              <a:rPr lang="en-US" dirty="0" err="1" smtClean="0"/>
              <a:t>Haemostasis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 marL="1371600" lvl="2" indent="-514350">
              <a:buFont typeface="+mj-lt"/>
              <a:buAutoNum type="arabicPeriod"/>
            </a:pPr>
            <a:r>
              <a:rPr lang="en-US" sz="1900" dirty="0" smtClean="0">
                <a:solidFill>
                  <a:srgbClr val="FF0000"/>
                </a:solidFill>
              </a:rPr>
              <a:t>Bleeding time                &gt; 15 minutes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1900" dirty="0" smtClean="0"/>
              <a:t>Platelet count                 2.27 </a:t>
            </a:r>
            <a:r>
              <a:rPr lang="en-US" sz="1900" dirty="0" err="1" smtClean="0"/>
              <a:t>lakhs</a:t>
            </a:r>
            <a:endParaRPr lang="en-US" sz="1900" dirty="0" smtClean="0"/>
          </a:p>
          <a:p>
            <a:pPr marL="1371600" lvl="2" indent="-514350">
              <a:buFont typeface="+mj-lt"/>
              <a:buAutoNum type="arabicPeriod"/>
            </a:pPr>
            <a:r>
              <a:rPr lang="en-US" sz="1900" dirty="0" smtClean="0"/>
              <a:t>Mean platelet volume  7.1 fl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1900" dirty="0" smtClean="0">
                <a:solidFill>
                  <a:srgbClr val="FF0000"/>
                </a:solidFill>
              </a:rPr>
              <a:t>Peripheral smear          </a:t>
            </a:r>
            <a:r>
              <a:rPr lang="en-US" sz="1900" dirty="0" err="1" smtClean="0">
                <a:solidFill>
                  <a:srgbClr val="FF0000"/>
                </a:solidFill>
              </a:rPr>
              <a:t>microcytic</a:t>
            </a:r>
            <a:r>
              <a:rPr lang="en-US" sz="1900" dirty="0" smtClean="0">
                <a:solidFill>
                  <a:srgbClr val="FF0000"/>
                </a:solidFill>
              </a:rPr>
              <a:t> </a:t>
            </a:r>
            <a:r>
              <a:rPr lang="en-US" sz="1900" dirty="0" err="1" smtClean="0">
                <a:solidFill>
                  <a:srgbClr val="FF0000"/>
                </a:solidFill>
              </a:rPr>
              <a:t>hypochromic</a:t>
            </a:r>
            <a:r>
              <a:rPr lang="en-US" sz="1900" dirty="0" smtClean="0">
                <a:solidFill>
                  <a:srgbClr val="FF0000"/>
                </a:solidFill>
              </a:rPr>
              <a:t>         </a:t>
            </a:r>
          </a:p>
          <a:p>
            <a:pPr marL="1371600" lvl="2" indent="-514350">
              <a:buNone/>
            </a:pPr>
            <a:r>
              <a:rPr lang="en-US" sz="1900" dirty="0" smtClean="0">
                <a:solidFill>
                  <a:srgbClr val="FF0000"/>
                </a:solidFill>
              </a:rPr>
              <a:t>                                                  anemia. Platelets normal in </a:t>
            </a:r>
          </a:p>
          <a:p>
            <a:pPr marL="1371600" lvl="2" indent="-514350">
              <a:buNone/>
            </a:pPr>
            <a:r>
              <a:rPr lang="en-US" sz="1900" dirty="0" smtClean="0">
                <a:solidFill>
                  <a:srgbClr val="FF0000"/>
                </a:solidFill>
              </a:rPr>
              <a:t>                                                   count and morphology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1371600" lvl="2" indent="-514350">
              <a:buFont typeface="+mj-lt"/>
              <a:buAutoNum type="arabicPeriod"/>
            </a:pPr>
            <a:endParaRPr lang="en-US" sz="1800" dirty="0" smtClean="0"/>
          </a:p>
          <a:p>
            <a:pPr marL="1371600" lvl="2" indent="-514350">
              <a:buNone/>
            </a:pPr>
            <a:r>
              <a:rPr lang="en-US" sz="1800" dirty="0" smtClean="0"/>
              <a:t>5.       </a:t>
            </a:r>
            <a:r>
              <a:rPr lang="en-US" sz="1800" dirty="0" err="1" smtClean="0"/>
              <a:t>Prothrombin</a:t>
            </a:r>
            <a:r>
              <a:rPr lang="en-US" sz="1800" dirty="0" smtClean="0"/>
              <a:t> time          10.3 </a:t>
            </a:r>
            <a:r>
              <a:rPr lang="en-US" sz="1800" dirty="0" err="1" smtClean="0"/>
              <a:t>secs</a:t>
            </a:r>
            <a:r>
              <a:rPr lang="en-US" sz="1800" dirty="0" smtClean="0"/>
              <a:t> [ Normal : 10- 12.5 ]</a:t>
            </a:r>
          </a:p>
          <a:p>
            <a:pPr marL="1371600" lvl="2" indent="-51435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6.       Activated partial </a:t>
            </a:r>
          </a:p>
          <a:p>
            <a:pPr marL="1371600" lvl="2" indent="-51435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</a:t>
            </a:r>
            <a:r>
              <a:rPr lang="en-US" sz="1800" dirty="0" err="1" smtClean="0">
                <a:solidFill>
                  <a:srgbClr val="FF0000"/>
                </a:solidFill>
              </a:rPr>
              <a:t>thromboplastin</a:t>
            </a:r>
            <a:r>
              <a:rPr lang="en-US" sz="1800" dirty="0" smtClean="0">
                <a:solidFill>
                  <a:srgbClr val="FF0000"/>
                </a:solidFill>
              </a:rPr>
              <a:t> time     68.7 </a:t>
            </a:r>
            <a:r>
              <a:rPr lang="en-US" sz="1800" dirty="0" err="1" smtClean="0">
                <a:solidFill>
                  <a:srgbClr val="FF0000"/>
                </a:solidFill>
              </a:rPr>
              <a:t>secs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[ Normal : 25 – 38.4]</a:t>
            </a:r>
          </a:p>
          <a:p>
            <a:pPr marL="1371600" lvl="2" indent="-514350">
              <a:buNone/>
            </a:pPr>
            <a:r>
              <a:rPr lang="en-US" dirty="0" smtClean="0"/>
              <a:t> </a:t>
            </a:r>
          </a:p>
          <a:p>
            <a:pPr marL="1371600" lvl="2" indent="-514350">
              <a:buNone/>
            </a:pPr>
            <a:endParaRPr lang="en-US" dirty="0" smtClean="0"/>
          </a:p>
          <a:p>
            <a:pPr marL="57150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Platelet Specific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None/>
            </a:pPr>
            <a:endParaRPr lang="en-US" sz="1800" b="1" dirty="0" smtClean="0"/>
          </a:p>
          <a:p>
            <a:pPr marL="971550" lvl="1" indent="-514350">
              <a:buNone/>
            </a:pPr>
            <a:r>
              <a:rPr lang="en-US" sz="1800" b="1" dirty="0" smtClean="0"/>
              <a:t>Aggregation </a:t>
            </a:r>
            <a:r>
              <a:rPr lang="en-US" sz="1800" dirty="0" smtClean="0"/>
              <a:t>   --  </a:t>
            </a:r>
            <a:r>
              <a:rPr lang="en-US" sz="1800" dirty="0" smtClean="0">
                <a:solidFill>
                  <a:srgbClr val="FF0000"/>
                </a:solidFill>
              </a:rPr>
              <a:t>Defective with </a:t>
            </a:r>
            <a:r>
              <a:rPr lang="en-US" sz="1800" dirty="0" err="1" smtClean="0">
                <a:solidFill>
                  <a:srgbClr val="FF0000"/>
                </a:solidFill>
              </a:rPr>
              <a:t>ristocetin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but </a:t>
            </a:r>
          </a:p>
          <a:p>
            <a:pPr marL="971550" lvl="1" indent="-514350">
              <a:buNone/>
            </a:pPr>
            <a:r>
              <a:rPr lang="en-US" sz="1800" dirty="0" smtClean="0"/>
              <a:t>                                         corrected with addition of</a:t>
            </a:r>
          </a:p>
          <a:p>
            <a:pPr marL="971550" lvl="1" indent="-514350">
              <a:buNone/>
            </a:pPr>
            <a:r>
              <a:rPr lang="en-US" sz="1800" dirty="0" smtClean="0"/>
              <a:t>                                         </a:t>
            </a:r>
            <a:r>
              <a:rPr lang="en-US" sz="1800" dirty="0" err="1" smtClean="0"/>
              <a:t>cryo</a:t>
            </a:r>
            <a:r>
              <a:rPr lang="en-US" sz="1800" dirty="0" smtClean="0"/>
              <a:t> precipitate   </a:t>
            </a:r>
          </a:p>
          <a:p>
            <a:pPr marL="971550" lvl="1" indent="-514350">
              <a:buFont typeface="+mj-lt"/>
              <a:buAutoNum type="arabicPeriod" startAt="3"/>
            </a:pPr>
            <a:endParaRPr lang="en-US" dirty="0" smtClean="0"/>
          </a:p>
          <a:p>
            <a:pPr marL="971550" lvl="1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Clotting factor specific tests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33400" y="914400"/>
          <a:ext cx="7467600" cy="4718525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861417"/>
                <a:gridCol w="2116983"/>
                <a:gridCol w="2489200"/>
              </a:tblGrid>
              <a:tr h="74152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2000" dirty="0" smtClean="0"/>
                        <a:t>   FACTOR</a:t>
                      </a:r>
                      <a:r>
                        <a:rPr lang="en-US" sz="2000" baseline="0" dirty="0" smtClean="0"/>
                        <a:t> BASED TESTS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PATIENT</a:t>
                      </a:r>
                      <a:r>
                        <a:rPr lang="en-US" baseline="0" dirty="0" smtClean="0"/>
                        <a:t>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REFERENCE VALUE</a:t>
                      </a:r>
                      <a:endParaRPr lang="en-US" dirty="0"/>
                    </a:p>
                  </a:txBody>
                  <a:tcPr/>
                </a:tc>
              </a:tr>
              <a:tr h="741520">
                <a:tc>
                  <a:txBody>
                    <a:bodyPr/>
                    <a:lstStyle/>
                    <a:p>
                      <a:endParaRPr lang="en-US" smtClean="0"/>
                    </a:p>
                    <a:p>
                      <a:r>
                        <a:rPr lang="en-US" baseline="0" smtClean="0"/>
                        <a:t>       PROTHROMBIN TIME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mtClean="0"/>
                    </a:p>
                    <a:p>
                      <a:r>
                        <a:rPr lang="en-US" smtClean="0"/>
                        <a:t>        10.3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10</a:t>
                      </a:r>
                      <a:r>
                        <a:rPr lang="en-US" baseline="0" dirty="0" smtClean="0"/>
                        <a:t> – 12.5 seconds</a:t>
                      </a:r>
                    </a:p>
                  </a:txBody>
                  <a:tcPr/>
                </a:tc>
              </a:tr>
              <a:tr h="137287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ACTIVATED PARTIAL   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THROMBOPLASTIN TIME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68.7 seconds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25</a:t>
                      </a:r>
                      <a:r>
                        <a:rPr lang="en-US" baseline="0" dirty="0" smtClean="0"/>
                        <a:t> – 38.4 seconds 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5804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aPTT</a:t>
                      </a:r>
                      <a:r>
                        <a:rPr lang="en-US" dirty="0" smtClean="0"/>
                        <a:t> with</a:t>
                      </a:r>
                      <a:r>
                        <a:rPr lang="en-US" baseline="0" dirty="0" smtClean="0"/>
                        <a:t> Control plasma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34.2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25</a:t>
                      </a:r>
                      <a:r>
                        <a:rPr lang="en-US" baseline="0" dirty="0" smtClean="0"/>
                        <a:t> – 38.4 seconds </a:t>
                      </a:r>
                      <a:endParaRPr lang="en-US" dirty="0"/>
                    </a:p>
                  </a:txBody>
                  <a:tcPr/>
                </a:tc>
              </a:tr>
              <a:tr h="85804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aPTT</a:t>
                      </a:r>
                      <a:r>
                        <a:rPr lang="en-US" baseline="0" dirty="0" smtClean="0"/>
                        <a:t>  with Factor VIII deficient plasma 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64  seconds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25</a:t>
                      </a:r>
                      <a:r>
                        <a:rPr lang="en-US" baseline="0" dirty="0" smtClean="0"/>
                        <a:t> – 38.4 seconds 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33400" y="5638800"/>
          <a:ext cx="7467601" cy="9144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031402"/>
                <a:gridCol w="1997797"/>
                <a:gridCol w="2438402"/>
              </a:tblGrid>
              <a:tr h="6858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aPTT</a:t>
                      </a:r>
                      <a:r>
                        <a:rPr lang="en-US" baseline="0" dirty="0" smtClean="0"/>
                        <a:t> with Factor IX deficient plasma 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30.0 seconds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25</a:t>
                      </a:r>
                      <a:r>
                        <a:rPr lang="en-US" baseline="0" dirty="0" smtClean="0"/>
                        <a:t> – 38.4 seconds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factor assays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-3124200" y="1143000"/>
            <a:ext cx="4040188" cy="3951288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685800" y="1371600"/>
          <a:ext cx="7543800" cy="48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110635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Tests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Patient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Reference value</a:t>
                      </a:r>
                      <a:endParaRPr lang="en-US" dirty="0"/>
                    </a:p>
                  </a:txBody>
                  <a:tcPr/>
                </a:tc>
              </a:tr>
              <a:tr h="968276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Factor VIII assay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1.5 %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50 – 150 %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7884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VWF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Rco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Value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8.0%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50 -175 %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78845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VWF Ag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0 IU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/ dl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68276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Fibrinogen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329</a:t>
                      </a:r>
                      <a:r>
                        <a:rPr lang="en-US" baseline="0" dirty="0" smtClean="0"/>
                        <a:t> mg /dl</a:t>
                      </a:r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150- 45</a:t>
                      </a:r>
                      <a:r>
                        <a:rPr lang="en-US" baseline="0" dirty="0" smtClean="0"/>
                        <a:t>0 mg/dl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pointers for a platelet defect in this patient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2133600" y="1905000"/>
          <a:ext cx="4724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After ruling out all systemic causes of bleeding diathesis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5600" cy="5059362"/>
          </a:xfrm>
        </p:spPr>
        <p:txBody>
          <a:bodyPr/>
          <a:lstStyle/>
          <a:p>
            <a:r>
              <a:rPr lang="en-US" dirty="0" smtClean="0"/>
              <a:t>Laboratory evidence for disease diagnosis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819400" y="381000"/>
          <a:ext cx="67818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VON WILLEBRANDS DISEASE TYPE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Blood  transfusion </a:t>
            </a:r>
          </a:p>
          <a:p>
            <a:endParaRPr lang="en-US" sz="1800" dirty="0" smtClean="0"/>
          </a:p>
          <a:p>
            <a:r>
              <a:rPr lang="en-US" sz="1800" dirty="0" smtClean="0"/>
              <a:t>Cryoprecipitate transfusion</a:t>
            </a:r>
          </a:p>
          <a:p>
            <a:endParaRPr lang="en-US" sz="1800" dirty="0" smtClean="0"/>
          </a:p>
          <a:p>
            <a:r>
              <a:rPr lang="en-US" sz="1800" dirty="0" smtClean="0"/>
              <a:t>T. </a:t>
            </a:r>
            <a:r>
              <a:rPr lang="en-US" sz="1800" dirty="0" err="1" smtClean="0"/>
              <a:t>Medroxy</a:t>
            </a:r>
            <a:r>
              <a:rPr lang="en-US" sz="1800" dirty="0" smtClean="0"/>
              <a:t> progesterone </a:t>
            </a:r>
            <a:r>
              <a:rPr lang="en-US" sz="1800" dirty="0" smtClean="0"/>
              <a:t>Acetate 10mg TDS  </a:t>
            </a:r>
          </a:p>
          <a:p>
            <a:endParaRPr lang="en-US" sz="1800" dirty="0" smtClean="0"/>
          </a:p>
          <a:p>
            <a:r>
              <a:rPr lang="en-US" sz="1800" dirty="0" smtClean="0"/>
              <a:t>T. </a:t>
            </a:r>
            <a:r>
              <a:rPr lang="en-US" sz="1800" dirty="0" smtClean="0"/>
              <a:t>B Complex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T. Ferrous </a:t>
            </a:r>
            <a:r>
              <a:rPr lang="en-US" sz="1800" dirty="0" err="1" smtClean="0"/>
              <a:t>Sulphate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T. </a:t>
            </a:r>
            <a:r>
              <a:rPr lang="en-US" sz="1800" dirty="0" smtClean="0"/>
              <a:t> </a:t>
            </a:r>
            <a:r>
              <a:rPr lang="en-US" sz="1800" dirty="0" err="1" smtClean="0"/>
              <a:t>Vit</a:t>
            </a:r>
            <a:r>
              <a:rPr lang="en-US" sz="1800" dirty="0" smtClean="0"/>
              <a:t> C</a:t>
            </a:r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case of bleeding disorder evaluated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24 year old female Mrs. </a:t>
            </a:r>
            <a:r>
              <a:rPr lang="en-US" sz="1800" dirty="0" err="1" smtClean="0"/>
              <a:t>Aruna</a:t>
            </a:r>
            <a:r>
              <a:rPr lang="en-US" sz="1800" dirty="0" smtClean="0"/>
              <a:t> </a:t>
            </a:r>
            <a:r>
              <a:rPr lang="en-US" sz="1800" dirty="0" err="1" smtClean="0"/>
              <a:t>kumari</a:t>
            </a:r>
            <a:r>
              <a:rPr lang="en-US" sz="1800" dirty="0" smtClean="0"/>
              <a:t> </a:t>
            </a:r>
            <a:endParaRPr lang="en-US" sz="1800" b="1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Diagnosed to have bleeding disorder since 8 months of age </a:t>
            </a:r>
            <a:r>
              <a:rPr lang="en-US" sz="1800" dirty="0" smtClean="0"/>
              <a:t>. Provisionally 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  </a:t>
            </a:r>
            <a:r>
              <a:rPr lang="en-US" sz="1800" dirty="0" smtClean="0"/>
              <a:t>diagnosed as a case of Bernard </a:t>
            </a:r>
            <a:r>
              <a:rPr lang="en-US" sz="1800" dirty="0" err="1" smtClean="0"/>
              <a:t>Soulier</a:t>
            </a:r>
            <a:r>
              <a:rPr lang="en-US" sz="1800" dirty="0" smtClean="0"/>
              <a:t> syndrome.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Multiple hospital admissions since  then for </a:t>
            </a:r>
            <a:r>
              <a:rPr lang="en-US" sz="1800" dirty="0" err="1" smtClean="0"/>
              <a:t>epistaxis</a:t>
            </a:r>
            <a:r>
              <a:rPr lang="en-US" sz="1800" dirty="0" smtClean="0"/>
              <a:t>, easy </a:t>
            </a:r>
            <a:r>
              <a:rPr lang="en-US" sz="1800" dirty="0" err="1" smtClean="0"/>
              <a:t>bruisablity</a:t>
            </a:r>
            <a:r>
              <a:rPr lang="en-US" sz="1800" dirty="0" smtClean="0"/>
              <a:t>  and 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smtClean="0"/>
              <a:t>  </a:t>
            </a:r>
            <a:r>
              <a:rPr lang="en-US" sz="1800" dirty="0" err="1" smtClean="0"/>
              <a:t>menorrhagia</a:t>
            </a:r>
            <a:r>
              <a:rPr lang="en-US" sz="1800" dirty="0" smtClean="0"/>
              <a:t> . </a:t>
            </a:r>
          </a:p>
          <a:p>
            <a:endParaRPr lang="en-US" sz="1800" dirty="0" smtClean="0"/>
          </a:p>
          <a:p>
            <a:r>
              <a:rPr lang="en-US" sz="1800" dirty="0" smtClean="0"/>
              <a:t>The patient presented to GRH </a:t>
            </a:r>
            <a:r>
              <a:rPr lang="en-US" sz="1800" dirty="0" err="1" smtClean="0"/>
              <a:t>madurai</a:t>
            </a:r>
            <a:r>
              <a:rPr lang="en-US" sz="1800" dirty="0" smtClean="0"/>
              <a:t> with significant </a:t>
            </a:r>
            <a:r>
              <a:rPr lang="en-US" sz="1800" dirty="0" err="1" smtClean="0"/>
              <a:t>menorrhagia</a:t>
            </a:r>
            <a:r>
              <a:rPr lang="en-US" sz="1800" dirty="0" smtClean="0"/>
              <a:t> necessitating 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smtClean="0"/>
              <a:t>  </a:t>
            </a:r>
            <a:r>
              <a:rPr lang="en-US" sz="1800" dirty="0" smtClean="0"/>
              <a:t>blood transfusion and hormonal contraceptives for arresting </a:t>
            </a:r>
            <a:r>
              <a:rPr lang="en-US" sz="1800" dirty="0" err="1" smtClean="0"/>
              <a:t>menorrhagia</a:t>
            </a: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Examination and routine investigations were normal 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447800"/>
            <a:ext cx="7772400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latin typeface="Bookman Old Style" pitchFamily="18" charset="0"/>
            </a:endParaRPr>
          </a:p>
          <a:p>
            <a:r>
              <a:rPr lang="en-US" b="1" dirty="0" smtClean="0"/>
              <a:t>21 year old female </a:t>
            </a:r>
            <a:r>
              <a:rPr lang="en-US" dirty="0" smtClean="0"/>
              <a:t>came with </a:t>
            </a:r>
            <a:r>
              <a:rPr lang="en-US" b="1" dirty="0" smtClean="0"/>
              <a:t>m</a:t>
            </a:r>
            <a:r>
              <a:rPr lang="en-US" sz="2000" b="1" dirty="0" smtClean="0"/>
              <a:t>ajor complaints</a:t>
            </a:r>
            <a:r>
              <a:rPr lang="en-US" b="1" dirty="0" smtClean="0"/>
              <a:t> </a:t>
            </a:r>
            <a:r>
              <a:rPr lang="en-US" dirty="0" smtClean="0"/>
              <a:t>of</a:t>
            </a:r>
          </a:p>
          <a:p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Easy </a:t>
            </a:r>
            <a:r>
              <a:rPr lang="en-US" sz="2000" b="1" dirty="0" err="1" smtClean="0"/>
              <a:t>bruisability</a:t>
            </a:r>
            <a:r>
              <a:rPr lang="en-US" sz="2000" b="1" dirty="0" smtClean="0"/>
              <a:t> </a:t>
            </a:r>
            <a:r>
              <a:rPr lang="en-US" sz="2000" b="1" dirty="0" smtClean="0"/>
              <a:t>since 6 years of age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Bleeding gums since 8 years of age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Excessive menstruation since 13 years  of age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HOPI :</a:t>
            </a:r>
          </a:p>
          <a:p>
            <a:r>
              <a:rPr lang="en-US" sz="2000" b="1" dirty="0" smtClean="0"/>
              <a:t>      </a:t>
            </a:r>
            <a:r>
              <a:rPr lang="en-US" dirty="0" smtClean="0"/>
              <a:t>Patient was apparently normal before 6 years of age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Easy </a:t>
            </a:r>
            <a:r>
              <a:rPr lang="en-US" sz="2000" b="1" dirty="0" err="1" smtClean="0"/>
              <a:t>bruisability</a:t>
            </a:r>
            <a:r>
              <a:rPr lang="en-US" sz="2000" b="1" dirty="0" smtClean="0"/>
              <a:t> </a:t>
            </a:r>
          </a:p>
          <a:p>
            <a:pPr lvl="2"/>
            <a:r>
              <a:rPr lang="en-US" dirty="0" smtClean="0"/>
              <a:t>Developed at 6 years of age </a:t>
            </a:r>
          </a:p>
          <a:p>
            <a:pPr lvl="2"/>
            <a:r>
              <a:rPr lang="en-US" dirty="0" smtClean="0"/>
              <a:t>No history of joint </a:t>
            </a:r>
            <a:r>
              <a:rPr lang="en-US" dirty="0" err="1" smtClean="0"/>
              <a:t>hyperextensiblity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Epistaxis</a:t>
            </a:r>
            <a:r>
              <a:rPr lang="en-US" sz="2000" b="1" dirty="0" smtClean="0"/>
              <a:t>  </a:t>
            </a:r>
          </a:p>
          <a:p>
            <a:pPr lvl="2"/>
            <a:r>
              <a:rPr lang="en-US" dirty="0" smtClean="0"/>
              <a:t>Developed at 8 years of age</a:t>
            </a:r>
          </a:p>
          <a:p>
            <a:pPr lvl="2"/>
            <a:r>
              <a:rPr lang="en-US" dirty="0" smtClean="0"/>
              <a:t>No history of excessive bleeding during tooth eruption</a:t>
            </a:r>
          </a:p>
          <a:p>
            <a:pPr lvl="1"/>
            <a:endParaRPr lang="en-US" sz="2000" dirty="0" smtClean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Bookman Old Style" pitchFamily="18" charset="0"/>
            </a:endParaRPr>
          </a:p>
          <a:p>
            <a:pPr lvl="2">
              <a:buFont typeface="Arial" pitchFamily="34" charset="0"/>
              <a:buChar char="•"/>
            </a:pPr>
            <a:endParaRPr lang="en-US" sz="2000" dirty="0" smtClean="0">
              <a:latin typeface="Bookman Old Style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Bookman Old Style" pitchFamily="18" charset="0"/>
            </a:endParaRPr>
          </a:p>
          <a:p>
            <a:r>
              <a:rPr lang="en-US" sz="2000" b="1" dirty="0" smtClean="0">
                <a:latin typeface="Bookman Old Style" pitchFamily="18" charset="0"/>
              </a:rPr>
              <a:t>      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No h/o excessive bleeding during tooth eruption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No h/o 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No h/o bleeding piles</a:t>
            </a:r>
          </a:p>
          <a:p>
            <a:pPr lvl="1"/>
            <a:r>
              <a:rPr lang="en-US" dirty="0" smtClean="0">
                <a:latin typeface="Bookman Old Style" pitchFamily="18" charset="0"/>
              </a:rPr>
              <a:t>No h/o </a:t>
            </a:r>
            <a:r>
              <a:rPr lang="en-US" dirty="0" err="1" smtClean="0">
                <a:latin typeface="Bookman Old Style" pitchFamily="18" charset="0"/>
              </a:rPr>
              <a:t>hemetemesis</a:t>
            </a:r>
            <a:r>
              <a:rPr lang="en-US" dirty="0" smtClean="0">
                <a:latin typeface="Bookman Old Style" pitchFamily="18" charset="0"/>
              </a:rPr>
              <a:t>, </a:t>
            </a:r>
            <a:r>
              <a:rPr lang="en-US" dirty="0" err="1" smtClean="0">
                <a:latin typeface="Bookman Old Style" pitchFamily="18" charset="0"/>
              </a:rPr>
              <a:t>hemoptysis</a:t>
            </a:r>
            <a:endParaRPr lang="en-US" dirty="0" smtClean="0">
              <a:latin typeface="Bookman Old Style" pitchFamily="18" charset="0"/>
            </a:endParaRPr>
          </a:p>
          <a:p>
            <a:pPr lvl="1"/>
            <a:r>
              <a:rPr lang="en-US" dirty="0" smtClean="0">
                <a:latin typeface="Bookman Old Style" pitchFamily="18" charset="0"/>
              </a:rPr>
              <a:t>No h/o fever with chills</a:t>
            </a:r>
          </a:p>
          <a:p>
            <a:endParaRPr lang="en-US" dirty="0" smtClean="0">
              <a:latin typeface="Bookman Old Style" pitchFamily="18" charset="0"/>
            </a:endParaRPr>
          </a:p>
          <a:p>
            <a:r>
              <a:rPr lang="en-US" b="1" dirty="0" smtClean="0">
                <a:latin typeface="Bookman Old Style" pitchFamily="18" charset="0"/>
              </a:rPr>
              <a:t>h/o easy </a:t>
            </a:r>
            <a:r>
              <a:rPr lang="en-US" b="1" dirty="0" err="1" smtClean="0">
                <a:latin typeface="Bookman Old Style" pitchFamily="18" charset="0"/>
              </a:rPr>
              <a:t>bruisability</a:t>
            </a:r>
            <a:endParaRPr lang="en-US" b="1" dirty="0" smtClean="0">
              <a:latin typeface="Bookman Old Style" pitchFamily="18" charset="0"/>
            </a:endParaRPr>
          </a:p>
          <a:p>
            <a:r>
              <a:rPr lang="en-US" b="1" dirty="0" smtClean="0">
                <a:latin typeface="Bookman Old Style" pitchFamily="18" charset="0"/>
              </a:rPr>
              <a:t>h/o frequent blood </a:t>
            </a:r>
            <a:r>
              <a:rPr lang="en-US" b="1" dirty="0" err="1" smtClean="0">
                <a:latin typeface="Bookman Old Style" pitchFamily="18" charset="0"/>
              </a:rPr>
              <a:t>tranfusions</a:t>
            </a:r>
            <a:r>
              <a:rPr lang="en-US" b="1" dirty="0" smtClean="0">
                <a:latin typeface="Bookman Old Style" pitchFamily="18" charset="0"/>
              </a:rPr>
              <a:t> (yearly around 2-3 times)</a:t>
            </a:r>
          </a:p>
          <a:p>
            <a:r>
              <a:rPr lang="en-US" b="1" dirty="0" smtClean="0">
                <a:latin typeface="Bookman Old Style" pitchFamily="18" charset="0"/>
              </a:rPr>
              <a:t>h/o easy </a:t>
            </a:r>
            <a:r>
              <a:rPr lang="en-US" b="1" dirty="0" err="1" smtClean="0">
                <a:latin typeface="Bookman Old Style" pitchFamily="18" charset="0"/>
              </a:rPr>
              <a:t>fatiguability</a:t>
            </a:r>
            <a:r>
              <a:rPr lang="en-US" b="1" dirty="0" smtClean="0">
                <a:latin typeface="Bookman Old Style" pitchFamily="18" charset="0"/>
              </a:rPr>
              <a:t> +</a:t>
            </a:r>
          </a:p>
          <a:p>
            <a:r>
              <a:rPr lang="en-US" b="1" dirty="0" smtClean="0">
                <a:latin typeface="Bookman Old Style" pitchFamily="18" charset="0"/>
              </a:rPr>
              <a:t>h/o previous similar episodes +</a:t>
            </a:r>
          </a:p>
          <a:p>
            <a:r>
              <a:rPr lang="en-US" b="1" dirty="0" smtClean="0">
                <a:latin typeface="Bookman Old Style" pitchFamily="18" charset="0"/>
              </a:rPr>
              <a:t>h/o seizures + (GTCS)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0" lvl="2" indent="-514350">
              <a:buFont typeface="+mj-lt"/>
              <a:buAutoNum type="arabicPeriod"/>
            </a:pPr>
            <a:r>
              <a:rPr lang="en-US" sz="1900" b="1" dirty="0" smtClean="0">
                <a:solidFill>
                  <a:srgbClr val="FF0000"/>
                </a:solidFill>
              </a:rPr>
              <a:t>Bleeding time                &gt; 15 minutes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1900" dirty="0" smtClean="0"/>
              <a:t>Platelet count                 1.27 </a:t>
            </a:r>
            <a:r>
              <a:rPr lang="en-US" sz="1900" dirty="0" err="1" smtClean="0"/>
              <a:t>lakhs</a:t>
            </a:r>
            <a:endParaRPr lang="en-US" sz="1900" dirty="0" smtClean="0"/>
          </a:p>
          <a:p>
            <a:pPr marL="1371600" lvl="2" indent="-514350">
              <a:buFont typeface="+mj-lt"/>
              <a:buAutoNum type="arabicPeriod"/>
            </a:pPr>
            <a:r>
              <a:rPr lang="en-US" sz="1900" dirty="0" smtClean="0"/>
              <a:t>Mean platelet volume  6.3 fl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1900" dirty="0" smtClean="0"/>
              <a:t>Peripheral smear           Platelets normal in </a:t>
            </a:r>
          </a:p>
          <a:p>
            <a:pPr marL="1371600" lvl="2" indent="-514350">
              <a:buNone/>
            </a:pPr>
            <a:r>
              <a:rPr lang="en-US" sz="1900" dirty="0" smtClean="0"/>
              <a:t>                                                   count and morphology</a:t>
            </a:r>
            <a:endParaRPr lang="en-US" sz="2000" dirty="0" smtClean="0"/>
          </a:p>
          <a:p>
            <a:pPr marL="1371600" lvl="2" indent="-514350">
              <a:buFont typeface="+mj-lt"/>
              <a:buAutoNum type="arabicPeriod"/>
            </a:pPr>
            <a:endParaRPr lang="en-US" sz="1800" dirty="0" smtClean="0"/>
          </a:p>
          <a:p>
            <a:pPr marL="1371600" lvl="2" indent="-514350">
              <a:buNone/>
            </a:pPr>
            <a:r>
              <a:rPr lang="en-US" sz="1800" dirty="0" smtClean="0"/>
              <a:t>5.       Pro thrombin time          10.3 </a:t>
            </a:r>
            <a:r>
              <a:rPr lang="en-US" sz="1800" dirty="0" err="1" smtClean="0"/>
              <a:t>secs</a:t>
            </a:r>
            <a:r>
              <a:rPr lang="en-US" sz="1800" dirty="0" smtClean="0"/>
              <a:t> [ Normal : 10- 12.5 ]</a:t>
            </a:r>
          </a:p>
          <a:p>
            <a:pPr marL="1371600" lvl="2" indent="-514350">
              <a:buNone/>
            </a:pPr>
            <a:r>
              <a:rPr lang="en-US" sz="1800" dirty="0" smtClean="0"/>
              <a:t>6.       Activated partial </a:t>
            </a:r>
          </a:p>
          <a:p>
            <a:pPr marL="1371600" lvl="2" indent="-514350">
              <a:buNone/>
            </a:pPr>
            <a:r>
              <a:rPr lang="en-US" sz="1800" dirty="0" smtClean="0"/>
              <a:t>           </a:t>
            </a:r>
            <a:r>
              <a:rPr lang="en-US" sz="1800" dirty="0" err="1" smtClean="0"/>
              <a:t>thromboplastin</a:t>
            </a:r>
            <a:r>
              <a:rPr lang="en-US" sz="1800" dirty="0" smtClean="0"/>
              <a:t> time      35.3 </a:t>
            </a:r>
            <a:r>
              <a:rPr lang="en-US" sz="1800" dirty="0" err="1" smtClean="0"/>
              <a:t>secs</a:t>
            </a:r>
            <a:r>
              <a:rPr lang="en-US" sz="1800" dirty="0" smtClean="0"/>
              <a:t> [ Normal : 25 – 38.4]</a:t>
            </a:r>
          </a:p>
          <a:p>
            <a:pPr marL="971550" lvl="1" indent="-514350">
              <a:buNone/>
            </a:pPr>
            <a:r>
              <a:rPr lang="en-US" sz="1800" dirty="0" smtClean="0"/>
              <a:t>                   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971550" lvl="1" indent="-51435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7.       </a:t>
            </a:r>
            <a:r>
              <a:rPr lang="en-US" sz="1800" b="1" dirty="0" smtClean="0">
                <a:solidFill>
                  <a:srgbClr val="FF0000"/>
                </a:solidFill>
              </a:rPr>
              <a:t>Aggregation                     </a:t>
            </a:r>
            <a:r>
              <a:rPr lang="en-US" sz="1800" b="1" dirty="0" err="1" smtClean="0">
                <a:solidFill>
                  <a:srgbClr val="FF0000"/>
                </a:solidFill>
              </a:rPr>
              <a:t>Aggregation</a:t>
            </a:r>
            <a:r>
              <a:rPr lang="en-US" sz="1800" b="1" dirty="0" smtClean="0">
                <a:solidFill>
                  <a:srgbClr val="FF0000"/>
                </a:solidFill>
              </a:rPr>
              <a:t> followed by disaggregation with </a:t>
            </a:r>
          </a:p>
          <a:p>
            <a:pPr marL="971550" lvl="1" indent="-51435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                                                             </a:t>
            </a:r>
            <a:r>
              <a:rPr lang="en-US" sz="1800" b="1" dirty="0" err="1" smtClean="0">
                <a:solidFill>
                  <a:srgbClr val="FF0000"/>
                </a:solidFill>
              </a:rPr>
              <a:t>ristocetin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pPr marL="971550" lvl="1" indent="-51435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                                                             Absent response to collagen, ADP and </a:t>
            </a:r>
          </a:p>
          <a:p>
            <a:pPr marL="971550" lvl="1" indent="-514350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                                                             Epinephrine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100% of the platelets shows absent expression for 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GP </a:t>
            </a:r>
            <a:r>
              <a:rPr lang="en-US" sz="2800" dirty="0" err="1" smtClean="0">
                <a:solidFill>
                  <a:srgbClr val="FF0000"/>
                </a:solidFill>
              </a:rPr>
              <a:t>IIb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IIIa</a:t>
            </a:r>
            <a:r>
              <a:rPr lang="en-US" sz="2800" dirty="0" smtClean="0">
                <a:solidFill>
                  <a:srgbClr val="FF0000"/>
                </a:solidFill>
              </a:rPr>
              <a:t> against CD42b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533400"/>
          <a:ext cx="75438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110635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Tests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Patient </a:t>
                      </a:r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   </a:t>
                      </a:r>
                      <a:r>
                        <a:rPr lang="en-US" dirty="0" smtClean="0"/>
                        <a:t>Reference </a:t>
                      </a:r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968276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Factor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VIII assay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299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 – 150 %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8845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VWF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Rco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98.7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50 -175 %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272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</a:t>
                      </a:r>
                      <a:r>
                        <a:rPr lang="en-US" dirty="0" smtClean="0"/>
                        <a:t>Fibrinogen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289</a:t>
                      </a:r>
                      <a:r>
                        <a:rPr lang="en-US" baseline="0" dirty="0" smtClean="0"/>
                        <a:t> mg /dl</a:t>
                      </a:r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150- 45</a:t>
                      </a:r>
                      <a:r>
                        <a:rPr lang="en-US" baseline="0" dirty="0" smtClean="0"/>
                        <a:t>0 mg/dl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3000" y="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Revision of</a:t>
            </a:r>
            <a:r>
              <a:rPr lang="en-US" dirty="0" smtClean="0"/>
              <a:t> </a:t>
            </a:r>
            <a:r>
              <a:rPr lang="en-US" dirty="0" smtClean="0"/>
              <a:t>Diagnosis</a:t>
            </a:r>
            <a:br>
              <a:rPr lang="en-US" dirty="0" smtClean="0"/>
            </a:br>
            <a:r>
              <a:rPr lang="en-US" sz="2000" dirty="0" smtClean="0"/>
              <a:t>after ruling out other systemic diseases</a:t>
            </a:r>
            <a:endParaRPr lang="en-US" sz="2000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2438400" y="1341437"/>
          <a:ext cx="8686800" cy="551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04800" y="1905000"/>
          <a:ext cx="3886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191000"/>
            <a:ext cx="8686800" cy="2163762"/>
          </a:xfrm>
        </p:spPr>
        <p:txBody>
          <a:bodyPr>
            <a:normAutofit/>
          </a:bodyPr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Excessive menstruation </a:t>
            </a:r>
          </a:p>
          <a:p>
            <a:pPr lvl="1">
              <a:buNone/>
            </a:pPr>
            <a:r>
              <a:rPr lang="en-US" sz="1800" dirty="0" smtClean="0"/>
              <a:t>Since 13 years of age  </a:t>
            </a:r>
          </a:p>
          <a:p>
            <a:pPr lvl="1">
              <a:buNone/>
            </a:pPr>
            <a:r>
              <a:rPr lang="en-US" sz="1800" dirty="0" smtClean="0"/>
              <a:t>lasting for 8 – 12 days  </a:t>
            </a:r>
          </a:p>
          <a:p>
            <a:pPr lvl="1">
              <a:buNone/>
            </a:pPr>
            <a:r>
              <a:rPr lang="en-US" sz="1800" dirty="0" smtClean="0"/>
              <a:t>Passage of clots </a:t>
            </a:r>
          </a:p>
          <a:p>
            <a:pPr lvl="1">
              <a:buNone/>
            </a:pPr>
            <a:r>
              <a:rPr lang="en-US" sz="1800" dirty="0" smtClean="0"/>
              <a:t>Changes pads more than 6 times per day</a:t>
            </a:r>
          </a:p>
          <a:p>
            <a:pPr lvl="1">
              <a:buNone/>
            </a:pPr>
            <a:r>
              <a:rPr lang="en-US" sz="1800" dirty="0" smtClean="0"/>
              <a:t>Requires multiple admissions and blood transfusions</a:t>
            </a:r>
          </a:p>
          <a:p>
            <a:endParaRPr lang="en-US" sz="2000" dirty="0" smtClean="0"/>
          </a:p>
          <a:p>
            <a:r>
              <a:rPr lang="en-US" sz="2000" b="1" dirty="0" smtClean="0"/>
              <a:t>Easy </a:t>
            </a:r>
            <a:r>
              <a:rPr lang="en-US" sz="2000" b="1" dirty="0" err="1" smtClean="0"/>
              <a:t>fatiguablity</a:t>
            </a:r>
            <a:r>
              <a:rPr lang="en-US" sz="2000" b="1" dirty="0" smtClean="0"/>
              <a:t> for past two years</a:t>
            </a:r>
          </a:p>
          <a:p>
            <a:endParaRPr lang="en-US" sz="2000" dirty="0" smtClean="0"/>
          </a:p>
          <a:p>
            <a:r>
              <a:rPr lang="en-US" sz="2000" b="1" dirty="0" smtClean="0"/>
              <a:t>Palpitations and chest pain </a:t>
            </a:r>
          </a:p>
          <a:p>
            <a:pPr lvl="1">
              <a:buNone/>
            </a:pPr>
            <a:r>
              <a:rPr lang="en-US" sz="1800" dirty="0" smtClean="0"/>
              <a:t>On unaccustomed work </a:t>
            </a:r>
          </a:p>
          <a:p>
            <a:pPr lvl="1">
              <a:buNone/>
            </a:pPr>
            <a:r>
              <a:rPr lang="en-US" sz="1800" dirty="0" err="1" smtClean="0"/>
              <a:t>Releived</a:t>
            </a:r>
            <a:r>
              <a:rPr lang="en-US" sz="1800" dirty="0" smtClean="0"/>
              <a:t> by rest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endParaRPr lang="en-US" sz="2000" dirty="0" smtClean="0">
              <a:latin typeface="Bookman Old Style" pitchFamily="18" charset="0"/>
            </a:endParaRPr>
          </a:p>
          <a:p>
            <a:pPr lvl="1">
              <a:buNone/>
            </a:pPr>
            <a:endParaRPr lang="en-US" sz="16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5135563"/>
          </a:xfrm>
        </p:spPr>
        <p:txBody>
          <a:bodyPr>
            <a:noAutofit/>
          </a:bodyPr>
          <a:lstStyle/>
          <a:p>
            <a:r>
              <a:rPr lang="en-US" sz="1800" dirty="0" smtClean="0"/>
              <a:t>No  h/o </a:t>
            </a:r>
            <a:r>
              <a:rPr lang="en-US" sz="1800" dirty="0" err="1" smtClean="0"/>
              <a:t>epistaxis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No  h/o Joint bleed, pain or swelling </a:t>
            </a:r>
          </a:p>
          <a:p>
            <a:endParaRPr lang="en-US" sz="1800" dirty="0" smtClean="0"/>
          </a:p>
          <a:p>
            <a:r>
              <a:rPr lang="en-US" sz="1800" dirty="0" smtClean="0"/>
              <a:t>No  h/o </a:t>
            </a:r>
            <a:r>
              <a:rPr lang="en-US" sz="1800" dirty="0" err="1" smtClean="0"/>
              <a:t>Haematuria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No  h/o </a:t>
            </a:r>
            <a:r>
              <a:rPr lang="en-US" sz="1800" dirty="0" err="1" smtClean="0"/>
              <a:t>Haematemesis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No  h/o Fever with chills and rigor </a:t>
            </a:r>
          </a:p>
          <a:p>
            <a:endParaRPr lang="en-US" sz="1800" dirty="0" smtClean="0"/>
          </a:p>
          <a:p>
            <a:r>
              <a:rPr lang="en-US" sz="1800" dirty="0" smtClean="0"/>
              <a:t>No  h/o Drug intake </a:t>
            </a:r>
          </a:p>
          <a:p>
            <a:endParaRPr lang="en-US" sz="1800" dirty="0" smtClean="0"/>
          </a:p>
          <a:p>
            <a:r>
              <a:rPr lang="en-US" sz="1800" dirty="0" smtClean="0"/>
              <a:t>No  h/o Jaundice ,itching , abdominal distension ,leg swelling</a:t>
            </a:r>
          </a:p>
          <a:p>
            <a:endParaRPr lang="en-US" sz="1800" dirty="0" smtClean="0"/>
          </a:p>
          <a:p>
            <a:r>
              <a:rPr lang="en-US" sz="1800" dirty="0" smtClean="0"/>
              <a:t>No  h/o Reduced urine output, facial puffiness.</a:t>
            </a:r>
          </a:p>
          <a:p>
            <a:endParaRPr lang="en-US" sz="1800" dirty="0" smtClean="0"/>
          </a:p>
          <a:p>
            <a:r>
              <a:rPr lang="en-US" sz="1800" dirty="0" smtClean="0"/>
              <a:t>No  h/o Constipation, cold intolerance, </a:t>
            </a:r>
            <a:r>
              <a:rPr lang="en-US" sz="1800" dirty="0" err="1" smtClean="0"/>
              <a:t>hoarsness</a:t>
            </a:r>
            <a:r>
              <a:rPr lang="en-US" sz="1800" dirty="0" smtClean="0"/>
              <a:t> of voice .</a:t>
            </a:r>
          </a:p>
          <a:p>
            <a:endParaRPr lang="en-US" sz="1800" dirty="0" smtClean="0">
              <a:latin typeface="Bookman Old Style" pitchFamily="18" charset="0"/>
            </a:endParaRPr>
          </a:p>
          <a:p>
            <a:endParaRPr lang="en-US" sz="18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5715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sz="2900" dirty="0" smtClean="0"/>
              <a:t> </a:t>
            </a:r>
            <a:r>
              <a:rPr lang="en-US" sz="2000" dirty="0" smtClean="0"/>
              <a:t>Past history:</a:t>
            </a:r>
          </a:p>
          <a:p>
            <a:pPr>
              <a:buNone/>
            </a:pPr>
            <a:r>
              <a:rPr lang="en-US" sz="2900" dirty="0" smtClean="0"/>
              <a:t>          </a:t>
            </a:r>
            <a:r>
              <a:rPr lang="en-US" sz="2300" dirty="0" smtClean="0"/>
              <a:t> </a:t>
            </a:r>
            <a:r>
              <a:rPr lang="en-US" sz="1900" dirty="0" smtClean="0"/>
              <a:t>No H/o Tuberculosis , Diabetes ,Hypertension, Seizure disorder</a:t>
            </a:r>
          </a:p>
          <a:p>
            <a:pPr lvl="2">
              <a:buNone/>
            </a:pPr>
            <a:r>
              <a:rPr lang="en-US" sz="1900" dirty="0" smtClean="0"/>
              <a:t>No H/o Hypothyroidism, Liver disease, Renal disease,</a:t>
            </a:r>
          </a:p>
          <a:p>
            <a:pPr lvl="2">
              <a:buNone/>
            </a:pPr>
            <a:r>
              <a:rPr lang="en-US" sz="1900" dirty="0" smtClean="0"/>
              <a:t>No H/o Immunodeficiency states,  Bronchial asthma .</a:t>
            </a:r>
          </a:p>
          <a:p>
            <a:pPr lvl="2">
              <a:buNone/>
            </a:pPr>
            <a:r>
              <a:rPr lang="en-US" sz="1900" dirty="0" smtClean="0"/>
              <a:t>No H/o Steroid or NSAID abuse.</a:t>
            </a:r>
          </a:p>
          <a:p>
            <a:pPr lvl="2">
              <a:buNone/>
            </a:pPr>
            <a:r>
              <a:rPr lang="en-US" sz="1900" dirty="0" smtClean="0"/>
              <a:t>No H/o Previous surgeries</a:t>
            </a:r>
          </a:p>
          <a:p>
            <a:pPr>
              <a:buNone/>
            </a:pPr>
            <a:r>
              <a:rPr lang="en-US" sz="2600" dirty="0" smtClean="0"/>
              <a:t>  </a:t>
            </a:r>
          </a:p>
          <a:p>
            <a:pPr>
              <a:buNone/>
            </a:pPr>
            <a:r>
              <a:rPr lang="en-US" sz="2000" dirty="0" smtClean="0"/>
              <a:t>Family history: </a:t>
            </a:r>
          </a:p>
          <a:p>
            <a:pPr lvl="2">
              <a:buNone/>
            </a:pPr>
            <a:r>
              <a:rPr lang="en-US" sz="1900" dirty="0" smtClean="0"/>
              <a:t>H/o  Similar bleeding  manifestations in her elder brother .</a:t>
            </a:r>
          </a:p>
          <a:p>
            <a:pPr lvl="2">
              <a:buNone/>
            </a:pPr>
            <a:r>
              <a:rPr lang="en-US" sz="1900" dirty="0" smtClean="0"/>
              <a:t>He died due to an unknown cause at the age of  </a:t>
            </a:r>
            <a:r>
              <a:rPr lang="en-US" sz="1900" dirty="0" smtClean="0"/>
              <a:t>8 years.</a:t>
            </a:r>
            <a:endParaRPr lang="en-US" sz="1900" dirty="0" smtClean="0"/>
          </a:p>
          <a:p>
            <a:pPr lvl="2">
              <a:buNone/>
            </a:pPr>
            <a:r>
              <a:rPr lang="en-US" sz="1900" dirty="0" smtClean="0"/>
              <a:t>History of a still birth before the birth of this </a:t>
            </a:r>
            <a:r>
              <a:rPr lang="en-US" sz="1900" dirty="0" smtClean="0"/>
              <a:t>girl.</a:t>
            </a:r>
            <a:endParaRPr lang="en-US" sz="1900" dirty="0" smtClean="0"/>
          </a:p>
          <a:p>
            <a:pPr lvl="2">
              <a:buNone/>
            </a:pPr>
            <a:r>
              <a:rPr lang="en-US" sz="1900" dirty="0" smtClean="0"/>
              <a:t>Her eldest sister is healthy and has no specific complaints at </a:t>
            </a:r>
            <a:r>
              <a:rPr lang="en-US" sz="1900" dirty="0" smtClean="0"/>
              <a:t>present.</a:t>
            </a:r>
            <a:endParaRPr lang="en-US" sz="1900" dirty="0" smtClean="0"/>
          </a:p>
          <a:p>
            <a:pPr lvl="2">
              <a:buNone/>
            </a:pPr>
            <a:r>
              <a:rPr lang="en-US" sz="1900" dirty="0" smtClean="0"/>
              <a:t>No  history of bleeding disorder in parents.</a:t>
            </a:r>
          </a:p>
          <a:p>
            <a:pPr lvl="2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 chart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4600" y="1447800"/>
            <a:ext cx="17526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86400" y="1219200"/>
            <a:ext cx="1981200" cy="1447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267200" y="19812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00600" y="19812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67000" y="3657600"/>
            <a:ext cx="426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3657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62400" y="3657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3657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34200" y="3657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209800" y="4419600"/>
            <a:ext cx="914400" cy="76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029200" y="4419600"/>
            <a:ext cx="914400" cy="838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Still birth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57600" y="4495800"/>
            <a:ext cx="8382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Died at 8 years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477000" y="4419600"/>
            <a:ext cx="914400" cy="838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Up Arrow 32"/>
          <p:cNvSpPr/>
          <p:nvPr/>
        </p:nvSpPr>
        <p:spPr>
          <a:xfrm>
            <a:off x="6705600" y="5410200"/>
            <a:ext cx="457200" cy="9144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latin typeface="Bookman Old Style" pitchFamily="18" charset="0"/>
              </a:rPr>
              <a:t>GENERAL EXAMINATION :</a:t>
            </a:r>
            <a:endParaRPr lang="en-US" dirty="0" smtClean="0">
              <a:latin typeface="Bookman Old Style" pitchFamily="18" charset="0"/>
            </a:endParaRPr>
          </a:p>
          <a:p>
            <a:pPr lvl="1">
              <a:buNone/>
            </a:pPr>
            <a:endParaRPr lang="en-US" dirty="0" smtClean="0">
              <a:latin typeface="Bookman Old Style" pitchFamily="18" charset="0"/>
            </a:endParaRPr>
          </a:p>
          <a:p>
            <a:pPr lvl="1">
              <a:buNone/>
            </a:pPr>
            <a:r>
              <a:rPr lang="en-US" sz="2600" dirty="0" smtClean="0"/>
              <a:t> Patient  well built and nourished </a:t>
            </a:r>
          </a:p>
          <a:p>
            <a:pPr lvl="1">
              <a:buNone/>
            </a:pPr>
            <a:r>
              <a:rPr lang="en-US" sz="2600" dirty="0" smtClean="0"/>
              <a:t>Conscious, oriented</a:t>
            </a:r>
          </a:p>
          <a:p>
            <a:pPr lvl="1">
              <a:buNone/>
            </a:pPr>
            <a:r>
              <a:rPr lang="en-US" sz="2600" dirty="0" err="1" smtClean="0"/>
              <a:t>Afebrile</a:t>
            </a:r>
            <a:endParaRPr lang="en-US" sz="2600" dirty="0" smtClean="0"/>
          </a:p>
          <a:p>
            <a:endParaRPr lang="en-US" sz="2600" dirty="0" smtClean="0"/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Pallor ++</a:t>
            </a:r>
          </a:p>
          <a:p>
            <a:pPr lvl="1"/>
            <a:r>
              <a:rPr lang="en-US" sz="2600" dirty="0" smtClean="0"/>
              <a:t>Not </a:t>
            </a:r>
            <a:r>
              <a:rPr lang="en-US" sz="2600" dirty="0" err="1" smtClean="0"/>
              <a:t>icteric</a:t>
            </a:r>
            <a:endParaRPr lang="en-US" sz="2600" dirty="0" smtClean="0"/>
          </a:p>
          <a:p>
            <a:pPr lvl="1"/>
            <a:r>
              <a:rPr lang="en-US" sz="2600" dirty="0" smtClean="0"/>
              <a:t>No clubbing </a:t>
            </a:r>
          </a:p>
          <a:p>
            <a:pPr lvl="1"/>
            <a:r>
              <a:rPr lang="en-US" sz="2600" dirty="0" smtClean="0"/>
              <a:t>No cyanosis</a:t>
            </a:r>
          </a:p>
          <a:p>
            <a:pPr lvl="1"/>
            <a:r>
              <a:rPr lang="en-US" sz="2600" dirty="0" smtClean="0"/>
              <a:t>No pedal </a:t>
            </a:r>
            <a:r>
              <a:rPr lang="en-US" sz="2600" dirty="0" err="1" smtClean="0"/>
              <a:t>oedema</a:t>
            </a:r>
            <a:endParaRPr lang="en-US" sz="2600" dirty="0" smtClean="0"/>
          </a:p>
          <a:p>
            <a:pPr lvl="1"/>
            <a:r>
              <a:rPr lang="en-US" sz="2600" dirty="0" smtClean="0"/>
              <a:t>No </a:t>
            </a:r>
            <a:r>
              <a:rPr lang="en-US" sz="2600" dirty="0" err="1" smtClean="0"/>
              <a:t>lymphadenopathy</a:t>
            </a:r>
            <a:endParaRPr lang="en-US" sz="2600" dirty="0" smtClean="0"/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Multiple </a:t>
            </a:r>
            <a:r>
              <a:rPr lang="en-US" sz="2600" dirty="0" err="1" smtClean="0">
                <a:solidFill>
                  <a:srgbClr val="FF0000"/>
                </a:solidFill>
              </a:rPr>
              <a:t>briuses</a:t>
            </a:r>
            <a:r>
              <a:rPr lang="en-US" sz="2600" dirty="0" smtClean="0">
                <a:solidFill>
                  <a:srgbClr val="FF0000"/>
                </a:solidFill>
              </a:rPr>
              <a:t> + on the shin 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Multiple </a:t>
            </a:r>
            <a:r>
              <a:rPr lang="en-US" sz="2600" dirty="0" err="1" smtClean="0">
                <a:solidFill>
                  <a:srgbClr val="FF0000"/>
                </a:solidFill>
              </a:rPr>
              <a:t>petechiae</a:t>
            </a:r>
            <a:r>
              <a:rPr lang="en-US" sz="2600" dirty="0" smtClean="0">
                <a:solidFill>
                  <a:srgbClr val="FF0000"/>
                </a:solidFill>
              </a:rPr>
              <a:t> in the oral mucosa +</a:t>
            </a:r>
          </a:p>
          <a:p>
            <a:pPr lvl="1"/>
            <a:endParaRPr lang="en-US" dirty="0" smtClean="0">
              <a:latin typeface="Bookman Old Style" pitchFamily="18" charset="0"/>
            </a:endParaRPr>
          </a:p>
          <a:p>
            <a:pPr lvl="1"/>
            <a:endParaRPr lang="en-US" dirty="0" smtClean="0">
              <a:latin typeface="Bookman Old Style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>
              <a:latin typeface="Bookman Old Style" pitchFamily="18" charset="0"/>
            </a:endParaRPr>
          </a:p>
          <a:p>
            <a:endParaRPr lang="en-US" dirty="0" smtClean="0">
              <a:latin typeface="Bookman Old Style" pitchFamily="18" charset="0"/>
            </a:endParaRPr>
          </a:p>
          <a:p>
            <a:r>
              <a:rPr lang="en-US" dirty="0" smtClean="0"/>
              <a:t>Blood pressure : 100/70 mm Hg (R upper limb in </a:t>
            </a:r>
          </a:p>
          <a:p>
            <a:pPr>
              <a:buNone/>
            </a:pPr>
            <a:r>
              <a:rPr lang="en-US" dirty="0" smtClean="0"/>
              <a:t>     sitting posture) 90/70 mm Hg in standing posture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r>
              <a:rPr lang="en-US" dirty="0" smtClean="0"/>
              <a:t>Pulse : 85/min regular, normal volume ,  no specific </a:t>
            </a:r>
          </a:p>
          <a:p>
            <a:pPr>
              <a:buNone/>
            </a:pPr>
            <a:r>
              <a:rPr lang="en-US" dirty="0" smtClean="0"/>
              <a:t>      character, palpable in all </a:t>
            </a:r>
            <a:r>
              <a:rPr lang="en-US" dirty="0" err="1" smtClean="0"/>
              <a:t>accesible</a:t>
            </a:r>
            <a:r>
              <a:rPr lang="en-US" dirty="0" smtClean="0"/>
              <a:t> peripheral vessels , no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radioradial</a:t>
            </a:r>
            <a:r>
              <a:rPr lang="en-US" dirty="0" smtClean="0"/>
              <a:t> /femoral delay</a:t>
            </a:r>
          </a:p>
          <a:p>
            <a:endParaRPr lang="en-US" dirty="0" smtClean="0"/>
          </a:p>
          <a:p>
            <a:r>
              <a:rPr lang="en-US" dirty="0" smtClean="0"/>
              <a:t>Temperature : 98.7 degree F</a:t>
            </a:r>
          </a:p>
          <a:p>
            <a:endParaRPr lang="en-US" dirty="0" smtClean="0"/>
          </a:p>
          <a:p>
            <a:r>
              <a:rPr lang="en-US" dirty="0" smtClean="0"/>
              <a:t>JVP not elevated</a:t>
            </a:r>
          </a:p>
          <a:p>
            <a:endParaRPr lang="en-US" dirty="0" smtClean="0"/>
          </a:p>
          <a:p>
            <a:r>
              <a:rPr lang="en-US" dirty="0" smtClean="0"/>
              <a:t>Saturation : 98 % in room air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Systemic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CVS :  S1 S2 heard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           systolic murmur over </a:t>
            </a:r>
            <a:r>
              <a:rPr lang="en-US" sz="1800" dirty="0" err="1" smtClean="0">
                <a:solidFill>
                  <a:prstClr val="black"/>
                </a:solidFill>
              </a:rPr>
              <a:t>precodium</a:t>
            </a:r>
            <a:endParaRPr lang="en-US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RS :  bilateral air entry +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        no added sounds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P/A :  soft, not tender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          no </a:t>
            </a:r>
            <a:r>
              <a:rPr lang="en-US" sz="1800" dirty="0" err="1" smtClean="0">
                <a:solidFill>
                  <a:prstClr val="black"/>
                </a:solidFill>
              </a:rPr>
              <a:t>organomegaly</a:t>
            </a:r>
            <a:r>
              <a:rPr lang="en-US" sz="1800" dirty="0" smtClean="0">
                <a:solidFill>
                  <a:prstClr val="black"/>
                </a:solidFill>
              </a:rPr>
              <a:t> or free fluid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CNS : no focal neurological deficit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383</TotalTime>
  <Words>1149</Words>
  <Application>Microsoft Office PowerPoint</Application>
  <PresentationFormat>On-screen Show (4:3)</PresentationFormat>
  <Paragraphs>345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A Case of Bleeding disorder</vt:lpstr>
      <vt:lpstr>Clinical presentation</vt:lpstr>
      <vt:lpstr>Slide 3</vt:lpstr>
      <vt:lpstr>Slide 4</vt:lpstr>
      <vt:lpstr>Slide 5</vt:lpstr>
      <vt:lpstr>Pedigree chart</vt:lpstr>
      <vt:lpstr>Clinical Examination</vt:lpstr>
      <vt:lpstr>Vitals</vt:lpstr>
      <vt:lpstr>Systemic examination</vt:lpstr>
      <vt:lpstr>Routine investigations</vt:lpstr>
      <vt:lpstr> Screening Tests for Haemostasis</vt:lpstr>
      <vt:lpstr> Platelet Specific tests</vt:lpstr>
      <vt:lpstr>Clotting factor specific tests</vt:lpstr>
      <vt:lpstr>Specific factor assays</vt:lpstr>
      <vt:lpstr>Clinical pointers for a platelet defect in this patient   </vt:lpstr>
      <vt:lpstr>Laboratory evidence for disease diagnosis</vt:lpstr>
      <vt:lpstr>Final diagnosis</vt:lpstr>
      <vt:lpstr>Treatment </vt:lpstr>
      <vt:lpstr>Another case of bleeding disorder evaluated</vt:lpstr>
      <vt:lpstr>Bleeding profile</vt:lpstr>
      <vt:lpstr>100% of the platelets shows absent expression for  GP IIb IIIa against CD42b</vt:lpstr>
      <vt:lpstr>Revision of Diagnosis after ruling out other systemic diseases</vt:lpstr>
      <vt:lpstr>THANK YOU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of Von Willebrand’s Disease</dc:title>
  <dc:creator>Admin</dc:creator>
  <cp:lastModifiedBy>TOSHIBA</cp:lastModifiedBy>
  <cp:revision>51</cp:revision>
  <dcterms:created xsi:type="dcterms:W3CDTF">2006-08-16T00:00:00Z</dcterms:created>
  <dcterms:modified xsi:type="dcterms:W3CDTF">2016-06-22T06:26:16Z</dcterms:modified>
</cp:coreProperties>
</file>