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314" r:id="rId3"/>
    <p:sldId id="315" r:id="rId4"/>
    <p:sldId id="316" r:id="rId5"/>
    <p:sldId id="317" r:id="rId6"/>
    <p:sldId id="318" r:id="rId7"/>
    <p:sldId id="319" r:id="rId8"/>
    <p:sldId id="324" r:id="rId9"/>
    <p:sldId id="320" r:id="rId10"/>
    <p:sldId id="321" r:id="rId11"/>
    <p:sldId id="322" r:id="rId12"/>
    <p:sldId id="323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6" r:id="rId23"/>
    <p:sldId id="337" r:id="rId24"/>
    <p:sldId id="338" r:id="rId25"/>
    <p:sldId id="342" r:id="rId26"/>
    <p:sldId id="335" r:id="rId27"/>
    <p:sldId id="344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35" autoAdjust="0"/>
  </p:normalViewPr>
  <p:slideViewPr>
    <p:cSldViewPr snapToGrid="0" showGuides="1">
      <p:cViewPr varScale="1">
        <p:scale>
          <a:sx n="74" d="100"/>
          <a:sy n="74" d="100"/>
        </p:scale>
        <p:origin x="104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8B8F4-DF7F-4942-860F-3A15AB446A68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74D28-C411-4AE4-9A24-A0C381E2B35B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/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/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/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1">
              <a:rPr lang="en-US" dirty="0"/>
            </a:fld>
            <a:endParaRPr lang="en-US" dirty="0"/>
          </a:p>
        </p:txBody>
      </p:sp>
      <p:sp>
        <p:nvSpPr>
          <p:cNvPr id="21" name="Footer Placeholder 20"/>
          <p:cNvSpPr/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/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1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/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/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1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457200" y="640079"/>
            <a:ext cx="3657600" cy="21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type="body" idx="1"/>
          </p:nvPr>
        </p:nvSpPr>
        <p:spPr>
          <a:xfrm>
            <a:off x="457201" y="2862470"/>
            <a:ext cx="3657600" cy="3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2" name="Google Shape;22;p3"/>
          <p:cNvSpPr/>
          <p:nvPr>
            <p:ph type="pic" idx="2"/>
          </p:nvPr>
        </p:nvSpPr>
        <p:spPr>
          <a:xfrm>
            <a:off x="4242815" y="640080"/>
            <a:ext cx="7491900" cy="575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3" name="Google Shape;23;p3"/>
          <p:cNvSpPr txBox="1"/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B962C8B-B14F-4D97-AF65-F5344CB8AC3E}" type="datetime1">
              <a:rPr/>
            </a:fld>
            <a:endParaRPr/>
          </a:p>
        </p:txBody>
      </p:sp>
      <p:sp>
        <p:nvSpPr>
          <p:cNvPr id="24" name="Google Shape;24;p3"/>
          <p:cNvSpPr txBox="1"/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type="sldNum" idx="12"/>
          </p:nvPr>
        </p:nvSpPr>
        <p:spPr>
          <a:xfrm>
            <a:off x="10682289" y="6423914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quarter" idx="1"/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quarter" idx="2"/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half" idx="3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/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7" name="页脚占位符 6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8" name="灯片编号占位符 7"/>
          <p:cNvSpPr/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/>
            </a:fld>
            <a:endParaRPr lang="zh-CN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/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1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/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/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/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1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/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/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/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1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/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/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/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/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1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/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/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/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1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/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/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/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1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/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/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/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/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Date Placeholder 7"/>
          <p:cNvSpPr/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1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/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/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/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/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/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1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/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1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/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/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3_100_110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3_100_1100_a_1_1#clear#"/>
          <p:cNvSpPr/>
          <p:nvPr>
            <p:ph type="ctrTitle"/>
          </p:nvPr>
        </p:nvSpPr>
        <p:spPr>
          <a:xfrm>
            <a:off x="1656715" y="866775"/>
            <a:ext cx="8877935" cy="1470025"/>
          </a:xfrm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1" hangingPunct="1"/>
            <a:r>
              <a:rPr lang="en-AU" altLang="en-US" b="1">
                <a:solidFill>
                  <a:srgbClr val="121212"/>
                </a:solidFill>
              </a:rPr>
              <a:t>GOLD COPD GUIDELINES 2025</a:t>
            </a:r>
            <a:endParaRPr lang="en-AU" altLang="en-US" b="1">
              <a:solidFill>
                <a:srgbClr val="121212"/>
              </a:solidFill>
            </a:endParaRPr>
          </a:p>
        </p:txBody>
      </p:sp>
      <p:sp>
        <p:nvSpPr>
          <p:cNvPr id="3076" name="Rectangle 3" descr="#wm#_a_03_100_1100_b_1_1#clear#"/>
          <p:cNvSpPr/>
          <p:nvPr>
            <p:ph type="subTitle"/>
          </p:nvPr>
        </p:nvSpPr>
        <p:spPr>
          <a:xfrm>
            <a:off x="1210945" y="3162300"/>
            <a:ext cx="10323830" cy="3002280"/>
          </a:xfrm>
        </p:spPr>
        <p:txBody>
          <a:bodyPr vert="horz" wrap="square" anchor="t">
            <a:normAutofit lnSpcReduction="20000"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  <a:r>
              <a:rPr lang="en-AU"/>
              <a:t>    ASSO PROF:DR.MURALIDHARAN MD</a:t>
            </a:r>
            <a:endParaRPr lang="en-AU"/>
          </a:p>
          <a:p>
            <a:pPr lvl="0" eaLnBrk="1" hangingPunct="1"/>
            <a:r>
              <a:rPr lang="en-AU"/>
              <a:t>ASST PROF:</a:t>
            </a:r>
            <a:r>
              <a:rPr lang="en-AU">
                <a:sym typeface="+mn-ea"/>
              </a:rPr>
              <a:t>DR.SUDHA MD</a:t>
            </a:r>
            <a:endParaRPr lang="en-AU"/>
          </a:p>
          <a:p>
            <a:pPr lvl="0" eaLnBrk="1" hangingPunct="1"/>
            <a:r>
              <a:rPr lang="en-AU"/>
              <a:t>                                DR.MANIKANDAN MD</a:t>
            </a:r>
            <a:endParaRPr lang="en-AU"/>
          </a:p>
          <a:p>
            <a:pPr lvl="0" eaLnBrk="1" hangingPunct="1"/>
            <a:r>
              <a:rPr lang="en-AU"/>
              <a:t>                                       DR.SARAVANA MADHAV MD</a:t>
            </a:r>
            <a:endParaRPr lang="en-AU"/>
          </a:p>
        </p:txBody>
      </p:sp>
      <p:sp>
        <p:nvSpPr>
          <p:cNvPr id="2" name="Text Box 1"/>
          <p:cNvSpPr txBox="1"/>
          <p:nvPr/>
        </p:nvSpPr>
        <p:spPr>
          <a:xfrm>
            <a:off x="2743200" y="2286000"/>
            <a:ext cx="8587740" cy="833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</a:pPr>
            <a:r>
              <a:rPr lang="en-AU" altLang="en-US" sz="3600" b="1"/>
              <a:t>CHEIF:PROF.DR.K.SENTHIL MD</a:t>
            </a:r>
            <a:endParaRPr lang="en-AU" altLang="en-US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18:57:15.834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0455" y="231140"/>
            <a:ext cx="7198360" cy="6396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19:00:51.247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940" y="845820"/>
            <a:ext cx="10611485" cy="4833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en-AU" altLang="en-US" sz="3600"/>
              <a:t>SYMPTOMS ASSESSMENT</a:t>
            </a:r>
            <a:endParaRPr lang="en-AU" altLang="en-US" sz="3600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>
          <a:xfrm>
            <a:off x="1066800" y="2014220"/>
            <a:ext cx="10058400" cy="3931920"/>
          </a:xfrm>
        </p:spPr>
        <p:txBody>
          <a:bodyPr vert="horz" wrap="square" anchor="t"/>
          <a:p>
            <a:pPr lvl="0" eaLnBrk="1" hangingPunct="1">
              <a:buBlip>
                <a:blip r:embed="rId1"/>
              </a:buBlip>
            </a:pPr>
            <a:r>
              <a:rPr lang="en-AU" sz="2800"/>
              <a:t>Dyspnea questionnaire -Modified MRC dyspnea scale</a:t>
            </a:r>
            <a:endParaRPr lang="en-AU" sz="2800"/>
          </a:p>
          <a:p>
            <a:pPr marL="0" lvl="0" indent="0" eaLnBrk="1" hangingPunct="1">
              <a:buBlip>
                <a:blip r:embed="rId1"/>
              </a:buBlip>
            </a:pPr>
            <a:r>
              <a:rPr lang="en-AU" sz="2800"/>
              <a:t>Multidimensional questionnaires. </a:t>
            </a:r>
            <a:endParaRPr lang="en-AU" sz="2800"/>
          </a:p>
          <a:p>
            <a:pPr marL="0" lvl="0" indent="0" eaLnBrk="1" hangingPunct="1">
              <a:buNone/>
            </a:pPr>
            <a:r>
              <a:rPr lang="en-AU" sz="2800"/>
              <a:t>      COPD Assessment test-CAT</a:t>
            </a:r>
            <a:endParaRPr lang="en-AU" sz="2800"/>
          </a:p>
          <a:p>
            <a:pPr marL="0" lvl="0" indent="0" eaLnBrk="1" hangingPunct="1">
              <a:buNone/>
            </a:pPr>
            <a:r>
              <a:rPr lang="en-AU" sz="2800"/>
              <a:t>      Clinical COPD questionnaires</a:t>
            </a:r>
            <a:endParaRPr lang="en-A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20:01.376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237490"/>
            <a:ext cx="9689465" cy="638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21:53.941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5450" y="404495"/>
            <a:ext cx="11048365" cy="6049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24:43.565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055" y="184150"/>
            <a:ext cx="10763885" cy="6488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27:04.823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650240"/>
            <a:ext cx="10678160" cy="5557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29:22.768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6815" y="216535"/>
            <a:ext cx="9371330" cy="6424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31:32.691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690" y="236855"/>
            <a:ext cx="10794365" cy="638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33:10.011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820" y="227330"/>
            <a:ext cx="10754360" cy="6403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en-AU" altLang="en-US" sz="3600"/>
              <a:t>DEFINITION</a:t>
            </a:r>
            <a:endParaRPr lang="en-AU" altLang="en-US" sz="3600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>
          <a:xfrm>
            <a:off x="1066800" y="2103120"/>
            <a:ext cx="10729595" cy="3931920"/>
          </a:xfrm>
        </p:spPr>
        <p:txBody>
          <a:bodyPr vert="horz" wrap="square" anchor="t"/>
          <a:p>
            <a:pPr lvl="0" eaLnBrk="1" hangingPunct="1"/>
            <a:r>
              <a:rPr sz="3200"/>
              <a:t>COPD is a heterogeneous lung condition characterized by chronic respiratory symptoms due to abnormalities of the airways and/or alveoli that cause persistent, often progressive, airflow obstruction.</a:t>
            </a:r>
            <a:endParaRPr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3" name="Picture 2" descr="2025-03-15 23:35:00.950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262890"/>
            <a:ext cx="9822815" cy="6332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44:44.482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165" y="205740"/>
            <a:ext cx="10295255" cy="6445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47:04.746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1264285"/>
            <a:ext cx="11402695" cy="1143000"/>
          </a:xfrm>
          <a:prstGeom prst="rect">
            <a:avLst/>
          </a:prstGeom>
        </p:spPr>
      </p:pic>
      <p:pic>
        <p:nvPicPr>
          <p:cNvPr id="3" name="Picture 2" descr="2025-03-15 23:47:16.761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" y="2407285"/>
            <a:ext cx="11430000" cy="2910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50:02.971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095" y="263525"/>
            <a:ext cx="10918190" cy="6331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en-AU" altLang="en-US" sz="3600"/>
              <a:t>LONG TERM OXYGEN THERAPY</a:t>
            </a:r>
            <a:endParaRPr lang="en-AU" altLang="en-US" sz="3600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>
          <a:xfrm>
            <a:off x="1066800" y="1865630"/>
            <a:ext cx="10058400" cy="3931920"/>
          </a:xfrm>
        </p:spPr>
        <p:txBody>
          <a:bodyPr vert="horz" wrap="square" anchor="t"/>
          <a:p>
            <a:pPr lvl="0" eaLnBrk="1" hangingPunct="1">
              <a:buBlip>
                <a:blip r:embed="rId1"/>
              </a:buBlip>
            </a:pPr>
            <a:r>
              <a:rPr lang="en-AU" sz="2800"/>
              <a:t>PaO2 below 55 mmHg or SaO2at below 88%, with or without hypercapnia confirmed twice over a three-week period</a:t>
            </a:r>
            <a:endParaRPr lang="en-AU" sz="2800"/>
          </a:p>
          <a:p>
            <a:pPr lvl="0" eaLnBrk="1" hangingPunct="1">
              <a:buBlip>
                <a:blip r:embed="rId1"/>
              </a:buBlip>
            </a:pPr>
            <a:r>
              <a:rPr lang="en-AU" sz="2800"/>
              <a:t>PaO2 between 55 mmHg and 60 mmHg or SaO 2 of 88%, if there is evidence of PHTN,CCF or polycythemia (hct&gt; 55%).</a:t>
            </a:r>
            <a:endParaRPr lang="en-A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23:42:39.370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9590" y="223520"/>
            <a:ext cx="8381365" cy="6410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4-18 07:45:47.703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5270" y="254635"/>
            <a:ext cx="9248140" cy="634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en-AU" altLang="en-US" sz="3600"/>
              <a:t>ACUTE EXACERBATION OF COPD</a:t>
            </a:r>
            <a:endParaRPr lang="en-AU" altLang="en-US" sz="3600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marL="0" lvl="0" indent="0" eaLnBrk="1" hangingPunct="1">
              <a:buNone/>
            </a:pPr>
            <a:r>
              <a:rPr sz="2800"/>
              <a:t>defined as an event characterized by increased dyspnea and/or cough and sputum that worsens in &lt; 14 days which may be accompanied by tachypnea and/or tachycardia and is often associated with increased local and systemic inflammation caused by infection, pollution, or other insult to the airways.</a:t>
            </a:r>
            <a:endParaRPr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4-18 07:48:53.131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8420" y="208915"/>
            <a:ext cx="9437370" cy="6396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3" name="Picture 2" descr="2025-04-18 07:49:56.987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4395" y="59055"/>
            <a:ext cx="9513570" cy="673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3" name="Picture 2" descr="2025-03-15 18:24:28.328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130" y="520065"/>
            <a:ext cx="10259060" cy="5817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3_100_110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3_100_1100_a_1_1#clear#"/>
          <p:cNvSpPr/>
          <p:nvPr>
            <p:ph type="ctrTitle"/>
          </p:nvPr>
        </p:nvSpPr>
        <p:spPr>
          <a:xfrm>
            <a:off x="2209800" y="2130425"/>
            <a:ext cx="7772400" cy="1470025"/>
          </a:xfrm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1" hangingPunct="1"/>
          </a:p>
        </p:txBody>
      </p:sp>
      <p:sp>
        <p:nvSpPr>
          <p:cNvPr id="3076" name="Rectangle 3" descr="#wm#_a_03_100_1100_b_1_1#clear#"/>
          <p:cNvSpPr/>
          <p:nvPr>
            <p:ph type="subTitle"/>
          </p:nvPr>
        </p:nvSpPr>
        <p:spPr>
          <a:xfrm>
            <a:off x="2895600" y="3886200"/>
            <a:ext cx="6400800" cy="1752600"/>
          </a:xfrm>
        </p:spPr>
        <p:txBody>
          <a:bodyPr vert="horz" wrap="square" anchor="t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</a:p>
        </p:txBody>
      </p:sp>
      <p:pic>
        <p:nvPicPr>
          <p:cNvPr id="2" name="Picture 1" descr="2025-04-18 07:57:17.533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535" y="628015"/>
            <a:ext cx="11758295" cy="5601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3_100_110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3_100_1100_a_1_1#clear#"/>
          <p:cNvSpPr/>
          <p:nvPr>
            <p:ph type="ctrTitle"/>
          </p:nvPr>
        </p:nvSpPr>
        <p:spPr>
          <a:xfrm>
            <a:off x="2209800" y="2130425"/>
            <a:ext cx="7772400" cy="1470025"/>
          </a:xfrm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1" hangingPunct="1"/>
          </a:p>
        </p:txBody>
      </p:sp>
      <p:sp>
        <p:nvSpPr>
          <p:cNvPr id="3076" name="Rectangle 3" descr="#wm#_a_03_100_1100_b_1_1#clear#"/>
          <p:cNvSpPr/>
          <p:nvPr>
            <p:ph type="subTitle"/>
          </p:nvPr>
        </p:nvSpPr>
        <p:spPr>
          <a:xfrm>
            <a:off x="2895600" y="3886200"/>
            <a:ext cx="6400800" cy="1752600"/>
          </a:xfrm>
        </p:spPr>
        <p:txBody>
          <a:bodyPr vert="horz" wrap="square" anchor="t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</a:p>
        </p:txBody>
      </p:sp>
      <p:pic>
        <p:nvPicPr>
          <p:cNvPr id="2" name="Picture 1" descr="2025-04-18 07:57:47.007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200" y="229235"/>
            <a:ext cx="7929880" cy="64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3_100_110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3_100_1100_a_1_1#clear#"/>
          <p:cNvSpPr/>
          <p:nvPr>
            <p:ph type="ctrTitle"/>
          </p:nvPr>
        </p:nvSpPr>
        <p:spPr>
          <a:xfrm>
            <a:off x="2209800" y="2130425"/>
            <a:ext cx="7772400" cy="1470025"/>
          </a:xfrm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1" hangingPunct="1"/>
          </a:p>
        </p:txBody>
      </p:sp>
      <p:sp>
        <p:nvSpPr>
          <p:cNvPr id="3076" name="Rectangle 3" descr="#wm#_a_03_100_1100_b_1_1#clear#"/>
          <p:cNvSpPr/>
          <p:nvPr>
            <p:ph type="subTitle"/>
          </p:nvPr>
        </p:nvSpPr>
        <p:spPr>
          <a:xfrm>
            <a:off x="2895600" y="3886200"/>
            <a:ext cx="6400800" cy="1752600"/>
          </a:xfrm>
        </p:spPr>
        <p:txBody>
          <a:bodyPr vert="horz" wrap="square" anchor="t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</a:p>
        </p:txBody>
      </p:sp>
      <p:pic>
        <p:nvPicPr>
          <p:cNvPr id="4" name="Picture 3" descr="2025-04-18 08:01:09.065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885" y="1172210"/>
            <a:ext cx="11746865" cy="4513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4-18 08:02:34.865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55" y="642620"/>
            <a:ext cx="12073890" cy="5459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3_100_110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3_100_1100_a_1_1#clear#"/>
          <p:cNvSpPr/>
          <p:nvPr>
            <p:ph type="ctrTitle"/>
          </p:nvPr>
        </p:nvSpPr>
        <p:spPr>
          <a:xfrm>
            <a:off x="2209800" y="2130425"/>
            <a:ext cx="7772400" cy="1470025"/>
          </a:xfrm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1" hangingPunct="1"/>
          </a:p>
        </p:txBody>
      </p:sp>
      <p:sp>
        <p:nvSpPr>
          <p:cNvPr id="3076" name="Rectangle 3" descr="#wm#_a_03_100_1100_b_1_1#clear#"/>
          <p:cNvSpPr/>
          <p:nvPr>
            <p:ph type="subTitle"/>
          </p:nvPr>
        </p:nvSpPr>
        <p:spPr>
          <a:xfrm>
            <a:off x="2895600" y="3886200"/>
            <a:ext cx="6400800" cy="1752600"/>
          </a:xfrm>
        </p:spPr>
        <p:txBody>
          <a:bodyPr vert="horz" wrap="square" anchor="t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</a:p>
        </p:txBody>
      </p:sp>
      <p:pic>
        <p:nvPicPr>
          <p:cNvPr id="2" name="Picture 1" descr="2025-04-18 08:03:25.428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349250"/>
            <a:ext cx="8994775" cy="6160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4-18 08:04:13.410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985" y="789940"/>
            <a:ext cx="11415395" cy="5278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3_100_110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3_100_1100_a_1_1#clear#"/>
          <p:cNvSpPr/>
          <p:nvPr>
            <p:ph type="ctrTitle"/>
          </p:nvPr>
        </p:nvSpPr>
        <p:spPr>
          <a:xfrm>
            <a:off x="2209800" y="2130425"/>
            <a:ext cx="7772400" cy="1470025"/>
          </a:xfrm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1" hangingPunct="1"/>
          </a:p>
        </p:txBody>
      </p:sp>
      <p:sp>
        <p:nvSpPr>
          <p:cNvPr id="3076" name="Rectangle 3" descr="#wm#_a_03_100_1100_b_1_1#clear#"/>
          <p:cNvSpPr/>
          <p:nvPr>
            <p:ph type="subTitle"/>
          </p:nvPr>
        </p:nvSpPr>
        <p:spPr>
          <a:xfrm>
            <a:off x="2895600" y="3886200"/>
            <a:ext cx="6400800" cy="1752600"/>
          </a:xfrm>
        </p:spPr>
        <p:txBody>
          <a:bodyPr vert="horz" wrap="square" anchor="t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</a:p>
        </p:txBody>
      </p:sp>
      <p:pic>
        <p:nvPicPr>
          <p:cNvPr id="2" name="Picture 1" descr="2025-04-18 08:04:29.280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8575" y="171450"/>
            <a:ext cx="6428740" cy="647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3_100_110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3_100_1100_a_1_1#clear#"/>
          <p:cNvSpPr/>
          <p:nvPr>
            <p:ph type="ctrTitle"/>
          </p:nvPr>
        </p:nvSpPr>
        <p:spPr>
          <a:xfrm>
            <a:off x="2209800" y="2130425"/>
            <a:ext cx="7772400" cy="1470025"/>
          </a:xfrm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1" hangingPunct="1"/>
            <a:r>
              <a:rPr lang="en-AU" altLang="en-US" sz="7200">
                <a:latin typeface="Marker Felt" charset="0"/>
                <a:ea typeface="Marker Felt" charset="0"/>
              </a:rPr>
              <a:t>THANK YOU</a:t>
            </a:r>
            <a:endParaRPr lang="en-AU" altLang="en-US" sz="7200">
              <a:latin typeface="Marker Felt" charset="0"/>
              <a:ea typeface="Marker Felt" charset="0"/>
            </a:endParaRPr>
          </a:p>
        </p:txBody>
      </p:sp>
      <p:sp>
        <p:nvSpPr>
          <p:cNvPr id="3076" name="Rectangle 3" descr="#wm#_a_03_100_1100_b_1_1#clear#"/>
          <p:cNvSpPr/>
          <p:nvPr>
            <p:ph type="subTitle"/>
          </p:nvPr>
        </p:nvSpPr>
        <p:spPr>
          <a:xfrm>
            <a:off x="2895600" y="3886200"/>
            <a:ext cx="6400800" cy="1752600"/>
          </a:xfrm>
        </p:spPr>
        <p:txBody>
          <a:bodyPr vert="horz" wrap="square" anchor="t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>
          <a:xfrm>
            <a:off x="474345" y="457835"/>
            <a:ext cx="5450205" cy="1108710"/>
          </a:xfrm>
        </p:spPr>
        <p:txBody>
          <a:bodyPr vert="horz" wrap="square" anchor="ctr"/>
          <a:p>
            <a:pPr lvl="0" eaLnBrk="1" hangingPunct="1"/>
            <a:r>
              <a:rPr lang="en-AU" altLang="en-US" sz="3600"/>
              <a:t>RISK FACTORS</a:t>
            </a:r>
            <a:endParaRPr lang="en-AU" altLang="en-US" sz="3600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>
          <a:xfrm>
            <a:off x="725170" y="1589405"/>
            <a:ext cx="10400030" cy="4445635"/>
          </a:xfrm>
        </p:spPr>
        <p:txBody>
          <a:bodyPr vert="horz" wrap="square" anchor="t">
            <a:normAutofit lnSpcReduction="10000"/>
          </a:bodyPr>
          <a:p>
            <a:pPr lvl="0" eaLnBrk="1" hangingPunct="1"/>
            <a:r>
              <a:rPr sz="2800"/>
              <a:t>COPD results from gene(G)-environment(E) interactions occurring over the lifetime(T) of the individual (GETomics) that can damage the lungs and/or alter their normal development/aging processes.</a:t>
            </a:r>
            <a:endParaRPr sz="2800"/>
          </a:p>
          <a:p>
            <a:pPr lvl="0" eaLnBrk="1" hangingPunct="1">
              <a:buBlip>
                <a:blip r:embed="rId1"/>
              </a:buBlip>
            </a:pPr>
            <a:r>
              <a:rPr lang="en-AU" sz="2800"/>
              <a:t>Cigarette smoking</a:t>
            </a:r>
            <a:endParaRPr lang="en-AU" sz="2800"/>
          </a:p>
          <a:p>
            <a:pPr lvl="0" eaLnBrk="1" hangingPunct="1">
              <a:buBlip>
                <a:blip r:embed="rId1"/>
              </a:buBlip>
            </a:pPr>
            <a:r>
              <a:rPr lang="en-AU" sz="2800"/>
              <a:t>Biomass exposure</a:t>
            </a:r>
            <a:endParaRPr lang="en-AU" sz="2800"/>
          </a:p>
          <a:p>
            <a:pPr lvl="0" eaLnBrk="1" hangingPunct="1">
              <a:buBlip>
                <a:blip r:embed="rId1"/>
              </a:buBlip>
            </a:pPr>
            <a:r>
              <a:rPr lang="en-AU" sz="2800"/>
              <a:t>Occupational exposure</a:t>
            </a:r>
            <a:endParaRPr lang="en-AU" sz="2800"/>
          </a:p>
          <a:p>
            <a:pPr lvl="0" eaLnBrk="1" hangingPunct="1">
              <a:buBlip>
                <a:blip r:embed="rId1"/>
              </a:buBlip>
            </a:pPr>
            <a:r>
              <a:rPr lang="en-AU" sz="2800"/>
              <a:t>Air pollution</a:t>
            </a:r>
            <a:endParaRPr lang="en-AU" sz="2800"/>
          </a:p>
          <a:p>
            <a:pPr lvl="0" eaLnBrk="1" hangingPunct="1">
              <a:buBlip>
                <a:blip r:embed="rId1"/>
              </a:buBlip>
            </a:pPr>
            <a:r>
              <a:rPr lang="en-AU" sz="2800"/>
              <a:t>Genetic factors</a:t>
            </a:r>
            <a:endParaRPr lang="en-A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18:40:42.319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0" y="302260"/>
            <a:ext cx="10080625" cy="6252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18:43:24.190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9865" y="328295"/>
            <a:ext cx="8982710" cy="6214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en-AU" altLang="en-US" sz="3600"/>
              <a:t>INITIAL ASSESSMENT</a:t>
            </a:r>
            <a:endParaRPr lang="en-AU" altLang="en-US" sz="3600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>
              <a:buBlip>
                <a:blip r:embed="rId1"/>
              </a:buBlip>
            </a:pPr>
            <a:r>
              <a:rPr sz="2800"/>
              <a:t>Severity of airflow obstruction</a:t>
            </a:r>
            <a:endParaRPr sz="2800"/>
          </a:p>
          <a:p>
            <a:pPr lvl="0" eaLnBrk="1" hangingPunct="1">
              <a:buBlip>
                <a:blip r:embed="rId1"/>
              </a:buBlip>
            </a:pPr>
            <a:r>
              <a:rPr sz="2800"/>
              <a:t>Nature and magnitude of current symptoms</a:t>
            </a:r>
            <a:endParaRPr sz="2800"/>
          </a:p>
          <a:p>
            <a:pPr lvl="0" eaLnBrk="1" hangingPunct="1">
              <a:buBlip>
                <a:blip r:embed="rId1"/>
              </a:buBlip>
            </a:pPr>
            <a:r>
              <a:rPr sz="2800"/>
              <a:t>Previous history of moderate and severe exacerbations</a:t>
            </a:r>
            <a:endParaRPr sz="2800"/>
          </a:p>
          <a:p>
            <a:pPr lvl="0" eaLnBrk="1" hangingPunct="1">
              <a:buBlip>
                <a:blip r:embed="rId1"/>
              </a:buBlip>
            </a:pPr>
            <a:r>
              <a:rPr sz="2800"/>
              <a:t>Blood eosinophil count</a:t>
            </a:r>
            <a:endParaRPr sz="2800"/>
          </a:p>
          <a:p>
            <a:pPr lvl="0" eaLnBrk="1" hangingPunct="1">
              <a:buBlip>
                <a:blip r:embed="rId1"/>
              </a:buBlip>
            </a:pPr>
            <a:r>
              <a:rPr sz="2800"/>
              <a:t>Presence and type of other diseases (multimorbidity)</a:t>
            </a:r>
            <a:endParaRPr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en-AU" altLang="en-US" sz="3600"/>
              <a:t>SPIROMETRY</a:t>
            </a:r>
            <a:endParaRPr lang="en-AU" altLang="en-US" sz="3600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>
              <a:buBlip>
                <a:blip r:embed="rId1"/>
              </a:buBlip>
            </a:pPr>
            <a:r>
              <a:rPr sz="2800"/>
              <a:t>the most reproducible and objective measurement of airflow obstruction.</a:t>
            </a:r>
            <a:endParaRPr sz="2800"/>
          </a:p>
          <a:p>
            <a:pPr lvl="0" eaLnBrk="1" hangingPunct="1">
              <a:buBlip>
                <a:blip r:embed="rId1"/>
              </a:buBlip>
            </a:pPr>
            <a:r>
              <a:rPr sz="2800"/>
              <a:t>noninvasive, reproducible, cheap, and readily available tes</a:t>
            </a:r>
            <a:r>
              <a:rPr lang="en-AU" sz="2800"/>
              <a:t>t</a:t>
            </a:r>
            <a:endParaRPr lang="en-AU" sz="2800"/>
          </a:p>
          <a:p>
            <a:pPr lvl="0" eaLnBrk="1" hangingPunct="1">
              <a:buBlip>
                <a:blip r:embed="rId1"/>
              </a:buBlip>
            </a:pPr>
            <a:r>
              <a:rPr lang="en-AU" sz="2800"/>
              <a:t>GOLD has recommended using post-bronchodilator values when considering a diagnosis of COPD</a:t>
            </a:r>
            <a:endParaRPr lang="en-A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4_210_11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4_210_11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</a:p>
        </p:txBody>
      </p:sp>
      <p:sp>
        <p:nvSpPr>
          <p:cNvPr id="3076" name="Rectangle 3" descr="#wm#_a_04_210_110_b_1_1#clear#"/>
          <p:cNvSpPr/>
          <p:nvPr>
            <p:ph type="body"/>
          </p:nvPr>
        </p:nvSpPr>
        <p:spPr/>
        <p:txBody>
          <a:bodyPr vert="horz" wrap="square" anchor="t"/>
          <a:p>
            <a:pPr lvl="0" eaLnBrk="1" hangingPunct="1"/>
          </a:p>
        </p:txBody>
      </p:sp>
      <p:pic>
        <p:nvPicPr>
          <p:cNvPr id="2" name="Picture 1" descr="2025-03-15 18:51:08.810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501015"/>
            <a:ext cx="11356975" cy="543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0</Words>
  <Application/>
  <PresentationFormat>Widescreen</PresentationFormat>
  <Paragraphs>337</Paragraphs>
  <Slides>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Arial</vt:lpstr>
      <vt:lpstr>SimSun</vt:lpstr>
      <vt:lpstr>Wingdings</vt:lpstr>
      <vt:lpstr>Garamond</vt:lpstr>
      <vt:lpstr>Libre Franklin</vt:lpstr>
      <vt:lpstr>宋体</vt:lpstr>
      <vt:lpstr>Marker Felt</vt:lpstr>
      <vt:lpstr>Century Gothic</vt:lpstr>
      <vt:lpstr>Calibri</vt:lpstr>
      <vt:lpstr>Savon</vt:lpstr>
      <vt:lpstr>GOLD COPD GUIDELINES 2025</vt:lpstr>
      <vt:lpstr>DEFINITION</vt:lpstr>
      <vt:lpstr>PowerPoint 演示文稿</vt:lpstr>
      <vt:lpstr>RISK FACTORS</vt:lpstr>
      <vt:lpstr>PowerPoint 演示文稿</vt:lpstr>
      <vt:lpstr>PowerPoint 演示文稿</vt:lpstr>
      <vt:lpstr>INITIAL ASSESSMENT</vt:lpstr>
      <vt:lpstr>SPIROMETRY</vt:lpstr>
      <vt:lpstr>PowerPoint 演示文稿</vt:lpstr>
      <vt:lpstr>PowerPoint 演示文稿</vt:lpstr>
      <vt:lpstr>PowerPoint 演示文稿</vt:lpstr>
      <vt:lpstr>SYMPTOMS ASSESSMENT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LONG TERM OXYGEN THERAPY</vt:lpstr>
      <vt:lpstr>PowerPoint 演示文稿</vt:lpstr>
      <vt:lpstr>PowerPoint 演示文稿</vt:lpstr>
      <vt:lpstr>ACUTE EXACERBATION OF COPD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CASE OF PROXIMAL MYOPATHY</dc:title>
  <dc:creator>Manoj Prabhu</dc:creator>
  <cp:lastModifiedBy>iPad</cp:lastModifiedBy>
  <cp:revision>27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342C56B3AE00E80C33660268A5CC4BCC_33</vt:lpwstr>
  </property>
  <property fmtid="{D5CDD505-2E9C-101B-9397-08002B2CF9AE}" pid="3" name="KSOProductBuildVer">
    <vt:lpwstr>3081-11.34.01</vt:lpwstr>
  </property>
</Properties>
</file>