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embeddedFontLst>
    <p:embeddedFont>
      <p:font typeface="Proxima Nova"/>
      <p:regular r:id="rId30"/>
      <p:bold r:id="rId31"/>
      <p:italic r:id="rId32"/>
      <p:boldItalic r:id="rId33"/>
    </p:embeddedFont>
    <p:embeddedFont>
      <p:font typeface="Alfa Slab One"/>
      <p:regular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261212E-8096-4023-926D-403D1CEAAB72}">
  <a:tblStyle styleId="{2261212E-8096-4023-926D-403D1CEAAB7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ProximaNova-bold.fntdata"/><Relationship Id="rId30" Type="http://schemas.openxmlformats.org/officeDocument/2006/relationships/font" Target="fonts/ProximaNova-regular.fntdata"/><Relationship Id="rId11" Type="http://schemas.openxmlformats.org/officeDocument/2006/relationships/slide" Target="slides/slide5.xml"/><Relationship Id="rId33" Type="http://schemas.openxmlformats.org/officeDocument/2006/relationships/font" Target="fonts/ProximaNova-boldItalic.fntdata"/><Relationship Id="rId10" Type="http://schemas.openxmlformats.org/officeDocument/2006/relationships/slide" Target="slides/slide4.xml"/><Relationship Id="rId32" Type="http://schemas.openxmlformats.org/officeDocument/2006/relationships/font" Target="fonts/ProximaNova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font" Target="fonts/AlfaSlabOne-regular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ee6bbb4c9192c61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ee6bbb4c9192c61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67bcaf2c073a0e9f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67bcaf2c073a0e9f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f823c9a147bc62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f823c9a147bc62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7bcaf2c073a0e9f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67bcaf2c073a0e9f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ee6bbb4c9192c6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ee6bbb4c9192c6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67bcaf2c073a0e9f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67bcaf2c073a0e9f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e6bbb4c9192c61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ee6bbb4c9192c6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64c171a4ad0013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764c171a4ad0013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67bcaf2c073a0e9f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67bcaf2c073a0e9f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764c171a4ad001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764c171a4ad001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67bcaf2c073a0e9f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67bcaf2c073a0e9f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7bcaf2c073a0e9f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67bcaf2c073a0e9f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ee6bbb4c9192c61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ee6bbb4c9192c61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50a3e58c7d8e64db_4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50a3e58c7d8e64db_4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67bcaf2c073a0e9f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67bcaf2c073a0e9f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67bcaf2c073a0e9f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67bcaf2c073a0e9f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7bcaf2c073a0e9f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7bcaf2c073a0e9f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7bcaf2c073a0e9f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7bcaf2c073a0e9f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67bcaf2c073a0e9f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67bcaf2c073a0e9f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68fbac3070f849e4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68fbac3070f849e4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67bcaf2c073a0e9f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67bcaf2c073a0e9f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67bcaf2c073a0e9f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67bcaf2c073a0e9f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lnSpcReduction="10000"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i.ns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hep-druginteractions.org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173575"/>
            <a:ext cx="8520600" cy="1024800"/>
          </a:xfrm>
          <a:prstGeom prst="rect">
            <a:avLst/>
          </a:prstGeom>
          <a:solidFill>
            <a:srgbClr val="FFFF00"/>
          </a:solidFill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HEPATITIS C VIRUS</a:t>
            </a:r>
            <a:endParaRPr sz="6000"/>
          </a:p>
        </p:txBody>
      </p:sp>
      <p:sp>
        <p:nvSpPr>
          <p:cNvPr id="57" name="Google Shape;57;p13"/>
          <p:cNvSpPr txBox="1"/>
          <p:nvPr/>
        </p:nvSpPr>
        <p:spPr>
          <a:xfrm>
            <a:off x="452400" y="1537175"/>
            <a:ext cx="8239200" cy="29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By Sixth Medical Unit </a:t>
            </a:r>
            <a:endParaRPr b="1" sz="2400"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CHIEF - PROF DR.P.V.BALAMURUGAN MD</a:t>
            </a:r>
            <a:endParaRPr b="1" sz="2400"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ASST PROFESSORS :</a:t>
            </a:r>
            <a:r>
              <a:rPr lang="en-GB" sz="2400">
                <a:solidFill>
                  <a:srgbClr val="595959"/>
                </a:solidFill>
              </a:rPr>
              <a:t>    </a:t>
            </a: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DR.C. VIGNESH MD</a:t>
            </a:r>
            <a:endParaRPr sz="24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                                             DR.P. GAYATHIRI MD</a:t>
            </a:r>
            <a:endParaRPr sz="24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PRESENTER        :     DR.SIVA KUMAR.B</a:t>
            </a:r>
            <a:endParaRPr b="1" sz="2400"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Rockwell"/>
                <a:ea typeface="Rockwell"/>
                <a:cs typeface="Rockwell"/>
                <a:sym typeface="Rockwell"/>
              </a:rPr>
              <a:t>                                        (1st Year Postgraduate)</a:t>
            </a:r>
            <a:endParaRPr sz="24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0" y="222292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CHRONIC HCV</a:t>
            </a:r>
            <a:endParaRPr sz="3000"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210150" y="795000"/>
            <a:ext cx="8723700" cy="434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Chronic hepatitis C is arbitrarily defined as the persistence of HCV RNA in serum for 6 months or longer.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Fatigue is the most common symptom; </a:t>
            </a:r>
            <a:r>
              <a:rPr b="1" lang="en-GB" sz="2400">
                <a:solidFill>
                  <a:schemeClr val="dk1"/>
                </a:solidFill>
                <a:highlight>
                  <a:srgbClr val="FFFF00"/>
                </a:highlight>
              </a:rPr>
              <a:t>jaundice is rare.</a:t>
            </a:r>
            <a:endParaRPr b="1" sz="24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Variability in rates of progression.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Serum ALT concentrations may fluctuate : may even persistently be normal (25-50%); seldom ≥ 5 ULN.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HCC has rarely been observed in the absence of cirrhosis, usually in the setting of advanced fibrosis.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Bottom line : ALT may not predict the course.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Two dreaded complications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DIAGNOSIS : WORK UP</a:t>
            </a:r>
            <a:endParaRPr b="1"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270509" y="125424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b="1" lang="en-GB" sz="2400">
                <a:solidFill>
                  <a:schemeClr val="dk1"/>
                </a:solidFill>
              </a:rPr>
              <a:t>HCV </a:t>
            </a:r>
            <a:r>
              <a:rPr b="1" lang="en-GB" sz="2400">
                <a:solidFill>
                  <a:schemeClr val="dk1"/>
                </a:solidFill>
              </a:rPr>
              <a:t>RNA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b="1" lang="en-GB" sz="2400">
                <a:solidFill>
                  <a:schemeClr val="dk1"/>
                </a:solidFill>
              </a:rPr>
              <a:t>LFT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b="1" lang="en-GB" sz="2400">
                <a:solidFill>
                  <a:schemeClr val="dk1"/>
                </a:solidFill>
              </a:rPr>
              <a:t>HCV GENOTYPE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b="1" lang="en-GB" sz="2400">
                <a:solidFill>
                  <a:schemeClr val="dk1"/>
                </a:solidFill>
              </a:rPr>
              <a:t>FIBROSIS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b="1" lang="en-GB" sz="2400">
                <a:solidFill>
                  <a:schemeClr val="dk1"/>
                </a:solidFill>
              </a:rPr>
              <a:t>Rule out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lphaLcPeriod"/>
            </a:pPr>
            <a:r>
              <a:rPr b="1" lang="en-GB" sz="2400">
                <a:solidFill>
                  <a:schemeClr val="dk1"/>
                </a:solidFill>
              </a:rPr>
              <a:t>HIV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lphaLcPeriod"/>
            </a:pPr>
            <a:r>
              <a:rPr b="1" lang="en-GB" sz="2400">
                <a:solidFill>
                  <a:schemeClr val="dk1"/>
                </a:solidFill>
              </a:rPr>
              <a:t>HBV (“Competitive Inhibition”)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lphaLcPeriod"/>
            </a:pPr>
            <a:r>
              <a:rPr b="1" lang="en-GB" sz="2400">
                <a:solidFill>
                  <a:schemeClr val="dk1"/>
                </a:solidFill>
              </a:rPr>
              <a:t>AIH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 flipH="1">
            <a:off x="0" y="259091"/>
            <a:ext cx="103200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DIAGNOSIS : WORK UP : FIBROSIS ASSESSMENT </a:t>
            </a:r>
            <a:endParaRPr sz="2400"/>
          </a:p>
        </p:txBody>
      </p:sp>
      <p:graphicFrame>
        <p:nvGraphicFramePr>
          <p:cNvPr id="125" name="Google Shape;125;p24"/>
          <p:cNvGraphicFramePr/>
          <p:nvPr/>
        </p:nvGraphicFramePr>
        <p:xfrm>
          <a:off x="311713" y="8666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1432350"/>
                <a:gridCol w="1681825"/>
                <a:gridCol w="4445300"/>
                <a:gridCol w="9611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TEST</a:t>
                      </a:r>
                      <a:endParaRPr b="1"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Principle</a:t>
                      </a:r>
                      <a:endParaRPr b="1"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Types</a:t>
                      </a:r>
                      <a:endParaRPr b="1"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/>
                        <a:t>Sensitivity 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INVASIVE</a:t>
                      </a:r>
                      <a:endParaRPr b="1"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Biopsy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Biopsy : Ishak, METAVIR scores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100 %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NON INVASIVE </a:t>
                      </a:r>
                      <a:endParaRPr b="1"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“Stiffness” : Elastography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Transient Elastography (“FibroScan”)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ARFI (Acous</a:t>
                      </a:r>
                      <a:r>
                        <a:rPr lang="en-GB" sz="1800"/>
                        <a:t>tic Radiation Force Impulse) 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MR Elastography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85-90%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Serol</a:t>
                      </a:r>
                      <a:r>
                        <a:rPr lang="en-GB" sz="1800"/>
                        <a:t>ogical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APRI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FIB4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Enhanced Liver Fibrosis (ELF™, Siemens) panel 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Fibrotest (Biopredictive)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80-90%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6" name="Google Shape;126;p24"/>
          <p:cNvSpPr txBox="1"/>
          <p:nvPr/>
        </p:nvSpPr>
        <p:spPr>
          <a:xfrm>
            <a:off x="5430136" y="4773324"/>
            <a:ext cx="46506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2"/>
                </a:solidFill>
              </a:rPr>
              <a:t>http://www.hepatitisc.uw.edu/page/clinical‐calculators/fib‐4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23941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TREAT</a:t>
            </a:r>
            <a:r>
              <a:rPr lang="en-GB"/>
              <a:t>MENT  : FDA APPROVED DRUGS</a:t>
            </a:r>
            <a:endParaRPr/>
          </a:p>
        </p:txBody>
      </p:sp>
      <p:graphicFrame>
        <p:nvGraphicFramePr>
          <p:cNvPr id="132" name="Google Shape;132;p25"/>
          <p:cNvGraphicFramePr/>
          <p:nvPr/>
        </p:nvGraphicFramePr>
        <p:xfrm>
          <a:off x="311700" y="812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2440425"/>
                <a:gridCol w="4189975"/>
                <a:gridCol w="1890200"/>
              </a:tblGrid>
              <a:tr h="688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GB" sz="2400" u="sng"/>
                        <a:t>CLASSES</a:t>
                      </a:r>
                      <a:endParaRPr b="1" i="1" sz="2400" u="sng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GB" sz="2400" u="sng"/>
                        <a:t>MOA / Subtypes</a:t>
                      </a:r>
                      <a:endParaRPr b="1" i="1" sz="2400" u="sng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GB" sz="2400" u="sng"/>
                        <a:t>SVR</a:t>
                      </a:r>
                      <a:endParaRPr b="1" i="1" sz="2400" u="sng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837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INTERFERONS 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IFN Alpha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&lt; 10%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837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Peg IFN Alpha 2a/2b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&lt; 20%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5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RIBAVARIN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“BOOSTER” with IFN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~ 40 - 50 %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DAA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810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2400"/>
                        <a:buChar char="●"/>
                      </a:pPr>
                      <a:r>
                        <a:rPr b="1" lang="en-GB" sz="2400"/>
                        <a:t>NS  3/4A inhibitor</a:t>
                      </a:r>
                      <a:endParaRPr b="1" sz="2400"/>
                    </a:p>
                    <a:p>
                      <a:pPr indent="-3810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2400"/>
                        <a:buChar char="●"/>
                      </a:pPr>
                      <a:r>
                        <a:rPr b="1" lang="en-GB" sz="2400"/>
                        <a:t>NS 5A inhibitor</a:t>
                      </a:r>
                      <a:endParaRPr b="1" sz="2400"/>
                    </a:p>
                    <a:p>
                      <a:pPr indent="-3810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2400"/>
                        <a:buChar char="●"/>
                      </a:pPr>
                      <a:r>
                        <a:rPr b="1" lang="en-GB" sz="2400">
                          <a:uFill>
                            <a:noFill/>
                          </a:uFill>
                          <a:hlinkClick r:id="rId3"/>
                        </a:rPr>
                        <a:t>NS</a:t>
                      </a:r>
                      <a:r>
                        <a:rPr b="1" lang="en-GB" sz="2400"/>
                        <a:t> 5B inhibitor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&gt; 95 %</a:t>
                      </a:r>
                      <a:endParaRPr b="1" sz="24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(RVR achieved)</a:t>
                      </a:r>
                      <a:endParaRPr b="1" sz="2400"/>
                    </a:p>
                  </a:txBody>
                  <a:tcPr marT="91425" marB="91425" marR="91425" marL="91425">
                    <a:lnL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0" y="1702313"/>
            <a:ext cx="9144000" cy="149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DAA (DIRECT ACTING AGENTS) ERA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(2011 - )</a:t>
            </a:r>
            <a:endParaRPr sz="3000"/>
          </a:p>
        </p:txBody>
      </p:sp>
      <p:sp>
        <p:nvSpPr>
          <p:cNvPr id="138" name="Google Shape;138;p26"/>
          <p:cNvSpPr txBox="1"/>
          <p:nvPr/>
        </p:nvSpPr>
        <p:spPr>
          <a:xfrm>
            <a:off x="7429365" y="-5"/>
            <a:ext cx="3199800" cy="16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dk2"/>
                </a:solidFill>
              </a:rPr>
              <a:t>🤔</a:t>
            </a:r>
            <a:endParaRPr sz="9600">
              <a:solidFill>
                <a:schemeClr val="dk2"/>
              </a:solidFill>
            </a:endParaRPr>
          </a:p>
        </p:txBody>
      </p:sp>
      <p:sp>
        <p:nvSpPr>
          <p:cNvPr id="139" name="Google Shape;139;p26"/>
          <p:cNvSpPr txBox="1"/>
          <p:nvPr/>
        </p:nvSpPr>
        <p:spPr>
          <a:xfrm rot="10800000">
            <a:off x="3551695" y="-7"/>
            <a:ext cx="2040600" cy="16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dk2"/>
                </a:solidFill>
              </a:rPr>
              <a:t>🤔</a:t>
            </a:r>
            <a:endParaRPr sz="9600">
              <a:solidFill>
                <a:schemeClr val="dk2"/>
              </a:solidFill>
            </a:endParaRPr>
          </a:p>
        </p:txBody>
      </p:sp>
      <p:sp>
        <p:nvSpPr>
          <p:cNvPr id="140" name="Google Shape;140;p26"/>
          <p:cNvSpPr txBox="1"/>
          <p:nvPr/>
        </p:nvSpPr>
        <p:spPr>
          <a:xfrm>
            <a:off x="155842" y="0"/>
            <a:ext cx="4026300" cy="16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dk2"/>
                </a:solidFill>
              </a:rPr>
              <a:t>🤔</a:t>
            </a:r>
            <a:endParaRPr sz="9600">
              <a:solidFill>
                <a:schemeClr val="dk2"/>
              </a:solidFill>
            </a:endParaRPr>
          </a:p>
        </p:txBody>
      </p:sp>
      <p:pic>
        <p:nvPicPr>
          <p:cNvPr id="141" name="Google Shape;141;p26"/>
          <p:cNvPicPr preferRelativeResize="0"/>
          <p:nvPr/>
        </p:nvPicPr>
        <p:blipFill rotWithShape="1">
          <a:blip r:embed="rId3">
            <a:alphaModFix/>
          </a:blip>
          <a:srcRect b="32069" l="0" r="0" t="0"/>
          <a:stretch/>
        </p:blipFill>
        <p:spPr>
          <a:xfrm>
            <a:off x="155850" y="3229125"/>
            <a:ext cx="8832299" cy="196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TREATMENT </a:t>
            </a:r>
            <a:endParaRPr/>
          </a:p>
        </p:txBody>
      </p:sp>
      <p:sp>
        <p:nvSpPr>
          <p:cNvPr id="147" name="Google Shape;14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8" name="Google Shape;14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139"/>
            <a:ext cx="9144001" cy="51112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title"/>
          </p:nvPr>
        </p:nvSpPr>
        <p:spPr>
          <a:xfrm>
            <a:off x="311700" y="23941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TREATMENT  : DAA … Why </a:t>
            </a:r>
            <a:r>
              <a:rPr b="1" lang="en-GB"/>
              <a:t>so special ?</a:t>
            </a:r>
            <a:endParaRPr b="1"/>
          </a:p>
        </p:txBody>
      </p:sp>
      <p:sp>
        <p:nvSpPr>
          <p:cNvPr id="154" name="Google Shape;154;p28"/>
          <p:cNvSpPr txBox="1"/>
          <p:nvPr/>
        </p:nvSpPr>
        <p:spPr>
          <a:xfrm>
            <a:off x="623400" y="1005720"/>
            <a:ext cx="85206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five 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all-oral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highly effective (&gt;95%)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low-resistance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pangenotypic 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well-tolerated 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short-duration (primarily 8–12 weeks) 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GB" sz="3000">
                <a:solidFill>
                  <a:schemeClr val="dk1"/>
                </a:solidFill>
              </a:rPr>
              <a:t>combination regimens </a:t>
            </a:r>
            <a:endParaRPr sz="3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/>
          <p:nvPr>
            <p:ph type="title"/>
          </p:nvPr>
        </p:nvSpPr>
        <p:spPr>
          <a:xfrm>
            <a:off x="311700" y="0"/>
            <a:ext cx="8520600" cy="65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COMBINATION DAA (APPROVED REGIMENS) </a:t>
            </a:r>
            <a:endParaRPr sz="2400"/>
          </a:p>
        </p:txBody>
      </p:sp>
      <p:graphicFrame>
        <p:nvGraphicFramePr>
          <p:cNvPr id="160" name="Google Shape;160;p29"/>
          <p:cNvGraphicFramePr/>
          <p:nvPr/>
        </p:nvGraphicFramePr>
        <p:xfrm>
          <a:off x="311688" y="6573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1159750"/>
                <a:gridCol w="4484950"/>
                <a:gridCol w="2875900"/>
              </a:tblGrid>
              <a:tr h="4776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REGIMEN 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GENOTYPE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6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Gleca-previr+ Pibren-asvir (GP)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486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Velpat-asvir + Sofos-buvir (SOS-VEL)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486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Sofosbuvir - Ledipasvir (SOS-LED)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All ex. Gen 2,3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86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Sofosbuvir-velpatasvir-voxilaprevir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PAN; Reserved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4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Glecaprevir-pibrentasvir plus sofosbuvir/ribavarin (GPS)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PAN; Reserved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418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6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Grazo-previr + Elb+asvir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Indicated in HIV co-infection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6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Parita-orevir + Ombrit-asvir + Dasa-buvir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Genotype 1a; Only by EASL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Daclat-asvir + Sofos-buvir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/>
          <p:nvPr>
            <p:ph type="title"/>
          </p:nvPr>
        </p:nvSpPr>
        <p:spPr>
          <a:xfrm>
            <a:off x="0" y="204425"/>
            <a:ext cx="914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 COMBINATION DAA (APPROVED REGIMENS) : TR</a:t>
            </a:r>
            <a:r>
              <a:rPr lang="en-GB" sz="1800"/>
              <a:t>EATMENT </a:t>
            </a:r>
            <a:r>
              <a:rPr lang="en-GB" sz="1800"/>
              <a:t>NAIVE</a:t>
            </a:r>
            <a:endParaRPr sz="1800"/>
          </a:p>
        </p:txBody>
      </p:sp>
      <p:graphicFrame>
        <p:nvGraphicFramePr>
          <p:cNvPr id="166" name="Google Shape;166;p30"/>
          <p:cNvGraphicFramePr/>
          <p:nvPr/>
        </p:nvGraphicFramePr>
        <p:xfrm>
          <a:off x="-12" y="776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2040050"/>
                <a:gridCol w="3725700"/>
                <a:gridCol w="1316650"/>
                <a:gridCol w="2061600"/>
              </a:tblGrid>
              <a:tr h="613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CIRRHOSIS ?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REGIMEN 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DURATION (Weeks)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GENOTYPE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18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WITHOUT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Gleca-previr 300mg + Pibren-asvir 120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 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9977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Velpat-asvir 100 mg + Sofos-buvir 40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4418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COMPENSA</a:t>
                      </a:r>
                      <a:r>
                        <a:rPr lang="en-GB"/>
                        <a:t>TED CIRRHOSIS 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Gleca-previr 300mg + Pibren-asvir 120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5722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Velpat-asvir 100 mg + Sofos-buvir 40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All ex. 3 (RAS : Y93H)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1825">
                <a:tc row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DECOMPENSATED CIRRHOSIS 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Velpat-asvir</a:t>
                      </a:r>
                      <a:r>
                        <a:rPr b="1" lang="en-GB" u="sng"/>
                        <a:t> /r</a:t>
                      </a:r>
                      <a:r>
                        <a:rPr lang="en-GB"/>
                        <a:t> 100 mg + Sofos-buvir 40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5722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Ledip-asvir </a:t>
                      </a:r>
                      <a:r>
                        <a:rPr b="1" lang="en-GB" u="sng"/>
                        <a:t>/r </a:t>
                      </a:r>
                      <a:r>
                        <a:rPr lang="en-GB"/>
                        <a:t>90 mg + Sofos-buvir 400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All ex. 3 (RAS : Y93H)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18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Velpat-asvir 100 mg + Sofos-buvir 40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24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4418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Ledip-asvir </a:t>
                      </a:r>
                      <a:r>
                        <a:rPr b="1" lang="en-GB" u="sng"/>
                        <a:t>/r </a:t>
                      </a:r>
                      <a:r>
                        <a:rPr lang="en-GB"/>
                        <a:t>90 mg + Sofos-buvir 400 mg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24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/>
          <p:nvPr>
            <p:ph type="title"/>
          </p:nvPr>
        </p:nvSpPr>
        <p:spPr>
          <a:xfrm>
            <a:off x="0" y="0"/>
            <a:ext cx="8967300" cy="19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 COMBINATION DAA (APPROVED REGIMENS) : PREVIOUSLY TREAT</a:t>
            </a:r>
            <a:r>
              <a:rPr lang="en-GB" sz="1800"/>
              <a:t>ED </a:t>
            </a:r>
            <a:endParaRPr sz="1800"/>
          </a:p>
        </p:txBody>
      </p:sp>
      <p:graphicFrame>
        <p:nvGraphicFramePr>
          <p:cNvPr id="172" name="Google Shape;172;p31"/>
          <p:cNvGraphicFramePr/>
          <p:nvPr/>
        </p:nvGraphicFramePr>
        <p:xfrm>
          <a:off x="88313" y="578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1983625"/>
                <a:gridCol w="4929625"/>
                <a:gridCol w="1032475"/>
                <a:gridCol w="1021625"/>
              </a:tblGrid>
              <a:tr h="5653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FAILURE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REGIMEN </a:t>
                      </a:r>
                      <a:endParaRPr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DURATION (Weeks)</a:t>
                      </a:r>
                      <a:endParaRPr sz="1200"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GENO TYPE</a:t>
                      </a:r>
                      <a:endParaRPr sz="1200"/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5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SOFOS-BUVIR 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Sofosbuvir-velpatasvir-voxilaprevir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9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Glecaprevir-pibrentasvir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16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All ex. 3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53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GLECAPREVIR-PIBRENTASVIR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Glecaprevir-pibrentasvir plus sofosbuvir and weightbased ribaviri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16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685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Sofosbuvir-velpatasvir-voxilaprevir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5176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DECOMPENSATED CIRRHOSIS 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Sofosbuvir-velpatasvir plus weight-based ribavirin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24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9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Ledipasvir-sofosbuvir plus ribavirine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24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All ex. 3 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53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MULTIPLE DAA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Glecaprevir-pibrentasvir plus sofosbuvir and weightbased ribavirin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16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5653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Sofosbuvir-velpatasvir-voxilaprevir plus weight-based ribavirin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24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PAN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  <a:endParaRPr b="1"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227017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Non A - Non B virus, 1989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small, single‐stranded positive‐sense enveloped RNA virus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E1,E2 : Highly variable : Persistance of infection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NS : NS2 to NS5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Hepatitis C replicates via an error‐prone RNAdependent RNA polymerase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HCV comprises six major genotypes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/>
          <p:nvPr>
            <p:ph type="title"/>
          </p:nvPr>
        </p:nvSpPr>
        <p:spPr>
          <a:xfrm>
            <a:off x="311700" y="343813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TREATMENT : CHOOSING REGIMENS .. </a:t>
            </a:r>
            <a:endParaRPr/>
          </a:p>
        </p:txBody>
      </p:sp>
      <p:sp>
        <p:nvSpPr>
          <p:cNvPr id="178" name="Google Shape;178;p32"/>
          <p:cNvSpPr txBox="1"/>
          <p:nvPr>
            <p:ph idx="1" type="body"/>
          </p:nvPr>
        </p:nvSpPr>
        <p:spPr>
          <a:xfrm>
            <a:off x="311700" y="863550"/>
            <a:ext cx="8520600" cy="39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In Decompensated patients</a:t>
            </a:r>
            <a:endParaRPr b="1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-previrs are contraindicated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Add RBV for 12 weeks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Or extend Rx to 24 weeks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If IFN Failures, switch to DAA’s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If First line DAA’s failure, </a:t>
            </a:r>
            <a:endParaRPr b="1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Add another DAA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Extend the duration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Use “Reserve” drugs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“Boost it” - Ribavarin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-GB" sz="1800">
                <a:solidFill>
                  <a:schemeClr val="dk1"/>
                </a:solidFill>
              </a:rPr>
              <a:t>Experimental 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Drug - Drug interactions (</a:t>
            </a:r>
            <a:r>
              <a:rPr b="1" lang="en-GB" u="sng">
                <a:solidFill>
                  <a:schemeClr val="hlink"/>
                </a:solidFill>
                <a:hlinkClick r:id="rId3"/>
              </a:rPr>
              <a:t>www.hep-druginteractions.org</a:t>
            </a:r>
            <a:r>
              <a:rPr b="1" lang="en-GB">
                <a:solidFill>
                  <a:schemeClr val="dk1"/>
                </a:solidFill>
              </a:rPr>
              <a:t>)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MONITORING…</a:t>
            </a:r>
            <a:endParaRPr/>
          </a:p>
        </p:txBody>
      </p:sp>
      <p:sp>
        <p:nvSpPr>
          <p:cNvPr id="184" name="Google Shape;184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No </a:t>
            </a:r>
            <a:r>
              <a:rPr b="1" lang="en-GB">
                <a:solidFill>
                  <a:schemeClr val="dk1"/>
                </a:solidFill>
              </a:rPr>
              <a:t>routine Liver related tests needed !!!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SVR at 12 weeks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After SVR :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  <p:graphicFrame>
        <p:nvGraphicFramePr>
          <p:cNvPr id="185" name="Google Shape;185;p33"/>
          <p:cNvGraphicFramePr/>
          <p:nvPr/>
        </p:nvGraphicFramePr>
        <p:xfrm>
          <a:off x="1061400" y="23991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3510600"/>
                <a:gridCol w="3510600"/>
              </a:tblGrid>
              <a:tr h="503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Patients without cirrhosis 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No further monitoring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3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Patients with cirrhosis 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Liver monitoring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3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With or without cirrhosis, but with ongoing risk factors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/>
                        <a:t>Liver monitoring 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TAKE HOME MESSAGE</a:t>
            </a:r>
            <a:endParaRPr/>
          </a:p>
        </p:txBody>
      </p:sp>
      <p:sp>
        <p:nvSpPr>
          <p:cNvPr id="191" name="Google Shape;191;p34"/>
          <p:cNvSpPr txBox="1"/>
          <p:nvPr>
            <p:ph idx="1" type="body"/>
          </p:nvPr>
        </p:nvSpPr>
        <p:spPr>
          <a:xfrm>
            <a:off x="311700" y="1211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HCV is curable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>
                <a:solidFill>
                  <a:schemeClr val="dk1"/>
                </a:solidFill>
              </a:rPr>
              <a:t>It's as simple as 1..2..3 (“Simplified Regimen”)</a:t>
            </a:r>
            <a:endParaRPr b="1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arenR"/>
            </a:pPr>
            <a:r>
              <a:rPr b="1" lang="en-GB" sz="1800">
                <a:solidFill>
                  <a:schemeClr val="dk1"/>
                </a:solidFill>
              </a:rPr>
              <a:t>Check HCV RNA, Rule out HIV/HBV/AIIH  (No other investigations are mandatory)</a:t>
            </a:r>
            <a:endParaRPr b="1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arenR"/>
            </a:pPr>
            <a:r>
              <a:rPr b="1" lang="en-GB" sz="1800">
                <a:solidFill>
                  <a:schemeClr val="dk1"/>
                </a:solidFill>
              </a:rPr>
              <a:t>Start GP or SOS-VEL (No in-treatment </a:t>
            </a:r>
            <a:r>
              <a:rPr b="1" lang="en-GB">
                <a:solidFill>
                  <a:schemeClr val="dk1"/>
                </a:solidFill>
              </a:rPr>
              <a:t>monitoring needed)</a:t>
            </a:r>
            <a:endParaRPr b="1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arenR"/>
            </a:pPr>
            <a:r>
              <a:rPr b="1" lang="en-GB" sz="1800">
                <a:solidFill>
                  <a:schemeClr val="dk1"/>
                </a:solidFill>
              </a:rPr>
              <a:t>SVR at 12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5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you…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0"/>
            <a:ext cx="88392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 rotWithShape="1">
          <a:blip r:embed="rId3">
            <a:alphaModFix/>
          </a:blip>
          <a:srcRect b="57319" l="0" r="0" t="0"/>
          <a:stretch/>
        </p:blipFill>
        <p:spPr>
          <a:xfrm>
            <a:off x="0" y="0"/>
            <a:ext cx="9143999" cy="1920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57319" l="35848" r="4839" t="0"/>
          <a:stretch/>
        </p:blipFill>
        <p:spPr>
          <a:xfrm>
            <a:off x="0" y="1920100"/>
            <a:ext cx="9143999" cy="32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184591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EPIDEMI</a:t>
            </a:r>
            <a:r>
              <a:rPr lang="en-GB"/>
              <a:t>OLOGY 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Char char="●"/>
            </a:pPr>
            <a:r>
              <a:rPr b="1" lang="en-GB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Genotypes</a:t>
            </a:r>
            <a:endParaRPr b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Char char="●"/>
            </a:pPr>
            <a:r>
              <a:rPr b="1" lang="en-GB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In India, genotype 3 is the predominant genotype (~63.85%) followed by genotype 1 (25.72%).</a:t>
            </a:r>
            <a:endParaRPr b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Char char="●"/>
            </a:pPr>
            <a:r>
              <a:rPr b="1" lang="en-GB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Three patterns : </a:t>
            </a:r>
            <a:endParaRPr b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lphaLcPeriod"/>
            </a:pPr>
            <a:r>
              <a:rPr b="1" lang="en-GB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Exposure via health care (lack of sterilization of medical instruments such as syringes)</a:t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lphaLcPeriod"/>
            </a:pPr>
            <a:r>
              <a:rPr b="1" lang="en-GB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IV drug abuse</a:t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lphaLcPeriod"/>
            </a:pPr>
            <a:r>
              <a:rPr b="1" lang="en-GB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Endemic (Sporadic / Unknown)</a:t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Char char="●"/>
            </a:pPr>
            <a:r>
              <a:rPr b="1" lang="en-GB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Transmission</a:t>
            </a:r>
            <a:endParaRPr b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lphaLcPeriod"/>
            </a:pPr>
            <a:r>
              <a:rPr b="1" lang="en-GB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Percutaneous (Transfusion, Needle stick)</a:t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lphaLcPeriod"/>
            </a:pPr>
            <a:r>
              <a:rPr b="1" lang="en-GB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Non-Percutaneous (Sexual, Perinatal)</a:t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5971083" y="4703625"/>
            <a:ext cx="45720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https://doi.org/10.4103/ijmr.IJMR_1850_16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CLINICAL FEATURES 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HCV infection rarely causes acute liver failure.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Majority proceeds to chronicty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Which inturn, triggers DCLD 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There is no DNA intermediate in the replication of the HCV genome or integration of viral nucleic acid.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178300" y="344700"/>
            <a:ext cx="5813700" cy="61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CLINICAL FEATURES </a:t>
            </a:r>
            <a:endParaRPr sz="3000"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178300" y="1160200"/>
            <a:ext cx="5049900" cy="379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➔"/>
            </a:pPr>
            <a:r>
              <a:rPr b="1" lang="en-GB" sz="2400">
                <a:solidFill>
                  <a:schemeClr val="dk1"/>
                </a:solidFill>
              </a:rPr>
              <a:t>Acute HCV Infection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ᄂ"/>
            </a:pPr>
            <a:r>
              <a:rPr b="1" lang="en-GB" sz="2400">
                <a:solidFill>
                  <a:schemeClr val="dk1"/>
                </a:solidFill>
              </a:rPr>
              <a:t>Fulminant Hepatitis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➔"/>
            </a:pPr>
            <a:r>
              <a:rPr b="1" lang="en-GB" sz="2400">
                <a:solidFill>
                  <a:schemeClr val="dk1"/>
                </a:solidFill>
              </a:rPr>
              <a:t>Chronic HCV 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ᄂ"/>
            </a:pPr>
            <a:r>
              <a:rPr b="1" lang="en-GB" sz="2400">
                <a:solidFill>
                  <a:schemeClr val="dk1"/>
                </a:solidFill>
              </a:rPr>
              <a:t>Extrahepatic </a:t>
            </a:r>
            <a:r>
              <a:rPr b="1" lang="en-GB" sz="2400">
                <a:solidFill>
                  <a:schemeClr val="dk1"/>
                </a:solidFill>
              </a:rPr>
              <a:t>manifestation 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ᄂ"/>
            </a:pPr>
            <a:r>
              <a:rPr b="1" lang="en-GB" sz="2400">
                <a:solidFill>
                  <a:schemeClr val="dk1"/>
                </a:solidFill>
              </a:rPr>
              <a:t>Chronic Active Hepatitis </a:t>
            </a:r>
            <a:endParaRPr b="1" sz="2400">
              <a:solidFill>
                <a:schemeClr val="dk1"/>
              </a:solidFill>
            </a:endParaRPr>
          </a:p>
          <a:p>
            <a: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↳"/>
            </a:pPr>
            <a:r>
              <a:rPr b="1" lang="en-GB" sz="2400">
                <a:solidFill>
                  <a:schemeClr val="dk1"/>
                </a:solidFill>
              </a:rPr>
              <a:t>Cirrhosis</a:t>
            </a:r>
            <a:endParaRPr b="1" sz="2400">
              <a:solidFill>
                <a:schemeClr val="dk1"/>
              </a:solidFill>
            </a:endParaRPr>
          </a:p>
          <a:p>
            <a:pPr indent="-3810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DCLD</a:t>
            </a:r>
            <a:endParaRPr b="1" sz="2400">
              <a:solidFill>
                <a:schemeClr val="dk1"/>
              </a:solidFill>
            </a:endParaRPr>
          </a:p>
          <a:p>
            <a: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↳"/>
            </a:pPr>
            <a:r>
              <a:rPr b="1" lang="en-GB" sz="2400">
                <a:solidFill>
                  <a:schemeClr val="dk1"/>
                </a:solidFill>
              </a:rPr>
              <a:t>HCC</a:t>
            </a:r>
            <a:endParaRPr b="1" sz="2400">
              <a:solidFill>
                <a:schemeClr val="dk1"/>
              </a:solidFill>
            </a:endParaRPr>
          </a:p>
        </p:txBody>
      </p:sp>
      <p:pic>
        <p:nvPicPr>
          <p:cNvPr id="94" name="Google Shape;94;p19"/>
          <p:cNvPicPr preferRelativeResize="0"/>
          <p:nvPr/>
        </p:nvPicPr>
        <p:blipFill rotWithShape="1">
          <a:blip r:embed="rId3">
            <a:alphaModFix/>
          </a:blip>
          <a:srcRect b="-1679" l="2638" r="0" t="1680"/>
          <a:stretch/>
        </p:blipFill>
        <p:spPr>
          <a:xfrm>
            <a:off x="5090375" y="0"/>
            <a:ext cx="4053626" cy="531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ACUTE HEPATITIS C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0" y="572700"/>
            <a:ext cx="6053700" cy="41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Majority asymptomatic 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Diagnosis : anti‐HCV and HCV RNA.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Complication : Chronic HCV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Rx if AST/ALT are elevated, and HCV RNA remains detected 2–4 months after first ascertainment, in a patient with apparent recent onset, to minimize the risk of chronicity.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Shorter courses (6–8 weeks) of sofosbuvir and ledipasvir</a:t>
            </a:r>
            <a:endParaRPr b="1" sz="2400">
              <a:solidFill>
                <a:schemeClr val="dk1"/>
              </a:solidFill>
            </a:endParaRPr>
          </a:p>
        </p:txBody>
      </p:sp>
      <p:pic>
        <p:nvPicPr>
          <p:cNvPr id="101" name="Google Shape;101;p20"/>
          <p:cNvPicPr preferRelativeResize="0"/>
          <p:nvPr/>
        </p:nvPicPr>
        <p:blipFill rotWithShape="1">
          <a:blip r:embed="rId3">
            <a:alphaModFix/>
          </a:blip>
          <a:srcRect b="0" l="0" r="14987" t="0"/>
          <a:stretch/>
        </p:blipFill>
        <p:spPr>
          <a:xfrm>
            <a:off x="5607275" y="863550"/>
            <a:ext cx="3536725" cy="341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0" y="0"/>
            <a:ext cx="8520600" cy="5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CHRONIC </a:t>
            </a:r>
            <a:r>
              <a:rPr lang="en-GB"/>
              <a:t>HEP</a:t>
            </a:r>
            <a:r>
              <a:rPr lang="en-GB"/>
              <a:t>ATITS C : EXTRA </a:t>
            </a:r>
            <a:r>
              <a:rPr lang="en-GB"/>
              <a:t>HEPATIC</a:t>
            </a:r>
            <a:endParaRPr/>
          </a:p>
        </p:txBody>
      </p:sp>
      <p:graphicFrame>
        <p:nvGraphicFramePr>
          <p:cNvPr id="107" name="Google Shape;107;p21"/>
          <p:cNvGraphicFramePr/>
          <p:nvPr/>
        </p:nvGraphicFramePr>
        <p:xfrm>
          <a:off x="155863" y="75752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{2261212E-8096-4023-926D-403D1CEAAB72}</a:tableStyleId>
              </a:tblPr>
              <a:tblGrid>
                <a:gridCol w="2320975"/>
                <a:gridCol w="3082900"/>
                <a:gridCol w="3428400"/>
              </a:tblGrid>
              <a:tr h="456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PROVEN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POSSIB</a:t>
                      </a:r>
                      <a:r>
                        <a:rPr lang="en-GB" sz="1800"/>
                        <a:t>LE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60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IMMUNE COMPLEX RELATED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AI THYROIDITIS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ESSENTIAL MIXED CRYOGLOBULINEMIA (</a:t>
                      </a:r>
                      <a:r>
                        <a:rPr lang="en-GB" sz="1800"/>
                        <a:t>MPGN, CUTANEOUS VASCULITIS</a:t>
                      </a:r>
                      <a:r>
                        <a:rPr lang="en-GB" sz="1800"/>
                        <a:t>)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MGUS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NHL - B CELL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Non Cryoglobulinemic Nephropathy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60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NON IMMUNE COMPLEX RELATED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LICHEN PLANUS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RENAL INJURY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Sjogren, Sicca syndrome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Metabolic </a:t>
                      </a:r>
                      <a:r>
                        <a:rPr lang="en-GB" sz="1800"/>
                        <a:t>syndrome, Insulin Resistance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Porphyria cutenea tarda</a:t>
                      </a:r>
                      <a:endParaRPr sz="1800"/>
                    </a:p>
                    <a:p>
                      <a:pPr indent="-3429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Char char="●"/>
                      </a:pPr>
                      <a:r>
                        <a:rPr lang="en-GB" sz="1800"/>
                        <a:t>Vitiligo</a:t>
                      </a:r>
                      <a:endParaRPr sz="1800"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