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0" r:id="rId3"/>
    <p:sldId id="332" r:id="rId4"/>
    <p:sldId id="331" r:id="rId5"/>
    <p:sldId id="333" r:id="rId6"/>
    <p:sldId id="334" r:id="rId7"/>
    <p:sldId id="335" r:id="rId8"/>
    <p:sldId id="339" r:id="rId9"/>
    <p:sldId id="340" r:id="rId10"/>
    <p:sldId id="341" r:id="rId11"/>
    <p:sldId id="351" r:id="rId12"/>
    <p:sldId id="343" r:id="rId13"/>
    <p:sldId id="345" r:id="rId14"/>
    <p:sldId id="346" r:id="rId15"/>
    <p:sldId id="348" r:id="rId16"/>
    <p:sldId id="352" r:id="rId17"/>
    <p:sldId id="349" r:id="rId18"/>
    <p:sldId id="353" r:id="rId19"/>
    <p:sldId id="350" r:id="rId20"/>
    <p:sldId id="354" r:id="rId21"/>
    <p:sldId id="355" r:id="rId22"/>
    <p:sldId id="356" r:id="rId23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1242" autoAdjust="0"/>
  </p:normalViewPr>
  <p:slideViewPr>
    <p:cSldViewPr snapToGrid="0" showGuides="1">
      <p:cViewPr varScale="1">
        <p:scale>
          <a:sx n="78" d="100"/>
          <a:sy n="78" d="100"/>
        </p:scale>
        <p:origin x="110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/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/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2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half" idx="3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8" name="灯片编号占位符 7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/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/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/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/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/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/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/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/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/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/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/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/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3_100_110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3_100_1100_a_1_1#clear#"/>
          <p:cNvSpPr/>
          <p:nvPr>
            <p:ph type="ctrTitle"/>
          </p:nvPr>
        </p:nvSpPr>
        <p:spPr>
          <a:xfrm>
            <a:off x="1668780" y="694055"/>
            <a:ext cx="7772400" cy="1470025"/>
          </a:xfrm>
        </p:spPr>
        <p:txBody>
          <a:bodyPr vert="horz" wrap="square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1" hangingPunct="1"/>
            <a:r>
              <a:rPr lang="en-AU"/>
              <a:t>JOURNAL CLUB</a:t>
            </a:r>
            <a:br>
              <a:rPr lang="en-AU"/>
            </a:br>
            <a:r>
              <a:rPr lang="en-AU" sz="2800"/>
              <a:t>BY 3RD MU</a:t>
            </a:r>
            <a:endParaRPr lang="en-AU" sz="2800"/>
          </a:p>
        </p:txBody>
      </p:sp>
      <p:sp>
        <p:nvSpPr>
          <p:cNvPr id="3076" name="Rectangle 3" descr="#wm#_a_03_100_1100_b_1_1#clear#"/>
          <p:cNvSpPr/>
          <p:nvPr>
            <p:ph type="subTitle"/>
          </p:nvPr>
        </p:nvSpPr>
        <p:spPr>
          <a:xfrm>
            <a:off x="1136015" y="2913380"/>
            <a:ext cx="10970895" cy="2833370"/>
          </a:xfrm>
        </p:spPr>
        <p:txBody>
          <a:bodyPr vert="horz" wrap="square"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-4572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-9144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13716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-18288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hangingPunct="1"/>
            <a:r>
              <a:rPr lang="en-AU" sz="3600" b="1"/>
              <a:t>CHIEF PROF DR.K.SENTHIL MD</a:t>
            </a:r>
            <a:endParaRPr lang="en-AU" sz="3600" b="1"/>
          </a:p>
          <a:p>
            <a:pPr lvl="0" eaLnBrk="1" hangingPunct="1"/>
            <a:r>
              <a:rPr lang="en-AU"/>
              <a:t>ASST PROF :DR.MANIKANDAN MD</a:t>
            </a:r>
            <a:endParaRPr lang="en-AU"/>
          </a:p>
          <a:p>
            <a:pPr lvl="0" eaLnBrk="1" hangingPunct="1"/>
            <a:r>
              <a:rPr lang="en-AU"/>
              <a:t>DR.SARAVANA MADHAV MD</a:t>
            </a:r>
            <a:endParaRPr lang="en-AU"/>
          </a:p>
          <a:p>
            <a:pPr lvl="0" eaLnBrk="1" hangingPunct="1"/>
            <a:r>
              <a:rPr lang="en-AU"/>
              <a:t>DR.ILAMARAN MD DM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2 01:23:57.056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8665" y="200025"/>
            <a:ext cx="8154670" cy="645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2_210_12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2_210_120_a_1_1#clear#"/>
          <p:cNvSpPr/>
          <p:nvPr>
            <p:ph type="title"/>
          </p:nvPr>
        </p:nvSpPr>
        <p:spPr>
          <a:xfrm>
            <a:off x="1450309" y="264134"/>
            <a:ext cx="9291215" cy="1049235"/>
          </a:xfrm>
        </p:spPr>
        <p:txBody>
          <a:bodyPr vert="horz" wrap="square" anchor="ctr"/>
          <a:p>
            <a:pPr lvl="0" eaLnBrk="1" hangingPunct="1"/>
            <a:r>
              <a:rPr lang="en-AU"/>
              <a:t>PRIMARY END POINT</a:t>
            </a:r>
            <a:endParaRPr lang="en-AU"/>
          </a:p>
        </p:txBody>
      </p:sp>
      <p:sp>
        <p:nvSpPr>
          <p:cNvPr id="3077" name="Rectangle 4" descr="#wm#_a_02_210_120_b_2_1#clear#"/>
          <p:cNvSpPr/>
          <p:nvPr>
            <p:ph type="body" sz="half"/>
          </p:nvPr>
        </p:nvSpPr>
        <p:spPr>
          <a:xfrm>
            <a:off x="401955" y="1532255"/>
            <a:ext cx="11792585" cy="4572000"/>
          </a:xfrm>
        </p:spPr>
        <p:txBody>
          <a:bodyPr vert="horz" wrap="square" anchor="t">
            <a:normAutofit lnSpcReduction="20000"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AU" b="1"/>
              <a:t>PROGRESSION FREE SURVIVAL</a:t>
            </a:r>
            <a:endParaRPr lang="en-AU" b="1"/>
          </a:p>
          <a:p>
            <a:pPr marL="0" lvl="0" indent="0" eaLnBrk="1" hangingPunct="1">
              <a:buNone/>
            </a:pPr>
            <a:endParaRPr lang="en-AU" b="1"/>
          </a:p>
          <a:p>
            <a:pPr marL="0" lvl="0" indent="0" eaLnBrk="1" hangingPunct="1">
              <a:buNone/>
            </a:pPr>
            <a:r>
              <a:rPr lang="en-AU"/>
              <a:t>the time from the date of randomization to the date of first documentation disease progression or the date of death from any cause, whichever occurs first.</a:t>
            </a:r>
            <a:endParaRPr lang="en-AU"/>
          </a:p>
          <a:p>
            <a:pPr marL="0" lvl="0" indent="0" eaLnBrk="1" hangingPunct="1">
              <a:buNone/>
            </a:pPr>
            <a:endParaRPr lang="en-AU"/>
          </a:p>
          <a:p>
            <a:pPr marL="0" lvl="0" indent="0" eaLnBrk="1" hangingPunct="1">
              <a:buNone/>
            </a:pPr>
            <a:r>
              <a:rPr lang="en-AU"/>
              <a:t>At 60 months, progression-free survival as assessed on the basis of independent review was 63.2% in the isatuximab-VRd group, as compared with 45.2% in the VRd group (hazard ratio for disease progression or death, 0.60; 98.5% confidence interval [CI], 0.41 to 0.88; P&lt;0.001)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3" name="Picture 2" descr="2024-12-01 18:34:29.515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685" y="113665"/>
            <a:ext cx="11389995" cy="663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1 18:35:41.649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285" y="309245"/>
            <a:ext cx="9916795" cy="6239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1 19:16:07.817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231775"/>
            <a:ext cx="9653905" cy="639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2 01:26:41.36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580390"/>
            <a:ext cx="10240645" cy="5696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1 19:17:15.218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0" y="269875"/>
            <a:ext cx="9638665" cy="631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>
          <a:xfrm>
            <a:off x="308579" y="78714"/>
            <a:ext cx="9291215" cy="1049235"/>
          </a:xfrm>
        </p:spPr>
        <p:txBody>
          <a:bodyPr vert="horz" wrap="square" anchor="ctr"/>
          <a:p>
            <a:pPr lvl="0" eaLnBrk="1" hangingPunct="1"/>
            <a:r>
              <a:rPr lang="en-AU"/>
              <a:t>SAFETY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2 01:27:27.803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7095" y="1307465"/>
            <a:ext cx="8269605" cy="5192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>
          <a:xfrm>
            <a:off x="1204595" y="125095"/>
            <a:ext cx="9305925" cy="1064260"/>
          </a:xfrm>
        </p:spPr>
        <p:txBody>
          <a:bodyPr vert="horz" wrap="square" anchor="ctr"/>
          <a:p>
            <a:pPr lvl="0" eaLnBrk="1" hangingPunct="1"/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1204595" y="1784350"/>
            <a:ext cx="9306560" cy="3867150"/>
          </a:xfrm>
        </p:spPr>
        <p:txBody>
          <a:bodyPr vert="horz" wrap="square" anchor="t"/>
          <a:p>
            <a:pPr lvl="0" eaLnBrk="1" hangingPunct="1"/>
            <a:r>
              <a:rPr sz="2800"/>
              <a:t>At a median follow-up of 59.7 months (inter- quartile range, 56.0 to 63.2), disease progression or death had occurred in 162 patients (84 of 265 [31.7%] in the isatuximab-VRd group and 78 of 181 [43.1%] in the VRd group)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en-AU"/>
              <a:t>LIMITATIONS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  <a:r>
              <a:rPr sz="2800"/>
              <a:t>The trial excluded patients older than 80 years of age at the time of enrollment; whether outcomes in these older patients would be similar to those in the trial population is unclear.</a:t>
            </a:r>
            <a:endParaRPr sz="2800"/>
          </a:p>
          <a:p>
            <a:pPr lvl="0" eaLnBrk="1" hangingPunct="1"/>
            <a:r>
              <a:rPr sz="2800"/>
              <a:t> Black patients were underrepresented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12-01 11:27:32.964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785" y="357505"/>
            <a:ext cx="9288145" cy="614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>
          <a:xfrm>
            <a:off x="1450309" y="62839"/>
            <a:ext cx="9291215" cy="1049235"/>
          </a:xfrm>
        </p:spPr>
        <p:txBody>
          <a:bodyPr vert="horz" wrap="square" anchor="ctr"/>
          <a:p>
            <a:pPr lvl="0" eaLnBrk="1" hangingPunct="1"/>
            <a:r>
              <a:rPr lang="en-AU"/>
              <a:t>CONCLUSION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539750" y="857885"/>
            <a:ext cx="11746865" cy="5843905"/>
          </a:xfrm>
        </p:spPr>
        <p:txBody>
          <a:bodyPr vert="horz" wrap="square" anchor="t">
            <a:normAutofit/>
          </a:bodyPr>
          <a:p>
            <a:pPr lvl="0" eaLnBrk="1" hangingPunct="1"/>
            <a:r>
              <a:rPr sz="2800"/>
              <a:t>Results from the international, phase 3 IMROZ trial showed that the addition of isatuximab to a VRd regimen led to a significant 40% lower risk of progression or death at a median follow-up of 5 years. </a:t>
            </a:r>
            <a:endParaRPr sz="2800"/>
          </a:p>
          <a:p>
            <a:pPr lvl="0" eaLnBrk="1" hangingPunct="1"/>
            <a:r>
              <a:rPr sz="2800"/>
              <a:t>The es</a:t>
            </a:r>
            <a:r>
              <a:rPr lang="en-AU" sz="2800"/>
              <a:t>t</a:t>
            </a:r>
            <a:r>
              <a:rPr sz="2800"/>
              <a:t>imated progression-free survival at 60 months was 63.2% in the isatuximab-VRd group, as compared with 45.2% in the VRd group — a finding that highlights the profound progression-free survival benefit with the isatuximab-VRd regimen in patients 80 years of age or younger with previously untreated myeloma who were ineligible for transplantation.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7_210_111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7_210_111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</a:p>
        </p:txBody>
      </p:sp>
      <p:sp>
        <p:nvSpPr>
          <p:cNvPr id="3076" name="Rectangle 3" descr="#wm#_a_07_210_111_c_1_607*2286"/>
          <p:cNvSpPr/>
          <p:nvPr>
            <p:ph sz="half" idx="1"/>
          </p:nvPr>
        </p:nvSpPr>
        <p:spPr>
          <a:xfrm>
            <a:off x="1981200" y="1600200"/>
            <a:ext cx="8229600" cy="2185988"/>
          </a:xfrm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AU" sz="7200" b="1" i="1">
                <a:latin typeface="Chalkboard SE" charset="0"/>
                <a:ea typeface="Chalkboard SE" charset="0"/>
              </a:rPr>
              <a:t>THANK YOU</a:t>
            </a:r>
            <a:endParaRPr lang="en-AU" sz="7200" b="1" i="1">
              <a:latin typeface="Chalkboard SE" charset="0"/>
              <a:ea typeface="Chalkboard SE" charset="0"/>
            </a:endParaRPr>
          </a:p>
        </p:txBody>
      </p:sp>
      <p:sp>
        <p:nvSpPr>
          <p:cNvPr id="3077" name="Rectangle 4" descr="#wm#_a_07_210_111_b_1_1#clear#"/>
          <p:cNvSpPr/>
          <p:nvPr>
            <p:ph type="body" sz="half"/>
          </p:nvPr>
        </p:nvSpPr>
        <p:spPr>
          <a:xfrm>
            <a:off x="1981200" y="3938588"/>
            <a:ext cx="8229600" cy="2185987"/>
          </a:xfrm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hangingPunct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en-AU"/>
              <a:t>AIM OF THE STUDY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1450309" y="1853807"/>
            <a:ext cx="9291215" cy="3450613"/>
          </a:xfrm>
        </p:spPr>
        <p:txBody>
          <a:bodyPr vert="horz" wrap="square" anchor="t">
            <a:noAutofit/>
          </a:bodyPr>
          <a:p>
            <a:pPr marL="0" lvl="0" indent="0" eaLnBrk="1" hangingPunct="1">
              <a:buNone/>
            </a:pPr>
            <a:r>
              <a:rPr lang="en-AU" sz="2800"/>
              <a:t>To </a:t>
            </a:r>
            <a:r>
              <a:rPr sz="2800"/>
              <a:t>assess the clinical benefit of isatuximab in combination with bortezomib, lenalidomide and dexamethasone versus bortezomib, lenalidomide and dexamethasone in patients with newly diagnosed multiple myeloma not eligible for transplant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en-AU"/>
              <a:t>METHOD OF STUDY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1041400" y="1853565"/>
            <a:ext cx="10109200" cy="4052570"/>
          </a:xfrm>
        </p:spPr>
        <p:txBody>
          <a:bodyPr vert="horz" wrap="square" anchor="t">
            <a:normAutofit lnSpcReduction="20000"/>
          </a:bodyPr>
          <a:p>
            <a:pPr lvl="0" eaLnBrk="1" hangingPunct="1"/>
            <a:r>
              <a:rPr lang="en-AU" sz="2800"/>
              <a:t>IMROZ trial</a:t>
            </a:r>
            <a:r>
              <a:rPr sz="2800"/>
              <a:t> is a prospective, multicenter, international, randomized, open-label, parallel group, 2 arm study </a:t>
            </a:r>
            <a:r>
              <a:rPr lang="en-AU" sz="2800"/>
              <a:t>done in 446 multiple myeloma patients</a:t>
            </a:r>
            <a:endParaRPr lang="en-AU" sz="2800"/>
          </a:p>
          <a:p>
            <a:pPr lvl="0" eaLnBrk="1" hangingPunct="1"/>
            <a:r>
              <a:rPr lang="en-AU" sz="2800"/>
              <a:t>patients were randomly assigned using an interactive response technology (IRT) in a 3:2 ratio to one of the two treatment arms</a:t>
            </a:r>
            <a:endParaRPr lang="en-A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en-AU"/>
              <a:t>INCLUSION CRITERIA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1451610" y="2015490"/>
            <a:ext cx="9646920" cy="4067810"/>
          </a:xfrm>
        </p:spPr>
        <p:txBody>
          <a:bodyPr vert="horz" wrap="square" anchor="t">
            <a:normAutofit lnSpcReduction="20000"/>
          </a:bodyPr>
          <a:p>
            <a:pPr lvl="0" eaLnBrk="1" hangingPunct="1"/>
            <a:r>
              <a:rPr sz="2800"/>
              <a:t>Symptomatic multiple myeloma, as defined by the IMWG criteria.</a:t>
            </a:r>
            <a:endParaRPr sz="2800"/>
          </a:p>
          <a:p>
            <a:pPr lvl="0" eaLnBrk="1" hangingPunct="1"/>
            <a:r>
              <a:rPr sz="2800"/>
              <a:t>Patients who are newly diagnosed and not considered for high-dose chemotherapy due to: being age ≥65 years; or &lt;65 years with important comorbidities likely to have a negative impact on tolerability of high dose chemotherapy with SCT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>
          <a:xfrm>
            <a:off x="972789" y="170789"/>
            <a:ext cx="9291215" cy="1049235"/>
          </a:xfrm>
        </p:spPr>
        <p:txBody>
          <a:bodyPr vert="horz" wrap="square" anchor="ctr"/>
          <a:p>
            <a:pPr lvl="0" eaLnBrk="1" hangingPunct="1"/>
            <a:r>
              <a:rPr lang="en-AU"/>
              <a:t>EXCLUSION CRITERIA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972820" y="1219835"/>
            <a:ext cx="10989945" cy="5396230"/>
          </a:xfrm>
        </p:spPr>
        <p:txBody>
          <a:bodyPr vert="horz" wrap="square" anchor="t">
            <a:normAutofit/>
          </a:bodyPr>
          <a:p>
            <a:pPr lvl="0" eaLnBrk="1" hangingPunct="1"/>
            <a:r>
              <a:rPr lang="en-AU" sz="2800"/>
              <a:t>less than 18 yrs an</a:t>
            </a:r>
            <a:r>
              <a:rPr sz="2800"/>
              <a:t>d more than 80 years of age.</a:t>
            </a:r>
            <a:endParaRPr sz="2800"/>
          </a:p>
          <a:p>
            <a:pPr lvl="0" eaLnBrk="1" hangingPunct="1"/>
            <a:r>
              <a:rPr sz="2800"/>
              <a:t>Diagnosis of primary amyloidosis, monoclonal gammopathy of undetermined significance, or smoldering multiple myeloma .</a:t>
            </a:r>
            <a:endParaRPr sz="2800"/>
          </a:p>
          <a:p>
            <a:pPr lvl="0" eaLnBrk="1" hangingPunct="1"/>
            <a:r>
              <a:rPr sz="2800"/>
              <a:t>Diagnosis of Waldenström's disease, or other conditions in which IgM M-protein is present in the absence of a clonal plasma cell infiltration with lytic bone lesion</a:t>
            </a:r>
            <a:endParaRPr sz="2800"/>
          </a:p>
          <a:p>
            <a:pPr lvl="0" eaLnBrk="1" hangingPunct="1"/>
            <a:r>
              <a:rPr sz="2800"/>
              <a:t>Prior or current systemic therapy, or SCT for symptomatic multiple myeloma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en-AU"/>
              <a:t>INDUCTION PERIOD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  <a:r>
              <a:rPr sz="2800"/>
              <a:t>The total duration of the induction period will be 24 weeks (4 cycles). The duration of each cycle in the induction period will be 42 days (6 weeks) and a total of 4 cycles is planned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278130" y="146685"/>
            <a:ext cx="11097260" cy="5969000"/>
          </a:xfrm>
        </p:spPr>
        <p:txBody>
          <a:bodyPr vert="horz" wrap="square" anchor="t">
            <a:noAutofit/>
          </a:bodyPr>
          <a:p>
            <a:pPr lvl="0" eaLnBrk="1" hangingPunct="1"/>
            <a:r>
              <a:rPr sz="2800"/>
              <a:t>Isatuximab (IVRd arm only) intravenously (IV) at the dose of 10 mg/kg on Days 1, 8, 15, 22, 29 in Cycle 1; from Cycle 2 onwards, it will be given on Days 1, 15, 29.</a:t>
            </a:r>
            <a:endParaRPr sz="2800"/>
          </a:p>
          <a:p>
            <a:pPr lvl="0" eaLnBrk="1" hangingPunct="1"/>
            <a:r>
              <a:rPr sz="2800"/>
              <a:t>Bortezomib subcutaneously (SC) at the dose of 1.3 mg/m² on Days 1, 4, 8, 11, 22, 25, 29, and 32.</a:t>
            </a:r>
            <a:endParaRPr sz="2800"/>
          </a:p>
          <a:p>
            <a:pPr lvl="0" eaLnBrk="1" hangingPunct="1"/>
            <a:r>
              <a:rPr sz="2800"/>
              <a:t>Lenalidomide per os (PO) at the dose of 25 mg/day (10 mg/day for patients with creatinine clearance [CrCl] ≥30 to &lt;60 mL/min) from Day 1 to Day 14 and from Day 22 to Day 35 of each cycle.</a:t>
            </a:r>
            <a:endParaRPr sz="2800"/>
          </a:p>
          <a:p>
            <a:pPr lvl="0" eaLnBrk="1" hangingPunct="1"/>
            <a:r>
              <a:rPr sz="2800"/>
              <a:t>Dexamethasone IV  at a dose of 20 mg/day on the days of isatuximab administration (for patients in the IVRd arm) and PO otherwise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152400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5" name="Rectangle 2" descr="#wm#_a_04_210_110_a_1_1#clear#"/>
          <p:cNvSpPr/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en-AU"/>
              <a:t>CONTINOUS TREATMENT PERIOD</a:t>
            </a:r>
            <a:endParaRPr lang="en-AU"/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/>
        <p:txBody>
          <a:bodyPr vert="horz" wrap="square" anchor="t"/>
          <a:p>
            <a:pPr lvl="0" eaLnBrk="1" hangingPunct="1"/>
            <a:r>
              <a:rPr sz="2800"/>
              <a:t>After completion of Cycle 4, patients will enter the continuous treatment period.</a:t>
            </a:r>
            <a:endParaRPr sz="2800"/>
          </a:p>
          <a:p>
            <a:pPr lvl="0" eaLnBrk="1" hangingPunct="1"/>
            <a:r>
              <a:rPr sz="2800"/>
              <a:t>The duration of each cycle will be 28 days (4 weeks). Continuous treatment may continue until disease progression, unacceptable AE, or patient’s decision to discontinue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0</Words>
  <Application/>
  <PresentationFormat>Widescreen</PresentationFormat>
  <Paragraphs>55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宋体</vt:lpstr>
      <vt:lpstr>Chalkduster</vt:lpstr>
      <vt:lpstr>Rockwell</vt:lpstr>
      <vt:lpstr>Calibri</vt:lpstr>
      <vt:lpstr>Chalkboard SE</vt:lpstr>
      <vt:lpstr>Gallery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MANAGEMENT OF ISCHEMIC STROKE</dc:title>
  <dc:creator>Manoj Prabhu</dc:creator>
  <cp:lastModifiedBy>iPad</cp:lastModifiedBy>
  <cp:revision>2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56E08130512D004178B00C6784BD9B22_33</vt:lpwstr>
  </property>
  <property fmtid="{D5CDD505-2E9C-101B-9397-08002B2CF9AE}" pid="3" name="KSOProductBuildVer">
    <vt:lpwstr>3081-11.33.82</vt:lpwstr>
  </property>
</Properties>
</file>