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858000" cy="91440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tableStyles" Target="tableStyles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A21A6-B727-4678-9475-EB742066BB9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B959-46A4-4518-B9CC-896E8DB06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AB959-46A4-4518-B9CC-896E8DB06D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4408E9-7799-48EC-9DA9-8C5535C84382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0BFFB3D-C4A1-4A38-909E-E276C41D0E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to coma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22967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VII Medicine unit</a:t>
            </a:r>
          </a:p>
          <a:p>
            <a:r>
              <a:rPr lang="en-US" dirty="0" smtClean="0"/>
              <a:t>Chief-</a:t>
            </a:r>
            <a:r>
              <a:rPr lang="en-US" dirty="0" err="1" smtClean="0"/>
              <a:t>Dr.Alagavenkatesan</a:t>
            </a:r>
            <a:r>
              <a:rPr lang="en-US" dirty="0" smtClean="0"/>
              <a:t> MD.,</a:t>
            </a:r>
          </a:p>
          <a:p>
            <a:r>
              <a:rPr lang="en-US" dirty="0" smtClean="0"/>
              <a:t>Assistant professors-</a:t>
            </a:r>
            <a:r>
              <a:rPr lang="en-US" dirty="0" err="1" smtClean="0"/>
              <a:t>Dr.Arul</a:t>
            </a:r>
            <a:r>
              <a:rPr lang="en-US" dirty="0" smtClean="0"/>
              <a:t> </a:t>
            </a:r>
            <a:r>
              <a:rPr lang="en-US" dirty="0" err="1" smtClean="0"/>
              <a:t>prakash</a:t>
            </a:r>
            <a:r>
              <a:rPr lang="en-US" dirty="0" smtClean="0"/>
              <a:t> MD.,</a:t>
            </a:r>
          </a:p>
          <a:p>
            <a:r>
              <a:rPr lang="en-US" dirty="0" err="1" smtClean="0"/>
              <a:t>Dr.Vinoth</a:t>
            </a:r>
            <a:r>
              <a:rPr lang="en-US" dirty="0" smtClean="0"/>
              <a:t> </a:t>
            </a:r>
            <a:r>
              <a:rPr lang="en-US" dirty="0" err="1" smtClean="0"/>
              <a:t>kannan</a:t>
            </a:r>
            <a:r>
              <a:rPr lang="en-US" dirty="0" smtClean="0"/>
              <a:t> MD.,</a:t>
            </a:r>
          </a:p>
          <a:p>
            <a:r>
              <a:rPr lang="en-US" dirty="0" err="1" smtClean="0"/>
              <a:t>Dr.Nabil</a:t>
            </a:r>
            <a:r>
              <a:rPr lang="en-US" dirty="0" smtClean="0"/>
              <a:t> </a:t>
            </a:r>
            <a:r>
              <a:rPr lang="en-US" dirty="0" err="1" smtClean="0"/>
              <a:t>Fayaz</a:t>
            </a:r>
            <a:r>
              <a:rPr lang="en-US" dirty="0" smtClean="0"/>
              <a:t> MD.,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6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Cushing’s reflex-hypertension and </a:t>
            </a:r>
            <a:r>
              <a:rPr lang="en-US" dirty="0" err="1" smtClean="0"/>
              <a:t>bradycardia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6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of consciousness</a:t>
            </a:r>
          </a:p>
          <a:p>
            <a:r>
              <a:rPr lang="en-US" dirty="0" smtClean="0"/>
              <a:t>Pupils</a:t>
            </a:r>
          </a:p>
          <a:p>
            <a:r>
              <a:rPr lang="en-US" dirty="0" smtClean="0"/>
              <a:t>Eye movements</a:t>
            </a:r>
          </a:p>
          <a:p>
            <a:r>
              <a:rPr lang="en-US" dirty="0" smtClean="0"/>
              <a:t>Fundus examination</a:t>
            </a:r>
          </a:p>
          <a:p>
            <a:r>
              <a:rPr lang="en-US" dirty="0" smtClean="0"/>
              <a:t>Motor status</a:t>
            </a:r>
          </a:p>
          <a:p>
            <a:r>
              <a:rPr lang="en-US" dirty="0" smtClean="0"/>
              <a:t>Reflexes</a:t>
            </a:r>
          </a:p>
          <a:p>
            <a:r>
              <a:rPr lang="en-US" dirty="0" smtClean="0"/>
              <a:t>Meningeal signs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42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64171" cy="700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14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SCORE-Full Outline of Unresponsiveness 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81138"/>
            <a:ext cx="500966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18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AVPU scale correlates to distinct GSC ranges, as outlined </a:t>
            </a:r>
            <a:r>
              <a:rPr lang="en-US" dirty="0" smtClean="0"/>
              <a:t>below</a:t>
            </a:r>
            <a:endParaRPr lang="en-US" dirty="0"/>
          </a:p>
          <a:p>
            <a:r>
              <a:rPr lang="en-US" dirty="0"/>
              <a:t>GCS Score 15 - Alert</a:t>
            </a:r>
          </a:p>
          <a:p>
            <a:r>
              <a:rPr lang="en-US" dirty="0"/>
              <a:t>GCS 12 to 13 - Verbally Responsive</a:t>
            </a:r>
          </a:p>
          <a:p>
            <a:r>
              <a:rPr lang="en-US" dirty="0"/>
              <a:t>GCS 5 to 6 - Physically Responsive </a:t>
            </a:r>
          </a:p>
          <a:p>
            <a:r>
              <a:rPr lang="en-US" dirty="0"/>
              <a:t>GCS 3 - Unresponsive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1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B/L pinpoint pupil-Opiate </a:t>
            </a:r>
            <a:r>
              <a:rPr lang="en-US" dirty="0" err="1" smtClean="0"/>
              <a:t>toxicity,pontine</a:t>
            </a:r>
            <a:r>
              <a:rPr lang="en-US" dirty="0" smtClean="0"/>
              <a:t> hemorrhage</a:t>
            </a:r>
          </a:p>
          <a:p>
            <a:r>
              <a:rPr lang="en-US" dirty="0" smtClean="0"/>
              <a:t>B/L </a:t>
            </a:r>
            <a:r>
              <a:rPr lang="en-US" dirty="0" err="1" smtClean="0"/>
              <a:t>mydriasis</a:t>
            </a:r>
            <a:r>
              <a:rPr lang="en-US" dirty="0" smtClean="0"/>
              <a:t>-anticholinergic </a:t>
            </a:r>
            <a:r>
              <a:rPr lang="en-US" dirty="0" err="1" smtClean="0"/>
              <a:t>intoxication,botulism</a:t>
            </a:r>
            <a:endParaRPr lang="en-US" dirty="0" smtClean="0"/>
          </a:p>
          <a:p>
            <a:r>
              <a:rPr lang="en-US" dirty="0" smtClean="0"/>
              <a:t>Unilateral dilated pupil-</a:t>
            </a:r>
            <a:r>
              <a:rPr lang="en-US" dirty="0" err="1" smtClean="0"/>
              <a:t>uncal</a:t>
            </a:r>
            <a:r>
              <a:rPr lang="en-US" dirty="0" smtClean="0"/>
              <a:t> herniation(Hutchinson pupil)</a:t>
            </a:r>
          </a:p>
          <a:p>
            <a:r>
              <a:rPr lang="en-US" dirty="0" smtClean="0"/>
              <a:t>Brain </a:t>
            </a:r>
            <a:r>
              <a:rPr lang="en-US" dirty="0" smtClean="0"/>
              <a:t>death-pupillary </a:t>
            </a:r>
            <a:r>
              <a:rPr lang="en-US" dirty="0" smtClean="0"/>
              <a:t>responses are absent</a:t>
            </a:r>
          </a:p>
          <a:p>
            <a:r>
              <a:rPr lang="en-US" dirty="0" smtClean="0"/>
              <a:t>Pupillary light reactivity –prognostic sign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Cranial nerves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73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321491"/>
          </a:xfrm>
        </p:spPr>
        <p:txBody>
          <a:bodyPr/>
          <a:lstStyle/>
          <a:p>
            <a:r>
              <a:rPr lang="en-US" dirty="0" smtClean="0"/>
              <a:t>With deepening of coma first to disappear is roving of  eye </a:t>
            </a:r>
            <a:r>
              <a:rPr lang="en-US" dirty="0" err="1" smtClean="0"/>
              <a:t>movements,then</a:t>
            </a:r>
            <a:r>
              <a:rPr lang="en-US" dirty="0" smtClean="0"/>
              <a:t> the </a:t>
            </a:r>
            <a:r>
              <a:rPr lang="en-US" dirty="0" err="1" smtClean="0"/>
              <a:t>oculocephalic</a:t>
            </a:r>
            <a:r>
              <a:rPr lang="en-US" dirty="0" smtClean="0"/>
              <a:t> response and then the </a:t>
            </a:r>
            <a:r>
              <a:rPr lang="en-US" dirty="0" err="1" smtClean="0"/>
              <a:t>oculovestibular</a:t>
            </a:r>
            <a:r>
              <a:rPr lang="en-US" dirty="0" smtClean="0"/>
              <a:t> reflex.</a:t>
            </a:r>
          </a:p>
          <a:p>
            <a:r>
              <a:rPr lang="en-US" dirty="0" smtClean="0"/>
              <a:t>Conjugate gaze deviations</a:t>
            </a:r>
          </a:p>
          <a:p>
            <a:r>
              <a:rPr lang="en-US" dirty="0" smtClean="0"/>
              <a:t>Vertical gaze deviations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08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Oculocephalic</a:t>
            </a:r>
            <a:r>
              <a:rPr lang="en-US" dirty="0" smtClean="0"/>
              <a:t> reflex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94" y="1481138"/>
            <a:ext cx="433521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3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Oculovestibular</a:t>
            </a:r>
            <a:r>
              <a:rPr lang="en-US" dirty="0" smtClean="0"/>
              <a:t> reflex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 smtClean="0"/>
              <a:t>is done when </a:t>
            </a:r>
            <a:r>
              <a:rPr lang="en-US" dirty="0" err="1" smtClean="0"/>
              <a:t>oculocephalic</a:t>
            </a:r>
            <a:r>
              <a:rPr lang="en-US" dirty="0" smtClean="0"/>
              <a:t> reflex is not intact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In coma the expected response is tonic deviation of eye towards the side of irrigated ear. 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brainstem lesions affecting the pathways and nuclei </a:t>
            </a:r>
            <a:r>
              <a:rPr lang="en-US" dirty="0" err="1" smtClean="0"/>
              <a:t>subserving</a:t>
            </a:r>
            <a:r>
              <a:rPr lang="en-US" dirty="0" smtClean="0"/>
              <a:t> the reflex may cause an abnormal response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52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Eyelids closed in comatose patient-lower pons still functioning</a:t>
            </a:r>
          </a:p>
          <a:p>
            <a:r>
              <a:rPr lang="en-US" dirty="0" smtClean="0"/>
              <a:t>Spontaneous blinking-intact </a:t>
            </a:r>
            <a:r>
              <a:rPr lang="en-US" dirty="0" err="1" smtClean="0"/>
              <a:t>pontine</a:t>
            </a:r>
            <a:r>
              <a:rPr lang="en-US" dirty="0" smtClean="0"/>
              <a:t> reticular formation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FUNDUS Examination:</a:t>
            </a:r>
          </a:p>
          <a:p>
            <a:pPr marL="109728" indent="0">
              <a:buNone/>
            </a:pPr>
            <a:r>
              <a:rPr lang="en-US" dirty="0" smtClean="0"/>
              <a:t>           papilledema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/>
              <a:t>subhyaloid</a:t>
            </a:r>
            <a:r>
              <a:rPr lang="en-US" dirty="0" smtClean="0"/>
              <a:t> hemorrhage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2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Coma-deep sleep like state with eyes closed from which the patient cannot be aroused.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Stupor-lower threshold for </a:t>
            </a:r>
            <a:r>
              <a:rPr lang="en-US" dirty="0" err="1" smtClean="0"/>
              <a:t>arousability</a:t>
            </a:r>
            <a:r>
              <a:rPr lang="en-US" dirty="0" smtClean="0"/>
              <a:t> in which the patient can be transiently awakened by vigorous stimuli.</a:t>
            </a:r>
          </a:p>
          <a:p>
            <a:endParaRPr lang="en-US" dirty="0"/>
          </a:p>
          <a:p>
            <a:r>
              <a:rPr lang="en-US" dirty="0" smtClean="0"/>
              <a:t>Drowsiness refers to light sleep and is characterized by easy arousal that may persist for brief periods.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8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Motor status-flaccidity</a:t>
            </a:r>
          </a:p>
          <a:p>
            <a:pPr marL="109728" indent="0">
              <a:buNone/>
            </a:pPr>
            <a:r>
              <a:rPr lang="en-US" dirty="0" smtClean="0"/>
              <a:t>   flaccidity of both arms with normal tone in the legs (man-in –the barrel syndrome)</a:t>
            </a:r>
          </a:p>
          <a:p>
            <a:r>
              <a:rPr lang="en-US" dirty="0" smtClean="0"/>
              <a:t>Sensory </a:t>
            </a:r>
          </a:p>
          <a:p>
            <a:r>
              <a:rPr lang="en-US" dirty="0" smtClean="0"/>
              <a:t>Reflexes-Tendon reflexes and plantar response should be tested. </a:t>
            </a:r>
            <a:r>
              <a:rPr lang="en-US" dirty="0"/>
              <a:t>F</a:t>
            </a:r>
            <a:r>
              <a:rPr lang="en-US" dirty="0" smtClean="0"/>
              <a:t>rontal release signs may be present.</a:t>
            </a:r>
          </a:p>
          <a:p>
            <a:r>
              <a:rPr lang="en-US" dirty="0" smtClean="0"/>
              <a:t>Meningeal signs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22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CNS disease</a:t>
            </a:r>
          </a:p>
          <a:p>
            <a:endParaRPr lang="en-US" dirty="0" smtClean="0"/>
          </a:p>
          <a:p>
            <a:r>
              <a:rPr lang="en-US" dirty="0" smtClean="0"/>
              <a:t>Depression of CNS by systemic metabolic process or drug intoxication</a:t>
            </a:r>
          </a:p>
          <a:p>
            <a:endParaRPr lang="en-US" dirty="0"/>
          </a:p>
          <a:p>
            <a:r>
              <a:rPr lang="en-US" dirty="0" smtClean="0"/>
              <a:t>Psychogenic unresponsiveness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of coma: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74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lesions-increased </a:t>
            </a:r>
            <a:r>
              <a:rPr lang="en-US" dirty="0" smtClean="0"/>
              <a:t>ICP ,herniation and compression or hemorrhage into the upper midbrain </a:t>
            </a:r>
            <a:endParaRPr lang="en-US" dirty="0" smtClean="0"/>
          </a:p>
          <a:p>
            <a:r>
              <a:rPr lang="en-US" dirty="0" smtClean="0"/>
              <a:t>Brain stem lesion</a:t>
            </a:r>
          </a:p>
          <a:p>
            <a:r>
              <a:rPr lang="en-US" dirty="0" smtClean="0"/>
              <a:t>Disease process that affects both cerebral hemispheres or both hemispheres and the RAS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dirty="0" err="1" smtClean="0"/>
              <a:t>meningitis,SAH,encephalitis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lesions: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6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3137"/>
            <a:ext cx="7239000" cy="625022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5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Intoxication-</a:t>
            </a:r>
            <a:r>
              <a:rPr lang="en-US" dirty="0" err="1" smtClean="0"/>
              <a:t>alcohol,opiates</a:t>
            </a:r>
            <a:r>
              <a:rPr lang="en-US" dirty="0" smtClean="0"/>
              <a:t> or sedative drugs.</a:t>
            </a:r>
          </a:p>
          <a:p>
            <a:endParaRPr lang="en-US" dirty="0" smtClean="0"/>
          </a:p>
          <a:p>
            <a:r>
              <a:rPr lang="en-US" dirty="0" smtClean="0"/>
              <a:t>Severe systemic metabolic </a:t>
            </a:r>
            <a:r>
              <a:rPr lang="en-US" dirty="0" smtClean="0"/>
              <a:t>disturbance-</a:t>
            </a:r>
            <a:r>
              <a:rPr lang="en-US" dirty="0" err="1" smtClean="0"/>
              <a:t>HIE,hypoglycemia,DKA,hypercalcemia</a:t>
            </a:r>
            <a:r>
              <a:rPr lang="en-US" dirty="0" smtClean="0"/>
              <a:t>,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hypercarbia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Systemic infection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encephalopathy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54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Ventral brainstem dysfunction sparing the RAS renders the patient mute and quadriplegic not comatose.</a:t>
            </a:r>
          </a:p>
          <a:p>
            <a:r>
              <a:rPr lang="en-US" dirty="0" smtClean="0"/>
              <a:t>Lesion-</a:t>
            </a:r>
            <a:r>
              <a:rPr lang="en-US" dirty="0" err="1" smtClean="0"/>
              <a:t>midpons</a:t>
            </a:r>
            <a:endParaRPr lang="en-US" dirty="0" smtClean="0"/>
          </a:p>
          <a:p>
            <a:r>
              <a:rPr lang="en-US" dirty="0" smtClean="0"/>
              <a:t>Cause-brainstem </a:t>
            </a:r>
            <a:r>
              <a:rPr lang="en-US" dirty="0" err="1" smtClean="0"/>
              <a:t>stroke,trauma</a:t>
            </a:r>
            <a:endParaRPr lang="en-US" dirty="0" smtClean="0"/>
          </a:p>
          <a:p>
            <a:r>
              <a:rPr lang="en-US" dirty="0" smtClean="0"/>
              <a:t>Average survival-71 months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Locked –in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09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Massive bilateral hemispheric damage with spared and intact brainstem</a:t>
            </a:r>
          </a:p>
          <a:p>
            <a:r>
              <a:rPr lang="en-US" dirty="0" smtClean="0"/>
              <a:t>Devoid of cognition with preservation of arousal and sleep-wake cycle.</a:t>
            </a:r>
          </a:p>
          <a:p>
            <a:r>
              <a:rPr lang="en-US" dirty="0" smtClean="0"/>
              <a:t>May develop as a sequel to acute </a:t>
            </a:r>
            <a:r>
              <a:rPr lang="en-US" dirty="0" err="1" smtClean="0"/>
              <a:t>insults,end</a:t>
            </a:r>
            <a:r>
              <a:rPr lang="en-US" dirty="0" smtClean="0"/>
              <a:t> stage of neurologic illness</a:t>
            </a:r>
          </a:p>
          <a:p>
            <a:r>
              <a:rPr lang="en-US" dirty="0" smtClean="0"/>
              <a:t>Eye open permanent unconsciousness ,with intact sleep-wake cycle but no awareness of self or environment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vegetative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30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brainstem reflexes</a:t>
            </a:r>
          </a:p>
          <a:p>
            <a:r>
              <a:rPr lang="en-US" dirty="0" smtClean="0"/>
              <a:t>Caloric testing produces </a:t>
            </a:r>
            <a:r>
              <a:rPr lang="en-US" dirty="0" err="1" smtClean="0"/>
              <a:t>nystagmus</a:t>
            </a:r>
            <a:endParaRPr lang="en-US" dirty="0" smtClean="0"/>
          </a:p>
          <a:p>
            <a:r>
              <a:rPr lang="en-US" dirty="0" err="1" smtClean="0"/>
              <a:t>Hypertonicity,opisthotonos</a:t>
            </a:r>
            <a:endParaRPr lang="en-US" dirty="0" smtClean="0"/>
          </a:p>
          <a:p>
            <a:r>
              <a:rPr lang="en-US" dirty="0" smtClean="0"/>
              <a:t>Usually precipitated by emotional stress</a:t>
            </a:r>
          </a:p>
          <a:p>
            <a:r>
              <a:rPr lang="en-US" dirty="0" err="1" smtClean="0"/>
              <a:t>Mutism</a:t>
            </a:r>
            <a:r>
              <a:rPr lang="en-US" dirty="0" smtClean="0"/>
              <a:t>-severe </a:t>
            </a:r>
            <a:r>
              <a:rPr lang="en-US" dirty="0" err="1" smtClean="0"/>
              <a:t>depression,schizophrenia</a:t>
            </a:r>
            <a:r>
              <a:rPr lang="en-US" dirty="0"/>
              <a:t> </a:t>
            </a:r>
            <a:r>
              <a:rPr lang="en-US" dirty="0" smtClean="0"/>
              <a:t>and organic psychoses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Psychogenic unresponsiveness(hysterical coma)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clinical or neurological evidence of an acute CNS catastrophe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exclusion of complicating medical conditions that may compound clinical assessment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no drug intoxication or poisoning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core temperature &gt;32degree </a:t>
            </a:r>
            <a:r>
              <a:rPr lang="en-US" dirty="0" err="1" smtClean="0"/>
              <a:t>celsius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19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cardinal findings:</a:t>
            </a:r>
          </a:p>
          <a:p>
            <a:r>
              <a:rPr lang="en-US" dirty="0"/>
              <a:t> </a:t>
            </a:r>
            <a:r>
              <a:rPr lang="en-US" dirty="0" smtClean="0"/>
              <a:t>   coma or unresponsiveness</a:t>
            </a:r>
          </a:p>
          <a:p>
            <a:r>
              <a:rPr lang="en-US" dirty="0"/>
              <a:t> </a:t>
            </a:r>
            <a:r>
              <a:rPr lang="en-US" dirty="0" smtClean="0"/>
              <a:t>   absent brainstem reflexes</a:t>
            </a:r>
          </a:p>
          <a:p>
            <a:r>
              <a:rPr lang="en-US" dirty="0"/>
              <a:t> </a:t>
            </a:r>
            <a:r>
              <a:rPr lang="en-US" dirty="0" smtClean="0"/>
              <a:t>   apnea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6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Consciousness  has two dimensions-arousal and cognition.</a:t>
            </a:r>
          </a:p>
          <a:p>
            <a:r>
              <a:rPr lang="en-US" dirty="0"/>
              <a:t> </a:t>
            </a:r>
            <a:r>
              <a:rPr lang="en-US" dirty="0" smtClean="0"/>
              <a:t>Ascending reticular activating system is  a system of </a:t>
            </a:r>
            <a:r>
              <a:rPr lang="en-US" dirty="0" err="1" smtClean="0"/>
              <a:t>fibres</a:t>
            </a:r>
            <a:r>
              <a:rPr lang="en-US" dirty="0" smtClean="0"/>
              <a:t> that arises from the reticular formation of brain stem and projects to </a:t>
            </a:r>
            <a:r>
              <a:rPr lang="en-US" dirty="0" err="1" smtClean="0"/>
              <a:t>paramedian,parafascicular</a:t>
            </a:r>
            <a:r>
              <a:rPr lang="en-US" dirty="0" smtClean="0"/>
              <a:t> ,</a:t>
            </a:r>
            <a:r>
              <a:rPr lang="en-US" dirty="0" err="1" smtClean="0"/>
              <a:t>centromedian</a:t>
            </a:r>
            <a:r>
              <a:rPr lang="en-US" dirty="0" smtClean="0"/>
              <a:t> and </a:t>
            </a:r>
            <a:r>
              <a:rPr lang="en-US" dirty="0" err="1" smtClean="0"/>
              <a:t>intralaminar</a:t>
            </a:r>
            <a:r>
              <a:rPr lang="en-US" dirty="0" smtClean="0"/>
              <a:t> nuclei of thalamus.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0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7589811" cy="5955253"/>
          </a:xfrm>
        </p:spPr>
      </p:pic>
    </p:spTree>
    <p:extLst>
      <p:ext uri="{BB962C8B-B14F-4D97-AF65-F5344CB8AC3E}">
        <p14:creationId xmlns:p14="http://schemas.microsoft.com/office/powerpoint/2010/main" val="615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Harrison’s principle of internal medicine</a:t>
            </a:r>
          </a:p>
          <a:p>
            <a:r>
              <a:rPr lang="en-US" dirty="0" err="1" smtClean="0"/>
              <a:t>DeJong’s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0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53761"/>
            <a:ext cx="4843757" cy="4946330"/>
          </a:xfrm>
        </p:spPr>
      </p:pic>
    </p:spTree>
    <p:extLst>
      <p:ext uri="{BB962C8B-B14F-4D97-AF65-F5344CB8AC3E}">
        <p14:creationId xmlns:p14="http://schemas.microsoft.com/office/powerpoint/2010/main" val="247049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Airway,breathing</a:t>
            </a:r>
            <a:r>
              <a:rPr lang="en-US" dirty="0" smtClean="0"/>
              <a:t> and circulation</a:t>
            </a:r>
          </a:p>
          <a:p>
            <a:r>
              <a:rPr lang="en-US" dirty="0" smtClean="0"/>
              <a:t>Coma cocktail-</a:t>
            </a:r>
            <a:r>
              <a:rPr lang="en-US" dirty="0" err="1" smtClean="0"/>
              <a:t>dextrose,flumazenil,thiamine</a:t>
            </a:r>
            <a:r>
              <a:rPr lang="en-US" dirty="0" smtClean="0"/>
              <a:t> and naloxone</a:t>
            </a:r>
          </a:p>
          <a:p>
            <a:r>
              <a:rPr lang="en-US" dirty="0" smtClean="0"/>
              <a:t>Preparations for </a:t>
            </a:r>
            <a:r>
              <a:rPr lang="en-US" dirty="0" err="1" smtClean="0"/>
              <a:t>intubation,respiratory</a:t>
            </a:r>
            <a:r>
              <a:rPr lang="en-US" dirty="0" smtClean="0"/>
              <a:t> support and </a:t>
            </a:r>
            <a:r>
              <a:rPr lang="en-US" dirty="0" err="1" smtClean="0"/>
              <a:t>ionotropes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MANAGEMENT OF COMA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7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endParaRPr lang="en-US" dirty="0"/>
          </a:p>
          <a:p>
            <a:r>
              <a:rPr lang="en-US" dirty="0" smtClean="0"/>
              <a:t>General physical examination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Neurologic examination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       known seizure disorder/Diabetes/hypertension/suicidal attempts/substance abuse</a:t>
            </a:r>
          </a:p>
          <a:p>
            <a:pPr marL="109728" indent="0">
              <a:buNone/>
            </a:pPr>
            <a:r>
              <a:rPr lang="en-US" dirty="0" smtClean="0"/>
              <a:t>        abrupt onset-Subarachnoid hemorrhage or seizure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 gradual –subdural hematoma or metabolic encephalopathy</a:t>
            </a:r>
          </a:p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    h/o </a:t>
            </a:r>
            <a:r>
              <a:rPr lang="en-US" dirty="0" err="1" smtClean="0"/>
              <a:t>fever,falls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PHYSICAL EXAMINATION: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101052"/>
              </p:ext>
            </p:extLst>
          </p:nvPr>
        </p:nvGraphicFramePr>
        <p:xfrm>
          <a:off x="533400" y="803518"/>
          <a:ext cx="7620000" cy="6356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40"/>
                <a:gridCol w="2747730"/>
                <a:gridCol w="2747730"/>
              </a:tblGrid>
              <a:tr h="105297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SYSTEM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IMPLICATIONS</a:t>
                      </a:r>
                      <a:endParaRPr lang="en-US" dirty="0"/>
                    </a:p>
                  </a:txBody>
                  <a:tcPr/>
                </a:tc>
              </a:tr>
              <a:tr h="1477124">
                <a:tc>
                  <a:txBody>
                    <a:bodyPr/>
                    <a:lstStyle/>
                    <a:p>
                      <a:r>
                        <a:rPr lang="en-US" dirty="0" smtClean="0"/>
                        <a:t>BLOOD PRESSURE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HYPOTENSION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HYPERTENSION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MI,Sepsis,intoxication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Hypovolemia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Stroke,intracranial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hemorrhage,increased</a:t>
                      </a:r>
                      <a:r>
                        <a:rPr lang="en-US" dirty="0" smtClean="0"/>
                        <a:t> ICP</a:t>
                      </a:r>
                      <a:endParaRPr lang="en-US" dirty="0"/>
                    </a:p>
                  </a:txBody>
                  <a:tcPr/>
                </a:tc>
              </a:tr>
              <a:tr h="886712">
                <a:tc>
                  <a:txBody>
                    <a:bodyPr/>
                    <a:lstStyle/>
                    <a:p>
                      <a:r>
                        <a:rPr lang="en-US" dirty="0" smtClean="0"/>
                        <a:t>HEART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Bradycardia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Tachycardia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</a:t>
                      </a:r>
                      <a:r>
                        <a:rPr lang="en-US" baseline="0" dirty="0" smtClean="0"/>
                        <a:t> ICP</a:t>
                      </a:r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Hypovolemia,cocaine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overdose,infection</a:t>
                      </a:r>
                      <a:endParaRPr lang="en-US" dirty="0"/>
                    </a:p>
                  </a:txBody>
                  <a:tcPr/>
                </a:tc>
              </a:tr>
              <a:tr h="886712">
                <a:tc>
                  <a:txBody>
                    <a:bodyPr/>
                    <a:lstStyle/>
                    <a:p>
                      <a:r>
                        <a:rPr lang="en-US" dirty="0" smtClean="0"/>
                        <a:t>RESPIRATION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Hyperventilation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hypoventilation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Hypoxia,hypercapnia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acidosis,fever,liver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disease,sepsis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Overdose,myxedema</a:t>
                      </a:r>
                      <a:endParaRPr lang="en-US" dirty="0"/>
                    </a:p>
                  </a:txBody>
                  <a:tcPr/>
                </a:tc>
              </a:tr>
              <a:tr h="8867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Cheyne</a:t>
                      </a:r>
                      <a:r>
                        <a:rPr lang="en-US" dirty="0" smtClean="0"/>
                        <a:t>-stokes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Bilateral cerebral </a:t>
                      </a:r>
                      <a:r>
                        <a:rPr lang="en-US" dirty="0" err="1" smtClean="0"/>
                        <a:t>disease,upper</a:t>
                      </a:r>
                      <a:r>
                        <a:rPr lang="en-US" dirty="0" smtClean="0"/>
                        <a:t> brainstem lesions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697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892744"/>
              </p:ext>
            </p:extLst>
          </p:nvPr>
        </p:nvGraphicFramePr>
        <p:xfrm>
          <a:off x="457200" y="1481138"/>
          <a:ext cx="8229600" cy="561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057400"/>
                <a:gridCol w="3429000"/>
              </a:tblGrid>
              <a:tr h="158908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Temperature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Fever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hypothermia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Infection,inflammation,SAH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err="1" smtClean="0"/>
                        <a:t>Anticholinergics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Sepsis,shock,myxedema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coma,wernicke’s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encephalopathy,hypoglycemia</a:t>
                      </a:r>
                      <a:endParaRPr lang="en-US" dirty="0"/>
                    </a:p>
                  </a:txBody>
                  <a:tcPr/>
                </a:tc>
              </a:tr>
              <a:tr h="1589087">
                <a:tc>
                  <a:txBody>
                    <a:bodyPr/>
                    <a:lstStyle/>
                    <a:p>
                      <a:r>
                        <a:rPr lang="en-US" dirty="0" smtClean="0"/>
                        <a:t>Head and neck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Stiff neck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Unilateral,fixed</a:t>
                      </a:r>
                      <a:r>
                        <a:rPr lang="en-US" dirty="0" smtClean="0"/>
                        <a:t> dilated pupil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Pinpoint pupil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Meningitis,SAH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Uncal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herniation,aneurysm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Pontine</a:t>
                      </a:r>
                      <a:r>
                        <a:rPr lang="en-US" baseline="0" dirty="0" smtClean="0"/>
                        <a:t> hemorrhage or </a:t>
                      </a:r>
                      <a:r>
                        <a:rPr lang="en-US" baseline="0" dirty="0" err="1" smtClean="0"/>
                        <a:t>infarct,opiate</a:t>
                      </a:r>
                      <a:r>
                        <a:rPr lang="en-US" baseline="0" dirty="0" smtClean="0"/>
                        <a:t> overdose</a:t>
                      </a:r>
                      <a:endParaRPr lang="en-US" dirty="0"/>
                    </a:p>
                  </a:txBody>
                  <a:tcPr/>
                </a:tc>
              </a:tr>
              <a:tr h="1589087">
                <a:tc>
                  <a:txBody>
                    <a:bodyPr/>
                    <a:lstStyle/>
                    <a:p>
                      <a:r>
                        <a:rPr lang="en-US" dirty="0" smtClean="0"/>
                        <a:t>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Cyanosis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Petechiae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sweating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Hypoxia,cardiac</a:t>
                      </a:r>
                      <a:r>
                        <a:rPr lang="en-US" dirty="0" smtClean="0"/>
                        <a:t> disease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DIC,TTP,meningococcemia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mtClean="0"/>
                        <a:t>Fever,hypoglycemia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9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