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3.jpeg" ContentType="image/jpeg"/>
  <Override PartName="/ppt/media/image24.jpeg" ContentType="image/jpeg"/>
  <Override PartName="/ppt/media/image25.jpeg" ContentType="image/jpeg"/>
  <Override PartName="/ppt/media/image26.jpeg" ContentType="image/jpeg"/>
  <Override PartName="/ppt/media/image27.jpeg" ContentType="image/jpeg"/>
  <Override PartName="/ppt/media/image28.jpeg" ContentType="image/jpeg"/>
  <Override PartName="/ppt/media/image29.jpeg" ContentType="image/jpeg"/>
  <Override PartName="/ppt/media/image30.jpeg" ContentType="image/jpeg"/>
  <Override PartName="/ppt/media/image31.jpeg" ContentType="image/jpeg"/>
  <Override PartName="/ppt/media/image32.jpeg" ContentType="image/jpeg"/>
  <Override PartName="/ppt/media/image33.jpeg" ContentType="image/jpeg"/>
  <Override PartName="/ppt/media/image34.jpeg" ContentType="image/jpeg"/>
  <Override PartName="/ppt/media/image35.jpeg" ContentType="image/jpeg"/>
  <Override PartName="/ppt/media/image36.jpeg" ContentType="image/jpeg"/>
  <Override PartName="/ppt/media/image37.jpeg" ContentType="image/jpeg"/>
  <Override PartName="/ppt/media/image38.jpeg" ContentType="image/jpeg"/>
  <Override PartName="/ppt/media/image39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7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>
        <a:tab pos="355600" algn="l"/>
        <a:tab pos="711200" algn="l"/>
        <a:tab pos="1066800" algn="l"/>
        <a:tab pos="1422400" algn="l"/>
        <a:tab pos="1778000" algn="l"/>
        <a:tab pos="2133600" algn="l"/>
        <a:tab pos="2489200" algn="l"/>
        <a:tab pos="2844800" algn="l"/>
        <a:tab pos="3200400" algn="l"/>
        <a:tab pos="3556000" algn="l"/>
        <a:tab pos="3911600" algn="l"/>
        <a:tab pos="4267200" algn="l"/>
      </a:tabLst>
      <a:defRPr b="0" baseline="0" cap="none" i="0" spc="0" strike="noStrike" sz="42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l" defTabSz="127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>
        <a:tab pos="355600" algn="l"/>
        <a:tab pos="711200" algn="l"/>
        <a:tab pos="1066800" algn="l"/>
        <a:tab pos="1422400" algn="l"/>
        <a:tab pos="1778000" algn="l"/>
        <a:tab pos="2133600" algn="l"/>
        <a:tab pos="2489200" algn="l"/>
        <a:tab pos="2844800" algn="l"/>
        <a:tab pos="3200400" algn="l"/>
        <a:tab pos="3556000" algn="l"/>
        <a:tab pos="3911600" algn="l"/>
        <a:tab pos="4267200" algn="l"/>
      </a:tabLst>
      <a:defRPr b="0" baseline="0" cap="none" i="0" spc="0" strike="noStrike" sz="42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l" defTabSz="127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>
        <a:tab pos="355600" algn="l"/>
        <a:tab pos="711200" algn="l"/>
        <a:tab pos="1066800" algn="l"/>
        <a:tab pos="1422400" algn="l"/>
        <a:tab pos="1778000" algn="l"/>
        <a:tab pos="2133600" algn="l"/>
        <a:tab pos="2489200" algn="l"/>
        <a:tab pos="2844800" algn="l"/>
        <a:tab pos="3200400" algn="l"/>
        <a:tab pos="3556000" algn="l"/>
        <a:tab pos="3911600" algn="l"/>
        <a:tab pos="4267200" algn="l"/>
      </a:tabLst>
      <a:defRPr b="0" baseline="0" cap="none" i="0" spc="0" strike="noStrike" sz="42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l" defTabSz="127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>
        <a:tab pos="355600" algn="l"/>
        <a:tab pos="711200" algn="l"/>
        <a:tab pos="1066800" algn="l"/>
        <a:tab pos="1422400" algn="l"/>
        <a:tab pos="1778000" algn="l"/>
        <a:tab pos="2133600" algn="l"/>
        <a:tab pos="2489200" algn="l"/>
        <a:tab pos="2844800" algn="l"/>
        <a:tab pos="3200400" algn="l"/>
        <a:tab pos="3556000" algn="l"/>
        <a:tab pos="3911600" algn="l"/>
        <a:tab pos="4267200" algn="l"/>
      </a:tabLst>
      <a:defRPr b="0" baseline="0" cap="none" i="0" spc="0" strike="noStrike" sz="42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l" defTabSz="127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>
        <a:tab pos="355600" algn="l"/>
        <a:tab pos="711200" algn="l"/>
        <a:tab pos="1066800" algn="l"/>
        <a:tab pos="1422400" algn="l"/>
        <a:tab pos="1778000" algn="l"/>
        <a:tab pos="2133600" algn="l"/>
        <a:tab pos="2489200" algn="l"/>
        <a:tab pos="2844800" algn="l"/>
        <a:tab pos="3200400" algn="l"/>
        <a:tab pos="3556000" algn="l"/>
        <a:tab pos="3911600" algn="l"/>
        <a:tab pos="4267200" algn="l"/>
      </a:tabLst>
      <a:defRPr b="0" baseline="0" cap="none" i="0" spc="0" strike="noStrike" sz="42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l" defTabSz="127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>
        <a:tab pos="355600" algn="l"/>
        <a:tab pos="711200" algn="l"/>
        <a:tab pos="1066800" algn="l"/>
        <a:tab pos="1422400" algn="l"/>
        <a:tab pos="1778000" algn="l"/>
        <a:tab pos="2133600" algn="l"/>
        <a:tab pos="2489200" algn="l"/>
        <a:tab pos="2844800" algn="l"/>
        <a:tab pos="3200400" algn="l"/>
        <a:tab pos="3556000" algn="l"/>
        <a:tab pos="3911600" algn="l"/>
        <a:tab pos="4267200" algn="l"/>
      </a:tabLst>
      <a:defRPr b="0" baseline="0" cap="none" i="0" spc="0" strike="noStrike" sz="42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l" defTabSz="127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>
        <a:tab pos="355600" algn="l"/>
        <a:tab pos="711200" algn="l"/>
        <a:tab pos="1066800" algn="l"/>
        <a:tab pos="1422400" algn="l"/>
        <a:tab pos="1778000" algn="l"/>
        <a:tab pos="2133600" algn="l"/>
        <a:tab pos="2489200" algn="l"/>
        <a:tab pos="2844800" algn="l"/>
        <a:tab pos="3200400" algn="l"/>
        <a:tab pos="3556000" algn="l"/>
        <a:tab pos="3911600" algn="l"/>
        <a:tab pos="4267200" algn="l"/>
      </a:tabLst>
      <a:defRPr b="0" baseline="0" cap="none" i="0" spc="0" strike="noStrike" sz="42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l" defTabSz="127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>
        <a:tab pos="355600" algn="l"/>
        <a:tab pos="711200" algn="l"/>
        <a:tab pos="1066800" algn="l"/>
        <a:tab pos="1422400" algn="l"/>
        <a:tab pos="1778000" algn="l"/>
        <a:tab pos="2133600" algn="l"/>
        <a:tab pos="2489200" algn="l"/>
        <a:tab pos="2844800" algn="l"/>
        <a:tab pos="3200400" algn="l"/>
        <a:tab pos="3556000" algn="l"/>
        <a:tab pos="3911600" algn="l"/>
        <a:tab pos="4267200" algn="l"/>
      </a:tabLst>
      <a:defRPr b="0" baseline="0" cap="none" i="0" spc="0" strike="noStrike" sz="42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l" defTabSz="127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>
        <a:tab pos="355600" algn="l"/>
        <a:tab pos="711200" algn="l"/>
        <a:tab pos="1066800" algn="l"/>
        <a:tab pos="1422400" algn="l"/>
        <a:tab pos="1778000" algn="l"/>
        <a:tab pos="2133600" algn="l"/>
        <a:tab pos="2489200" algn="l"/>
        <a:tab pos="2844800" algn="l"/>
        <a:tab pos="3200400" algn="l"/>
        <a:tab pos="3556000" algn="l"/>
        <a:tab pos="3911600" algn="l"/>
        <a:tab pos="4267200" algn="l"/>
      </a:tabLst>
      <a:defRPr b="0" baseline="0" cap="none" i="0" spc="0" strike="noStrike" sz="42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CDDF"/>
          </a:solidFill>
        </a:fill>
      </a:tcStyle>
    </a:wholeTbl>
    <a:band2H>
      <a:tcTxStyle b="def" i="def"/>
      <a:tcStyle>
        <a:tcBdr/>
        <a:fill>
          <a:solidFill>
            <a:srgbClr val="FFE8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Relationship Id="rId56" Type="http://schemas.openxmlformats.org/officeDocument/2006/relationships/slide" Target="slides/slide49.xml"/><Relationship Id="rId57" Type="http://schemas.openxmlformats.org/officeDocument/2006/relationships/slide" Target="slides/slide50.xml"/><Relationship Id="rId58" Type="http://schemas.openxmlformats.org/officeDocument/2006/relationships/slide" Target="slides/slide5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9" name="Shape 16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dy Level One…"/>
          <p:cNvSpPr txBox="1"/>
          <p:nvPr>
            <p:ph type="body" sz="quarter" idx="1" hasCustomPrompt="1"/>
          </p:nvPr>
        </p:nvSpPr>
        <p:spPr>
          <a:xfrm>
            <a:off x="1201340" y="11859862"/>
            <a:ext cx="21971004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buSzTx/>
              <a:buNone/>
              <a:tabLst/>
              <a:defRPr b="1" sz="3600"/>
            </a:lvl1pPr>
            <a:lvl2pPr marL="1066800" indent="-457200" defTabSz="825500">
              <a:tabLst/>
              <a:defRPr b="1" sz="3600"/>
            </a:lvl2pPr>
            <a:lvl3pPr marL="1676400" indent="-457200" defTabSz="825500">
              <a:tabLst/>
              <a:defRPr b="1" sz="3600"/>
            </a:lvl3pPr>
            <a:lvl4pPr marL="2286000" indent="-457200" defTabSz="825500">
              <a:tabLst/>
              <a:defRPr b="1" sz="3600"/>
            </a:lvl4pPr>
            <a:lvl5pPr marL="2895600" indent="-457200" defTabSz="825500">
              <a:tabLst/>
              <a:defRPr b="1" sz="3600"/>
            </a:lvl5pPr>
          </a:lstStyle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5" cy="4648202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21" hasCustomPrompt="1"/>
          </p:nvPr>
        </p:nvSpPr>
        <p:spPr>
          <a:xfrm>
            <a:off x="1201342" y="7223190"/>
            <a:ext cx="21971002" cy="1905002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buSzTx/>
              <a:buNone/>
              <a:tabLst/>
              <a:defRPr b="1" sz="5500"/>
            </a:lvl1pPr>
          </a:lstStyle>
          <a:p>
            <a:pPr/>
            <a:r>
              <a:t>Presentation Subtitle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100" name="Body Level One…"/>
          <p:cNvSpPr txBox="1"/>
          <p:nvPr>
            <p:ph type="body" sz="quarter" idx="1" hasCustomPrompt="1"/>
          </p:nvPr>
        </p:nvSpPr>
        <p:spPr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buSzTx/>
              <a:buNone/>
              <a:tabLst/>
              <a:defRPr b="1" sz="5500"/>
            </a:lvl1pPr>
            <a:lvl2pPr marL="1308100" indent="-698500" defTabSz="825500">
              <a:tabLst/>
              <a:defRPr b="1" sz="5500"/>
            </a:lvl2pPr>
            <a:lvl3pPr marL="1917700" indent="-698500" defTabSz="825500">
              <a:tabLst/>
              <a:defRPr b="1" sz="5500"/>
            </a:lvl3pPr>
            <a:lvl4pPr marL="2527300" indent="-698500" defTabSz="825500">
              <a:tabLst/>
              <a:defRPr b="1" sz="5500"/>
            </a:lvl4pPr>
            <a:lvl5pPr marL="3136900" indent="-698500" defTabSz="825500">
              <a:tabLst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109" name="Body Level One…"/>
          <p:cNvSpPr txBox="1"/>
          <p:nvPr>
            <p:ph type="body" sz="quarter" idx="1" hasCustomPrompt="1"/>
          </p:nvPr>
        </p:nvSpPr>
        <p:spPr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buSzTx/>
              <a:buNone/>
              <a:tabLst/>
              <a:defRPr b="1" sz="5500"/>
            </a:lvl1pPr>
            <a:lvl2pPr marL="1308100" indent="-698500" defTabSz="825500">
              <a:tabLst/>
              <a:defRPr b="1" sz="5500"/>
            </a:lvl2pPr>
            <a:lvl3pPr marL="1917700" indent="-698500" defTabSz="825500">
              <a:tabLst/>
              <a:defRPr b="1" sz="5500"/>
            </a:lvl3pPr>
            <a:lvl4pPr marL="2527300" indent="-698500" defTabSz="825500">
              <a:tabLst/>
              <a:defRPr b="1" sz="5500"/>
            </a:lvl4pPr>
            <a:lvl5pPr marL="3136900" indent="-698500" defTabSz="825500">
              <a:tabLst/>
              <a:defRPr b="1" sz="5500"/>
            </a:lvl5pPr>
          </a:lstStyle>
          <a:p>
            <a:pPr/>
            <a:r>
              <a:t>Agenda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0" name="Body Level One…"/>
          <p:cNvSpPr txBox="1"/>
          <p:nvPr>
            <p:ph type="body" idx="21" hasCustomPrompt="1"/>
          </p:nvPr>
        </p:nvSpPr>
        <p:spPr>
          <a:prstGeom prst="rect">
            <a:avLst/>
          </a:prstGeom>
        </p:spPr>
        <p:txBody>
          <a:bodyPr numCol="1" spcCol="38100"/>
          <a:lstStyle>
            <a:lvl1pPr marL="0" indent="0" defTabSz="825500">
              <a:spcBef>
                <a:spcPts val="1800"/>
              </a:spcBef>
              <a:buSzTx/>
              <a:buNone/>
              <a:tabLst/>
              <a:defRPr spc="-99" sz="5500"/>
            </a:lvl1pPr>
          </a:lstStyle>
          <a:p>
            <a:pPr/>
            <a:r>
              <a:t>Agenda Topics</a:t>
            </a:r>
          </a:p>
        </p:txBody>
      </p:sp>
      <p:sp>
        <p:nvSpPr>
          <p:cNvPr id="1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numCol="1" spcCol="38100" anchor="ctr"/>
          <a:lstStyle>
            <a:lvl1pPr marL="0" indent="0" algn="ctr" defTabSz="2438337">
              <a:lnSpc>
                <a:spcPct val="80000"/>
              </a:lnSpc>
              <a:buSzTx/>
              <a:buNone/>
              <a:tabLst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 defTabSz="2438337">
              <a:lnSpc>
                <a:spcPct val="80000"/>
              </a:lnSpc>
              <a:buSzTx/>
              <a:buNone/>
              <a:tabLst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 defTabSz="2438337">
              <a:lnSpc>
                <a:spcPct val="80000"/>
              </a:lnSpc>
              <a:buSzTx/>
              <a:buNone/>
              <a:tabLst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 defTabSz="2438337">
              <a:lnSpc>
                <a:spcPct val="80000"/>
              </a:lnSpc>
              <a:buSzTx/>
              <a:buNone/>
              <a:tabLst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 defTabSz="2438337">
              <a:lnSpc>
                <a:spcPct val="80000"/>
              </a:lnSpc>
              <a:buSzTx/>
              <a:buNone/>
              <a:tabLst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Body Level One…"/>
          <p:cNvSpPr txBox="1"/>
          <p:nvPr>
            <p:ph type="body" idx="1" hasCustomPrompt="1"/>
          </p:nvPr>
        </p:nvSpPr>
        <p:spPr>
          <a:xfrm>
            <a:off x="1206500" y="1075926"/>
            <a:ext cx="21971000" cy="7241586"/>
          </a:xfrm>
          <a:prstGeom prst="rect">
            <a:avLst/>
          </a:prstGeom>
        </p:spPr>
        <p:txBody>
          <a:bodyPr numCol="1" spcCol="38100" anchor="b"/>
          <a:lstStyle>
            <a:lvl1pPr marL="0" indent="0" algn="ctr" defTabSz="2438337">
              <a:lnSpc>
                <a:spcPct val="80000"/>
              </a:lnSpc>
              <a:buSzTx/>
              <a:buNone/>
              <a:tabLst/>
              <a:defRPr b="1" spc="-250" sz="25000"/>
            </a:lvl1pPr>
            <a:lvl2pPr marL="0" indent="0" algn="ctr" defTabSz="2438337">
              <a:lnSpc>
                <a:spcPct val="80000"/>
              </a:lnSpc>
              <a:buSzTx/>
              <a:buNone/>
              <a:tabLst/>
              <a:defRPr b="1" spc="-250" sz="25000"/>
            </a:lvl2pPr>
            <a:lvl3pPr marL="0" indent="0" algn="ctr" defTabSz="2438337">
              <a:lnSpc>
                <a:spcPct val="80000"/>
              </a:lnSpc>
              <a:buSzTx/>
              <a:buNone/>
              <a:tabLst/>
              <a:defRPr b="1" spc="-250" sz="25000"/>
            </a:lvl3pPr>
            <a:lvl4pPr marL="0" indent="0" algn="ctr" defTabSz="2438337">
              <a:lnSpc>
                <a:spcPct val="80000"/>
              </a:lnSpc>
              <a:buSzTx/>
              <a:buNone/>
              <a:tabLst/>
              <a:defRPr b="1" spc="-250" sz="25000"/>
            </a:lvl4pPr>
            <a:lvl5pPr marL="0" indent="0" algn="ctr" defTabSz="2438337">
              <a:lnSpc>
                <a:spcPct val="80000"/>
              </a:lnSpc>
              <a:buSzTx/>
              <a:buNone/>
              <a:tabLst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7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algn="ctr" defTabSz="825500">
              <a:buSzTx/>
              <a:buNone/>
              <a:tabLst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Body Level One…"/>
          <p:cNvSpPr txBox="1"/>
          <p:nvPr>
            <p:ph type="body" sz="quarter" idx="1" hasCustomPrompt="1"/>
          </p:nvPr>
        </p:nvSpPr>
        <p:spPr>
          <a:xfrm>
            <a:off x="2430024" y="10675453"/>
            <a:ext cx="20200054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buSzTx/>
              <a:buNone/>
              <a:tabLst/>
              <a:defRPr b="1" sz="3600"/>
            </a:lvl1pPr>
            <a:lvl2pPr marL="1066800" indent="-457200" defTabSz="825500">
              <a:tabLst/>
              <a:defRPr b="1" sz="3600"/>
            </a:lvl2pPr>
            <a:lvl3pPr marL="1676400" indent="-457200" defTabSz="825500">
              <a:tabLst/>
              <a:defRPr b="1" sz="3600"/>
            </a:lvl3pPr>
            <a:lvl4pPr marL="2286000" indent="-457200" defTabSz="825500">
              <a:tabLst/>
              <a:defRPr b="1" sz="3600"/>
            </a:lvl4pPr>
            <a:lvl5pPr marL="2895600" indent="-457200" defTabSz="825500">
              <a:tabLst/>
              <a:defRPr b="1" sz="3600"/>
            </a:lvl5pPr>
          </a:lstStyle>
          <a:p>
            <a:pPr/>
            <a:r>
              <a:t>Attribution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6" name="Body Level One…"/>
          <p:cNvSpPr txBox="1"/>
          <p:nvPr>
            <p:ph type="body" sz="half" idx="21" hasCustomPrompt="1"/>
          </p:nvPr>
        </p:nvSpPr>
        <p:spPr>
          <a:xfrm>
            <a:off x="1753923" y="4939860"/>
            <a:ext cx="20876154" cy="3836281"/>
          </a:xfrm>
          <a:prstGeom prst="rect">
            <a:avLst/>
          </a:prstGeom>
        </p:spPr>
        <p:txBody>
          <a:bodyPr numCol="1" spcCol="38100"/>
          <a:lstStyle>
            <a:lvl1pPr marL="469900" indent="-300876" defTabSz="2438337">
              <a:lnSpc>
                <a:spcPct val="90000"/>
              </a:lnSpc>
              <a:buSzTx/>
              <a:buNone/>
              <a:tabLst/>
              <a:defRPr spc="-20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“Notable Quote”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Bowl of salad with fried rice, boiled eggs and chopsticks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45" name="Bowl with salmon cakes, salad and hummus 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46" name="Bowl of pappardelle pasta with parsley butter, roasted hazelnuts and shaved parmesan cheese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bowl of salad with fried rice, boiled eggs and chopsticks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Body Level One…"/>
          <p:cNvSpPr txBox="1"/>
          <p:nvPr>
            <p:ph type="body" sz="quarter" idx="1" hasCustomPrompt="1"/>
          </p:nvPr>
        </p:nvSpPr>
        <p:spPr>
          <a:xfrm>
            <a:off x="1207690" y="1106137"/>
            <a:ext cx="21968621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buSzTx/>
              <a:buNone/>
              <a:tabLst/>
              <a:defRPr b="1" sz="3600"/>
            </a:lvl1pPr>
            <a:lvl2pPr marL="1066800" indent="-457200" defTabSz="825500">
              <a:tabLst/>
              <a:defRPr b="1" sz="3600"/>
            </a:lvl2pPr>
            <a:lvl3pPr marL="1676400" indent="-457200" defTabSz="825500">
              <a:tabLst/>
              <a:defRPr b="1" sz="3600"/>
            </a:lvl3pPr>
            <a:lvl4pPr marL="2286000" indent="-457200" defTabSz="825500">
              <a:tabLst/>
              <a:defRPr b="1" sz="3600"/>
            </a:lvl4pPr>
            <a:lvl5pPr marL="2895600" indent="-457200" defTabSz="825500">
              <a:tabLst/>
              <a:defRPr b="1" sz="3600"/>
            </a:lvl5pPr>
          </a:lstStyle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4" name="Body Level One…"/>
          <p:cNvSpPr txBox="1"/>
          <p:nvPr>
            <p:ph type="body" sz="quarter" idx="22" hasCustomPrompt="1"/>
          </p:nvPr>
        </p:nvSpPr>
        <p:spPr>
          <a:xfrm>
            <a:off x="1206500" y="11609909"/>
            <a:ext cx="21971000" cy="1116953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buSzTx/>
              <a:buNone/>
              <a:tabLst/>
              <a:defRPr b="1" sz="5500"/>
            </a:lvl1pPr>
          </a:lstStyle>
          <a:p>
            <a:pPr/>
            <a:r>
              <a:t>Presentation Subtitle</a:t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 and hummus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33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4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4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buSzTx/>
              <a:buNone/>
              <a:tabLst/>
              <a:defRPr b="1" sz="5500"/>
            </a:lvl1pPr>
            <a:lvl2pPr marL="0" indent="0" defTabSz="825500">
              <a:buSzTx/>
              <a:buNone/>
              <a:tabLst/>
              <a:defRPr b="1" sz="5500"/>
            </a:lvl2pPr>
            <a:lvl3pPr marL="0" indent="0" defTabSz="825500">
              <a:buSzTx/>
              <a:buNone/>
              <a:tabLst/>
              <a:defRPr b="1" sz="5500"/>
            </a:lvl3pPr>
            <a:lvl4pPr marL="0" indent="0" defTabSz="825500">
              <a:buSzTx/>
              <a:buNone/>
              <a:tabLst/>
              <a:defRPr b="1" sz="5500"/>
            </a:lvl4pPr>
            <a:lvl5pPr marL="0" indent="0" defTabSz="825500">
              <a:buSzTx/>
              <a:buNone/>
              <a:tabLst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3164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Body Level One…"/>
          <p:cNvSpPr txBox="1"/>
          <p:nvPr>
            <p:ph type="body" sz="quarter" idx="1" hasCustomPrompt="1"/>
          </p:nvPr>
        </p:nvSpPr>
        <p:spPr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buSzTx/>
              <a:buNone/>
              <a:tabLst/>
              <a:defRPr b="1" sz="5500"/>
            </a:lvl1pPr>
            <a:lvl2pPr marL="1308100" indent="-698500" defTabSz="825500">
              <a:tabLst/>
              <a:defRPr b="1" sz="5500"/>
            </a:lvl2pPr>
            <a:lvl3pPr marL="1917700" indent="-698500" defTabSz="825500">
              <a:tabLst/>
              <a:defRPr b="1" sz="5500"/>
            </a:lvl3pPr>
            <a:lvl4pPr marL="2527300" indent="-698500" defTabSz="825500">
              <a:tabLst/>
              <a:defRPr b="1" sz="5500"/>
            </a:lvl4pPr>
            <a:lvl5pPr marL="3136900" indent="-698500" defTabSz="825500">
              <a:tabLst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4" name="Body Level One…"/>
          <p:cNvSpPr txBox="1"/>
          <p:nvPr>
            <p:ph type="body" idx="21" hasCustomPrompt="1"/>
          </p:nvPr>
        </p:nvSpPr>
        <p:spPr>
          <a:prstGeom prst="rect">
            <a:avLst/>
          </a:prstGeom>
        </p:spPr>
        <p:txBody>
          <a:bodyPr numCol="1" spcCol="38100"/>
          <a:lstStyle/>
          <a:p>
            <a:pPr/>
            <a:r>
              <a:t>Slide bullet text</a:t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Body Level One…"/>
          <p:cNvSpPr txBox="1"/>
          <p:nvPr>
            <p:ph type="body" sz="quarter" idx="1" hasCustomPrompt="1"/>
          </p:nvPr>
        </p:nvSpPr>
        <p:spPr>
          <a:xfrm>
            <a:off x="1206500" y="2372961"/>
            <a:ext cx="9779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buSzTx/>
              <a:buNone/>
              <a:tabLst/>
              <a:defRPr b="1" sz="5500"/>
            </a:lvl1pPr>
            <a:lvl2pPr marL="1308100" indent="-698500" defTabSz="825500">
              <a:tabLst/>
              <a:defRPr b="1" sz="5500"/>
            </a:lvl2pPr>
            <a:lvl3pPr marL="1917700" indent="-698500" defTabSz="825500">
              <a:tabLst/>
              <a:defRPr b="1" sz="5500"/>
            </a:lvl3pPr>
            <a:lvl4pPr marL="2527300" indent="-698500" defTabSz="825500">
              <a:tabLst/>
              <a:defRPr b="1" sz="5500"/>
            </a:lvl4pPr>
            <a:lvl5pPr marL="3136900" indent="-698500" defTabSz="825500">
              <a:tabLst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1" name="Body Level One…"/>
          <p:cNvSpPr txBox="1"/>
          <p:nvPr>
            <p:ph type="body" sz="half" idx="21" hasCustomPrompt="1"/>
          </p:nvPr>
        </p:nvSpPr>
        <p:spPr>
          <a:xfrm>
            <a:off x="1206500" y="4248503"/>
            <a:ext cx="9779000" cy="8256631"/>
          </a:xfrm>
          <a:prstGeom prst="rect">
            <a:avLst/>
          </a:prstGeom>
        </p:spPr>
        <p:txBody>
          <a:bodyPr numCol="1" spcCol="38100"/>
          <a:lstStyle/>
          <a:p>
            <a:pPr/>
            <a:r>
              <a:t>Slide bullet text</a:t>
            </a:r>
          </a:p>
        </p:txBody>
      </p:sp>
      <p:sp>
        <p:nvSpPr>
          <p:cNvPr id="62" name="Bowl of pappardelle pasta with parsley butter, roasted hazelnuts and shaved parmesan cheese"/>
          <p:cNvSpPr/>
          <p:nvPr>
            <p:ph type="pic" idx="22"/>
          </p:nvPr>
        </p:nvSpPr>
        <p:spPr>
          <a:xfrm>
            <a:off x="12192000" y="-407266"/>
            <a:ext cx="10916874" cy="14555833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6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Body Level One…"/>
          <p:cNvSpPr txBox="1"/>
          <p:nvPr>
            <p:ph type="body" sz="quarter" idx="1" hasCustomPrompt="1"/>
          </p:nvPr>
        </p:nvSpPr>
        <p:spPr>
          <a:xfrm>
            <a:off x="1206500" y="2372961"/>
            <a:ext cx="9779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buSzTx/>
              <a:buNone/>
              <a:tabLst/>
              <a:defRPr b="1" sz="5500"/>
            </a:lvl1pPr>
            <a:lvl2pPr marL="1308100" indent="-698500" defTabSz="825500">
              <a:tabLst/>
              <a:defRPr b="1" sz="5500"/>
            </a:lvl2pPr>
            <a:lvl3pPr marL="1917700" indent="-698500" defTabSz="825500">
              <a:tabLst/>
              <a:defRPr b="1" sz="5500"/>
            </a:lvl3pPr>
            <a:lvl4pPr marL="2527300" indent="-698500" defTabSz="825500">
              <a:tabLst/>
              <a:defRPr b="1" sz="5500"/>
            </a:lvl4pPr>
            <a:lvl5pPr marL="3136900" indent="-698500" defTabSz="825500">
              <a:tabLst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2" name="Body Level One…"/>
          <p:cNvSpPr txBox="1"/>
          <p:nvPr>
            <p:ph type="body" sz="half" idx="21" hasCustomPrompt="1"/>
          </p:nvPr>
        </p:nvSpPr>
        <p:spPr>
          <a:xfrm>
            <a:off x="1206500" y="4248503"/>
            <a:ext cx="9779000" cy="8256631"/>
          </a:xfrm>
          <a:prstGeom prst="rect">
            <a:avLst/>
          </a:prstGeom>
        </p:spPr>
        <p:txBody>
          <a:bodyPr numCol="1" spcCol="38100"/>
          <a:lstStyle/>
          <a:p>
            <a:pPr/>
            <a:r>
              <a:t>Slide bullet text</a:t>
            </a:r>
          </a:p>
        </p:txBody>
      </p:sp>
      <p:sp>
        <p:nvSpPr>
          <p:cNvPr id="7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Body Level One…"/>
          <p:cNvSpPr txBox="1"/>
          <p:nvPr>
            <p:ph type="body" sz="quarter" idx="1" hasCustomPrompt="1"/>
          </p:nvPr>
        </p:nvSpPr>
        <p:spPr>
          <a:xfrm>
            <a:off x="1206500" y="2372961"/>
            <a:ext cx="9779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buSzTx/>
              <a:buNone/>
              <a:tabLst/>
              <a:defRPr b="1" sz="5500"/>
            </a:lvl1pPr>
            <a:lvl2pPr marL="1308100" indent="-698500" defTabSz="825500">
              <a:tabLst/>
              <a:defRPr b="1" sz="5500"/>
            </a:lvl2pPr>
            <a:lvl3pPr marL="1917700" indent="-698500" defTabSz="825500">
              <a:tabLst/>
              <a:defRPr b="1" sz="5500"/>
            </a:lvl3pPr>
            <a:lvl4pPr marL="2527300" indent="-698500" defTabSz="825500">
              <a:tabLst/>
              <a:defRPr b="1" sz="5500"/>
            </a:lvl4pPr>
            <a:lvl5pPr marL="3136900" indent="-698500" defTabSz="825500">
              <a:tabLst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2" name="Body Level One…"/>
          <p:cNvSpPr txBox="1"/>
          <p:nvPr>
            <p:ph type="body" sz="half" idx="21" hasCustomPrompt="1"/>
          </p:nvPr>
        </p:nvSpPr>
        <p:spPr>
          <a:xfrm>
            <a:off x="1206500" y="4248503"/>
            <a:ext cx="9779000" cy="8256631"/>
          </a:xfrm>
          <a:prstGeom prst="rect">
            <a:avLst/>
          </a:prstGeom>
        </p:spPr>
        <p:txBody>
          <a:bodyPr numCol="1" spcCol="38100"/>
          <a:lstStyle/>
          <a:p>
            <a:pPr/>
            <a:r>
              <a:t>Slide bullet text</a:t>
            </a:r>
          </a:p>
        </p:txBody>
      </p:sp>
      <p:sp>
        <p:nvSpPr>
          <p:cNvPr id="8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5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9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/>
          <p:nvPr>
            <p:ph type="body" idx="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numCol="2" spcCol="109855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" name="Title Text"/>
          <p:cNvSpPr txBox="1"/>
          <p:nvPr>
            <p:ph type="title"/>
          </p:nvPr>
        </p:nvSpPr>
        <p:spPr>
          <a:xfrm>
            <a:off x="3653366" y="2743200"/>
            <a:ext cx="19507201" cy="15053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tabLst/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titleStyle>
    <p:bodyStyle>
      <a:lvl1pPr marL="533400" marR="0" indent="-533400" algn="l" defTabSz="127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>
          <a:tab pos="355600" algn="l"/>
          <a:tab pos="711200" algn="l"/>
          <a:tab pos="1066800" algn="l"/>
          <a:tab pos="1422400" algn="l"/>
          <a:tab pos="1778000" algn="l"/>
          <a:tab pos="2133600" algn="l"/>
          <a:tab pos="2489200" algn="l"/>
          <a:tab pos="2844800" algn="l"/>
          <a:tab pos="3200400" algn="l"/>
          <a:tab pos="3556000" algn="l"/>
          <a:tab pos="3911600" algn="l"/>
          <a:tab pos="4267200" algn="l"/>
        </a:tabLst>
        <a:defRPr b="0" baseline="0" cap="none" i="0" spc="0" strike="noStrike" sz="42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1143000" marR="0" indent="-533400" algn="l" defTabSz="127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>
          <a:tab pos="355600" algn="l"/>
          <a:tab pos="711200" algn="l"/>
          <a:tab pos="1066800" algn="l"/>
          <a:tab pos="1422400" algn="l"/>
          <a:tab pos="1778000" algn="l"/>
          <a:tab pos="2133600" algn="l"/>
          <a:tab pos="2489200" algn="l"/>
          <a:tab pos="2844800" algn="l"/>
          <a:tab pos="3200400" algn="l"/>
          <a:tab pos="3556000" algn="l"/>
          <a:tab pos="3911600" algn="l"/>
          <a:tab pos="4267200" algn="l"/>
        </a:tabLst>
        <a:defRPr b="0" baseline="0" cap="none" i="0" spc="0" strike="noStrike" sz="42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1752600" marR="0" indent="-533400" algn="l" defTabSz="127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>
          <a:tab pos="355600" algn="l"/>
          <a:tab pos="711200" algn="l"/>
          <a:tab pos="1066800" algn="l"/>
          <a:tab pos="1422400" algn="l"/>
          <a:tab pos="1778000" algn="l"/>
          <a:tab pos="2133600" algn="l"/>
          <a:tab pos="2489200" algn="l"/>
          <a:tab pos="2844800" algn="l"/>
          <a:tab pos="3200400" algn="l"/>
          <a:tab pos="3556000" algn="l"/>
          <a:tab pos="3911600" algn="l"/>
          <a:tab pos="4267200" algn="l"/>
        </a:tabLst>
        <a:defRPr b="0" baseline="0" cap="none" i="0" spc="0" strike="noStrike" sz="42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2362200" marR="0" indent="-533400" algn="l" defTabSz="127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>
          <a:tab pos="355600" algn="l"/>
          <a:tab pos="711200" algn="l"/>
          <a:tab pos="1066800" algn="l"/>
          <a:tab pos="1422400" algn="l"/>
          <a:tab pos="1778000" algn="l"/>
          <a:tab pos="2133600" algn="l"/>
          <a:tab pos="2489200" algn="l"/>
          <a:tab pos="2844800" algn="l"/>
          <a:tab pos="3200400" algn="l"/>
          <a:tab pos="3556000" algn="l"/>
          <a:tab pos="3911600" algn="l"/>
          <a:tab pos="4267200" algn="l"/>
        </a:tabLst>
        <a:defRPr b="0" baseline="0" cap="none" i="0" spc="0" strike="noStrike" sz="42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2971800" marR="0" indent="-533400" algn="l" defTabSz="127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>
          <a:tab pos="355600" algn="l"/>
          <a:tab pos="711200" algn="l"/>
          <a:tab pos="1066800" algn="l"/>
          <a:tab pos="1422400" algn="l"/>
          <a:tab pos="1778000" algn="l"/>
          <a:tab pos="2133600" algn="l"/>
          <a:tab pos="2489200" algn="l"/>
          <a:tab pos="2844800" algn="l"/>
          <a:tab pos="3200400" algn="l"/>
          <a:tab pos="3556000" algn="l"/>
          <a:tab pos="3911600" algn="l"/>
          <a:tab pos="4267200" algn="l"/>
        </a:tabLst>
        <a:defRPr b="0" baseline="0" cap="none" i="0" spc="0" strike="noStrike" sz="42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3581400" marR="0" indent="-533400" algn="l" defTabSz="127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>
          <a:tab pos="355600" algn="l"/>
          <a:tab pos="711200" algn="l"/>
          <a:tab pos="1066800" algn="l"/>
          <a:tab pos="1422400" algn="l"/>
          <a:tab pos="1778000" algn="l"/>
          <a:tab pos="2133600" algn="l"/>
          <a:tab pos="2489200" algn="l"/>
          <a:tab pos="2844800" algn="l"/>
          <a:tab pos="3200400" algn="l"/>
          <a:tab pos="3556000" algn="l"/>
          <a:tab pos="3911600" algn="l"/>
          <a:tab pos="4267200" algn="l"/>
        </a:tabLst>
        <a:defRPr b="0" baseline="0" cap="none" i="0" spc="0" strike="noStrike" sz="42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4191000" marR="0" indent="-533400" algn="l" defTabSz="127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>
          <a:tab pos="355600" algn="l"/>
          <a:tab pos="711200" algn="l"/>
          <a:tab pos="1066800" algn="l"/>
          <a:tab pos="1422400" algn="l"/>
          <a:tab pos="1778000" algn="l"/>
          <a:tab pos="2133600" algn="l"/>
          <a:tab pos="2489200" algn="l"/>
          <a:tab pos="2844800" algn="l"/>
          <a:tab pos="3200400" algn="l"/>
          <a:tab pos="3556000" algn="l"/>
          <a:tab pos="3911600" algn="l"/>
          <a:tab pos="4267200" algn="l"/>
        </a:tabLst>
        <a:defRPr b="0" baseline="0" cap="none" i="0" spc="0" strike="noStrike" sz="42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4800600" marR="0" indent="-533400" algn="l" defTabSz="127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>
          <a:tab pos="355600" algn="l"/>
          <a:tab pos="711200" algn="l"/>
          <a:tab pos="1066800" algn="l"/>
          <a:tab pos="1422400" algn="l"/>
          <a:tab pos="1778000" algn="l"/>
          <a:tab pos="2133600" algn="l"/>
          <a:tab pos="2489200" algn="l"/>
          <a:tab pos="2844800" algn="l"/>
          <a:tab pos="3200400" algn="l"/>
          <a:tab pos="3556000" algn="l"/>
          <a:tab pos="3911600" algn="l"/>
          <a:tab pos="4267200" algn="l"/>
        </a:tabLst>
        <a:defRPr b="0" baseline="0" cap="none" i="0" spc="0" strike="noStrike" sz="42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5410200" marR="0" indent="-533400" algn="l" defTabSz="127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>
          <a:tab pos="355600" algn="l"/>
          <a:tab pos="711200" algn="l"/>
          <a:tab pos="1066800" algn="l"/>
          <a:tab pos="1422400" algn="l"/>
          <a:tab pos="1778000" algn="l"/>
          <a:tab pos="2133600" algn="l"/>
          <a:tab pos="2489200" algn="l"/>
          <a:tab pos="2844800" algn="l"/>
          <a:tab pos="3200400" algn="l"/>
          <a:tab pos="3556000" algn="l"/>
          <a:tab pos="3911600" algn="l"/>
          <a:tab pos="4267200" algn="l"/>
        </a:tabLst>
        <a:defRPr b="0" baseline="0" cap="none" i="0" spc="0" strike="noStrike" sz="42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jpeg"/><Relationship Id="rId3" Type="http://schemas.openxmlformats.org/officeDocument/2006/relationships/image" Target="../media/image18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jpeg"/><Relationship Id="rId3" Type="http://schemas.openxmlformats.org/officeDocument/2006/relationships/image" Target="../media/image20.jpeg"/><Relationship Id="rId4" Type="http://schemas.openxmlformats.org/officeDocument/2006/relationships/image" Target="../media/image21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2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3.jpeg"/><Relationship Id="rId3" Type="http://schemas.openxmlformats.org/officeDocument/2006/relationships/image" Target="../media/image23.jpeg"/><Relationship Id="rId4" Type="http://schemas.openxmlformats.org/officeDocument/2006/relationships/image" Target="../media/image24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3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5.jpe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4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6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e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7.jpe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8.jpe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9.jpe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0.jpeg"/><Relationship Id="rId3" Type="http://schemas.openxmlformats.org/officeDocument/2006/relationships/image" Target="../media/image31.jpe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chatgpt://generic-entity?number=0" TargetMode="External"/><Relationship Id="rId3" Type="http://schemas.openxmlformats.org/officeDocument/2006/relationships/hyperlink" Target="chatgpt://generic-entity?number=1" TargetMode="External"/><Relationship Id="rId4" Type="http://schemas.openxmlformats.org/officeDocument/2006/relationships/hyperlink" Target="chatgpt://generic-entity?number=2" TargetMode="External"/><Relationship Id="rId5" Type="http://schemas.openxmlformats.org/officeDocument/2006/relationships/image" Target="../media/image32.jpe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3.jpe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34.jpeg"/><Relationship Id="rId3" Type="http://schemas.openxmlformats.org/officeDocument/2006/relationships/image" Target="../media/image35.jpe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6.jpeg"/></Relationships>
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.png"/><Relationship Id="rId3" Type="http://schemas.openxmlformats.org/officeDocument/2006/relationships/image" Target="../media/image4.jpeg"/></Relationships>
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7.jpeg"/></Relationships>
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8.jpeg"/></Relationships>
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5.jpeg"/></Relationships>
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9.jpeg"/></Relationships>
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9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jpeg"/><Relationship Id="rId3" Type="http://schemas.openxmlformats.org/officeDocument/2006/relationships/image" Target="../media/image11.jpeg"/><Relationship Id="rId4" Type="http://schemas.openxmlformats.org/officeDocument/2006/relationships/image" Target="../media/image12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eg"/><Relationship Id="rId3" Type="http://schemas.openxmlformats.org/officeDocument/2006/relationships/image" Target="../media/image14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jpeg"/><Relationship Id="rId3" Type="http://schemas.openxmlformats.org/officeDocument/2006/relationships/image" Target="../media/image16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Author and Date"/>
          <p:cNvSpPr txBox="1"/>
          <p:nvPr>
            <p:ph type="body" sz="quarter" idx="1"/>
          </p:nvPr>
        </p:nvSpPr>
        <p:spPr>
          <a:xfrm>
            <a:off x="1201341" y="11859862"/>
            <a:ext cx="21971002" cy="6369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2" name="INSULIN"/>
          <p:cNvSpPr txBox="1"/>
          <p:nvPr>
            <p:ph type="title"/>
          </p:nvPr>
        </p:nvSpPr>
        <p:spPr>
          <a:xfrm>
            <a:off x="749731" y="62784"/>
            <a:ext cx="21971006" cy="4648203"/>
          </a:xfrm>
          <a:prstGeom prst="rect">
            <a:avLst/>
          </a:prstGeom>
        </p:spPr>
        <p:txBody>
          <a:bodyPr/>
          <a:lstStyle/>
          <a:p>
            <a:pPr algn="ctr">
              <a:defRPr>
                <a:solidFill>
                  <a:srgbClr val="A62C17"/>
                </a:solidFill>
              </a:defRPr>
            </a:pPr>
          </a:p>
          <a:p>
            <a:pPr algn="ctr">
              <a:defRPr spc="-300">
                <a:solidFill>
                  <a:srgbClr val="A62C17"/>
                </a:solidFill>
              </a:defRPr>
            </a:pPr>
            <a:r>
              <a:t>INSULIN</a:t>
            </a:r>
          </a:p>
        </p:txBody>
      </p:sp>
      <p:sp>
        <p:nvSpPr>
          <p:cNvPr id="173" name="CHIEF: Prof Dr. SYED BAHAVUDEEN HUSSAINI MD.,…"/>
          <p:cNvSpPr txBox="1"/>
          <p:nvPr/>
        </p:nvSpPr>
        <p:spPr>
          <a:xfrm>
            <a:off x="7620237" y="5866529"/>
            <a:ext cx="16623048" cy="38100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r" defTabSz="586104">
              <a:tabLst/>
              <a:defRPr b="1" sz="3900"/>
            </a:pPr>
            <a:r>
              <a:t>CHIEF: Prof Dr. SYED BAHAVUDEEN HUSSAINI MD.,</a:t>
            </a:r>
          </a:p>
          <a:p>
            <a:pPr algn="r" defTabSz="586104">
              <a:tabLst/>
              <a:defRPr b="1" sz="3900"/>
            </a:pPr>
          </a:p>
          <a:p>
            <a:pPr algn="r" defTabSz="586104">
              <a:tabLst/>
              <a:defRPr b="1" sz="3900"/>
            </a:pPr>
            <a:r>
              <a:t>ASSISTANT PROFESSORS :  Dr. R VINOTH KANNAN MD .,</a:t>
            </a:r>
          </a:p>
          <a:p>
            <a:pPr algn="r" defTabSz="586104">
              <a:tabLst/>
              <a:defRPr b="1" sz="3900"/>
            </a:pPr>
            <a:r>
              <a:t>Dr V.P PRIYA MD ..,</a:t>
            </a:r>
          </a:p>
          <a:p>
            <a:pPr algn="r" defTabSz="586104">
              <a:tabLst/>
              <a:defRPr b="1" sz="3900"/>
            </a:pPr>
          </a:p>
          <a:p>
            <a:pPr algn="r" defTabSz="586104">
              <a:tabLst/>
              <a:defRPr b="1" sz="3900"/>
            </a:pPr>
            <a:r>
              <a:t>PRESENTOR :  Dr SHAREENA M T </a:t>
            </a:r>
          </a:p>
        </p:txBody>
      </p:sp>
      <p:pic>
        <p:nvPicPr>
          <p:cNvPr id="174" name="2AAE7136-79C9-59DA-B03B-AC4B281D5BA9.jpg" descr="2AAE7136-79C9-59DA-B03B-AC4B281D5BA9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65296" y="7187887"/>
            <a:ext cx="9186786" cy="61276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ULTRA LONG ACTING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pPr/>
            <a:r>
              <a:t>ULTRA LONG ACTING </a:t>
            </a:r>
          </a:p>
        </p:txBody>
      </p:sp>
      <p:sp>
        <p:nvSpPr>
          <p:cNvPr id="218" name="Slide Subtitle"/>
          <p:cNvSpPr txBox="1"/>
          <p:nvPr>
            <p:ph type="body" sz="quarter" idx="1"/>
          </p:nvPr>
        </p:nvSpPr>
        <p:spPr>
          <a:xfrm>
            <a:off x="1206500" y="2372961"/>
            <a:ext cx="21971000" cy="934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9" name="🔹 Example…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defTabSz="457200">
              <a:spcBef>
                <a:spcPts val="1200"/>
              </a:spcBef>
              <a:buSzTx/>
              <a:buNone/>
              <a:tabLst/>
              <a:defRPr sz="12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>
              <a:buSzTx/>
              <a:buNone/>
            </a:pPr>
            <a:r>
              <a:t>🔹 Example</a:t>
            </a:r>
          </a:p>
          <a:p>
            <a:pPr marL="1250950" indent="-1111250">
              <a:buFont typeface="Times New Roman"/>
            </a:pPr>
            <a:r>
              <a:t>Insulin Degludec</a:t>
            </a:r>
          </a:p>
          <a:p>
            <a:pPr marL="0" indent="0">
              <a:buSzTx/>
              <a:buNone/>
            </a:pPr>
            <a:r>
              <a:t>🔹 Pharmacokinetics</a:t>
            </a:r>
          </a:p>
          <a:p>
            <a:pPr marL="1250950" indent="-1111250">
              <a:buFont typeface="Times New Roman"/>
            </a:pPr>
            <a:r>
              <a:t>Duration: &gt;42 hr</a:t>
            </a:r>
          </a:p>
          <a:p>
            <a:pPr marL="1250950" indent="-1111250">
              <a:buFont typeface="Times New Roman"/>
            </a:pPr>
            <a:r>
              <a:t>Very flat profile</a:t>
            </a:r>
          </a:p>
          <a:p>
            <a:pPr marL="0" indent="0">
              <a:buSzTx/>
              <a:buNone/>
            </a:pPr>
            <a:r>
              <a:t>🔹 Advantage</a:t>
            </a:r>
          </a:p>
          <a:p>
            <a:pPr marL="0" indent="0">
              <a:buSzTx/>
              <a:buNone/>
            </a:pPr>
            <a:r>
              <a:t>✔ Minimal hypoglycemia</a:t>
            </a:r>
          </a:p>
          <a:p>
            <a:pPr marL="0" indent="0">
              <a:buSzTx/>
              <a:buNone/>
            </a:pPr>
            <a:r>
              <a:t>✔ Flexible dosing time</a:t>
            </a:r>
          </a:p>
        </p:txBody>
      </p:sp>
      <p:pic>
        <p:nvPicPr>
          <p:cNvPr id="220" name="IMG_0057.jpeg" descr="IMG_0057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450334" y="710875"/>
            <a:ext cx="7827799" cy="57087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1" name="IMG_0058.jpeg" descr="IMG_0058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17768" y="6692240"/>
            <a:ext cx="6700806" cy="66926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lide Subtitle"/>
          <p:cNvSpPr txBox="1"/>
          <p:nvPr>
            <p:ph type="body" sz="quarter" idx="1"/>
          </p:nvPr>
        </p:nvSpPr>
        <p:spPr>
          <a:xfrm>
            <a:off x="1206500" y="2372961"/>
            <a:ext cx="9779000" cy="934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4" name="70/30 (NPH + Regular)…"/>
          <p:cNvSpPr txBox="1"/>
          <p:nvPr>
            <p:ph type="body" idx="21"/>
          </p:nvPr>
        </p:nvSpPr>
        <p:spPr>
          <a:xfrm>
            <a:off x="254905" y="1545979"/>
            <a:ext cx="7434345" cy="743434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>
              <a:buSzTx/>
              <a:buNone/>
            </a:pPr>
          </a:p>
          <a:p>
            <a:pPr marL="0" indent="0">
              <a:buSzTx/>
              <a:buNone/>
            </a:pPr>
          </a:p>
          <a:p>
            <a:pPr marL="1250950" indent="-1111250">
              <a:buFont typeface="Times New Roman"/>
            </a:pPr>
            <a:r>
              <a:t>70/30 (NPH + Regular)</a:t>
            </a:r>
          </a:p>
          <a:p>
            <a:pPr marL="1250950" indent="-1111250">
              <a:buFont typeface="Times New Roman"/>
            </a:pPr>
            <a:r>
              <a:t>75/25 (Lispro mix)</a:t>
            </a:r>
          </a:p>
          <a:p>
            <a:pPr marL="1250950" indent="-1111250">
              <a:buFont typeface="Times New Roman"/>
            </a:pPr>
            <a:r>
              <a:t>70/30 Aspart mix</a:t>
            </a:r>
          </a:p>
          <a:p>
            <a:pPr marL="0" indent="0">
              <a:buSzTx/>
              <a:buNone/>
            </a:pPr>
            <a:r>
              <a:t>🔹 Use</a:t>
            </a:r>
          </a:p>
          <a:p>
            <a:pPr marL="1250950" indent="-1111250">
              <a:buFont typeface="Times New Roman"/>
            </a:pPr>
            <a:r>
              <a:t>Type 2 DM patients</a:t>
            </a:r>
          </a:p>
          <a:p>
            <a:pPr marL="1250950" indent="-1111250">
              <a:buFont typeface="Times New Roman"/>
            </a:pPr>
            <a:r>
              <a:t>Fixed meal schedule</a:t>
            </a:r>
          </a:p>
          <a:p>
            <a:pPr marL="0" indent="0">
              <a:buSzTx/>
              <a:buNone/>
            </a:pPr>
            <a:r>
              <a:t>🔹 Disadvantage</a:t>
            </a:r>
          </a:p>
          <a:p>
            <a:pPr marL="0" indent="0">
              <a:buSzTx/>
              <a:buNone/>
            </a:pPr>
            <a:r>
              <a:t> Less flexibility</a:t>
            </a:r>
          </a:p>
        </p:txBody>
      </p:sp>
      <p:pic>
        <p:nvPicPr>
          <p:cNvPr id="225" name="IMG_0061.jpeg" descr="IMG_0061.jpeg"/>
          <p:cNvPicPr>
            <a:picLocks noChangeAspect="1"/>
          </p:cNvPicPr>
          <p:nvPr>
            <p:ph type="pic" idx="22"/>
          </p:nvPr>
        </p:nvPicPr>
        <p:blipFill>
          <a:blip r:embed="rId2">
            <a:extLst/>
          </a:blip>
          <a:srcRect l="1426" t="0" r="1426" b="0"/>
          <a:stretch>
            <a:fillRect/>
          </a:stretch>
        </p:blipFill>
        <p:spPr>
          <a:xfrm>
            <a:off x="12077785" y="1519443"/>
            <a:ext cx="3737231" cy="3830117"/>
          </a:xfrm>
          <a:prstGeom prst="rect">
            <a:avLst/>
          </a:prstGeom>
        </p:spPr>
      </p:pic>
      <p:sp>
        <p:nvSpPr>
          <p:cNvPr id="226" name="PREMIXED INSULI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340804">
              <a:defRPr spc="-200" sz="8100"/>
            </a:lvl1pPr>
          </a:lstStyle>
          <a:p>
            <a:pPr/>
            <a:r>
              <a:t>PREMIXED INSULIN</a:t>
            </a:r>
          </a:p>
        </p:txBody>
      </p:sp>
      <p:pic>
        <p:nvPicPr>
          <p:cNvPr id="227" name="IMG_0060.jpeg" descr="IMG_0060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265179" y="471476"/>
            <a:ext cx="7066402" cy="6644142"/>
          </a:xfrm>
          <a:prstGeom prst="rect">
            <a:avLst/>
          </a:prstGeom>
          <a:ln w="12700">
            <a:miter lim="400000"/>
          </a:ln>
        </p:spPr>
      </p:pic>
      <p:pic>
        <p:nvPicPr>
          <p:cNvPr id="228" name="IMG_0062.jpeg" descr="IMG_0062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961721" y="5966278"/>
            <a:ext cx="9969502" cy="7493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MlXING OF INSULIN…"/>
          <p:cNvSpPr txBox="1"/>
          <p:nvPr/>
        </p:nvSpPr>
        <p:spPr>
          <a:xfrm>
            <a:off x="594495" y="1721677"/>
            <a:ext cx="27492224" cy="10881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MlXING OF INSULIN</a:t>
            </a:r>
          </a:p>
          <a:p>
            <a:pPr marL="1250950" indent="-1111250">
              <a:buSzPct val="123000"/>
              <a:buAutoNum type="arabicPeriod" startAt="1"/>
            </a:pPr>
            <a:r>
              <a:t>Clear before cloudy</a:t>
            </a:r>
            <a:br/>
          </a:p>
          <a:p>
            <a:pPr lvl="1" marL="1708150" indent="-1111250">
              <a:buSzPct val="123000"/>
              <a:buFont typeface="Times New Roman"/>
              <a:buChar char="◦"/>
            </a:pPr>
            <a:r>
              <a:t>Draw short/rapid-acting insulin first (clear)</a:t>
            </a:r>
          </a:p>
          <a:p>
            <a:pPr lvl="1" marL="1708150" indent="-1111250">
              <a:buSzPct val="123000"/>
              <a:buFont typeface="Times New Roman"/>
              <a:buChar char="◦"/>
            </a:pPr>
            <a:r>
              <a:t>Then draw NPH (cloudy)</a:t>
            </a:r>
          </a:p>
          <a:p>
            <a:pPr lvl="1" marL="1708150" indent="-1111250">
              <a:buSzPct val="123000"/>
              <a:buFont typeface="Times New Roman"/>
              <a:buChar char="◦"/>
            </a:pPr>
            <a:r>
              <a:t>Prevents contamination of short-acting insulin</a:t>
            </a:r>
          </a:p>
          <a:p>
            <a:pPr marL="1250950" indent="-1111250">
              <a:buSzPct val="123000"/>
              <a:buAutoNum type="arabicPeriod" startAt="1"/>
            </a:pPr>
            <a:r>
              <a:t>. Do not mix long-acting analogs</a:t>
            </a:r>
            <a:br/>
          </a:p>
          <a:p>
            <a:pPr lvl="1" marL="1708150" indent="-1111250">
              <a:buSzPct val="123000"/>
              <a:buFont typeface="Times New Roman"/>
              <a:buChar char="◦"/>
            </a:pPr>
            <a:r>
              <a:t>Glargine, Detemir, Degludec must not be mixed with other insulins</a:t>
            </a:r>
          </a:p>
          <a:p>
            <a:pPr lvl="1" marL="1708150" indent="-1111250">
              <a:buSzPct val="123000"/>
              <a:buFont typeface="Times New Roman"/>
              <a:buChar char="◦"/>
            </a:pPr>
            <a:r>
              <a:t>Alters absorption and action</a:t>
            </a:r>
          </a:p>
          <a:p>
            <a:pPr lvl="1" marL="1708150" indent="-1111250">
              <a:buSzPct val="123000"/>
              <a:buFont typeface="Times New Roman"/>
              <a:buChar char="◦"/>
            </a:pPr>
          </a:p>
          <a:p>
            <a:pPr marL="1250950" indent="-1111250">
              <a:buSzPct val="123000"/>
              <a:buAutoNum type="arabicPeriod" startAt="1"/>
            </a:pPr>
            <a:r>
              <a:t>Proper technique</a:t>
            </a:r>
            <a:br/>
          </a:p>
          <a:p>
            <a:pPr lvl="1" marL="1708150" indent="-1111250">
              <a:buSzPct val="123000"/>
              <a:buFont typeface="Times New Roman"/>
              <a:buChar char="◦"/>
            </a:pPr>
            <a:r>
              <a:t>Roll NPH vial gently (do not shake) to mix</a:t>
            </a:r>
          </a:p>
          <a:p>
            <a:pPr lvl="1" marL="1708150" indent="-1111250">
              <a:buSzPct val="123000"/>
              <a:buFont typeface="Times New Roman"/>
              <a:buChar char="◦"/>
            </a:pPr>
            <a:r>
              <a:t>Use separate needles or pen adapters if necessary</a:t>
            </a:r>
          </a:p>
          <a:p>
            <a:pPr marL="1250950" indent="-1111250">
              <a:buSzPct val="123000"/>
              <a:buAutoNum type="arabicPeriod" startAt="6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IMG_0033.jpeg" descr="IMG_003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125955" y="226090"/>
            <a:ext cx="11732128" cy="132638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IMG_0022.png" descr="IMG_0022.png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21875" r="0" b="21873"/>
          <a:stretch>
            <a:fillRect/>
          </a:stretch>
        </p:blipFill>
        <p:spPr>
          <a:xfrm>
            <a:off x="11038478" y="5701903"/>
            <a:ext cx="13318642" cy="7491736"/>
          </a:xfrm>
          <a:prstGeom prst="rect">
            <a:avLst/>
          </a:prstGeom>
        </p:spPr>
      </p:pic>
      <p:sp>
        <p:nvSpPr>
          <p:cNvPr id="235" name="DELIVERY MODES OF INSULIN"/>
          <p:cNvSpPr txBox="1"/>
          <p:nvPr>
            <p:ph type="title"/>
          </p:nvPr>
        </p:nvSpPr>
        <p:spPr>
          <a:xfrm>
            <a:off x="2196156" y="653866"/>
            <a:ext cx="21971002" cy="4648203"/>
          </a:xfrm>
          <a:prstGeom prst="rect">
            <a:avLst/>
          </a:prstGeom>
        </p:spPr>
        <p:txBody>
          <a:bodyPr/>
          <a:lstStyle>
            <a:lvl1pPr>
              <a:defRPr spc="-300"/>
            </a:lvl1pPr>
          </a:lstStyle>
          <a:p>
            <a:pPr/>
            <a:r>
              <a:t>DELIVERY MODES OF INSULIN</a:t>
            </a:r>
          </a:p>
        </p:txBody>
      </p:sp>
      <p:sp>
        <p:nvSpPr>
          <p:cNvPr id="236" name="Author and Date"/>
          <p:cNvSpPr txBox="1"/>
          <p:nvPr>
            <p:ph type="body" sz="quarter" idx="1"/>
          </p:nvPr>
        </p:nvSpPr>
        <p:spPr>
          <a:xfrm>
            <a:off x="-200668" y="459054"/>
            <a:ext cx="21968622" cy="6369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7" name="Presentation Subtitle"/>
          <p:cNvSpPr txBox="1"/>
          <p:nvPr>
            <p:ph type="body" idx="22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IMG_0003.jpeg" descr="IMG_000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101598" y="7289438"/>
            <a:ext cx="4059420" cy="2185843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SYRINGES AND VIALS"/>
          <p:cNvSpPr txBox="1"/>
          <p:nvPr/>
        </p:nvSpPr>
        <p:spPr>
          <a:xfrm>
            <a:off x="3292637" y="-67266"/>
            <a:ext cx="20539314" cy="18495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2438337">
              <a:lnSpc>
                <a:spcPct val="80000"/>
              </a:lnSpc>
              <a:tabLst/>
              <a:defRPr b="1" spc="-232" sz="11600"/>
            </a:lvl1pPr>
          </a:lstStyle>
          <a:p>
            <a:pPr/>
            <a:r>
              <a:t>SYRINGES AND VIALS</a:t>
            </a:r>
          </a:p>
        </p:txBody>
      </p:sp>
      <p:pic>
        <p:nvPicPr>
          <p:cNvPr id="241" name="IMG_0011.jpeg" descr="IMG_0011.jpeg"/>
          <p:cNvPicPr>
            <a:picLocks noChangeAspect="1"/>
          </p:cNvPicPr>
          <p:nvPr/>
        </p:nvPicPr>
        <p:blipFill>
          <a:blip r:embed="rId3">
            <a:extLst/>
          </a:blip>
          <a:srcRect l="0" t="12954" r="2883" b="1205"/>
          <a:stretch>
            <a:fillRect/>
          </a:stretch>
        </p:blipFill>
        <p:spPr>
          <a:xfrm>
            <a:off x="15416248" y="1605862"/>
            <a:ext cx="7799069" cy="5361563"/>
          </a:xfrm>
          <a:prstGeom prst="rect">
            <a:avLst/>
          </a:prstGeom>
          <a:ln w="12700">
            <a:miter lim="400000"/>
          </a:ln>
        </p:spPr>
      </p:pic>
      <p:sp>
        <p:nvSpPr>
          <p:cNvPr id="242" name="Traditional method…"/>
          <p:cNvSpPr txBox="1"/>
          <p:nvPr/>
        </p:nvSpPr>
        <p:spPr>
          <a:xfrm>
            <a:off x="984726" y="2560277"/>
            <a:ext cx="17118122" cy="100822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</a:p>
          <a:p>
            <a:pPr marL="671125" indent="-531425">
              <a:buSzPct val="123000"/>
              <a:buFont typeface="Times New Roman"/>
              <a:buChar char="•"/>
            </a:pPr>
            <a:r>
              <a:t>Traditional method </a:t>
            </a:r>
          </a:p>
          <a:p>
            <a:pPr/>
            <a:r>
              <a:t>🔹 Site</a:t>
            </a:r>
          </a:p>
          <a:p>
            <a:pPr marL="671125" indent="-531425">
              <a:buSzPct val="123000"/>
              <a:buFont typeface="Times New Roman"/>
              <a:buChar char="•"/>
            </a:pPr>
            <a:r>
              <a:t>Abdomen (preferred – fastest absorption)</a:t>
            </a:r>
          </a:p>
          <a:p>
            <a:pPr marL="671125" indent="-531425">
              <a:buSzPct val="123000"/>
              <a:buFont typeface="Times New Roman"/>
              <a:buChar char="•"/>
            </a:pPr>
            <a:r>
              <a:t>Thigh</a:t>
            </a:r>
          </a:p>
          <a:p>
            <a:pPr marL="671125" indent="-531425">
              <a:buSzPct val="123000"/>
              <a:buFont typeface="Times New Roman"/>
              <a:buChar char="•"/>
            </a:pPr>
            <a:r>
              <a:t>Arm</a:t>
            </a:r>
          </a:p>
          <a:p>
            <a:pPr marL="671125" indent="-531425">
              <a:buSzPct val="123000"/>
              <a:buFont typeface="Times New Roman"/>
              <a:buChar char="•"/>
            </a:pPr>
            <a:r>
              <a:t>Buttock</a:t>
            </a:r>
          </a:p>
          <a:p>
            <a:pPr/>
            <a:r>
              <a:t>🔹 Advantages</a:t>
            </a:r>
          </a:p>
          <a:p>
            <a:pPr/>
            <a:r>
              <a:t>✔ Cheap</a:t>
            </a:r>
          </a:p>
          <a:p>
            <a:pPr/>
            <a:r>
              <a:t>✔ Widely available</a:t>
            </a:r>
          </a:p>
          <a:p>
            <a:pPr/>
            <a:r>
              <a:t>🔹 Disadvantages</a:t>
            </a:r>
          </a:p>
          <a:p>
            <a:pPr/>
            <a:r>
              <a:t> Less convenient</a:t>
            </a:r>
          </a:p>
          <a:p>
            <a:pPr/>
            <a:r>
              <a:t> Dose errors possible</a:t>
            </a:r>
          </a:p>
          <a:p>
            <a:pPr/>
            <a:r>
              <a:t>🔹 Clinical Pearl</a:t>
            </a:r>
          </a:p>
          <a:p>
            <a:pPr/>
            <a:r>
              <a:t>Rotate sites → prevent lipohypertrophy.</a:t>
            </a:r>
          </a:p>
        </p:txBody>
      </p:sp>
      <p:pic>
        <p:nvPicPr>
          <p:cNvPr id="243" name="IMG_0063.jpeg" descr="IMG_0063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018983" y="7470503"/>
            <a:ext cx="4417539" cy="54249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IMG_0017.png" descr="IMG_001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64096" y="0"/>
            <a:ext cx="985581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48" name="Slide Subtitle"/>
          <p:cNvSpPr txBox="1"/>
          <p:nvPr>
            <p:ph type="body" sz="quarter" idx="1"/>
          </p:nvPr>
        </p:nvSpPr>
        <p:spPr>
          <a:xfrm>
            <a:off x="1206500" y="2372961"/>
            <a:ext cx="21971000" cy="934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49" name="IMG_0012.jpeg" descr="IMG_001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33519" y="296591"/>
            <a:ext cx="14557851" cy="131228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IMG_0013.png" descr="IMG_001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842000" y="1516752"/>
            <a:ext cx="15003500" cy="1068249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IMG_0020.jpeg" descr="IMG_0020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60773" y="149931"/>
            <a:ext cx="20036878" cy="150276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INTRODUCTION TO INSULIN"/>
          <p:cNvSpPr txBox="1"/>
          <p:nvPr>
            <p:ph type="title"/>
          </p:nvPr>
        </p:nvSpPr>
        <p:spPr>
          <a:xfrm>
            <a:off x="1219200" y="774700"/>
            <a:ext cx="21945600" cy="1727200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pPr/>
            <a:r>
              <a:t>INTRODUCTION TO INSULIN</a:t>
            </a:r>
          </a:p>
        </p:txBody>
      </p:sp>
      <p:sp>
        <p:nvSpPr>
          <p:cNvPr id="177" name="Insulin is not merely a glucose-lowering hormone; it is a master regulator of metabolism whose deficiency or resistance underlies the global epidemic of diabetes.…"/>
          <p:cNvSpPr txBox="1"/>
          <p:nvPr>
            <p:ph type="body" idx="1"/>
          </p:nvPr>
        </p:nvSpPr>
        <p:spPr>
          <a:xfrm>
            <a:off x="914689" y="2060094"/>
            <a:ext cx="21777292" cy="11423919"/>
          </a:xfrm>
          <a:prstGeom prst="rect">
            <a:avLst/>
          </a:prstGeom>
        </p:spPr>
        <p:txBody>
          <a:bodyPr lIns="50800" tIns="50800" rIns="50800" bIns="50800"/>
          <a:lstStyle/>
          <a:p>
            <a:pPr defTabSz="914400">
              <a:tabLst>
                <a:tab pos="241300" algn="l"/>
                <a:tab pos="495300" algn="l"/>
                <a:tab pos="736600" algn="l"/>
                <a:tab pos="990600" algn="l"/>
                <a:tab pos="1231900" algn="l"/>
                <a:tab pos="1485900" algn="l"/>
                <a:tab pos="1739900" algn="l"/>
                <a:tab pos="1981200" algn="l"/>
                <a:tab pos="2235200" algn="l"/>
                <a:tab pos="2476500" algn="l"/>
                <a:tab pos="2730500" algn="l"/>
                <a:tab pos="2984500" algn="l"/>
              </a:tabLst>
              <a:defRPr b="0" sz="2100"/>
            </a:pPr>
            <a:r>
              <a:t>Insulin is not merely a glucose-lowering hormone; it is a master regulator of metabolism whose deficiency or resistance underlies the global epidemic of diabetes.</a:t>
            </a:r>
          </a:p>
          <a:p>
            <a:pPr defTabSz="914400">
              <a:tabLst>
                <a:tab pos="241300" algn="l"/>
                <a:tab pos="495300" algn="l"/>
                <a:tab pos="736600" algn="l"/>
                <a:tab pos="990600" algn="l"/>
                <a:tab pos="1231900" algn="l"/>
                <a:tab pos="1485900" algn="l"/>
                <a:tab pos="1739900" algn="l"/>
                <a:tab pos="1981200" algn="l"/>
                <a:tab pos="2235200" algn="l"/>
                <a:tab pos="2476500" algn="l"/>
                <a:tab pos="2730500" algn="l"/>
                <a:tab pos="2984500" algn="l"/>
              </a:tabLst>
              <a:defRPr b="0" sz="2900"/>
            </a:pPr>
            <a:r>
              <a:t>It is the principal anabolic hormone of the human body.</a:t>
            </a:r>
          </a:p>
          <a:p>
            <a:pPr defTabSz="320038">
              <a:defRPr b="0" sz="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defTabSz="914400">
              <a:tabLst>
                <a:tab pos="241300" algn="l"/>
                <a:tab pos="495300" algn="l"/>
                <a:tab pos="736600" algn="l"/>
                <a:tab pos="990600" algn="l"/>
                <a:tab pos="1231900" algn="l"/>
                <a:tab pos="1485900" algn="l"/>
                <a:tab pos="1739900" algn="l"/>
                <a:tab pos="1981200" algn="l"/>
                <a:tab pos="2235200" algn="l"/>
                <a:tab pos="2476500" algn="l"/>
                <a:tab pos="2730500" algn="l"/>
                <a:tab pos="2984500" algn="l"/>
              </a:tabLst>
              <a:defRPr b="0" sz="2100"/>
            </a:pPr>
          </a:p>
          <a:p>
            <a:pPr defTabSz="914400">
              <a:tabLst>
                <a:tab pos="241300" algn="l"/>
                <a:tab pos="495300" algn="l"/>
                <a:tab pos="736600" algn="l"/>
                <a:tab pos="990600" algn="l"/>
                <a:tab pos="1231900" algn="l"/>
                <a:tab pos="1485900" algn="l"/>
                <a:tab pos="1739900" algn="l"/>
                <a:tab pos="1981200" algn="l"/>
                <a:tab pos="2235200" algn="l"/>
                <a:tab pos="2476500" algn="l"/>
                <a:tab pos="2730500" algn="l"/>
                <a:tab pos="2984500" algn="l"/>
              </a:tabLst>
              <a:defRPr b="0" sz="2100"/>
            </a:pPr>
            <a:r>
              <a:t>🧬 </a:t>
            </a:r>
            <a:r>
              <a:rPr u="sng"/>
              <a:t>Basic Structure</a:t>
            </a:r>
            <a:endParaRPr u="sng"/>
          </a:p>
          <a:p>
            <a:pPr marL="390074" indent="-292284" defTabSz="914400">
              <a:buSzPct val="123000"/>
              <a:buFont typeface="Times New Roman"/>
              <a:buChar char="•"/>
              <a:tabLst>
                <a:tab pos="241300" algn="l"/>
                <a:tab pos="495300" algn="l"/>
                <a:tab pos="736600" algn="l"/>
                <a:tab pos="990600" algn="l"/>
                <a:tab pos="1231900" algn="l"/>
                <a:tab pos="1485900" algn="l"/>
                <a:tab pos="1739900" algn="l"/>
                <a:tab pos="1981200" algn="l"/>
                <a:tab pos="2235200" algn="l"/>
                <a:tab pos="2476500" algn="l"/>
                <a:tab pos="2730500" algn="l"/>
                <a:tab pos="2984500" algn="l"/>
              </a:tabLst>
              <a:defRPr b="0" sz="2300"/>
            </a:pPr>
            <a:r>
              <a:t>51–amino acid peptide</a:t>
            </a:r>
          </a:p>
          <a:p>
            <a:pPr marL="390074" indent="-292284" defTabSz="914400">
              <a:buSzPct val="123000"/>
              <a:buFont typeface="Times New Roman"/>
              <a:buChar char="•"/>
              <a:tabLst>
                <a:tab pos="241300" algn="l"/>
                <a:tab pos="495300" algn="l"/>
                <a:tab pos="736600" algn="l"/>
                <a:tab pos="990600" algn="l"/>
                <a:tab pos="1231900" algn="l"/>
                <a:tab pos="1485900" algn="l"/>
                <a:tab pos="1739900" algn="l"/>
                <a:tab pos="1981200" algn="l"/>
                <a:tab pos="2235200" algn="l"/>
                <a:tab pos="2476500" algn="l"/>
                <a:tab pos="2730500" algn="l"/>
                <a:tab pos="2984500" algn="l"/>
              </a:tabLst>
              <a:defRPr b="0" sz="2300"/>
            </a:pPr>
            <a:r>
              <a:t>Two chains: A (21 AA) &amp; B (30 AA)</a:t>
            </a:r>
          </a:p>
          <a:p>
            <a:pPr marL="390074" indent="-292284" defTabSz="914400">
              <a:buSzPct val="123000"/>
              <a:buFont typeface="Times New Roman"/>
              <a:buChar char="•"/>
              <a:tabLst>
                <a:tab pos="241300" algn="l"/>
                <a:tab pos="495300" algn="l"/>
                <a:tab pos="736600" algn="l"/>
                <a:tab pos="990600" algn="l"/>
                <a:tab pos="1231900" algn="l"/>
                <a:tab pos="1485900" algn="l"/>
                <a:tab pos="1739900" algn="l"/>
                <a:tab pos="1981200" algn="l"/>
                <a:tab pos="2235200" algn="l"/>
                <a:tab pos="2476500" algn="l"/>
                <a:tab pos="2730500" algn="l"/>
                <a:tab pos="2984500" algn="l"/>
              </a:tabLst>
              <a:defRPr b="0" sz="2300"/>
            </a:pPr>
            <a:r>
              <a:t>Linked by disulfide bonds</a:t>
            </a:r>
          </a:p>
          <a:p>
            <a:pPr marL="390074" indent="-292284" defTabSz="914400">
              <a:buSzPct val="123000"/>
              <a:buFont typeface="Times New Roman"/>
              <a:buChar char="•"/>
              <a:tabLst>
                <a:tab pos="241300" algn="l"/>
                <a:tab pos="495300" algn="l"/>
                <a:tab pos="736600" algn="l"/>
                <a:tab pos="990600" algn="l"/>
                <a:tab pos="1231900" algn="l"/>
                <a:tab pos="1485900" algn="l"/>
                <a:tab pos="1739900" algn="l"/>
                <a:tab pos="1981200" algn="l"/>
                <a:tab pos="2235200" algn="l"/>
                <a:tab pos="2476500" algn="l"/>
                <a:tab pos="2730500" algn="l"/>
                <a:tab pos="2984500" algn="l"/>
              </a:tabLst>
              <a:defRPr b="0" sz="2300"/>
            </a:pPr>
            <a:r>
              <a:t>Derived from preproinsulin → proinsulin → insulin + C-peptide</a:t>
            </a:r>
          </a:p>
          <a:p>
            <a:pPr marL="390074" indent="-292284" defTabSz="914400">
              <a:buSzPct val="123000"/>
              <a:buFont typeface="Times New Roman"/>
              <a:buChar char="•"/>
              <a:tabLst>
                <a:tab pos="241300" algn="l"/>
                <a:tab pos="495300" algn="l"/>
                <a:tab pos="736600" algn="l"/>
                <a:tab pos="990600" algn="l"/>
                <a:tab pos="1231900" algn="l"/>
                <a:tab pos="1485900" algn="l"/>
                <a:tab pos="1739900" algn="l"/>
                <a:tab pos="1981200" algn="l"/>
                <a:tab pos="2235200" algn="l"/>
                <a:tab pos="2476500" algn="l"/>
                <a:tab pos="2730500" algn="l"/>
                <a:tab pos="2984500" algn="l"/>
              </a:tabLst>
              <a:defRPr b="0" sz="2300"/>
            </a:pPr>
            <a:r>
              <a:t>C-peptide reflects endogenous insulin secretion</a:t>
            </a:r>
          </a:p>
          <a:p>
            <a:pPr marL="390074" indent="-292284" defTabSz="320038">
              <a:spcBef>
                <a:spcPts val="800"/>
              </a:spcBef>
              <a:buSzPct val="123000"/>
              <a:buFont typeface="Times New Roman"/>
              <a:buChar char="•"/>
              <a:defRPr b="0" sz="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defTabSz="320038">
              <a:spcBef>
                <a:spcPts val="800"/>
              </a:spcBef>
              <a:defRPr b="0" sz="1800" u="sng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DISCOVERY</a:t>
            </a:r>
          </a:p>
          <a:p>
            <a:pPr marL="390074" indent="-292284" defTabSz="320038">
              <a:spcBef>
                <a:spcPts val="800"/>
              </a:spcBef>
              <a:buSzPct val="123000"/>
              <a:buFont typeface="Times New Roman"/>
              <a:buChar char="•"/>
              <a:defRPr b="0" sz="2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Discovered in 1921 by Banting &amp; Best</a:t>
            </a:r>
          </a:p>
          <a:p>
            <a:pPr marL="390074" indent="-292284" defTabSz="320038">
              <a:spcBef>
                <a:spcPts val="800"/>
              </a:spcBef>
              <a:buSzPct val="123000"/>
              <a:buFont typeface="Times New Roman"/>
              <a:buChar char="•"/>
              <a:defRPr b="0" sz="22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First therapeutic use in 1922</a:t>
            </a:r>
          </a:p>
          <a:p>
            <a:pPr defTabSz="320038">
              <a:spcBef>
                <a:spcPts val="800"/>
              </a:spcBef>
              <a:defRPr b="0" sz="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defTabSz="320038">
              <a:spcBef>
                <a:spcPts val="1000"/>
              </a:spcBef>
              <a:defRPr sz="1700" u="sng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Physiologic Secretion Pattern</a:t>
            </a:r>
          </a:p>
          <a:p>
            <a:pPr marL="390073" indent="-292283" defTabSz="914400">
              <a:buSzPct val="123000"/>
              <a:buFont typeface="Times New Roman"/>
              <a:buChar char="•"/>
              <a:tabLst>
                <a:tab pos="241300" algn="l"/>
                <a:tab pos="495300" algn="l"/>
                <a:tab pos="736600" algn="l"/>
                <a:tab pos="990600" algn="l"/>
                <a:tab pos="1231900" algn="l"/>
                <a:tab pos="1485900" algn="l"/>
                <a:tab pos="1739900" algn="l"/>
                <a:tab pos="1981200" algn="l"/>
                <a:tab pos="2235200" algn="l"/>
                <a:tab pos="2476500" algn="l"/>
                <a:tab pos="2730500" algn="l"/>
                <a:tab pos="2984500" algn="l"/>
              </a:tabLst>
              <a:defRPr b="0" sz="2100"/>
            </a:pPr>
            <a:r>
              <a:t>Basal secretion (fasting state)</a:t>
            </a:r>
          </a:p>
          <a:p>
            <a:pPr marL="390073" indent="-292283" defTabSz="914400">
              <a:buSzPct val="123000"/>
              <a:buFont typeface="Times New Roman"/>
              <a:buChar char="•"/>
              <a:tabLst>
                <a:tab pos="241300" algn="l"/>
                <a:tab pos="495300" algn="l"/>
                <a:tab pos="736600" algn="l"/>
                <a:tab pos="990600" algn="l"/>
                <a:tab pos="1231900" algn="l"/>
                <a:tab pos="1485900" algn="l"/>
                <a:tab pos="1739900" algn="l"/>
                <a:tab pos="1981200" algn="l"/>
                <a:tab pos="2235200" algn="l"/>
                <a:tab pos="2476500" algn="l"/>
                <a:tab pos="2730500" algn="l"/>
                <a:tab pos="2984500" algn="l"/>
              </a:tabLst>
              <a:defRPr b="0" sz="2100"/>
            </a:pPr>
            <a:r>
              <a:t>Prandial (bolus) secretion after meals.</a:t>
            </a:r>
          </a:p>
          <a:p>
            <a:pPr marL="390073" indent="-292283" defTabSz="914400">
              <a:buSzPct val="123000"/>
              <a:buFont typeface="Times New Roman"/>
              <a:buChar char="•"/>
              <a:tabLst>
                <a:tab pos="241300" algn="l"/>
                <a:tab pos="495300" algn="l"/>
                <a:tab pos="736600" algn="l"/>
                <a:tab pos="990600" algn="l"/>
                <a:tab pos="1231900" algn="l"/>
                <a:tab pos="1485900" algn="l"/>
                <a:tab pos="1739900" algn="l"/>
                <a:tab pos="1981200" algn="l"/>
                <a:tab pos="2235200" algn="l"/>
                <a:tab pos="2476500" algn="l"/>
                <a:tab pos="2730500" algn="l"/>
                <a:tab pos="2984500" algn="l"/>
              </a:tabLst>
              <a:defRPr b="0" sz="2100"/>
            </a:pPr>
            <a:r>
              <a:t>Biphasic insulin response:</a:t>
            </a:r>
          </a:p>
          <a:p>
            <a:pPr lvl="1" marL="991975" indent="-574144" defTabSz="914400">
              <a:buFont typeface="Times New Roman"/>
              <a:buChar char="◦"/>
              <a:tabLst>
                <a:tab pos="241300" algn="l"/>
                <a:tab pos="495300" algn="l"/>
                <a:tab pos="736600" algn="l"/>
                <a:tab pos="990600" algn="l"/>
                <a:tab pos="1231900" algn="l"/>
                <a:tab pos="1485900" algn="l"/>
                <a:tab pos="1739900" algn="l"/>
                <a:tab pos="1981200" algn="l"/>
                <a:tab pos="2235200" algn="l"/>
                <a:tab pos="2476500" algn="l"/>
                <a:tab pos="2730500" algn="l"/>
                <a:tab pos="2984500" algn="l"/>
              </a:tabLst>
              <a:defRPr b="0" sz="2100"/>
            </a:pPr>
            <a:r>
              <a:t>First phase (rapid release of stored insulin)</a:t>
            </a:r>
          </a:p>
          <a:p>
            <a:pPr lvl="1" marL="991975" indent="-574144" defTabSz="914400">
              <a:buFont typeface="Times New Roman"/>
              <a:buChar char="◦"/>
              <a:tabLst>
                <a:tab pos="241300" algn="l"/>
                <a:tab pos="495300" algn="l"/>
                <a:tab pos="736600" algn="l"/>
                <a:tab pos="990600" algn="l"/>
                <a:tab pos="1231900" algn="l"/>
                <a:tab pos="1485900" algn="l"/>
                <a:tab pos="1739900" algn="l"/>
                <a:tab pos="1981200" algn="l"/>
                <a:tab pos="2235200" algn="l"/>
                <a:tab pos="2476500" algn="l"/>
                <a:tab pos="2730500" algn="l"/>
                <a:tab pos="2984500" algn="l"/>
              </a:tabLst>
              <a:defRPr b="0" sz="2100"/>
            </a:pPr>
            <a:r>
              <a:t>Second phase (new insulin synthesis)</a:t>
            </a:r>
          </a:p>
          <a:p>
            <a:pPr defTabSz="914400">
              <a:tabLst>
                <a:tab pos="241300" algn="l"/>
                <a:tab pos="495300" algn="l"/>
                <a:tab pos="736600" algn="l"/>
                <a:tab pos="990600" algn="l"/>
                <a:tab pos="1231900" algn="l"/>
                <a:tab pos="1485900" algn="l"/>
                <a:tab pos="1739900" algn="l"/>
                <a:tab pos="1981200" algn="l"/>
                <a:tab pos="2235200" algn="l"/>
                <a:tab pos="2476500" algn="l"/>
                <a:tab pos="2730500" algn="l"/>
                <a:tab pos="2984500" algn="l"/>
              </a:tabLst>
              <a:defRPr b="0" sz="2100"/>
            </a:pPr>
            <a:r>
              <a:t>Loss of first-phase response is early feature of Type 2 DM</a:t>
            </a:r>
          </a:p>
          <a:p>
            <a:pPr defTabSz="320038">
              <a:spcBef>
                <a:spcPts val="800"/>
              </a:spcBef>
              <a:defRPr b="0" sz="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defTabSz="914400">
              <a:tabLst>
                <a:tab pos="241300" algn="l"/>
                <a:tab pos="495300" algn="l"/>
                <a:tab pos="736600" algn="l"/>
                <a:tab pos="990600" algn="l"/>
                <a:tab pos="1231900" algn="l"/>
                <a:tab pos="1485900" algn="l"/>
                <a:tab pos="1739900" algn="l"/>
                <a:tab pos="1981200" algn="l"/>
                <a:tab pos="2235200" algn="l"/>
                <a:tab pos="2476500" algn="l"/>
                <a:tab pos="2730500" algn="l"/>
                <a:tab pos="2984500" algn="l"/>
              </a:tabLst>
              <a:defRPr b="0" sz="1900" u="sng"/>
            </a:pPr>
            <a:r>
              <a:t>Pathophysiologic Importance</a:t>
            </a:r>
          </a:p>
          <a:p>
            <a:pPr marL="390074" indent="-292284" defTabSz="914400">
              <a:buSzPct val="123000"/>
              <a:buFont typeface="Times New Roman"/>
              <a:buChar char="•"/>
              <a:tabLst>
                <a:tab pos="241300" algn="l"/>
                <a:tab pos="495300" algn="l"/>
                <a:tab pos="736600" algn="l"/>
                <a:tab pos="990600" algn="l"/>
                <a:tab pos="1231900" algn="l"/>
                <a:tab pos="1485900" algn="l"/>
                <a:tab pos="1739900" algn="l"/>
                <a:tab pos="1981200" algn="l"/>
                <a:tab pos="2235200" algn="l"/>
                <a:tab pos="2476500" algn="l"/>
                <a:tab pos="2730500" algn="l"/>
                <a:tab pos="2984500" algn="l"/>
              </a:tabLst>
              <a:defRPr b="0" sz="1900"/>
            </a:pPr>
            <a:r>
              <a:t>Absolute deficiency → Type 1 Diabetes Mellitus</a:t>
            </a:r>
          </a:p>
          <a:p>
            <a:pPr marL="390074" indent="-292284" defTabSz="914400">
              <a:buSzPct val="123000"/>
              <a:buFont typeface="Times New Roman"/>
              <a:buChar char="•"/>
              <a:tabLst>
                <a:tab pos="241300" algn="l"/>
                <a:tab pos="495300" algn="l"/>
                <a:tab pos="736600" algn="l"/>
                <a:tab pos="990600" algn="l"/>
                <a:tab pos="1231900" algn="l"/>
                <a:tab pos="1485900" algn="l"/>
                <a:tab pos="1739900" algn="l"/>
                <a:tab pos="1981200" algn="l"/>
                <a:tab pos="2235200" algn="l"/>
                <a:tab pos="2476500" algn="l"/>
                <a:tab pos="2730500" algn="l"/>
                <a:tab pos="2984500" algn="l"/>
              </a:tabLst>
              <a:defRPr b="0" sz="1900"/>
            </a:pPr>
            <a:r>
              <a:t>Relative deficiency + resistance → Type 2 Diabetes Mellitus</a:t>
            </a:r>
          </a:p>
          <a:p>
            <a:pPr marL="390074" indent="-292284" defTabSz="914400">
              <a:buSzPct val="123000"/>
              <a:buFont typeface="Times New Roman"/>
              <a:buChar char="•"/>
              <a:tabLst>
                <a:tab pos="241300" algn="l"/>
                <a:tab pos="495300" algn="l"/>
                <a:tab pos="736600" algn="l"/>
                <a:tab pos="990600" algn="l"/>
                <a:tab pos="1231900" algn="l"/>
                <a:tab pos="1485900" algn="l"/>
                <a:tab pos="1739900" algn="l"/>
                <a:tab pos="1981200" algn="l"/>
                <a:tab pos="2235200" algn="l"/>
                <a:tab pos="2476500" algn="l"/>
                <a:tab pos="2730500" algn="l"/>
                <a:tab pos="2984500" algn="l"/>
              </a:tabLst>
              <a:defRPr b="0" sz="1900"/>
            </a:pPr>
            <a:r>
              <a:t>Severe deficiency → DKA / HHS</a:t>
            </a:r>
          </a:p>
        </p:txBody>
      </p:sp>
      <p:sp>
        <p:nvSpPr>
          <p:cNvPr id="178" name="Slide Subtitle"/>
          <p:cNvSpPr txBox="1"/>
          <p:nvPr/>
        </p:nvSpPr>
        <p:spPr>
          <a:xfrm>
            <a:off x="1219200" y="2111275"/>
            <a:ext cx="22459462" cy="1422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/>
          <a:p>
            <a:pPr/>
            <a:r>
              <a:t> </a:t>
            </a:r>
          </a:p>
        </p:txBody>
      </p:sp>
      <p:pic>
        <p:nvPicPr>
          <p:cNvPr id="179" name="Syringe, Tool" descr="Syringe, Tool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351690" y="4357811"/>
            <a:ext cx="8547813" cy="65800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INSULIN PEN DEVIC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pPr/>
            <a:r>
              <a:t>INSULIN PEN DEVICES </a:t>
            </a:r>
          </a:p>
        </p:txBody>
      </p:sp>
      <p:sp>
        <p:nvSpPr>
          <p:cNvPr id="256" name="Slide Subtitle"/>
          <p:cNvSpPr txBox="1"/>
          <p:nvPr>
            <p:ph type="body" sz="quarter" idx="1"/>
          </p:nvPr>
        </p:nvSpPr>
        <p:spPr>
          <a:xfrm>
            <a:off x="1206500" y="2372961"/>
            <a:ext cx="21971000" cy="934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57" name="Slide bullet text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58" name="Disposable prefilled pens…"/>
          <p:cNvSpPr txBox="1"/>
          <p:nvPr/>
        </p:nvSpPr>
        <p:spPr>
          <a:xfrm>
            <a:off x="1333499" y="4375503"/>
            <a:ext cx="17833652" cy="6701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defTabSz="914400">
              <a:tabLst>
                <a:tab pos="342900" algn="l"/>
                <a:tab pos="685800" algn="l"/>
                <a:tab pos="1041400" algn="l"/>
                <a:tab pos="1384300" algn="l"/>
                <a:tab pos="1739900" algn="l"/>
                <a:tab pos="2082800" algn="l"/>
                <a:tab pos="2438400" algn="l"/>
                <a:tab pos="2781300" algn="l"/>
                <a:tab pos="3124200" algn="l"/>
                <a:tab pos="3479800" algn="l"/>
                <a:tab pos="3822700" algn="l"/>
                <a:tab pos="4178300" algn="l"/>
              </a:tabLst>
              <a:defRPr sz="4100"/>
            </a:pPr>
          </a:p>
          <a:p>
            <a:pPr marL="657703" indent="-520797" defTabSz="914400">
              <a:buSzPct val="123000"/>
              <a:buFont typeface="Times New Roman"/>
              <a:buChar char="•"/>
              <a:tabLst>
                <a:tab pos="342900" algn="l"/>
                <a:tab pos="685800" algn="l"/>
                <a:tab pos="1041400" algn="l"/>
                <a:tab pos="1384300" algn="l"/>
                <a:tab pos="1739900" algn="l"/>
                <a:tab pos="2082800" algn="l"/>
                <a:tab pos="2438400" algn="l"/>
                <a:tab pos="2781300" algn="l"/>
                <a:tab pos="3124200" algn="l"/>
                <a:tab pos="3479800" algn="l"/>
                <a:tab pos="3822700" algn="l"/>
                <a:tab pos="4178300" algn="l"/>
              </a:tabLst>
              <a:defRPr sz="4100"/>
            </a:pPr>
            <a:r>
              <a:t>Disposable prefilled pens</a:t>
            </a:r>
          </a:p>
          <a:p>
            <a:pPr marL="657703" indent="-520797" defTabSz="914400">
              <a:buSzPct val="123000"/>
              <a:buFont typeface="Times New Roman"/>
              <a:buChar char="•"/>
              <a:tabLst>
                <a:tab pos="342900" algn="l"/>
                <a:tab pos="685800" algn="l"/>
                <a:tab pos="1041400" algn="l"/>
                <a:tab pos="1384300" algn="l"/>
                <a:tab pos="1739900" algn="l"/>
                <a:tab pos="2082800" algn="l"/>
                <a:tab pos="2438400" algn="l"/>
                <a:tab pos="2781300" algn="l"/>
                <a:tab pos="3124200" algn="l"/>
                <a:tab pos="3479800" algn="l"/>
                <a:tab pos="3822700" algn="l"/>
                <a:tab pos="4178300" algn="l"/>
              </a:tabLst>
              <a:defRPr sz="4100"/>
            </a:pPr>
            <a:r>
              <a:t>Reusable cartridge pens</a:t>
            </a:r>
          </a:p>
          <a:p>
            <a:pPr defTabSz="914400">
              <a:tabLst>
                <a:tab pos="342900" algn="l"/>
                <a:tab pos="685800" algn="l"/>
                <a:tab pos="1041400" algn="l"/>
                <a:tab pos="1384300" algn="l"/>
                <a:tab pos="1739900" algn="l"/>
                <a:tab pos="2082800" algn="l"/>
                <a:tab pos="2438400" algn="l"/>
                <a:tab pos="2781300" algn="l"/>
                <a:tab pos="3124200" algn="l"/>
                <a:tab pos="3479800" algn="l"/>
                <a:tab pos="3822700" algn="l"/>
                <a:tab pos="4178300" algn="l"/>
              </a:tabLst>
              <a:defRPr sz="4100"/>
            </a:pPr>
            <a:r>
              <a:t>🔹 Advantages</a:t>
            </a:r>
          </a:p>
          <a:p>
            <a:pPr defTabSz="914400">
              <a:tabLst>
                <a:tab pos="342900" algn="l"/>
                <a:tab pos="685800" algn="l"/>
                <a:tab pos="1041400" algn="l"/>
                <a:tab pos="1384300" algn="l"/>
                <a:tab pos="1739900" algn="l"/>
                <a:tab pos="2082800" algn="l"/>
                <a:tab pos="2438400" algn="l"/>
                <a:tab pos="2781300" algn="l"/>
                <a:tab pos="3124200" algn="l"/>
                <a:tab pos="3479800" algn="l"/>
                <a:tab pos="3822700" algn="l"/>
                <a:tab pos="4178300" algn="l"/>
              </a:tabLst>
              <a:defRPr sz="4100"/>
            </a:pPr>
            <a:r>
              <a:t>✔ More accurate dosing</a:t>
            </a:r>
          </a:p>
          <a:p>
            <a:pPr defTabSz="914400">
              <a:tabLst>
                <a:tab pos="342900" algn="l"/>
                <a:tab pos="685800" algn="l"/>
                <a:tab pos="1041400" algn="l"/>
                <a:tab pos="1384300" algn="l"/>
                <a:tab pos="1739900" algn="l"/>
                <a:tab pos="2082800" algn="l"/>
                <a:tab pos="2438400" algn="l"/>
                <a:tab pos="2781300" algn="l"/>
                <a:tab pos="3124200" algn="l"/>
                <a:tab pos="3479800" algn="l"/>
                <a:tab pos="3822700" algn="l"/>
                <a:tab pos="4178300" algn="l"/>
              </a:tabLst>
              <a:defRPr sz="4100"/>
            </a:pPr>
            <a:r>
              <a:t>✔ Better compliance</a:t>
            </a:r>
          </a:p>
          <a:p>
            <a:pPr defTabSz="914400">
              <a:tabLst>
                <a:tab pos="342900" algn="l"/>
                <a:tab pos="685800" algn="l"/>
                <a:tab pos="1041400" algn="l"/>
                <a:tab pos="1384300" algn="l"/>
                <a:tab pos="1739900" algn="l"/>
                <a:tab pos="2082800" algn="l"/>
                <a:tab pos="2438400" algn="l"/>
                <a:tab pos="2781300" algn="l"/>
                <a:tab pos="3124200" algn="l"/>
                <a:tab pos="3479800" algn="l"/>
                <a:tab pos="3822700" algn="l"/>
                <a:tab pos="4178300" algn="l"/>
              </a:tabLst>
              <a:defRPr sz="4100"/>
            </a:pPr>
            <a:r>
              <a:t>✔ Less injection pain</a:t>
            </a:r>
          </a:p>
          <a:p>
            <a:pPr defTabSz="914400">
              <a:tabLst>
                <a:tab pos="342900" algn="l"/>
                <a:tab pos="685800" algn="l"/>
                <a:tab pos="1041400" algn="l"/>
                <a:tab pos="1384300" algn="l"/>
                <a:tab pos="1739900" algn="l"/>
                <a:tab pos="2082800" algn="l"/>
                <a:tab pos="2438400" algn="l"/>
                <a:tab pos="2781300" algn="l"/>
                <a:tab pos="3124200" algn="l"/>
                <a:tab pos="3479800" algn="l"/>
                <a:tab pos="3822700" algn="l"/>
                <a:tab pos="4178300" algn="l"/>
              </a:tabLst>
              <a:defRPr sz="4100"/>
            </a:pPr>
            <a:r>
              <a:t>🔹 Indications</a:t>
            </a:r>
          </a:p>
          <a:p>
            <a:pPr marL="657703" indent="-520797" defTabSz="914400">
              <a:buSzPct val="123000"/>
              <a:buFont typeface="Times New Roman"/>
              <a:buChar char="•"/>
              <a:tabLst>
                <a:tab pos="342900" algn="l"/>
                <a:tab pos="685800" algn="l"/>
                <a:tab pos="1041400" algn="l"/>
                <a:tab pos="1384300" algn="l"/>
                <a:tab pos="1739900" algn="l"/>
                <a:tab pos="2082800" algn="l"/>
                <a:tab pos="2438400" algn="l"/>
                <a:tab pos="2781300" algn="l"/>
                <a:tab pos="3124200" algn="l"/>
                <a:tab pos="3479800" algn="l"/>
                <a:tab pos="3822700" algn="l"/>
                <a:tab pos="4178300" algn="l"/>
              </a:tabLst>
              <a:defRPr sz="4100"/>
            </a:pPr>
            <a:r>
              <a:t>Preferred in most T1DM and T2DM patients</a:t>
            </a:r>
          </a:p>
          <a:p>
            <a:pPr defTabSz="914400">
              <a:tabLst>
                <a:tab pos="342900" algn="l"/>
                <a:tab pos="685800" algn="l"/>
                <a:tab pos="1041400" algn="l"/>
                <a:tab pos="1384300" algn="l"/>
                <a:tab pos="1739900" algn="l"/>
                <a:tab pos="2082800" algn="l"/>
                <a:tab pos="2438400" algn="l"/>
                <a:tab pos="2781300" algn="l"/>
                <a:tab pos="3124200" algn="l"/>
                <a:tab pos="3479800" algn="l"/>
                <a:tab pos="3822700" algn="l"/>
                <a:tab pos="4178300" algn="l"/>
              </a:tabLst>
              <a:defRPr sz="4100"/>
            </a:pPr>
            <a:r>
              <a:t>Improves adherence → better glycemic control.</a:t>
            </a:r>
          </a:p>
        </p:txBody>
      </p:sp>
      <p:pic>
        <p:nvPicPr>
          <p:cNvPr id="259" name="IMG_0064.jpeg" descr="IMG_006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645993" y="3536484"/>
            <a:ext cx="7747871" cy="56502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62" name="Slide Subtitle"/>
          <p:cNvSpPr txBox="1"/>
          <p:nvPr>
            <p:ph type="body" sz="quarter" idx="1"/>
          </p:nvPr>
        </p:nvSpPr>
        <p:spPr>
          <a:xfrm>
            <a:off x="1206500" y="2372961"/>
            <a:ext cx="21971000" cy="934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63" name="Slide bullet text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64" name="Mainly Type 1 DM…"/>
          <p:cNvSpPr txBox="1"/>
          <p:nvPr/>
        </p:nvSpPr>
        <p:spPr>
          <a:xfrm>
            <a:off x="1150732" y="2344950"/>
            <a:ext cx="14382026" cy="94472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</a:p>
          <a:p>
            <a:pPr marL="671125" indent="-531425">
              <a:buSzPct val="123000"/>
              <a:buFont typeface="Times New Roman"/>
              <a:buChar char="•"/>
            </a:pPr>
            <a:r>
              <a:t>Mainly Type 1 DM</a:t>
            </a:r>
          </a:p>
          <a:p>
            <a:pPr marL="671125" indent="-531425">
              <a:buSzPct val="123000"/>
              <a:buFont typeface="Times New Roman"/>
              <a:buChar char="•"/>
            </a:pPr>
            <a:r>
              <a:t>Frequent hypoglycemia</a:t>
            </a:r>
          </a:p>
          <a:p>
            <a:pPr marL="671125" indent="-531425">
              <a:buSzPct val="123000"/>
              <a:buFont typeface="Times New Roman"/>
              <a:buChar char="•"/>
            </a:pPr>
            <a:r>
              <a:t>Dawn phenomenon</a:t>
            </a:r>
          </a:p>
          <a:p>
            <a:pPr/>
            <a:r>
              <a:t>🔹 Mechanism</a:t>
            </a:r>
          </a:p>
          <a:p>
            <a:pPr marL="671125" indent="-531425">
              <a:buSzPct val="123000"/>
              <a:buFont typeface="Times New Roman"/>
              <a:buChar char="•"/>
            </a:pPr>
            <a:r>
              <a:t>Continuous basal infusion</a:t>
            </a:r>
          </a:p>
          <a:p>
            <a:pPr marL="671125" indent="-531425">
              <a:buSzPct val="123000"/>
              <a:buFont typeface="Times New Roman"/>
              <a:buChar char="•"/>
            </a:pPr>
            <a:r>
              <a:t>Patient-activated bolus before meals</a:t>
            </a:r>
          </a:p>
          <a:p>
            <a:pPr/>
            <a:r>
              <a:t>🔹 Advantages</a:t>
            </a:r>
          </a:p>
          <a:p>
            <a:pPr/>
            <a:r>
              <a:t>✔ Mimics physiologic insulin secretion</a:t>
            </a:r>
          </a:p>
          <a:p>
            <a:pPr/>
            <a:r>
              <a:t>✔ Better HbA1c control</a:t>
            </a:r>
          </a:p>
          <a:p>
            <a:pPr/>
            <a:r>
              <a:t>✔ Reduces hypoglycemia</a:t>
            </a:r>
          </a:p>
          <a:p>
            <a:pPr/>
            <a:r>
              <a:t>🔹 Disadvantages</a:t>
            </a:r>
          </a:p>
          <a:p>
            <a:pPr/>
            <a:r>
              <a:t>Expensive</a:t>
            </a:r>
          </a:p>
          <a:p>
            <a:pPr/>
            <a:r>
              <a:t>Risk of DKA if pump failure</a:t>
            </a:r>
          </a:p>
        </p:txBody>
      </p:sp>
      <p:sp>
        <p:nvSpPr>
          <p:cNvPr id="265" name="Continuous Subcutaneous Insulin Infusion (CSII) – Insulin Pump"/>
          <p:cNvSpPr txBox="1"/>
          <p:nvPr/>
        </p:nvSpPr>
        <p:spPr>
          <a:xfrm>
            <a:off x="1157541" y="-472228"/>
            <a:ext cx="18579368" cy="45366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2438337">
              <a:lnSpc>
                <a:spcPct val="80000"/>
              </a:lnSpc>
              <a:tabLst/>
              <a:defRPr b="1" spc="-170" sz="8500"/>
            </a:pPr>
          </a:p>
          <a:p>
            <a:pPr defTabSz="2438337">
              <a:lnSpc>
                <a:spcPct val="80000"/>
              </a:lnSpc>
              <a:tabLst/>
              <a:defRPr b="1" spc="-170" sz="8500"/>
            </a:pPr>
            <a:r>
              <a:t>Continuous Subcutaneous Insulin Infusion (CSII) – Insulin Pump</a:t>
            </a:r>
          </a:p>
        </p:txBody>
      </p:sp>
      <p:pic>
        <p:nvPicPr>
          <p:cNvPr id="266" name="IMG_0065.jpeg" descr="IMG_0065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969921" y="3521645"/>
            <a:ext cx="5948219" cy="80446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Intravenous insulin"/>
          <p:cNvSpPr txBox="1"/>
          <p:nvPr>
            <p:ph type="title"/>
          </p:nvPr>
        </p:nvSpPr>
        <p:spPr>
          <a:xfrm>
            <a:off x="1206500" y="952500"/>
            <a:ext cx="21971000" cy="1587500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pPr/>
            <a:r>
              <a:t>Intravenous insulin</a:t>
            </a:r>
          </a:p>
        </p:txBody>
      </p:sp>
      <p:sp>
        <p:nvSpPr>
          <p:cNvPr id="269" name="Slide Subtitle"/>
          <p:cNvSpPr txBox="1"/>
          <p:nvPr>
            <p:ph type="body" sz="quarter" idx="1"/>
          </p:nvPr>
        </p:nvSpPr>
        <p:spPr>
          <a:xfrm>
            <a:off x="1206500" y="2436461"/>
            <a:ext cx="21971000" cy="9474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70" name="Only Regular insulin…"/>
          <p:cNvSpPr txBox="1"/>
          <p:nvPr>
            <p:ph type="body" idx="21"/>
          </p:nvPr>
        </p:nvSpPr>
        <p:spPr>
          <a:xfrm>
            <a:off x="1206499" y="4248503"/>
            <a:ext cx="14408350" cy="825601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>
              <a:buSzTx/>
              <a:buNone/>
            </a:pPr>
          </a:p>
          <a:p>
            <a:pPr marL="671125" indent="-531425">
              <a:buFont typeface="Times New Roman"/>
            </a:pPr>
            <a:r>
              <a:t>Only Regular insulin</a:t>
            </a:r>
          </a:p>
          <a:p>
            <a:pPr marL="0" indent="0">
              <a:buSzTx/>
              <a:buNone/>
            </a:pPr>
            <a:r>
              <a:t>🔹 Indications</a:t>
            </a:r>
          </a:p>
          <a:p>
            <a:pPr marL="671125" indent="-531425">
              <a:buFont typeface="Times New Roman"/>
            </a:pPr>
            <a:r>
              <a:t>DKA</a:t>
            </a:r>
          </a:p>
          <a:p>
            <a:pPr marL="671125" indent="-531425">
              <a:buFont typeface="Times New Roman"/>
            </a:pPr>
            <a:r>
              <a:t>HHS</a:t>
            </a:r>
          </a:p>
          <a:p>
            <a:pPr marL="671125" indent="-531425">
              <a:buFont typeface="Times New Roman"/>
            </a:pPr>
            <a:r>
              <a:t>Perioperative hyperglycemia</a:t>
            </a:r>
          </a:p>
          <a:p>
            <a:pPr marL="671125" indent="-531425">
              <a:buFont typeface="Times New Roman"/>
            </a:pPr>
            <a:r>
              <a:t>ICU patients</a:t>
            </a:r>
          </a:p>
          <a:p>
            <a:pPr marL="671125" indent="-531425">
              <a:buFont typeface="Times New Roman"/>
            </a:pPr>
            <a:r>
              <a:t>Severe hyperkalemia</a:t>
            </a:r>
          </a:p>
          <a:p>
            <a:pPr marL="0" indent="0">
              <a:buSzTx/>
              <a:buNone/>
            </a:pPr>
            <a:r>
              <a:t>🔹 Advantage</a:t>
            </a:r>
          </a:p>
          <a:p>
            <a:pPr marL="0" indent="0">
              <a:buSzTx/>
              <a:buNone/>
            </a:pPr>
            <a:r>
              <a:t>✔ Immediate action</a:t>
            </a:r>
          </a:p>
          <a:p>
            <a:pPr marL="0" indent="0">
              <a:buSzTx/>
              <a:buNone/>
            </a:pPr>
            <a:r>
              <a:t>✔ Titrable</a:t>
            </a:r>
          </a:p>
        </p:txBody>
      </p:sp>
      <p:pic>
        <p:nvPicPr>
          <p:cNvPr id="271" name="IMG_0066.jpeg" descr="IMG_0066.jpeg"/>
          <p:cNvPicPr>
            <a:picLocks noChangeAspect="1"/>
          </p:cNvPicPr>
          <p:nvPr/>
        </p:nvPicPr>
        <p:blipFill>
          <a:blip r:embed="rId2">
            <a:extLst/>
          </a:blip>
          <a:srcRect l="1223" t="0" r="1223" b="0"/>
          <a:stretch>
            <a:fillRect/>
          </a:stretch>
        </p:blipFill>
        <p:spPr>
          <a:xfrm>
            <a:off x="16825498" y="6091497"/>
            <a:ext cx="6350002" cy="63500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INHALED INSULI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pPr/>
            <a:r>
              <a:t>INHALED INSULIN</a:t>
            </a:r>
          </a:p>
        </p:txBody>
      </p:sp>
      <p:sp>
        <p:nvSpPr>
          <p:cNvPr id="274" name="Slide Subtitle"/>
          <p:cNvSpPr txBox="1"/>
          <p:nvPr>
            <p:ph type="body" sz="quarter" idx="1"/>
          </p:nvPr>
        </p:nvSpPr>
        <p:spPr>
          <a:xfrm>
            <a:off x="1206500" y="2372961"/>
            <a:ext cx="21971000" cy="934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75" name="Afrezza (rapid-acting)…"/>
          <p:cNvSpPr txBox="1"/>
          <p:nvPr>
            <p:ph type="body" idx="21"/>
          </p:nvPr>
        </p:nvSpPr>
        <p:spPr>
          <a:xfrm>
            <a:off x="1206499" y="4248503"/>
            <a:ext cx="13168973" cy="639747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defTabSz="914400">
              <a:buSzTx/>
              <a:buNone/>
              <a:tabLst>
                <a:tab pos="330200" algn="l"/>
                <a:tab pos="673100" algn="l"/>
                <a:tab pos="1003300" algn="l"/>
                <a:tab pos="1346200" algn="l"/>
                <a:tab pos="1676400" algn="l"/>
                <a:tab pos="2019300" algn="l"/>
                <a:tab pos="2362200" algn="l"/>
                <a:tab pos="2692400" algn="l"/>
                <a:tab pos="3035300" algn="l"/>
                <a:tab pos="3365500" algn="l"/>
                <a:tab pos="3708400" algn="l"/>
                <a:tab pos="4051300" algn="l"/>
              </a:tabLst>
              <a:defRPr sz="3900"/>
            </a:pPr>
          </a:p>
          <a:p>
            <a:pPr marL="637569" indent="-504854" defTabSz="914400">
              <a:buFont typeface="Times New Roman"/>
              <a:tabLst>
                <a:tab pos="330200" algn="l"/>
                <a:tab pos="673100" algn="l"/>
                <a:tab pos="1003300" algn="l"/>
                <a:tab pos="1346200" algn="l"/>
                <a:tab pos="1676400" algn="l"/>
                <a:tab pos="2019300" algn="l"/>
                <a:tab pos="2362200" algn="l"/>
                <a:tab pos="2692400" algn="l"/>
                <a:tab pos="3035300" algn="l"/>
                <a:tab pos="3365500" algn="l"/>
                <a:tab pos="3708400" algn="l"/>
                <a:tab pos="4051300" algn="l"/>
              </a:tabLst>
              <a:defRPr sz="3900"/>
            </a:pPr>
            <a:r>
              <a:t>Afrezza (rapid-acting)</a:t>
            </a:r>
          </a:p>
          <a:p>
            <a:pPr marL="0" indent="0" defTabSz="914400">
              <a:buSzTx/>
              <a:buNone/>
              <a:tabLst>
                <a:tab pos="330200" algn="l"/>
                <a:tab pos="673100" algn="l"/>
                <a:tab pos="1003300" algn="l"/>
                <a:tab pos="1346200" algn="l"/>
                <a:tab pos="1676400" algn="l"/>
                <a:tab pos="2019300" algn="l"/>
                <a:tab pos="2362200" algn="l"/>
                <a:tab pos="2692400" algn="l"/>
                <a:tab pos="3035300" algn="l"/>
                <a:tab pos="3365500" algn="l"/>
                <a:tab pos="3708400" algn="l"/>
                <a:tab pos="4051300" algn="l"/>
              </a:tabLst>
              <a:defRPr sz="3900"/>
            </a:pPr>
            <a:r>
              <a:t>🔹 Use</a:t>
            </a:r>
          </a:p>
          <a:p>
            <a:pPr marL="637569" indent="-504854" defTabSz="914400">
              <a:buFont typeface="Times New Roman"/>
              <a:tabLst>
                <a:tab pos="330200" algn="l"/>
                <a:tab pos="673100" algn="l"/>
                <a:tab pos="1003300" algn="l"/>
                <a:tab pos="1346200" algn="l"/>
                <a:tab pos="1676400" algn="l"/>
                <a:tab pos="2019300" algn="l"/>
                <a:tab pos="2362200" algn="l"/>
                <a:tab pos="2692400" algn="l"/>
                <a:tab pos="3035300" algn="l"/>
                <a:tab pos="3365500" algn="l"/>
                <a:tab pos="3708400" algn="l"/>
                <a:tab pos="4051300" algn="l"/>
              </a:tabLst>
              <a:defRPr sz="3900"/>
            </a:pPr>
            <a:r>
              <a:t>Mealtime insulin in selected patients</a:t>
            </a:r>
          </a:p>
          <a:p>
            <a:pPr marL="0" indent="0" defTabSz="914400">
              <a:buSzTx/>
              <a:buNone/>
              <a:tabLst>
                <a:tab pos="330200" algn="l"/>
                <a:tab pos="673100" algn="l"/>
                <a:tab pos="1003300" algn="l"/>
                <a:tab pos="1346200" algn="l"/>
                <a:tab pos="1676400" algn="l"/>
                <a:tab pos="2019300" algn="l"/>
                <a:tab pos="2362200" algn="l"/>
                <a:tab pos="2692400" algn="l"/>
                <a:tab pos="3035300" algn="l"/>
                <a:tab pos="3365500" algn="l"/>
                <a:tab pos="3708400" algn="l"/>
                <a:tab pos="4051300" algn="l"/>
              </a:tabLst>
              <a:defRPr sz="3900"/>
            </a:pPr>
            <a:r>
              <a:t>🔹 Contraindications</a:t>
            </a:r>
          </a:p>
          <a:p>
            <a:pPr marL="0" indent="0" defTabSz="914400">
              <a:buSzTx/>
              <a:buNone/>
              <a:tabLst>
                <a:tab pos="330200" algn="l"/>
                <a:tab pos="673100" algn="l"/>
                <a:tab pos="1003300" algn="l"/>
                <a:tab pos="1346200" algn="l"/>
                <a:tab pos="1676400" algn="l"/>
                <a:tab pos="2019300" algn="l"/>
                <a:tab pos="2362200" algn="l"/>
                <a:tab pos="2692400" algn="l"/>
                <a:tab pos="3035300" algn="l"/>
                <a:tab pos="3365500" algn="l"/>
                <a:tab pos="3708400" algn="l"/>
                <a:tab pos="4051300" algn="l"/>
              </a:tabLst>
              <a:defRPr sz="3900"/>
            </a:pPr>
            <a:r>
              <a:t> Asthma</a:t>
            </a:r>
          </a:p>
          <a:p>
            <a:pPr marL="0" indent="0" defTabSz="914400">
              <a:buSzTx/>
              <a:buNone/>
              <a:tabLst>
                <a:tab pos="330200" algn="l"/>
                <a:tab pos="673100" algn="l"/>
                <a:tab pos="1003300" algn="l"/>
                <a:tab pos="1346200" algn="l"/>
                <a:tab pos="1676400" algn="l"/>
                <a:tab pos="2019300" algn="l"/>
                <a:tab pos="2362200" algn="l"/>
                <a:tab pos="2692400" algn="l"/>
                <a:tab pos="3035300" algn="l"/>
                <a:tab pos="3365500" algn="l"/>
                <a:tab pos="3708400" algn="l"/>
                <a:tab pos="4051300" algn="l"/>
              </a:tabLst>
              <a:defRPr sz="3900"/>
            </a:pPr>
            <a:r>
              <a:t> COPD</a:t>
            </a:r>
          </a:p>
          <a:p>
            <a:pPr marL="0" indent="0" defTabSz="914400">
              <a:buSzTx/>
              <a:buNone/>
              <a:tabLst>
                <a:tab pos="330200" algn="l"/>
                <a:tab pos="673100" algn="l"/>
                <a:tab pos="1003300" algn="l"/>
                <a:tab pos="1346200" algn="l"/>
                <a:tab pos="1676400" algn="l"/>
                <a:tab pos="2019300" algn="l"/>
                <a:tab pos="2362200" algn="l"/>
                <a:tab pos="2692400" algn="l"/>
                <a:tab pos="3035300" algn="l"/>
                <a:tab pos="3365500" algn="l"/>
                <a:tab pos="3708400" algn="l"/>
                <a:tab pos="4051300" algn="l"/>
              </a:tabLst>
              <a:defRPr sz="3900"/>
            </a:pPr>
            <a:r>
              <a:t> Smokers</a:t>
            </a:r>
          </a:p>
          <a:p>
            <a:pPr marL="0" indent="0" defTabSz="914400">
              <a:buSzTx/>
              <a:buNone/>
              <a:tabLst>
                <a:tab pos="330200" algn="l"/>
                <a:tab pos="673100" algn="l"/>
                <a:tab pos="1003300" algn="l"/>
                <a:tab pos="1346200" algn="l"/>
                <a:tab pos="1676400" algn="l"/>
                <a:tab pos="2019300" algn="l"/>
                <a:tab pos="2362200" algn="l"/>
                <a:tab pos="2692400" algn="l"/>
                <a:tab pos="3035300" algn="l"/>
                <a:tab pos="3365500" algn="l"/>
                <a:tab pos="3708400" algn="l"/>
                <a:tab pos="4051300" algn="l"/>
              </a:tabLst>
              <a:defRPr sz="3900"/>
            </a:pPr>
            <a:r>
              <a:t>🔹 Limitation</a:t>
            </a:r>
          </a:p>
          <a:p>
            <a:pPr marL="0" indent="0" defTabSz="914400">
              <a:buSzTx/>
              <a:buNone/>
              <a:tabLst>
                <a:tab pos="330200" algn="l"/>
                <a:tab pos="673100" algn="l"/>
                <a:tab pos="1003300" algn="l"/>
                <a:tab pos="1346200" algn="l"/>
                <a:tab pos="1676400" algn="l"/>
                <a:tab pos="2019300" algn="l"/>
                <a:tab pos="2362200" algn="l"/>
                <a:tab pos="2692400" algn="l"/>
                <a:tab pos="3035300" algn="l"/>
                <a:tab pos="3365500" algn="l"/>
                <a:tab pos="3708400" algn="l"/>
                <a:tab pos="4051300" algn="l"/>
              </a:tabLst>
              <a:defRPr sz="3900"/>
            </a:pPr>
            <a:r>
              <a:t>Requires pulmonary function testing.</a:t>
            </a:r>
          </a:p>
        </p:txBody>
      </p:sp>
      <p:pic>
        <p:nvPicPr>
          <p:cNvPr id="276" name="IMG_0069.jpeg" descr="IMG_0069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110736" y="754255"/>
            <a:ext cx="7372520" cy="37581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" name="IMG_0067.jpeg" descr="IMG_0067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527048" y="6099824"/>
            <a:ext cx="7753562" cy="26948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EMERGING AND ADVANCED INSULIN DELIVERY DEVIC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1804370">
              <a:defRPr spc="-200" sz="6200"/>
            </a:lvl1pPr>
          </a:lstStyle>
          <a:p>
            <a:pPr/>
            <a:r>
              <a:t>EMERGING AND ADVANCED INSULIN DELIVERY DEVICES</a:t>
            </a:r>
          </a:p>
        </p:txBody>
      </p:sp>
      <p:sp>
        <p:nvSpPr>
          <p:cNvPr id="280" name="Hybrid Closed-Loop Systems (Artificial Pancreas)"/>
          <p:cNvSpPr txBox="1"/>
          <p:nvPr>
            <p:ph type="body" sz="quarter" idx="1"/>
          </p:nvPr>
        </p:nvSpPr>
        <p:spPr>
          <a:xfrm>
            <a:off x="1206500" y="2372961"/>
            <a:ext cx="21971000" cy="2555425"/>
          </a:xfrm>
          <a:prstGeom prst="rect">
            <a:avLst/>
          </a:prstGeom>
        </p:spPr>
        <p:txBody>
          <a:bodyPr/>
          <a:lstStyle/>
          <a:p>
            <a:pPr defTabSz="365759">
              <a:spcBef>
                <a:spcPts val="900"/>
              </a:spcBef>
              <a:defRPr b="0" sz="3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defTabSz="660400">
              <a:defRPr sz="3800"/>
            </a:pPr>
            <a:r>
              <a:t>Hybrid Closed-Loop Systems (Artificial Pancreas)</a:t>
            </a:r>
          </a:p>
        </p:txBody>
      </p:sp>
      <p:sp>
        <p:nvSpPr>
          <p:cNvPr id="281" name="Combines:…"/>
          <p:cNvSpPr txBox="1"/>
          <p:nvPr>
            <p:ph type="body" idx="21"/>
          </p:nvPr>
        </p:nvSpPr>
        <p:spPr>
          <a:xfrm>
            <a:off x="819924" y="4248503"/>
            <a:ext cx="15354612" cy="825601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defTabSz="914400">
              <a:buSzTx/>
              <a:buNone/>
              <a:tabLst>
                <a:tab pos="177800" algn="l"/>
                <a:tab pos="355600" algn="l"/>
                <a:tab pos="533400" algn="l"/>
                <a:tab pos="711200" algn="l"/>
                <a:tab pos="889000" algn="l"/>
                <a:tab pos="1066800" algn="l"/>
                <a:tab pos="1244600" algn="l"/>
                <a:tab pos="1422400" algn="l"/>
                <a:tab pos="1600200" algn="l"/>
                <a:tab pos="1778000" algn="l"/>
                <a:tab pos="1955800" algn="l"/>
                <a:tab pos="2133600" algn="l"/>
              </a:tabLst>
              <a:defRPr sz="2100"/>
            </a:pPr>
            <a:r>
              <a:t>Combines:</a:t>
            </a:r>
          </a:p>
          <a:p>
            <a:pPr marL="625475" indent="-555625" defTabSz="914400">
              <a:buFont typeface="Times New Roman"/>
              <a:tabLst>
                <a:tab pos="177800" algn="l"/>
                <a:tab pos="355600" algn="l"/>
                <a:tab pos="533400" algn="l"/>
                <a:tab pos="711200" algn="l"/>
                <a:tab pos="889000" algn="l"/>
                <a:tab pos="1066800" algn="l"/>
                <a:tab pos="1244600" algn="l"/>
                <a:tab pos="1422400" algn="l"/>
                <a:tab pos="1600200" algn="l"/>
                <a:tab pos="1778000" algn="l"/>
                <a:tab pos="1955800" algn="l"/>
                <a:tab pos="2133600" algn="l"/>
              </a:tabLst>
              <a:defRPr sz="2100"/>
            </a:pPr>
            <a:r>
              <a:t>Continuous Glucose Monitoring (CGM)</a:t>
            </a:r>
          </a:p>
          <a:p>
            <a:pPr marL="625475" indent="-555625" defTabSz="914400">
              <a:buFont typeface="Times New Roman"/>
              <a:tabLst>
                <a:tab pos="177800" algn="l"/>
                <a:tab pos="355600" algn="l"/>
                <a:tab pos="533400" algn="l"/>
                <a:tab pos="711200" algn="l"/>
                <a:tab pos="889000" algn="l"/>
                <a:tab pos="1066800" algn="l"/>
                <a:tab pos="1244600" algn="l"/>
                <a:tab pos="1422400" algn="l"/>
                <a:tab pos="1600200" algn="l"/>
                <a:tab pos="1778000" algn="l"/>
                <a:tab pos="1955800" algn="l"/>
                <a:tab pos="2133600" algn="l"/>
              </a:tabLst>
              <a:defRPr sz="2100"/>
            </a:pPr>
            <a:r>
              <a:t>Insulin pump</a:t>
            </a:r>
          </a:p>
          <a:p>
            <a:pPr marL="625475" indent="-555625" defTabSz="914400">
              <a:buFont typeface="Times New Roman"/>
              <a:tabLst>
                <a:tab pos="177800" algn="l"/>
                <a:tab pos="355600" algn="l"/>
                <a:tab pos="533400" algn="l"/>
                <a:tab pos="711200" algn="l"/>
                <a:tab pos="889000" algn="l"/>
                <a:tab pos="1066800" algn="l"/>
                <a:tab pos="1244600" algn="l"/>
                <a:tab pos="1422400" algn="l"/>
                <a:tab pos="1600200" algn="l"/>
                <a:tab pos="1778000" algn="l"/>
                <a:tab pos="1955800" algn="l"/>
                <a:tab pos="2133600" algn="l"/>
              </a:tabLst>
              <a:defRPr sz="2100"/>
            </a:pPr>
            <a:r>
              <a:t>Control algorithm</a:t>
            </a:r>
          </a:p>
          <a:p>
            <a:pPr marL="0" indent="0" defTabSz="914400">
              <a:buSzTx/>
              <a:buNone/>
              <a:tabLst>
                <a:tab pos="177800" algn="l"/>
                <a:tab pos="355600" algn="l"/>
                <a:tab pos="533400" algn="l"/>
                <a:tab pos="711200" algn="l"/>
                <a:tab pos="889000" algn="l"/>
                <a:tab pos="1066800" algn="l"/>
                <a:tab pos="1244600" algn="l"/>
                <a:tab pos="1422400" algn="l"/>
                <a:tab pos="1600200" algn="l"/>
                <a:tab pos="1778000" algn="l"/>
                <a:tab pos="1955800" algn="l"/>
                <a:tab pos="2133600" algn="l"/>
              </a:tabLst>
              <a:defRPr sz="2100"/>
            </a:pPr>
            <a:r>
              <a:t>Automatically adjusts basal insulin, but patient still gives meal bolus → hence “hybrid”.</a:t>
            </a:r>
          </a:p>
          <a:p>
            <a:pPr marL="0" indent="0" defTabSz="914400">
              <a:buSzTx/>
              <a:buNone/>
              <a:tabLst>
                <a:tab pos="177800" algn="l"/>
                <a:tab pos="355600" algn="l"/>
                <a:tab pos="533400" algn="l"/>
                <a:tab pos="711200" algn="l"/>
                <a:tab pos="889000" algn="l"/>
                <a:tab pos="1066800" algn="l"/>
                <a:tab pos="1244600" algn="l"/>
                <a:tab pos="1422400" algn="l"/>
                <a:tab pos="1600200" algn="l"/>
                <a:tab pos="1778000" algn="l"/>
                <a:tab pos="1955800" algn="l"/>
                <a:tab pos="2133600" algn="l"/>
              </a:tabLst>
              <a:defRPr sz="2100"/>
            </a:pPr>
            <a:r>
              <a:t>🔹 Examples</a:t>
            </a:r>
          </a:p>
          <a:p>
            <a:pPr marL="625475" indent="-555625" defTabSz="914400">
              <a:buClr>
                <a:srgbClr val="0000EE"/>
              </a:buClr>
              <a:buFont typeface="Times New Roman"/>
              <a:tabLst>
                <a:tab pos="177800" algn="l"/>
                <a:tab pos="355600" algn="l"/>
                <a:tab pos="533400" algn="l"/>
                <a:tab pos="711200" algn="l"/>
                <a:tab pos="889000" algn="l"/>
                <a:tab pos="1066800" algn="l"/>
                <a:tab pos="1244600" algn="l"/>
                <a:tab pos="1422400" algn="l"/>
                <a:tab pos="1600200" algn="l"/>
                <a:tab pos="1778000" algn="l"/>
                <a:tab pos="1955800" algn="l"/>
                <a:tab pos="2133600" algn="l"/>
              </a:tabLst>
              <a:defRPr sz="2100" u="sng">
                <a:solidFill>
                  <a:srgbClr val="0000EE"/>
                </a:solidFill>
                <a:uFill>
                  <a:solidFill>
                    <a:srgbClr val="0000EE"/>
                  </a:solidFill>
                </a:uFill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Medtronic</a:t>
            </a:r>
            <a:r>
              <a:rPr u="none">
                <a:solidFill>
                  <a:srgbClr val="000000"/>
                </a:solidFill>
                <a:uFillTx/>
              </a:rPr>
              <a:t> MiniMed 780G</a:t>
            </a:r>
          </a:p>
          <a:p>
            <a:pPr marL="625475" indent="-555625" defTabSz="914400">
              <a:buClr>
                <a:srgbClr val="0000EE"/>
              </a:buClr>
              <a:buFont typeface="Times New Roman"/>
              <a:tabLst>
                <a:tab pos="177800" algn="l"/>
                <a:tab pos="355600" algn="l"/>
                <a:tab pos="533400" algn="l"/>
                <a:tab pos="711200" algn="l"/>
                <a:tab pos="889000" algn="l"/>
                <a:tab pos="1066800" algn="l"/>
                <a:tab pos="1244600" algn="l"/>
                <a:tab pos="1422400" algn="l"/>
                <a:tab pos="1600200" algn="l"/>
                <a:tab pos="1778000" algn="l"/>
                <a:tab pos="1955800" algn="l"/>
                <a:tab pos="2133600" algn="l"/>
              </a:tabLst>
              <a:defRPr sz="2100" u="sng"/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Tandem Diabetes Care</a:t>
            </a:r>
            <a:r>
              <a:rPr u="none"/>
              <a:t> Control-IQ</a:t>
            </a:r>
          </a:p>
          <a:p>
            <a:pPr marL="625475" indent="-555625" defTabSz="914400">
              <a:buClr>
                <a:srgbClr val="0000EE"/>
              </a:buClr>
              <a:buFont typeface="Times New Roman"/>
              <a:tabLst>
                <a:tab pos="177800" algn="l"/>
                <a:tab pos="355600" algn="l"/>
                <a:tab pos="533400" algn="l"/>
                <a:tab pos="711200" algn="l"/>
                <a:tab pos="889000" algn="l"/>
                <a:tab pos="1066800" algn="l"/>
                <a:tab pos="1244600" algn="l"/>
                <a:tab pos="1422400" algn="l"/>
                <a:tab pos="1600200" algn="l"/>
                <a:tab pos="1778000" algn="l"/>
                <a:tab pos="1955800" algn="l"/>
                <a:tab pos="2133600" algn="l"/>
              </a:tabLst>
              <a:defRPr sz="2100" u="sng">
                <a:solidFill>
                  <a:srgbClr val="0000EE"/>
                </a:solidFill>
                <a:uFill>
                  <a:solidFill>
                    <a:srgbClr val="0000EE"/>
                  </a:solidFill>
                </a:uFill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Insulet</a:t>
            </a:r>
            <a:r>
              <a:rPr u="none">
                <a:solidFill>
                  <a:srgbClr val="000000"/>
                </a:solidFill>
                <a:uFillTx/>
              </a:rPr>
              <a:t> Omnipod 5</a:t>
            </a:r>
          </a:p>
          <a:p>
            <a:pPr marL="0" indent="0" defTabSz="914400">
              <a:buSzTx/>
              <a:buNone/>
              <a:tabLst>
                <a:tab pos="177800" algn="l"/>
                <a:tab pos="355600" algn="l"/>
                <a:tab pos="533400" algn="l"/>
                <a:tab pos="711200" algn="l"/>
                <a:tab pos="889000" algn="l"/>
                <a:tab pos="1066800" algn="l"/>
                <a:tab pos="1244600" algn="l"/>
                <a:tab pos="1422400" algn="l"/>
                <a:tab pos="1600200" algn="l"/>
                <a:tab pos="1778000" algn="l"/>
                <a:tab pos="1955800" algn="l"/>
                <a:tab pos="2133600" algn="l"/>
              </a:tabLst>
              <a:defRPr sz="2100"/>
            </a:pPr>
            <a:r>
              <a:t>🔹 Advantages</a:t>
            </a:r>
          </a:p>
          <a:p>
            <a:pPr marL="0" indent="0" defTabSz="914400">
              <a:buSzTx/>
              <a:buNone/>
              <a:tabLst>
                <a:tab pos="177800" algn="l"/>
                <a:tab pos="355600" algn="l"/>
                <a:tab pos="533400" algn="l"/>
                <a:tab pos="711200" algn="l"/>
                <a:tab pos="889000" algn="l"/>
                <a:tab pos="1066800" algn="l"/>
                <a:tab pos="1244600" algn="l"/>
                <a:tab pos="1422400" algn="l"/>
                <a:tab pos="1600200" algn="l"/>
                <a:tab pos="1778000" algn="l"/>
                <a:tab pos="1955800" algn="l"/>
                <a:tab pos="2133600" algn="l"/>
              </a:tabLst>
              <a:defRPr sz="2100"/>
            </a:pPr>
            <a:r>
              <a:t>✔ Time-in-range &gt;70%</a:t>
            </a:r>
          </a:p>
          <a:p>
            <a:pPr marL="0" indent="0" defTabSz="914400">
              <a:buSzTx/>
              <a:buNone/>
              <a:tabLst>
                <a:tab pos="177800" algn="l"/>
                <a:tab pos="355600" algn="l"/>
                <a:tab pos="533400" algn="l"/>
                <a:tab pos="711200" algn="l"/>
                <a:tab pos="889000" algn="l"/>
                <a:tab pos="1066800" algn="l"/>
                <a:tab pos="1244600" algn="l"/>
                <a:tab pos="1422400" algn="l"/>
                <a:tab pos="1600200" algn="l"/>
                <a:tab pos="1778000" algn="l"/>
                <a:tab pos="1955800" algn="l"/>
                <a:tab pos="2133600" algn="l"/>
              </a:tabLst>
              <a:defRPr sz="2100"/>
            </a:pPr>
            <a:r>
              <a:t>✔ Reduced nocturnal hypoglycemia</a:t>
            </a:r>
          </a:p>
          <a:p>
            <a:pPr marL="0" indent="0" defTabSz="914400">
              <a:buSzTx/>
              <a:buNone/>
              <a:tabLst>
                <a:tab pos="177800" algn="l"/>
                <a:tab pos="355600" algn="l"/>
                <a:tab pos="533400" algn="l"/>
                <a:tab pos="711200" algn="l"/>
                <a:tab pos="889000" algn="l"/>
                <a:tab pos="1066800" algn="l"/>
                <a:tab pos="1244600" algn="l"/>
                <a:tab pos="1422400" algn="l"/>
                <a:tab pos="1600200" algn="l"/>
                <a:tab pos="1778000" algn="l"/>
                <a:tab pos="1955800" algn="l"/>
                <a:tab pos="2133600" algn="l"/>
              </a:tabLst>
              <a:defRPr sz="2100"/>
            </a:pPr>
            <a:r>
              <a:t>✔ Better HbA1c control</a:t>
            </a:r>
          </a:p>
          <a:p>
            <a:pPr marL="0" indent="0" defTabSz="914400">
              <a:buSzTx/>
              <a:buNone/>
              <a:tabLst>
                <a:tab pos="177800" algn="l"/>
                <a:tab pos="355600" algn="l"/>
                <a:tab pos="533400" algn="l"/>
                <a:tab pos="711200" algn="l"/>
                <a:tab pos="889000" algn="l"/>
                <a:tab pos="1066800" algn="l"/>
                <a:tab pos="1244600" algn="l"/>
                <a:tab pos="1422400" algn="l"/>
                <a:tab pos="1600200" algn="l"/>
                <a:tab pos="1778000" algn="l"/>
                <a:tab pos="1955800" algn="l"/>
                <a:tab pos="2133600" algn="l"/>
              </a:tabLst>
              <a:defRPr sz="2100"/>
            </a:pPr>
            <a:r>
              <a:t>🔹 Limitations</a:t>
            </a:r>
          </a:p>
          <a:p>
            <a:pPr marL="0" indent="0" defTabSz="914400">
              <a:buSzTx/>
              <a:buNone/>
              <a:tabLst>
                <a:tab pos="177800" algn="l"/>
                <a:tab pos="355600" algn="l"/>
                <a:tab pos="533400" algn="l"/>
                <a:tab pos="711200" algn="l"/>
                <a:tab pos="889000" algn="l"/>
                <a:tab pos="1066800" algn="l"/>
                <a:tab pos="1244600" algn="l"/>
                <a:tab pos="1422400" algn="l"/>
                <a:tab pos="1600200" algn="l"/>
                <a:tab pos="1778000" algn="l"/>
                <a:tab pos="1955800" algn="l"/>
                <a:tab pos="2133600" algn="l"/>
              </a:tabLst>
              <a:defRPr sz="2100"/>
            </a:pPr>
            <a:r>
              <a:t>❌ Cost</a:t>
            </a:r>
          </a:p>
          <a:p>
            <a:pPr marL="0" indent="0" defTabSz="914400">
              <a:buSzTx/>
              <a:buNone/>
              <a:tabLst>
                <a:tab pos="177800" algn="l"/>
                <a:tab pos="355600" algn="l"/>
                <a:tab pos="533400" algn="l"/>
                <a:tab pos="711200" algn="l"/>
                <a:tab pos="889000" algn="l"/>
                <a:tab pos="1066800" algn="l"/>
                <a:tab pos="1244600" algn="l"/>
                <a:tab pos="1422400" algn="l"/>
                <a:tab pos="1600200" algn="l"/>
                <a:tab pos="1778000" algn="l"/>
                <a:tab pos="1955800" algn="l"/>
                <a:tab pos="2133600" algn="l"/>
              </a:tabLst>
              <a:defRPr sz="2100"/>
            </a:pPr>
            <a:r>
              <a:t>❌ Requires patient training</a:t>
            </a:r>
          </a:p>
          <a:p>
            <a:pPr marL="0" indent="0" defTabSz="914400">
              <a:buSzTx/>
              <a:buNone/>
              <a:tabLst>
                <a:tab pos="177800" algn="l"/>
                <a:tab pos="355600" algn="l"/>
                <a:tab pos="533400" algn="l"/>
                <a:tab pos="711200" algn="l"/>
                <a:tab pos="889000" algn="l"/>
                <a:tab pos="1066800" algn="l"/>
                <a:tab pos="1244600" algn="l"/>
                <a:tab pos="1422400" algn="l"/>
                <a:tab pos="1600200" algn="l"/>
                <a:tab pos="1778000" algn="l"/>
                <a:tab pos="1955800" algn="l"/>
                <a:tab pos="2133600" algn="l"/>
              </a:tabLst>
              <a:defRPr sz="2100"/>
            </a:pPr>
            <a:r>
              <a:t>❌ Risk of DKA if infusion interrupted</a:t>
            </a:r>
          </a:p>
          <a:p>
            <a:pPr marL="0" indent="0" defTabSz="914400">
              <a:buSzTx/>
              <a:buNone/>
              <a:tabLst>
                <a:tab pos="177800" algn="l"/>
                <a:tab pos="355600" algn="l"/>
                <a:tab pos="533400" algn="l"/>
                <a:tab pos="711200" algn="l"/>
                <a:tab pos="889000" algn="l"/>
                <a:tab pos="1066800" algn="l"/>
                <a:tab pos="1244600" algn="l"/>
                <a:tab pos="1422400" algn="l"/>
                <a:tab pos="1600200" algn="l"/>
                <a:tab pos="1778000" algn="l"/>
                <a:tab pos="1955800" algn="l"/>
                <a:tab pos="2133600" algn="l"/>
              </a:tabLst>
              <a:defRPr sz="2100"/>
            </a:pPr>
            <a:r>
              <a:t>🔹 Indications</a:t>
            </a:r>
          </a:p>
          <a:p>
            <a:pPr marL="625475" indent="-555625" defTabSz="914400">
              <a:buFont typeface="Times New Roman"/>
              <a:tabLst>
                <a:tab pos="177800" algn="l"/>
                <a:tab pos="355600" algn="l"/>
                <a:tab pos="533400" algn="l"/>
                <a:tab pos="711200" algn="l"/>
                <a:tab pos="889000" algn="l"/>
                <a:tab pos="1066800" algn="l"/>
                <a:tab pos="1244600" algn="l"/>
                <a:tab pos="1422400" algn="l"/>
                <a:tab pos="1600200" algn="l"/>
                <a:tab pos="1778000" algn="l"/>
                <a:tab pos="1955800" algn="l"/>
                <a:tab pos="2133600" algn="l"/>
              </a:tabLst>
              <a:defRPr sz="2100"/>
            </a:pPr>
            <a:r>
              <a:t>Type 1 DM</a:t>
            </a:r>
          </a:p>
          <a:p>
            <a:pPr marL="625475" indent="-555625" defTabSz="914400">
              <a:buFont typeface="Times New Roman"/>
              <a:tabLst>
                <a:tab pos="177800" algn="l"/>
                <a:tab pos="355600" algn="l"/>
                <a:tab pos="533400" algn="l"/>
                <a:tab pos="711200" algn="l"/>
                <a:tab pos="889000" algn="l"/>
                <a:tab pos="1066800" algn="l"/>
                <a:tab pos="1244600" algn="l"/>
                <a:tab pos="1422400" algn="l"/>
                <a:tab pos="1600200" algn="l"/>
                <a:tab pos="1778000" algn="l"/>
                <a:tab pos="1955800" algn="l"/>
                <a:tab pos="2133600" algn="l"/>
              </a:tabLst>
              <a:defRPr sz="2100"/>
            </a:pPr>
            <a:r>
              <a:t>Recurrent hypoglycemia</a:t>
            </a:r>
          </a:p>
          <a:p>
            <a:pPr marL="625475" indent="-555625" defTabSz="914400">
              <a:buFont typeface="Times New Roman"/>
              <a:tabLst>
                <a:tab pos="177800" algn="l"/>
                <a:tab pos="355600" algn="l"/>
                <a:tab pos="533400" algn="l"/>
                <a:tab pos="711200" algn="l"/>
                <a:tab pos="889000" algn="l"/>
                <a:tab pos="1066800" algn="l"/>
                <a:tab pos="1244600" algn="l"/>
                <a:tab pos="1422400" algn="l"/>
                <a:tab pos="1600200" algn="l"/>
                <a:tab pos="1778000" algn="l"/>
                <a:tab pos="1955800" algn="l"/>
                <a:tab pos="2133600" algn="l"/>
              </a:tabLst>
              <a:defRPr sz="2100"/>
            </a:pPr>
            <a:r>
              <a:t>Hypoglycemia unawareness</a:t>
            </a:r>
          </a:p>
        </p:txBody>
      </p:sp>
      <p:pic>
        <p:nvPicPr>
          <p:cNvPr id="282" name="IMG_0070.jpeg" descr="IMG_0070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5587400" y="2192164"/>
            <a:ext cx="7447675" cy="455034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85" name="Slide Subtitle"/>
          <p:cNvSpPr txBox="1"/>
          <p:nvPr>
            <p:ph type="body" sz="quarter" idx="1"/>
          </p:nvPr>
        </p:nvSpPr>
        <p:spPr>
          <a:xfrm>
            <a:off x="1206500" y="2372961"/>
            <a:ext cx="21971000" cy="934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86" name="Slide bullet text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87" name="Fully Closed-Loop Systems (Next Generation)"/>
          <p:cNvSpPr txBox="1"/>
          <p:nvPr/>
        </p:nvSpPr>
        <p:spPr>
          <a:xfrm>
            <a:off x="5067265" y="755814"/>
            <a:ext cx="16768262" cy="2672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825500">
              <a:tabLst/>
              <a:defRPr b="1" sz="5500"/>
            </a:pPr>
          </a:p>
          <a:p>
            <a:pPr defTabSz="825500">
              <a:tabLst/>
              <a:defRPr b="1" sz="5500"/>
            </a:pPr>
            <a:r>
              <a:t>Fully Closed-Loop Systems (Next Generation)</a:t>
            </a:r>
          </a:p>
        </p:txBody>
      </p:sp>
      <p:sp>
        <p:nvSpPr>
          <p:cNvPr id="288" name="No manual bolus needed. Algorithm adjusts insulin continuously.…"/>
          <p:cNvSpPr txBox="1"/>
          <p:nvPr/>
        </p:nvSpPr>
        <p:spPr>
          <a:xfrm>
            <a:off x="998427" y="4453847"/>
            <a:ext cx="11904934" cy="66719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No manual bolus needed. Algorithm adjusts insulin continuously.</a:t>
            </a:r>
          </a:p>
          <a:p>
            <a:pPr/>
            <a:r>
              <a:t>🔹 Advanced Models</a:t>
            </a:r>
          </a:p>
          <a:p>
            <a:pPr marL="671125" indent="-531425">
              <a:buSzPct val="123000"/>
              <a:buFont typeface="Times New Roman"/>
              <a:buChar char="•"/>
            </a:pPr>
            <a:r>
              <a:t>Dual hormone pumps (Insulin + Glucagon)</a:t>
            </a:r>
          </a:p>
          <a:p>
            <a:pPr marL="671125" indent="-531425">
              <a:buSzPct val="123000"/>
              <a:buFont typeface="Times New Roman"/>
              <a:buChar char="•"/>
            </a:pPr>
            <a:r>
              <a:t>Adaptive AI-driven systems</a:t>
            </a:r>
          </a:p>
          <a:p>
            <a:pPr/>
            <a:r>
              <a:t>🔹 Status</a:t>
            </a:r>
          </a:p>
          <a:p>
            <a:pPr marL="671125" indent="-531425">
              <a:buSzPct val="123000"/>
              <a:buFont typeface="Times New Roman"/>
              <a:buChar char="•"/>
            </a:pPr>
            <a:r>
              <a:t>Some systems approved in limited settings</a:t>
            </a:r>
          </a:p>
          <a:p>
            <a:pPr marL="671125" indent="-531425">
              <a:buSzPct val="123000"/>
              <a:buFont typeface="Times New Roman"/>
              <a:buChar char="•"/>
            </a:pPr>
            <a:r>
              <a:t>Many under clinical trials</a:t>
            </a:r>
          </a:p>
          <a:p>
            <a:pPr/>
            <a:r>
              <a:t>🔹 Goal</a:t>
            </a:r>
          </a:p>
          <a:p>
            <a:pPr/>
            <a:r>
              <a:t>True physiologic glucose regulation.</a:t>
            </a:r>
          </a:p>
        </p:txBody>
      </p:sp>
      <p:pic>
        <p:nvPicPr>
          <p:cNvPr id="289" name="IMG_0072.jpeg" descr="IMG_007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80746" y="4570893"/>
            <a:ext cx="12272538" cy="60015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MART INSULIN PE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pPr/>
            <a:r>
              <a:t>SMART INSULIN PEN</a:t>
            </a:r>
          </a:p>
        </p:txBody>
      </p:sp>
      <p:sp>
        <p:nvSpPr>
          <p:cNvPr id="292" name="Slide Subtitle"/>
          <p:cNvSpPr txBox="1"/>
          <p:nvPr>
            <p:ph type="body" sz="quarter" idx="1"/>
          </p:nvPr>
        </p:nvSpPr>
        <p:spPr>
          <a:xfrm>
            <a:off x="1206500" y="2372961"/>
            <a:ext cx="21971000" cy="934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93" name="A smart insulin pen is:…"/>
          <p:cNvSpPr txBox="1"/>
          <p:nvPr/>
        </p:nvSpPr>
        <p:spPr>
          <a:xfrm>
            <a:off x="1047758" y="6146249"/>
            <a:ext cx="12539986" cy="4531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A smart insulin pen is:</a:t>
            </a:r>
          </a:p>
          <a:p>
            <a:pPr/>
          </a:p>
          <a:p>
            <a:pPr marL="671125" indent="-531425">
              <a:buSzPct val="123000"/>
              <a:buFont typeface="Times New Roman"/>
              <a:buChar char="•"/>
            </a:pPr>
            <a:r>
              <a:t>A reusable or disposable insulin pen</a:t>
            </a:r>
          </a:p>
          <a:p>
            <a:pPr marL="671125" indent="-531425">
              <a:buSzPct val="123000"/>
              <a:buFont typeface="Times New Roman"/>
              <a:buChar char="•"/>
            </a:pPr>
            <a:r>
              <a:t>With memory chip + Bluetooth</a:t>
            </a:r>
          </a:p>
          <a:p>
            <a:pPr marL="671125" indent="-531425">
              <a:buSzPct val="123000"/>
              <a:buFont typeface="Times New Roman"/>
              <a:buChar char="•"/>
            </a:pPr>
            <a:r>
              <a:t>Linked to a mobile application</a:t>
            </a:r>
          </a:p>
          <a:p>
            <a:pPr marL="671125" indent="-531425">
              <a:buSzPct val="123000"/>
              <a:buFont typeface="Times New Roman"/>
              <a:buChar char="•"/>
            </a:pPr>
            <a:r>
              <a:t>Capable of storing and analyzing dose data</a:t>
            </a:r>
          </a:p>
        </p:txBody>
      </p:sp>
      <p:pic>
        <p:nvPicPr>
          <p:cNvPr id="294" name="IMG_0074.jpeg" descr="IMG_007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431662" y="647082"/>
            <a:ext cx="3939288" cy="5279606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" name="IMG_0073.jpeg" descr="IMG_0073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739656" y="6804369"/>
            <a:ext cx="6415672" cy="37242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IDE EFFECTS OF INSULIN THERAP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pPr/>
            <a:r>
              <a:t>SIDE EFFECTS OF INSULIN THERAPY </a:t>
            </a:r>
          </a:p>
        </p:txBody>
      </p:sp>
      <p:sp>
        <p:nvSpPr>
          <p:cNvPr id="298" name="Slide Subtitle"/>
          <p:cNvSpPr txBox="1"/>
          <p:nvPr>
            <p:ph type="body" sz="quarter" idx="1"/>
          </p:nvPr>
        </p:nvSpPr>
        <p:spPr>
          <a:xfrm>
            <a:off x="1206500" y="2372961"/>
            <a:ext cx="21971000" cy="934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99" name="HYPOGLYCAEMIA…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HYPOGLYCAEMIA </a:t>
            </a:r>
          </a:p>
          <a:p>
            <a:pPr/>
            <a:r>
              <a:t>WEIGHT GAIN</a:t>
            </a:r>
          </a:p>
          <a:p>
            <a:pPr/>
            <a:r>
              <a:t>PERIPHERAL OEDEMA ( due to salt and water retention in the short term)</a:t>
            </a:r>
          </a:p>
          <a:p>
            <a:pPr/>
            <a:r>
              <a:t>LOCAL ALLERGY ( RARE ) </a:t>
            </a:r>
          </a:p>
          <a:p>
            <a:pPr/>
            <a:r>
              <a:t>INSULIN ANTIBODY FORMATION </a:t>
            </a:r>
          </a:p>
          <a:p>
            <a:pPr/>
            <a:r>
              <a:t>LIPOHYPERTROPHY OR LIPOATROPHY AT INJECTION SITES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KEY POINT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pPr/>
            <a:r>
              <a:t>KEY POINTS</a:t>
            </a:r>
          </a:p>
        </p:txBody>
      </p:sp>
      <p:sp>
        <p:nvSpPr>
          <p:cNvPr id="302" name="Slide Subtitle"/>
          <p:cNvSpPr txBox="1"/>
          <p:nvPr>
            <p:ph type="body" sz="quarter" idx="1"/>
          </p:nvPr>
        </p:nvSpPr>
        <p:spPr>
          <a:xfrm>
            <a:off x="1206500" y="2372961"/>
            <a:ext cx="21971000" cy="934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03" name="Hypoglycemia Risk (Highest → Lowest)…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defTabSz="457200">
              <a:spcBef>
                <a:spcPts val="1200"/>
              </a:spcBef>
              <a:buSzTx/>
              <a:buNone/>
              <a:tabLst/>
              <a:defRPr sz="12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825500">
              <a:buSzTx/>
              <a:buNone/>
              <a:tabLst/>
              <a:defRPr b="1" sz="5500"/>
            </a:pPr>
            <a:r>
              <a:t>Hypoglycemia Risk (Highest → Lowest)</a:t>
            </a:r>
          </a:p>
          <a:p>
            <a:pPr marL="0" indent="0" defTabSz="825500">
              <a:buSzTx/>
              <a:buNone/>
              <a:tabLst/>
              <a:defRPr b="1" sz="5500"/>
            </a:pPr>
          </a:p>
          <a:p>
            <a:pPr marL="0" indent="0" defTabSz="825500">
              <a:buSzTx/>
              <a:buNone/>
              <a:tabLst/>
              <a:defRPr b="1" sz="5500"/>
            </a:pPr>
          </a:p>
          <a:p>
            <a:pPr marL="0" indent="0" defTabSz="825500">
              <a:buSzTx/>
              <a:buNone/>
              <a:tabLst/>
              <a:defRPr b="1" sz="5500"/>
            </a:pPr>
            <a:r>
              <a:t>NPH &gt; Regular &gt; Long-acting analogs &gt; Degludec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INDICATIONS OF INSULIN THERAP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pPr/>
            <a:r>
              <a:t>INDICATIONS OF INSULIN THERAPY</a:t>
            </a:r>
          </a:p>
        </p:txBody>
      </p:sp>
      <p:sp>
        <p:nvSpPr>
          <p:cNvPr id="306" name="Slide Subtitle"/>
          <p:cNvSpPr txBox="1"/>
          <p:nvPr>
            <p:ph type="body" sz="quarter" idx="1"/>
          </p:nvPr>
        </p:nvSpPr>
        <p:spPr>
          <a:xfrm>
            <a:off x="1206500" y="2372961"/>
            <a:ext cx="21971000" cy="934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07" name="Absolute Indications…"/>
          <p:cNvSpPr txBox="1"/>
          <p:nvPr>
            <p:ph type="body" idx="21"/>
          </p:nvPr>
        </p:nvSpPr>
        <p:spPr>
          <a:xfrm>
            <a:off x="1206500" y="2648217"/>
            <a:ext cx="21971000" cy="841956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>
              <a:buSzTx/>
              <a:buNone/>
              <a:defRPr sz="3600"/>
            </a:pPr>
          </a:p>
          <a:p>
            <a:pPr marL="0" indent="0">
              <a:buSzTx/>
              <a:buNone/>
              <a:defRPr sz="3600"/>
            </a:pPr>
            <a:r>
              <a:t>Absolute Indications</a:t>
            </a:r>
          </a:p>
          <a:p>
            <a:pPr marL="1092200" indent="-952500">
              <a:buFont typeface="Times New Roman"/>
              <a:defRPr sz="3600"/>
            </a:pPr>
            <a:r>
              <a:t>Type 1 Diabetes Mellitus</a:t>
            </a:r>
          </a:p>
          <a:p>
            <a:pPr marL="1092200" indent="-952500">
              <a:buFont typeface="Times New Roman"/>
              <a:defRPr sz="3600"/>
            </a:pPr>
            <a:r>
              <a:t>DKA</a:t>
            </a:r>
          </a:p>
          <a:p>
            <a:pPr marL="1092200" indent="-952500">
              <a:buFont typeface="Times New Roman"/>
              <a:defRPr sz="3600"/>
            </a:pPr>
            <a:r>
              <a:t>HHS</a:t>
            </a:r>
          </a:p>
          <a:p>
            <a:pPr marL="1092200" indent="-952500">
              <a:buFont typeface="Times New Roman"/>
              <a:defRPr sz="3600"/>
            </a:pPr>
            <a:r>
              <a:t>Severe hyperglycemia with catabolism</a:t>
            </a:r>
          </a:p>
          <a:p>
            <a:pPr marL="1092200" indent="-952500">
              <a:buFont typeface="Times New Roman"/>
              <a:defRPr sz="3600"/>
            </a:pPr>
            <a:r>
              <a:t>Pregnancy with diabetes</a:t>
            </a:r>
          </a:p>
          <a:p>
            <a:pPr marL="0" indent="0">
              <a:buSzTx/>
              <a:buNone/>
              <a:defRPr sz="3600"/>
            </a:pPr>
            <a:r>
              <a:t>Relative / Clinical Indications</a:t>
            </a:r>
          </a:p>
          <a:p>
            <a:pPr marL="1092200" indent="-952500">
              <a:buFont typeface="Times New Roman"/>
              <a:defRPr sz="3600"/>
            </a:pPr>
            <a:r>
              <a:t>HbA1c &gt;9–10% with symptoms</a:t>
            </a:r>
          </a:p>
          <a:p>
            <a:pPr marL="1092200" indent="-952500">
              <a:buFont typeface="Times New Roman"/>
              <a:defRPr sz="3600"/>
            </a:pPr>
            <a:r>
              <a:t>OHA failure</a:t>
            </a:r>
          </a:p>
          <a:p>
            <a:pPr marL="1092200" indent="-952500">
              <a:buFont typeface="Times New Roman"/>
              <a:defRPr sz="3600"/>
            </a:pPr>
            <a:r>
              <a:t>Acute illness</a:t>
            </a:r>
          </a:p>
          <a:p>
            <a:pPr marL="1092200" indent="-952500">
              <a:buFont typeface="Times New Roman"/>
              <a:defRPr sz="3600"/>
            </a:pPr>
            <a:r>
              <a:t>Perioperative period</a:t>
            </a:r>
          </a:p>
          <a:p>
            <a:pPr marL="1092200" indent="-952500">
              <a:buFont typeface="Times New Roman"/>
              <a:defRPr sz="3600"/>
            </a:pPr>
            <a:r>
              <a:t>Steroid-induced hyperglycemia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IMG_0003.jpeg" descr="IMG_0003.jpeg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23688" t="2828" r="23688" b="2828"/>
          <a:stretch>
            <a:fillRect/>
          </a:stretch>
        </p:blipFill>
        <p:spPr>
          <a:xfrm>
            <a:off x="13220700" y="2603499"/>
            <a:ext cx="8801102" cy="8496301"/>
          </a:xfrm>
          <a:prstGeom prst="rect">
            <a:avLst/>
          </a:prstGeom>
        </p:spPr>
      </p:pic>
      <p:sp>
        <p:nvSpPr>
          <p:cNvPr id="182" name="CLASSIFICATION OF INSULIN PREPARATION"/>
          <p:cNvSpPr txBox="1"/>
          <p:nvPr>
            <p:ph type="title"/>
          </p:nvPr>
        </p:nvSpPr>
        <p:spPr>
          <a:xfrm>
            <a:off x="1485900" y="2578100"/>
            <a:ext cx="11252200" cy="4648200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pPr/>
            <a:r>
              <a:t>CLASSIFICATION OF INSULIN PREPARATION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Causes of Poor Glycemic Control on Insulin"/>
          <p:cNvSpPr txBox="1"/>
          <p:nvPr>
            <p:ph type="title"/>
          </p:nvPr>
        </p:nvSpPr>
        <p:spPr>
          <a:xfrm>
            <a:off x="1206500" y="1079500"/>
            <a:ext cx="21971000" cy="1940623"/>
          </a:xfrm>
          <a:prstGeom prst="rect">
            <a:avLst/>
          </a:prstGeom>
        </p:spPr>
        <p:txBody>
          <a:bodyPr/>
          <a:lstStyle>
            <a:lvl1pPr defTabSz="1389852">
              <a:defRPr spc="-200" sz="6600"/>
            </a:lvl1pPr>
          </a:lstStyle>
          <a:p>
            <a:pPr/>
            <a:r>
              <a:t>Causes of Poor Glycemic Control on Insulin</a:t>
            </a:r>
          </a:p>
        </p:txBody>
      </p:sp>
      <p:sp>
        <p:nvSpPr>
          <p:cNvPr id="310" name="Slide Subtitle"/>
          <p:cNvSpPr txBox="1"/>
          <p:nvPr>
            <p:ph type="body" sz="quarter" idx="1"/>
          </p:nvPr>
        </p:nvSpPr>
        <p:spPr>
          <a:xfrm>
            <a:off x="1206500" y="2372961"/>
            <a:ext cx="21971000" cy="934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11" name="Lipohypertrophy…"/>
          <p:cNvSpPr txBox="1"/>
          <p:nvPr>
            <p:ph type="body" idx="21"/>
          </p:nvPr>
        </p:nvSpPr>
        <p:spPr>
          <a:xfrm>
            <a:off x="909134" y="2018259"/>
            <a:ext cx="21971002" cy="825601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>
              <a:buSzTx/>
              <a:buNone/>
            </a:pPr>
          </a:p>
          <a:p>
            <a:pPr marL="671125" indent="-531425">
              <a:buFont typeface="Times New Roman"/>
            </a:pPr>
            <a:r>
              <a:t>Lipohypertrophy</a:t>
            </a:r>
          </a:p>
          <a:p>
            <a:pPr marL="671125" indent="-531425">
              <a:buFont typeface="Times New Roman"/>
            </a:pPr>
            <a:r>
              <a:t>Poor adherence</a:t>
            </a:r>
          </a:p>
          <a:p>
            <a:pPr marL="671125" indent="-531425">
              <a:buFont typeface="Times New Roman"/>
            </a:pPr>
            <a:r>
              <a:t>Wrong injection technique</a:t>
            </a:r>
          </a:p>
          <a:p>
            <a:pPr marL="671125" indent="-531425">
              <a:buFont typeface="Times New Roman"/>
            </a:pPr>
            <a:r>
              <a:t>Inadequate titration</a:t>
            </a:r>
          </a:p>
          <a:p>
            <a:pPr marL="671125" indent="-531425">
              <a:buFont typeface="Times New Roman"/>
            </a:pPr>
            <a:r>
              <a:t>Steroid therapy</a:t>
            </a:r>
          </a:p>
          <a:p>
            <a:pPr marL="671125" indent="-531425">
              <a:buFont typeface="Times New Roman"/>
            </a:pPr>
            <a:r>
              <a:t>Insulin degradation</a:t>
            </a:r>
          </a:p>
          <a:p>
            <a:pPr marL="0" indent="0">
              <a:buSzTx/>
              <a:buNone/>
            </a:pPr>
            <a:r>
              <a:t>Always check technique before increasing dose.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Basal-Bolus Regimen (Physiologic Replacement)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999718">
              <a:defRPr spc="-99" sz="4700"/>
            </a:lvl1pPr>
          </a:lstStyle>
          <a:p>
            <a:pPr/>
            <a:r>
              <a:t>Basal-Bolus Regimen (Physiologic Replacement)</a:t>
            </a:r>
          </a:p>
        </p:txBody>
      </p:sp>
      <p:sp>
        <p:nvSpPr>
          <p:cNvPr id="314" name="Slide Subtitle"/>
          <p:cNvSpPr txBox="1"/>
          <p:nvPr>
            <p:ph type="body" sz="quarter" idx="1"/>
          </p:nvPr>
        </p:nvSpPr>
        <p:spPr>
          <a:xfrm>
            <a:off x="1206500" y="2372961"/>
            <a:ext cx="21971000" cy="934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15" name="Total Daily Dose (TDD):…"/>
          <p:cNvSpPr txBox="1"/>
          <p:nvPr>
            <p:ph type="body" idx="21"/>
          </p:nvPr>
        </p:nvSpPr>
        <p:spPr>
          <a:xfrm>
            <a:off x="1206500" y="1755913"/>
            <a:ext cx="21971000" cy="504502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defTabSz="914400">
              <a:buSzTx/>
              <a:buNone/>
              <a:tabLst>
                <a:tab pos="215900" algn="l"/>
                <a:tab pos="444500" algn="l"/>
                <a:tab pos="660400" algn="l"/>
                <a:tab pos="889000" algn="l"/>
                <a:tab pos="1117600" algn="l"/>
                <a:tab pos="1333500" algn="l"/>
                <a:tab pos="1562100" algn="l"/>
                <a:tab pos="1790700" algn="l"/>
                <a:tab pos="2006600" algn="l"/>
                <a:tab pos="2235200" algn="l"/>
                <a:tab pos="2463800" algn="l"/>
                <a:tab pos="2679700" algn="l"/>
              </a:tabLst>
              <a:defRPr sz="2600"/>
            </a:pPr>
          </a:p>
          <a:p>
            <a:pPr marL="0" indent="0" defTabSz="914400">
              <a:buSzTx/>
              <a:buNone/>
              <a:tabLst>
                <a:tab pos="215900" algn="l"/>
                <a:tab pos="444500" algn="l"/>
                <a:tab pos="660400" algn="l"/>
                <a:tab pos="889000" algn="l"/>
                <a:tab pos="1117600" algn="l"/>
                <a:tab pos="1333500" algn="l"/>
                <a:tab pos="1562100" algn="l"/>
                <a:tab pos="1790700" algn="l"/>
                <a:tab pos="2006600" algn="l"/>
                <a:tab pos="2235200" algn="l"/>
                <a:tab pos="2463800" algn="l"/>
                <a:tab pos="2679700" algn="l"/>
              </a:tabLst>
              <a:defRPr sz="2600"/>
            </a:pPr>
            <a:r>
              <a:t>Total Daily Dose (TDD):</a:t>
            </a:r>
          </a:p>
          <a:p>
            <a:pPr marL="422808" indent="-334797" defTabSz="914400">
              <a:buFont typeface="Times New Roman"/>
              <a:tabLst>
                <a:tab pos="215900" algn="l"/>
                <a:tab pos="444500" algn="l"/>
                <a:tab pos="660400" algn="l"/>
                <a:tab pos="889000" algn="l"/>
                <a:tab pos="1117600" algn="l"/>
                <a:tab pos="1333500" algn="l"/>
                <a:tab pos="1562100" algn="l"/>
                <a:tab pos="1790700" algn="l"/>
                <a:tab pos="2006600" algn="l"/>
                <a:tab pos="2235200" algn="l"/>
                <a:tab pos="2463800" algn="l"/>
                <a:tab pos="2679700" algn="l"/>
              </a:tabLst>
              <a:defRPr sz="2600"/>
            </a:pPr>
            <a:r>
              <a:t>0.4–0.6 U/kg/day (initial)</a:t>
            </a:r>
          </a:p>
          <a:p>
            <a:pPr marL="0" indent="0" defTabSz="914400">
              <a:buSzTx/>
              <a:buNone/>
              <a:tabLst>
                <a:tab pos="215900" algn="l"/>
                <a:tab pos="444500" algn="l"/>
                <a:tab pos="660400" algn="l"/>
                <a:tab pos="889000" algn="l"/>
                <a:tab pos="1117600" algn="l"/>
                <a:tab pos="1333500" algn="l"/>
                <a:tab pos="1562100" algn="l"/>
                <a:tab pos="1790700" algn="l"/>
                <a:tab pos="2006600" algn="l"/>
                <a:tab pos="2235200" algn="l"/>
                <a:tab pos="2463800" algn="l"/>
                <a:tab pos="2679700" algn="l"/>
              </a:tabLst>
              <a:defRPr sz="2600"/>
            </a:pPr>
            <a:r>
              <a:t>Divide:</a:t>
            </a:r>
          </a:p>
          <a:p>
            <a:pPr marL="422808" indent="-334797" defTabSz="914400">
              <a:buFont typeface="Times New Roman"/>
              <a:tabLst>
                <a:tab pos="215900" algn="l"/>
                <a:tab pos="444500" algn="l"/>
                <a:tab pos="660400" algn="l"/>
                <a:tab pos="889000" algn="l"/>
                <a:tab pos="1117600" algn="l"/>
                <a:tab pos="1333500" algn="l"/>
                <a:tab pos="1562100" algn="l"/>
                <a:tab pos="1790700" algn="l"/>
                <a:tab pos="2006600" algn="l"/>
                <a:tab pos="2235200" algn="l"/>
                <a:tab pos="2463800" algn="l"/>
                <a:tab pos="2679700" algn="l"/>
              </a:tabLst>
              <a:defRPr sz="2600"/>
            </a:pPr>
            <a:r>
              <a:t>50% basal</a:t>
            </a:r>
          </a:p>
          <a:p>
            <a:pPr marL="422808" indent="-334797" defTabSz="914400">
              <a:buFont typeface="Times New Roman"/>
              <a:tabLst>
                <a:tab pos="215900" algn="l"/>
                <a:tab pos="444500" algn="l"/>
                <a:tab pos="660400" algn="l"/>
                <a:tab pos="889000" algn="l"/>
                <a:tab pos="1117600" algn="l"/>
                <a:tab pos="1333500" algn="l"/>
                <a:tab pos="1562100" algn="l"/>
                <a:tab pos="1790700" algn="l"/>
                <a:tab pos="2006600" algn="l"/>
                <a:tab pos="2235200" algn="l"/>
                <a:tab pos="2463800" algn="l"/>
                <a:tab pos="2679700" algn="l"/>
              </a:tabLst>
              <a:defRPr sz="2600"/>
            </a:pPr>
            <a:r>
              <a:t>50% prandial (divided before meals)</a:t>
            </a:r>
          </a:p>
          <a:p>
            <a:pPr marL="0" indent="0" defTabSz="914400">
              <a:buSzTx/>
              <a:buNone/>
              <a:tabLst>
                <a:tab pos="215900" algn="l"/>
                <a:tab pos="444500" algn="l"/>
                <a:tab pos="660400" algn="l"/>
                <a:tab pos="889000" algn="l"/>
                <a:tab pos="1117600" algn="l"/>
                <a:tab pos="1333500" algn="l"/>
                <a:tab pos="1562100" algn="l"/>
                <a:tab pos="1790700" algn="l"/>
                <a:tab pos="2006600" algn="l"/>
                <a:tab pos="2235200" algn="l"/>
                <a:tab pos="2463800" algn="l"/>
                <a:tab pos="2679700" algn="l"/>
              </a:tabLst>
              <a:defRPr sz="2600"/>
            </a:pPr>
            <a:r>
              <a:t>Used in:</a:t>
            </a:r>
          </a:p>
          <a:p>
            <a:pPr marL="422808" indent="-334797" defTabSz="914400">
              <a:buFont typeface="Times New Roman"/>
              <a:tabLst>
                <a:tab pos="215900" algn="l"/>
                <a:tab pos="444500" algn="l"/>
                <a:tab pos="660400" algn="l"/>
                <a:tab pos="889000" algn="l"/>
                <a:tab pos="1117600" algn="l"/>
                <a:tab pos="1333500" algn="l"/>
                <a:tab pos="1562100" algn="l"/>
                <a:tab pos="1790700" algn="l"/>
                <a:tab pos="2006600" algn="l"/>
                <a:tab pos="2235200" algn="l"/>
                <a:tab pos="2463800" algn="l"/>
                <a:tab pos="2679700" algn="l"/>
              </a:tabLst>
              <a:defRPr sz="2600"/>
            </a:pPr>
            <a:r>
              <a:t>Type 1 DM</a:t>
            </a:r>
          </a:p>
          <a:p>
            <a:pPr marL="422808" indent="-334797" defTabSz="914400">
              <a:buFont typeface="Times New Roman"/>
              <a:tabLst>
                <a:tab pos="215900" algn="l"/>
                <a:tab pos="444500" algn="l"/>
                <a:tab pos="660400" algn="l"/>
                <a:tab pos="889000" algn="l"/>
                <a:tab pos="1117600" algn="l"/>
                <a:tab pos="1333500" algn="l"/>
                <a:tab pos="1562100" algn="l"/>
                <a:tab pos="1790700" algn="l"/>
                <a:tab pos="2006600" algn="l"/>
                <a:tab pos="2235200" algn="l"/>
                <a:tab pos="2463800" algn="l"/>
                <a:tab pos="2679700" algn="l"/>
              </a:tabLst>
              <a:defRPr sz="2600"/>
            </a:pPr>
            <a:r>
              <a:t>Advanced Type 2 DM</a:t>
            </a:r>
          </a:p>
          <a:p>
            <a:pPr marL="422808" indent="-334797" defTabSz="914400">
              <a:buFont typeface="Times New Roman"/>
              <a:tabLst>
                <a:tab pos="215900" algn="l"/>
                <a:tab pos="444500" algn="l"/>
                <a:tab pos="660400" algn="l"/>
                <a:tab pos="889000" algn="l"/>
                <a:tab pos="1117600" algn="l"/>
                <a:tab pos="1333500" algn="l"/>
                <a:tab pos="1562100" algn="l"/>
                <a:tab pos="1790700" algn="l"/>
                <a:tab pos="2006600" algn="l"/>
                <a:tab pos="2235200" algn="l"/>
                <a:tab pos="2463800" algn="l"/>
                <a:tab pos="2679700" algn="l"/>
              </a:tabLst>
              <a:defRPr sz="2600"/>
            </a:pPr>
            <a:r>
              <a:t>Hospitalized patients</a:t>
            </a:r>
          </a:p>
        </p:txBody>
      </p:sp>
      <p:sp>
        <p:nvSpPr>
          <p:cNvPr id="316" name="Fasting high → adjust basal…"/>
          <p:cNvSpPr txBox="1"/>
          <p:nvPr/>
        </p:nvSpPr>
        <p:spPr>
          <a:xfrm>
            <a:off x="1090169" y="6987255"/>
            <a:ext cx="6237173" cy="27785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300"/>
            </a:pPr>
          </a:p>
          <a:p>
            <a:pPr marL="430719" indent="-291019">
              <a:buSzPct val="123000"/>
              <a:buFont typeface="Times New Roman"/>
              <a:buChar char="•"/>
              <a:defRPr sz="2300"/>
            </a:pPr>
            <a:r>
              <a:t>Fasting high → adjust basal</a:t>
            </a:r>
          </a:p>
          <a:p>
            <a:pPr marL="430719" indent="-291019">
              <a:buSzPct val="123000"/>
              <a:buFont typeface="Times New Roman"/>
              <a:buChar char="•"/>
              <a:defRPr sz="2300"/>
            </a:pPr>
            <a:r>
              <a:t>Post-meal high → adjust bolus</a:t>
            </a:r>
          </a:p>
          <a:p>
            <a:pPr marL="430719" indent="-291019">
              <a:buSzPct val="123000"/>
              <a:buFont typeface="Times New Roman"/>
              <a:buChar char="•"/>
              <a:defRPr sz="2300"/>
            </a:pPr>
            <a:r>
              <a:t>Both high → increase TDD</a:t>
            </a:r>
          </a:p>
          <a:p>
            <a:pPr marL="430719" indent="-291019">
              <a:buSzPct val="123000"/>
              <a:buFont typeface="Times New Roman"/>
              <a:buChar char="•"/>
              <a:defRPr sz="2300"/>
            </a:pPr>
            <a:r>
              <a:t>Recurrent hypoglycemia → reduce 10–20%</a:t>
            </a:r>
          </a:p>
        </p:txBody>
      </p:sp>
      <p:sp>
        <p:nvSpPr>
          <p:cNvPr id="317" name="Insulin Dose Adjustment Principles"/>
          <p:cNvSpPr txBox="1"/>
          <p:nvPr/>
        </p:nvSpPr>
        <p:spPr>
          <a:xfrm>
            <a:off x="1197208" y="5673223"/>
            <a:ext cx="14822784" cy="2369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825500">
              <a:tabLst/>
              <a:defRPr b="1" sz="4900"/>
            </a:pPr>
          </a:p>
          <a:p>
            <a:pPr defTabSz="825500">
              <a:tabLst/>
              <a:defRPr b="1" sz="4900"/>
            </a:pPr>
            <a:r>
              <a:t>Insulin Dose Adjustment Principles</a:t>
            </a:r>
          </a:p>
        </p:txBody>
      </p:sp>
      <p:sp>
        <p:nvSpPr>
          <p:cNvPr id="318" name="Insulin Resistance (Clinical Clues)…"/>
          <p:cNvSpPr txBox="1"/>
          <p:nvPr/>
        </p:nvSpPr>
        <p:spPr>
          <a:xfrm>
            <a:off x="1162499" y="8812262"/>
            <a:ext cx="13398487" cy="42858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825500">
              <a:tabLst/>
              <a:defRPr b="1" sz="5500"/>
            </a:pPr>
          </a:p>
          <a:p>
            <a:pPr defTabSz="825500">
              <a:tabLst/>
              <a:defRPr b="1" sz="4500"/>
            </a:pPr>
            <a:r>
              <a:t>Insulin Resistance (Clinical Clues)</a:t>
            </a:r>
          </a:p>
          <a:p>
            <a:pPr>
              <a:defRPr sz="1900"/>
            </a:pPr>
            <a:r>
              <a:t>Suspect if:</a:t>
            </a:r>
          </a:p>
          <a:p>
            <a:pPr marL="380107" indent="-240407">
              <a:buSzPct val="123000"/>
              <a:buFont typeface="Times New Roman"/>
              <a:buChar char="•"/>
              <a:defRPr sz="1900"/>
            </a:pPr>
            <a:r>
              <a:t>TDD &gt;1 U/kg/day</a:t>
            </a:r>
          </a:p>
          <a:p>
            <a:pPr marL="380107" indent="-240407">
              <a:buSzPct val="123000"/>
              <a:buFont typeface="Times New Roman"/>
              <a:buChar char="•"/>
              <a:defRPr sz="1900"/>
            </a:pPr>
            <a:r>
              <a:t>Central obesity</a:t>
            </a:r>
          </a:p>
          <a:p>
            <a:pPr marL="380107" indent="-240407">
              <a:buSzPct val="123000"/>
              <a:buFont typeface="Times New Roman"/>
              <a:buChar char="•"/>
              <a:defRPr sz="1900"/>
            </a:pPr>
            <a:r>
              <a:t>Acanthosis nigricans</a:t>
            </a:r>
          </a:p>
          <a:p>
            <a:pPr marL="380107" indent="-240407">
              <a:buSzPct val="123000"/>
              <a:buFont typeface="Times New Roman"/>
              <a:buChar char="•"/>
              <a:defRPr sz="1900"/>
            </a:pPr>
            <a:r>
              <a:t>PCOS</a:t>
            </a:r>
          </a:p>
          <a:p>
            <a:pPr>
              <a:defRPr sz="1900"/>
            </a:pPr>
            <a:r>
              <a:t>Management:</a:t>
            </a:r>
          </a:p>
          <a:p>
            <a:pPr marL="380107" indent="-240407">
              <a:buSzPct val="123000"/>
              <a:buFont typeface="Times New Roman"/>
              <a:buChar char="•"/>
              <a:defRPr sz="1900"/>
            </a:pPr>
            <a:r>
              <a:t>Weight reduction</a:t>
            </a:r>
          </a:p>
          <a:p>
            <a:pPr marL="380107" indent="-240407">
              <a:buSzPct val="123000"/>
              <a:buFont typeface="Times New Roman"/>
              <a:buChar char="•"/>
              <a:defRPr sz="1900"/>
            </a:pPr>
            <a:r>
              <a:t>Add insulin sensitizers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DOSE ADJUSTMENTS OF INSULIN"/>
          <p:cNvSpPr txBox="1"/>
          <p:nvPr>
            <p:ph type="title"/>
          </p:nvPr>
        </p:nvSpPr>
        <p:spPr>
          <a:xfrm>
            <a:off x="2614857" y="394352"/>
            <a:ext cx="21971002" cy="1433164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pPr/>
            <a:r>
              <a:t>DOSE ADJUSTMENTS OF INSULIN</a:t>
            </a:r>
          </a:p>
        </p:txBody>
      </p:sp>
      <p:sp>
        <p:nvSpPr>
          <p:cNvPr id="321" name="Slide Subtitle"/>
          <p:cNvSpPr txBox="1"/>
          <p:nvPr>
            <p:ph type="body" idx="1"/>
          </p:nvPr>
        </p:nvSpPr>
        <p:spPr>
          <a:xfrm>
            <a:off x="1206500" y="2296834"/>
            <a:ext cx="21971000" cy="10762214"/>
          </a:xfrm>
          <a:prstGeom prst="rect">
            <a:avLst/>
          </a:prstGeom>
        </p:spPr>
        <p:txBody>
          <a:bodyPr/>
          <a:lstStyle/>
          <a:p>
            <a:pPr>
              <a:defRPr sz="6200"/>
            </a:pPr>
          </a:p>
        </p:txBody>
      </p:sp>
      <p:sp>
        <p:nvSpPr>
          <p:cNvPr id="322" name="Slide bullet text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23" name="1️⃣ Pregnancy…"/>
          <p:cNvSpPr txBox="1"/>
          <p:nvPr/>
        </p:nvSpPr>
        <p:spPr>
          <a:xfrm>
            <a:off x="917871" y="1482754"/>
            <a:ext cx="22548258" cy="111991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500"/>
            </a:pPr>
          </a:p>
          <a:p>
            <a:pPr>
              <a:defRPr b="1" sz="2500" u="sng"/>
            </a:pPr>
            <a:r>
              <a:t>Pregnancy</a:t>
            </a:r>
          </a:p>
          <a:p>
            <a:pPr marL="801158" indent="-661458">
              <a:buSzPct val="123000"/>
              <a:buFont typeface="Times New Roman"/>
              <a:buChar char="•"/>
              <a:defRPr sz="2500"/>
            </a:pPr>
            <a:r>
              <a:t>1st trimester → ↓ dose</a:t>
            </a:r>
          </a:p>
          <a:p>
            <a:pPr marL="801158" indent="-661458">
              <a:buSzPct val="123000"/>
              <a:buFont typeface="Times New Roman"/>
              <a:buChar char="•"/>
              <a:defRPr sz="2500"/>
            </a:pPr>
            <a:r>
              <a:t>2nd/3rd trimester → ↑ dose (insulin resistance)</a:t>
            </a:r>
          </a:p>
          <a:p>
            <a:pPr marL="801158" indent="-661458">
              <a:buSzPct val="123000"/>
              <a:buFont typeface="Times New Roman"/>
              <a:buChar char="•"/>
              <a:defRPr sz="2500"/>
            </a:pPr>
            <a:r>
              <a:t>Postpartum → sudden ↓ requirement</a:t>
            </a:r>
          </a:p>
          <a:p>
            <a:pPr>
              <a:defRPr sz="2500"/>
            </a:pPr>
            <a:r>
              <a:rPr b="1" u="sng"/>
              <a:t>Chronic Kidney Disease (CKD</a:t>
            </a:r>
            <a:r>
              <a:t>)</a:t>
            </a:r>
          </a:p>
          <a:p>
            <a:pPr marL="801158" indent="-661458">
              <a:buSzPct val="123000"/>
              <a:buFont typeface="Times New Roman"/>
              <a:buChar char="•"/>
              <a:defRPr sz="2500"/>
            </a:pPr>
            <a:r>
              <a:t>↓ Insulin clearance</a:t>
            </a:r>
          </a:p>
          <a:p>
            <a:pPr marL="801158" indent="-661458">
              <a:buSzPct val="123000"/>
              <a:buFont typeface="Times New Roman"/>
              <a:buChar char="•"/>
              <a:defRPr sz="2500"/>
            </a:pPr>
            <a:r>
              <a:t>Reduce dose by 25–50% in advanced CKD</a:t>
            </a:r>
          </a:p>
          <a:p>
            <a:pPr marL="801158" indent="-661458">
              <a:buSzPct val="123000"/>
              <a:buFont typeface="Times New Roman"/>
              <a:buChar char="•"/>
              <a:defRPr sz="2500"/>
            </a:pPr>
            <a:r>
              <a:t>High hypoglycemia risk</a:t>
            </a:r>
          </a:p>
          <a:p>
            <a:pPr>
              <a:defRPr b="1" sz="2500" u="sng"/>
            </a:pPr>
            <a:r>
              <a:t>Liver Disease</a:t>
            </a:r>
          </a:p>
          <a:p>
            <a:pPr marL="801158" indent="-661458">
              <a:buSzPct val="123000"/>
              <a:buFont typeface="Times New Roman"/>
              <a:buChar char="•"/>
              <a:defRPr sz="2500"/>
            </a:pPr>
            <a:r>
              <a:t>↓ Gluconeogenesis</a:t>
            </a:r>
          </a:p>
          <a:p>
            <a:pPr marL="801158" indent="-661458">
              <a:buSzPct val="123000"/>
              <a:buFont typeface="Times New Roman"/>
              <a:buChar char="•"/>
              <a:defRPr sz="2500"/>
            </a:pPr>
            <a:r>
              <a:t>↓ Insulin metabolism</a:t>
            </a:r>
          </a:p>
          <a:p>
            <a:pPr marL="801158" indent="-661458">
              <a:buSzPct val="123000"/>
              <a:buFont typeface="Times New Roman"/>
              <a:buChar char="•"/>
              <a:defRPr sz="2500"/>
            </a:pPr>
            <a:r>
              <a:t>Start low, titrate slowly</a:t>
            </a:r>
          </a:p>
          <a:p>
            <a:pPr>
              <a:defRPr b="1" sz="2500" u="sng"/>
            </a:pPr>
            <a:r>
              <a:t>Steroid Therapy</a:t>
            </a:r>
          </a:p>
          <a:p>
            <a:pPr marL="801158" indent="-661458">
              <a:buSzPct val="123000"/>
              <a:buFont typeface="Times New Roman"/>
              <a:buChar char="•"/>
              <a:defRPr sz="2500"/>
            </a:pPr>
            <a:r>
              <a:t>Mainly ↑ postprandial glucose</a:t>
            </a:r>
          </a:p>
          <a:p>
            <a:pPr marL="801158" indent="-661458">
              <a:buSzPct val="123000"/>
              <a:buFont typeface="Times New Roman"/>
              <a:buChar char="•"/>
              <a:defRPr sz="2500"/>
            </a:pPr>
            <a:r>
              <a:t>Increase prandial insulin</a:t>
            </a:r>
          </a:p>
          <a:p>
            <a:pPr marL="801158" indent="-661458">
              <a:buSzPct val="123000"/>
              <a:buFont typeface="Times New Roman"/>
              <a:buChar char="•"/>
              <a:defRPr sz="2500"/>
            </a:pPr>
            <a:r>
              <a:t>NPH useful for daytime steroid cover</a:t>
            </a:r>
          </a:p>
          <a:p>
            <a:pPr>
              <a:defRPr b="1" sz="2500" u="sng"/>
            </a:pPr>
            <a:r>
              <a:t>Acute Illness / Infection</a:t>
            </a:r>
          </a:p>
          <a:p>
            <a:pPr marL="801158" indent="-661458">
              <a:buSzPct val="123000"/>
              <a:buFont typeface="Times New Roman"/>
              <a:buChar char="•"/>
              <a:defRPr sz="2500"/>
            </a:pPr>
            <a:r>
              <a:t>↑ Insulin resistance</a:t>
            </a:r>
          </a:p>
          <a:p>
            <a:pPr marL="801158" indent="-661458">
              <a:buSzPct val="123000"/>
              <a:buFont typeface="Times New Roman"/>
              <a:buChar char="•"/>
              <a:defRPr sz="2500"/>
            </a:pPr>
            <a:r>
              <a:t>Increase dose by 10–30%</a:t>
            </a:r>
          </a:p>
          <a:p>
            <a:pPr marL="801158" indent="-661458">
              <a:buSzPct val="123000"/>
              <a:buFont typeface="Times New Roman"/>
              <a:buChar char="•"/>
              <a:defRPr sz="2500"/>
            </a:pPr>
            <a:r>
              <a:t>Never stop insulin in T1DM</a:t>
            </a:r>
          </a:p>
          <a:p>
            <a:pPr>
              <a:defRPr b="1" sz="2500" u="sng"/>
            </a:pPr>
            <a:r>
              <a:t>Elderly</a:t>
            </a:r>
          </a:p>
          <a:p>
            <a:pPr marL="801158" indent="-661458">
              <a:buSzPct val="123000"/>
              <a:buFont typeface="Times New Roman"/>
              <a:buChar char="•"/>
              <a:defRPr sz="2500"/>
            </a:pPr>
            <a:r>
              <a:t>Start low (0.2–0.3 U/kg/day)</a:t>
            </a:r>
          </a:p>
          <a:p>
            <a:pPr marL="801158" indent="-661458">
              <a:buSzPct val="123000"/>
              <a:buFont typeface="Times New Roman"/>
              <a:buChar char="•"/>
              <a:defRPr sz="2500"/>
            </a:pPr>
            <a:r>
              <a:t>Avoid tight control</a:t>
            </a:r>
          </a:p>
          <a:p>
            <a:pPr marL="801158" indent="-661458">
              <a:buSzPct val="123000"/>
              <a:buFont typeface="Times New Roman"/>
              <a:buChar char="•"/>
              <a:defRPr sz="2500"/>
            </a:pPr>
            <a:r>
              <a:t>Prevent hypoglycemia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DAWN PHENOMENON vs SOMOGYI PHENOMENO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023821">
              <a:defRPr spc="-200" sz="7000"/>
            </a:lvl1pPr>
          </a:lstStyle>
          <a:p>
            <a:pPr/>
            <a:r>
              <a:t>DAWN PHENOMENON vs SOMOGYI PHENOMENON </a:t>
            </a:r>
          </a:p>
        </p:txBody>
      </p:sp>
      <p:sp>
        <p:nvSpPr>
          <p:cNvPr id="326" name="DAWN PHENOMENON"/>
          <p:cNvSpPr txBox="1"/>
          <p:nvPr>
            <p:ph type="body" sz="quarter" idx="1"/>
          </p:nvPr>
        </p:nvSpPr>
        <p:spPr>
          <a:xfrm>
            <a:off x="1206500" y="2372961"/>
            <a:ext cx="21971000" cy="934780"/>
          </a:xfrm>
          <a:prstGeom prst="rect">
            <a:avLst/>
          </a:prstGeom>
        </p:spPr>
        <p:txBody>
          <a:bodyPr/>
          <a:lstStyle/>
          <a:p>
            <a:pPr defTabSz="421004">
              <a:defRPr sz="2800"/>
            </a:pPr>
          </a:p>
          <a:p>
            <a:pPr defTabSz="421004">
              <a:defRPr sz="2800"/>
            </a:pPr>
            <a:r>
              <a:t>DAWN PHENOMENON </a:t>
            </a:r>
          </a:p>
        </p:txBody>
      </p:sp>
      <p:sp>
        <p:nvSpPr>
          <p:cNvPr id="327" name="Early morning hyperglycemia due to normal circadian rise of counter-regulatory hormones, without preceding nocturnal hypoglycemia.…"/>
          <p:cNvSpPr txBox="1"/>
          <p:nvPr>
            <p:ph type="body" idx="21"/>
          </p:nvPr>
        </p:nvSpPr>
        <p:spPr>
          <a:xfrm>
            <a:off x="1197932" y="3746960"/>
            <a:ext cx="20913784" cy="106293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defTabSz="914400">
              <a:buSzTx/>
              <a:buNone/>
              <a:tabLst>
                <a:tab pos="215900" algn="l"/>
                <a:tab pos="431800" algn="l"/>
                <a:tab pos="647700" algn="l"/>
                <a:tab pos="863600" algn="l"/>
                <a:tab pos="1079500" algn="l"/>
                <a:tab pos="1295400" algn="l"/>
                <a:tab pos="1511300" algn="l"/>
                <a:tab pos="1727200" algn="l"/>
                <a:tab pos="1943100" algn="l"/>
                <a:tab pos="2159000" algn="l"/>
                <a:tab pos="2374900" algn="l"/>
                <a:tab pos="2590800" algn="l"/>
              </a:tabLst>
              <a:defRPr sz="2500"/>
            </a:pPr>
            <a:r>
              <a:t>Early morning hyperglycemia due to normal circadian rise of counter-regulatory hormones, without preceding nocturnal hypoglycemia.</a:t>
            </a:r>
          </a:p>
          <a:p>
            <a:pPr marL="0" indent="0" defTabSz="914400">
              <a:buSzTx/>
              <a:buNone/>
              <a:tabLst>
                <a:tab pos="215900" algn="l"/>
                <a:tab pos="431800" algn="l"/>
                <a:tab pos="647700" algn="l"/>
                <a:tab pos="863600" algn="l"/>
                <a:tab pos="1079500" algn="l"/>
                <a:tab pos="1295400" algn="l"/>
                <a:tab pos="1511300" algn="l"/>
                <a:tab pos="1727200" algn="l"/>
                <a:tab pos="1943100" algn="l"/>
                <a:tab pos="2159000" algn="l"/>
                <a:tab pos="2374900" algn="l"/>
                <a:tab pos="2590800" algn="l"/>
              </a:tabLst>
              <a:defRPr sz="2500"/>
            </a:pPr>
            <a:r>
              <a:t>🔹 Pathophysiology</a:t>
            </a:r>
          </a:p>
          <a:p>
            <a:pPr marL="0" indent="0" defTabSz="914400">
              <a:buSzTx/>
              <a:buNone/>
              <a:tabLst>
                <a:tab pos="215900" algn="l"/>
                <a:tab pos="431800" algn="l"/>
                <a:tab pos="647700" algn="l"/>
                <a:tab pos="863600" algn="l"/>
                <a:tab pos="1079500" algn="l"/>
                <a:tab pos="1295400" algn="l"/>
                <a:tab pos="1511300" algn="l"/>
                <a:tab pos="1727200" algn="l"/>
                <a:tab pos="1943100" algn="l"/>
                <a:tab pos="2159000" algn="l"/>
                <a:tab pos="2374900" algn="l"/>
                <a:tab pos="2590800" algn="l"/>
              </a:tabLst>
              <a:defRPr sz="2500"/>
            </a:pPr>
            <a:r>
              <a:t>Between 3 AM – 8 AM:</a:t>
            </a:r>
          </a:p>
          <a:p>
            <a:pPr marL="763079" indent="-677862" defTabSz="914400">
              <a:buFont typeface="Times New Roman"/>
              <a:tabLst>
                <a:tab pos="215900" algn="l"/>
                <a:tab pos="431800" algn="l"/>
                <a:tab pos="647700" algn="l"/>
                <a:tab pos="863600" algn="l"/>
                <a:tab pos="1079500" algn="l"/>
                <a:tab pos="1295400" algn="l"/>
                <a:tab pos="1511300" algn="l"/>
                <a:tab pos="1727200" algn="l"/>
                <a:tab pos="1943100" algn="l"/>
                <a:tab pos="2159000" algn="l"/>
                <a:tab pos="2374900" algn="l"/>
                <a:tab pos="2590800" algn="l"/>
              </a:tabLst>
              <a:defRPr sz="2500"/>
            </a:pPr>
            <a:r>
              <a:t>↑ Growth hormone</a:t>
            </a:r>
          </a:p>
          <a:p>
            <a:pPr marL="763079" indent="-677862" defTabSz="914400">
              <a:buFont typeface="Times New Roman"/>
              <a:tabLst>
                <a:tab pos="215900" algn="l"/>
                <a:tab pos="431800" algn="l"/>
                <a:tab pos="647700" algn="l"/>
                <a:tab pos="863600" algn="l"/>
                <a:tab pos="1079500" algn="l"/>
                <a:tab pos="1295400" algn="l"/>
                <a:tab pos="1511300" algn="l"/>
                <a:tab pos="1727200" algn="l"/>
                <a:tab pos="1943100" algn="l"/>
                <a:tab pos="2159000" algn="l"/>
                <a:tab pos="2374900" algn="l"/>
                <a:tab pos="2590800" algn="l"/>
              </a:tabLst>
              <a:defRPr sz="2500"/>
            </a:pPr>
            <a:r>
              <a:t>↑ Cortisol</a:t>
            </a:r>
          </a:p>
          <a:p>
            <a:pPr marL="763079" indent="-677862" defTabSz="914400">
              <a:buFont typeface="Times New Roman"/>
              <a:tabLst>
                <a:tab pos="215900" algn="l"/>
                <a:tab pos="431800" algn="l"/>
                <a:tab pos="647700" algn="l"/>
                <a:tab pos="863600" algn="l"/>
                <a:tab pos="1079500" algn="l"/>
                <a:tab pos="1295400" algn="l"/>
                <a:tab pos="1511300" algn="l"/>
                <a:tab pos="1727200" algn="l"/>
                <a:tab pos="1943100" algn="l"/>
                <a:tab pos="2159000" algn="l"/>
                <a:tab pos="2374900" algn="l"/>
                <a:tab pos="2590800" algn="l"/>
              </a:tabLst>
              <a:defRPr sz="2500"/>
            </a:pPr>
            <a:r>
              <a:t>↑ Catecholamines</a:t>
            </a:r>
          </a:p>
          <a:p>
            <a:pPr marL="0" indent="0" defTabSz="914400">
              <a:buSzTx/>
              <a:buNone/>
              <a:tabLst>
                <a:tab pos="215900" algn="l"/>
                <a:tab pos="431800" algn="l"/>
                <a:tab pos="647700" algn="l"/>
                <a:tab pos="863600" algn="l"/>
                <a:tab pos="1079500" algn="l"/>
                <a:tab pos="1295400" algn="l"/>
                <a:tab pos="1511300" algn="l"/>
                <a:tab pos="1727200" algn="l"/>
                <a:tab pos="1943100" algn="l"/>
                <a:tab pos="2159000" algn="l"/>
                <a:tab pos="2374900" algn="l"/>
                <a:tab pos="2590800" algn="l"/>
              </a:tabLst>
              <a:defRPr sz="2500"/>
            </a:pPr>
            <a:r>
              <a:t>→ ↑ Hepatic gluconeogenesis</a:t>
            </a:r>
          </a:p>
          <a:p>
            <a:pPr marL="0" indent="0" defTabSz="914400">
              <a:buSzTx/>
              <a:buNone/>
              <a:tabLst>
                <a:tab pos="215900" algn="l"/>
                <a:tab pos="431800" algn="l"/>
                <a:tab pos="647700" algn="l"/>
                <a:tab pos="863600" algn="l"/>
                <a:tab pos="1079500" algn="l"/>
                <a:tab pos="1295400" algn="l"/>
                <a:tab pos="1511300" algn="l"/>
                <a:tab pos="1727200" algn="l"/>
                <a:tab pos="1943100" algn="l"/>
                <a:tab pos="2159000" algn="l"/>
                <a:tab pos="2374900" algn="l"/>
                <a:tab pos="2590800" algn="l"/>
              </a:tabLst>
              <a:defRPr sz="2500"/>
            </a:pPr>
            <a:r>
              <a:t>→ ↑ Insulin resistance</a:t>
            </a:r>
          </a:p>
          <a:p>
            <a:pPr marL="0" indent="0" defTabSz="914400">
              <a:buSzTx/>
              <a:buNone/>
              <a:tabLst>
                <a:tab pos="215900" algn="l"/>
                <a:tab pos="431800" algn="l"/>
                <a:tab pos="647700" algn="l"/>
                <a:tab pos="863600" algn="l"/>
                <a:tab pos="1079500" algn="l"/>
                <a:tab pos="1295400" algn="l"/>
                <a:tab pos="1511300" algn="l"/>
                <a:tab pos="1727200" algn="l"/>
                <a:tab pos="1943100" algn="l"/>
                <a:tab pos="2159000" algn="l"/>
                <a:tab pos="2374900" algn="l"/>
                <a:tab pos="2590800" algn="l"/>
              </a:tabLst>
              <a:defRPr sz="2500"/>
            </a:pPr>
            <a:r>
              <a:t>→ Fasting hyperglycemia</a:t>
            </a:r>
          </a:p>
          <a:p>
            <a:pPr marL="0" indent="0" defTabSz="914400">
              <a:buSzTx/>
              <a:buNone/>
              <a:tabLst>
                <a:tab pos="215900" algn="l"/>
                <a:tab pos="431800" algn="l"/>
                <a:tab pos="647700" algn="l"/>
                <a:tab pos="863600" algn="l"/>
                <a:tab pos="1079500" algn="l"/>
                <a:tab pos="1295400" algn="l"/>
                <a:tab pos="1511300" algn="l"/>
                <a:tab pos="1727200" algn="l"/>
                <a:tab pos="1943100" algn="l"/>
                <a:tab pos="2159000" algn="l"/>
                <a:tab pos="2374900" algn="l"/>
                <a:tab pos="2590800" algn="l"/>
              </a:tabLst>
              <a:defRPr sz="2500"/>
            </a:pPr>
            <a:r>
              <a:t>🔹 Key Feature</a:t>
            </a:r>
          </a:p>
          <a:p>
            <a:pPr marL="0" indent="0" defTabSz="914400">
              <a:buSzTx/>
              <a:buNone/>
              <a:tabLst>
                <a:tab pos="215900" algn="l"/>
                <a:tab pos="431800" algn="l"/>
                <a:tab pos="647700" algn="l"/>
                <a:tab pos="863600" algn="l"/>
                <a:tab pos="1079500" algn="l"/>
                <a:tab pos="1295400" algn="l"/>
                <a:tab pos="1511300" algn="l"/>
                <a:tab pos="1727200" algn="l"/>
                <a:tab pos="1943100" algn="l"/>
                <a:tab pos="2159000" algn="l"/>
                <a:tab pos="2374900" algn="l"/>
                <a:tab pos="2590800" algn="l"/>
              </a:tabLst>
              <a:defRPr sz="2500"/>
            </a:pPr>
            <a:r>
              <a:t>👉 No hypoglycemia at 3 AM</a:t>
            </a:r>
          </a:p>
          <a:p>
            <a:pPr marL="0" indent="0" defTabSz="914400">
              <a:buSzTx/>
              <a:buNone/>
              <a:tabLst>
                <a:tab pos="215900" algn="l"/>
                <a:tab pos="431800" algn="l"/>
                <a:tab pos="647700" algn="l"/>
                <a:tab pos="863600" algn="l"/>
                <a:tab pos="1079500" algn="l"/>
                <a:tab pos="1295400" algn="l"/>
                <a:tab pos="1511300" algn="l"/>
                <a:tab pos="1727200" algn="l"/>
                <a:tab pos="1943100" algn="l"/>
                <a:tab pos="2159000" algn="l"/>
                <a:tab pos="2374900" algn="l"/>
                <a:tab pos="2590800" algn="l"/>
              </a:tabLst>
              <a:defRPr sz="2500"/>
            </a:pPr>
            <a:r>
              <a:t>🔹 Diagnosis</a:t>
            </a:r>
          </a:p>
          <a:p>
            <a:pPr marL="763079" indent="-677862" defTabSz="914400">
              <a:buFont typeface="Times New Roman"/>
              <a:tabLst>
                <a:tab pos="215900" algn="l"/>
                <a:tab pos="431800" algn="l"/>
                <a:tab pos="647700" algn="l"/>
                <a:tab pos="863600" algn="l"/>
                <a:tab pos="1079500" algn="l"/>
                <a:tab pos="1295400" algn="l"/>
                <a:tab pos="1511300" algn="l"/>
                <a:tab pos="1727200" algn="l"/>
                <a:tab pos="1943100" algn="l"/>
                <a:tab pos="2159000" algn="l"/>
                <a:tab pos="2374900" algn="l"/>
                <a:tab pos="2590800" algn="l"/>
              </a:tabLst>
              <a:defRPr sz="2500"/>
            </a:pPr>
            <a:r>
              <a:t>Check 3 AM blood glucose</a:t>
            </a:r>
            <a:br/>
          </a:p>
          <a:p>
            <a:pPr lvl="1" marL="1041971" indent="-677862" defTabSz="914400">
              <a:buFont typeface="Times New Roman"/>
              <a:buChar char="◦"/>
              <a:tabLst>
                <a:tab pos="215900" algn="l"/>
                <a:tab pos="431800" algn="l"/>
                <a:tab pos="647700" algn="l"/>
                <a:tab pos="863600" algn="l"/>
                <a:tab pos="1079500" algn="l"/>
                <a:tab pos="1295400" algn="l"/>
                <a:tab pos="1511300" algn="l"/>
                <a:tab pos="1727200" algn="l"/>
                <a:tab pos="1943100" algn="l"/>
                <a:tab pos="2159000" algn="l"/>
                <a:tab pos="2374900" algn="l"/>
                <a:tab pos="2590800" algn="l"/>
              </a:tabLst>
              <a:defRPr sz="2500"/>
            </a:pPr>
            <a:r>
              <a:t>Normal or high</a:t>
            </a:r>
          </a:p>
          <a:p>
            <a:pPr marL="763079" indent="-677862" defTabSz="914400">
              <a:buFont typeface="Times New Roman"/>
              <a:tabLst>
                <a:tab pos="215900" algn="l"/>
                <a:tab pos="431800" algn="l"/>
                <a:tab pos="647700" algn="l"/>
                <a:tab pos="863600" algn="l"/>
                <a:tab pos="1079500" algn="l"/>
                <a:tab pos="1295400" algn="l"/>
                <a:tab pos="1511300" algn="l"/>
                <a:tab pos="1727200" algn="l"/>
                <a:tab pos="1943100" algn="l"/>
                <a:tab pos="2159000" algn="l"/>
                <a:tab pos="2374900" algn="l"/>
                <a:tab pos="2590800" algn="l"/>
              </a:tabLst>
              <a:defRPr sz="2500"/>
            </a:pPr>
          </a:p>
          <a:p>
            <a:pPr marL="763079" indent="-677862" defTabSz="914400">
              <a:buFont typeface="Times New Roman"/>
              <a:tabLst>
                <a:tab pos="215900" algn="l"/>
                <a:tab pos="431800" algn="l"/>
                <a:tab pos="647700" algn="l"/>
                <a:tab pos="863600" algn="l"/>
                <a:tab pos="1079500" algn="l"/>
                <a:tab pos="1295400" algn="l"/>
                <a:tab pos="1511300" algn="l"/>
                <a:tab pos="1727200" algn="l"/>
                <a:tab pos="1943100" algn="l"/>
                <a:tab pos="2159000" algn="l"/>
                <a:tab pos="2374900" algn="l"/>
                <a:tab pos="2590800" algn="l"/>
              </a:tabLst>
              <a:defRPr sz="2500"/>
            </a:pPr>
            <a:r>
              <a:t>CGM pattern: gradual rise toward morning</a:t>
            </a:r>
          </a:p>
          <a:p>
            <a:pPr marL="0" indent="0" defTabSz="914400">
              <a:buSzTx/>
              <a:buNone/>
              <a:tabLst>
                <a:tab pos="215900" algn="l"/>
                <a:tab pos="431800" algn="l"/>
                <a:tab pos="647700" algn="l"/>
                <a:tab pos="863600" algn="l"/>
                <a:tab pos="1079500" algn="l"/>
                <a:tab pos="1295400" algn="l"/>
                <a:tab pos="1511300" algn="l"/>
                <a:tab pos="1727200" algn="l"/>
                <a:tab pos="1943100" algn="l"/>
                <a:tab pos="2159000" algn="l"/>
                <a:tab pos="2374900" algn="l"/>
                <a:tab pos="2590800" algn="l"/>
              </a:tabLst>
              <a:defRPr sz="2500"/>
            </a:pPr>
            <a:r>
              <a:t>🔹 Management</a:t>
            </a:r>
          </a:p>
          <a:p>
            <a:pPr marL="763079" indent="-677862" defTabSz="914400">
              <a:buFont typeface="Times New Roman"/>
              <a:tabLst>
                <a:tab pos="215900" algn="l"/>
                <a:tab pos="431800" algn="l"/>
                <a:tab pos="647700" algn="l"/>
                <a:tab pos="863600" algn="l"/>
                <a:tab pos="1079500" algn="l"/>
                <a:tab pos="1295400" algn="l"/>
                <a:tab pos="1511300" algn="l"/>
                <a:tab pos="1727200" algn="l"/>
                <a:tab pos="1943100" algn="l"/>
                <a:tab pos="2159000" algn="l"/>
                <a:tab pos="2374900" algn="l"/>
                <a:tab pos="2590800" algn="l"/>
              </a:tabLst>
              <a:defRPr sz="2500"/>
            </a:pPr>
            <a:r>
              <a:t>Increase evening basal insulin</a:t>
            </a:r>
          </a:p>
          <a:p>
            <a:pPr marL="763079" indent="-677862" defTabSz="914400">
              <a:buFont typeface="Times New Roman"/>
              <a:tabLst>
                <a:tab pos="215900" algn="l"/>
                <a:tab pos="431800" algn="l"/>
                <a:tab pos="647700" algn="l"/>
                <a:tab pos="863600" algn="l"/>
                <a:tab pos="1079500" algn="l"/>
                <a:tab pos="1295400" algn="l"/>
                <a:tab pos="1511300" algn="l"/>
                <a:tab pos="1727200" algn="l"/>
                <a:tab pos="1943100" algn="l"/>
                <a:tab pos="2159000" algn="l"/>
                <a:tab pos="2374900" algn="l"/>
                <a:tab pos="2590800" algn="l"/>
              </a:tabLst>
              <a:defRPr sz="2500"/>
            </a:pPr>
            <a:r>
              <a:t>Shift basal insulin timing</a:t>
            </a:r>
          </a:p>
          <a:p>
            <a:pPr marL="763079" indent="-677862" defTabSz="914400">
              <a:buFont typeface="Times New Roman"/>
              <a:tabLst>
                <a:tab pos="215900" algn="l"/>
                <a:tab pos="431800" algn="l"/>
                <a:tab pos="647700" algn="l"/>
                <a:tab pos="863600" algn="l"/>
                <a:tab pos="1079500" algn="l"/>
                <a:tab pos="1295400" algn="l"/>
                <a:tab pos="1511300" algn="l"/>
                <a:tab pos="1727200" algn="l"/>
                <a:tab pos="1943100" algn="l"/>
                <a:tab pos="2159000" algn="l"/>
                <a:tab pos="2374900" algn="l"/>
                <a:tab pos="2590800" algn="l"/>
              </a:tabLst>
              <a:defRPr sz="2500"/>
            </a:pPr>
            <a:r>
              <a:t>Use long-acting analog (glargine/degludec)</a:t>
            </a:r>
          </a:p>
          <a:p>
            <a:pPr marL="763079" indent="-677862" defTabSz="914400">
              <a:buFont typeface="Times New Roman"/>
              <a:tabLst>
                <a:tab pos="215900" algn="l"/>
                <a:tab pos="431800" algn="l"/>
                <a:tab pos="647700" algn="l"/>
                <a:tab pos="863600" algn="l"/>
                <a:tab pos="1079500" algn="l"/>
                <a:tab pos="1295400" algn="l"/>
                <a:tab pos="1511300" algn="l"/>
                <a:tab pos="1727200" algn="l"/>
                <a:tab pos="1943100" algn="l"/>
                <a:tab pos="2159000" algn="l"/>
                <a:tab pos="2374900" algn="l"/>
                <a:tab pos="2590800" algn="l"/>
              </a:tabLst>
              <a:defRPr sz="2500"/>
            </a:pPr>
            <a:r>
              <a:t>Insulin pump: increase early morning basal rate</a:t>
            </a:r>
          </a:p>
        </p:txBody>
      </p:sp>
      <p:pic>
        <p:nvPicPr>
          <p:cNvPr id="328" name="IMG_0076.png" descr="IMG_0076.png"/>
          <p:cNvPicPr>
            <a:picLocks noChangeAspect="1"/>
          </p:cNvPicPr>
          <p:nvPr/>
        </p:nvPicPr>
        <p:blipFill>
          <a:blip r:embed="rId2">
            <a:extLst/>
          </a:blip>
          <a:srcRect l="0" t="0" r="48708" b="0"/>
          <a:stretch>
            <a:fillRect/>
          </a:stretch>
        </p:blipFill>
        <p:spPr>
          <a:xfrm>
            <a:off x="11642642" y="6511886"/>
            <a:ext cx="5713184" cy="55467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31" name="SOMOGYI PHENOMENON"/>
          <p:cNvSpPr txBox="1"/>
          <p:nvPr>
            <p:ph type="body" sz="quarter" idx="1"/>
          </p:nvPr>
        </p:nvSpPr>
        <p:spPr>
          <a:xfrm>
            <a:off x="1206500" y="2372961"/>
            <a:ext cx="21971000" cy="934780"/>
          </a:xfrm>
          <a:prstGeom prst="rect">
            <a:avLst/>
          </a:prstGeom>
        </p:spPr>
        <p:txBody>
          <a:bodyPr/>
          <a:lstStyle/>
          <a:p>
            <a:pPr/>
            <a:r>
              <a:t>SOMOGYI PHENOMENON </a:t>
            </a:r>
          </a:p>
        </p:txBody>
      </p:sp>
      <p:sp>
        <p:nvSpPr>
          <p:cNvPr id="332" name="Morning hyperglycemia caused by rebound response to nocturnal hypoglycemia.…"/>
          <p:cNvSpPr txBox="1"/>
          <p:nvPr>
            <p:ph type="body" idx="21"/>
          </p:nvPr>
        </p:nvSpPr>
        <p:spPr>
          <a:xfrm>
            <a:off x="1206500" y="3453049"/>
            <a:ext cx="21971000" cy="1133375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defTabSz="2438337">
              <a:buSzTx/>
              <a:buNone/>
              <a:tabLst/>
              <a:defRPr sz="2800"/>
            </a:pPr>
          </a:p>
          <a:p>
            <a:pPr marL="0" indent="0" defTabSz="2438337">
              <a:buSzTx/>
              <a:buNone/>
              <a:tabLst/>
              <a:defRPr sz="2800"/>
            </a:pPr>
            <a:r>
              <a:t>Morning hyperglycemia caused by rebound response to nocturnal hypoglycemia.</a:t>
            </a:r>
          </a:p>
          <a:p>
            <a:pPr marL="0" indent="0" defTabSz="2438337">
              <a:buSzTx/>
              <a:buNone/>
              <a:tabLst/>
              <a:defRPr sz="2800"/>
            </a:pPr>
            <a:r>
              <a:t>🔹 Pathophysiology</a:t>
            </a:r>
          </a:p>
          <a:p>
            <a:pPr marL="0" indent="0" defTabSz="2438337">
              <a:buSzTx/>
              <a:buNone/>
              <a:tabLst/>
              <a:defRPr sz="2800"/>
            </a:pPr>
            <a:r>
              <a:t>Excess evening insulin → 2–3 AM hypoglycemia →↑ Counter-regulatory hormones →Morning hyperglycemia</a:t>
            </a:r>
          </a:p>
          <a:p>
            <a:pPr marL="0" indent="0" defTabSz="2438337">
              <a:buSzTx/>
              <a:buNone/>
              <a:tabLst/>
              <a:defRPr sz="2800"/>
            </a:pPr>
            <a:r>
              <a:t>🔹 </a:t>
            </a:r>
            <a:r>
              <a:rPr u="sng"/>
              <a:t>Key Features</a:t>
            </a:r>
            <a:endParaRPr u="sng"/>
          </a:p>
          <a:p>
            <a:pPr marL="0" indent="0" defTabSz="2438337">
              <a:buSzTx/>
              <a:buNone/>
              <a:tabLst/>
              <a:defRPr sz="2800"/>
            </a:pPr>
            <a:r>
              <a:t>👉 Low glucose at 3 AM</a:t>
            </a:r>
          </a:p>
          <a:p>
            <a:pPr marL="0" indent="0" defTabSz="2438337">
              <a:buSzTx/>
              <a:buNone/>
              <a:tabLst/>
              <a:defRPr sz="2800"/>
            </a:pPr>
            <a:r>
              <a:t>🔹 Symptoms of Nocturnal Hypoglycemia</a:t>
            </a:r>
          </a:p>
          <a:p>
            <a:pPr marL="880532" indent="-740832" defTabSz="2438337">
              <a:buFont typeface="Times New Roman"/>
              <a:tabLst/>
              <a:defRPr sz="2800"/>
            </a:pPr>
            <a:r>
              <a:t>Night sweats</a:t>
            </a:r>
          </a:p>
          <a:p>
            <a:pPr marL="880532" indent="-740832" defTabSz="2438337">
              <a:buFont typeface="Times New Roman"/>
              <a:tabLst/>
              <a:defRPr sz="2800"/>
            </a:pPr>
            <a:r>
              <a:t>Nightmares</a:t>
            </a:r>
          </a:p>
          <a:p>
            <a:pPr marL="880532" indent="-740832" defTabSz="2438337">
              <a:buFont typeface="Times New Roman"/>
              <a:tabLst/>
              <a:defRPr sz="2800"/>
            </a:pPr>
            <a:r>
              <a:t>Morning headache</a:t>
            </a:r>
          </a:p>
          <a:p>
            <a:pPr marL="880532" indent="-740832" defTabSz="2438337">
              <a:buFont typeface="Times New Roman"/>
              <a:tabLst/>
              <a:defRPr sz="2800"/>
            </a:pPr>
            <a:r>
              <a:t>Fatigue</a:t>
            </a:r>
          </a:p>
          <a:p>
            <a:pPr marL="0" indent="0" defTabSz="2438337">
              <a:buSzTx/>
              <a:buNone/>
              <a:tabLst/>
              <a:defRPr sz="2800"/>
            </a:pPr>
            <a:r>
              <a:t>🔹 Diagnosis</a:t>
            </a:r>
          </a:p>
          <a:p>
            <a:pPr marL="880532" indent="-740832" defTabSz="2438337">
              <a:buFont typeface="Times New Roman"/>
              <a:tabLst/>
              <a:defRPr sz="2800"/>
            </a:pPr>
            <a:r>
              <a:t>3 AM glucose low</a:t>
            </a:r>
          </a:p>
          <a:p>
            <a:pPr marL="880532" indent="-740832" defTabSz="2438337">
              <a:buFont typeface="Times New Roman"/>
              <a:tabLst/>
              <a:defRPr sz="2800"/>
            </a:pPr>
            <a:r>
              <a:t>CGM shows nocturnal dip</a:t>
            </a:r>
          </a:p>
          <a:p>
            <a:pPr marL="0" indent="0" defTabSz="2438337">
              <a:buSzTx/>
              <a:buNone/>
              <a:tabLst/>
              <a:defRPr sz="2800"/>
            </a:pPr>
            <a:r>
              <a:t>🔹 Management</a:t>
            </a:r>
          </a:p>
          <a:p>
            <a:pPr marL="880532" indent="-740832" defTabSz="2438337">
              <a:buFont typeface="Times New Roman"/>
              <a:tabLst/>
              <a:defRPr sz="2800"/>
            </a:pPr>
            <a:r>
              <a:t>Reduce evening insulin dose</a:t>
            </a:r>
          </a:p>
          <a:p>
            <a:pPr marL="880532" indent="-740832" defTabSz="2438337">
              <a:buFont typeface="Times New Roman"/>
              <a:tabLst/>
              <a:defRPr sz="2800"/>
            </a:pPr>
            <a:r>
              <a:t>Add bedtime snack</a:t>
            </a:r>
          </a:p>
          <a:p>
            <a:pPr marL="880532" indent="-740832" defTabSz="2438337">
              <a:buFont typeface="Times New Roman"/>
              <a:tabLst/>
              <a:defRPr sz="2800"/>
            </a:pPr>
            <a:r>
              <a:t>Change insulin type</a:t>
            </a:r>
          </a:p>
        </p:txBody>
      </p:sp>
      <p:pic>
        <p:nvPicPr>
          <p:cNvPr id="333" name="IMG_0076.png" descr="IMG_0076.png"/>
          <p:cNvPicPr>
            <a:picLocks noChangeAspect="1"/>
          </p:cNvPicPr>
          <p:nvPr/>
        </p:nvPicPr>
        <p:blipFill>
          <a:blip r:embed="rId2">
            <a:extLst/>
          </a:blip>
          <a:srcRect l="50489" t="0" r="0" b="0"/>
          <a:stretch>
            <a:fillRect/>
          </a:stretch>
        </p:blipFill>
        <p:spPr>
          <a:xfrm>
            <a:off x="15178075" y="6330724"/>
            <a:ext cx="6084298" cy="61195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TYPES OF DIABETES MELLITU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pPr/>
            <a:r>
              <a:t>TYPES OF DIABETES MELLITUS</a:t>
            </a:r>
          </a:p>
        </p:txBody>
      </p:sp>
      <p:sp>
        <p:nvSpPr>
          <p:cNvPr id="336" name="T1DM"/>
          <p:cNvSpPr txBox="1"/>
          <p:nvPr>
            <p:ph type="body" sz="quarter" idx="1"/>
          </p:nvPr>
        </p:nvSpPr>
        <p:spPr>
          <a:xfrm>
            <a:off x="1206500" y="2372961"/>
            <a:ext cx="21971000" cy="934780"/>
          </a:xfrm>
          <a:prstGeom prst="rect">
            <a:avLst/>
          </a:prstGeom>
        </p:spPr>
        <p:txBody>
          <a:bodyPr/>
          <a:lstStyle/>
          <a:p>
            <a:pPr/>
            <a:r>
              <a:t>T1DM </a:t>
            </a:r>
          </a:p>
        </p:txBody>
      </p:sp>
      <p:sp>
        <p:nvSpPr>
          <p:cNvPr id="337" name="Slide bullet text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38" name="Pathogenesis…"/>
          <p:cNvSpPr txBox="1"/>
          <p:nvPr/>
        </p:nvSpPr>
        <p:spPr>
          <a:xfrm>
            <a:off x="1017070" y="3317222"/>
            <a:ext cx="17130136" cy="8976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</a:p>
          <a:p>
            <a:pPr/>
            <a:r>
              <a:t>Pathogenesis</a:t>
            </a:r>
          </a:p>
          <a:p>
            <a:pPr marL="1250950" indent="-1111250">
              <a:buSzPct val="123000"/>
              <a:buFont typeface="Times New Roman"/>
              <a:buChar char="•"/>
            </a:pPr>
            <a:r>
              <a:t>Autoimmune destruction of pancreatic β-cells</a:t>
            </a:r>
          </a:p>
          <a:p>
            <a:pPr marL="1250950" indent="-1111250">
              <a:buSzPct val="123000"/>
              <a:buFont typeface="Times New Roman"/>
              <a:buChar char="•"/>
            </a:pPr>
            <a:r>
              <a:t>Absolute insulin deficiency</a:t>
            </a:r>
          </a:p>
          <a:p>
            <a:pPr/>
            <a:r>
              <a:t>Features</a:t>
            </a:r>
          </a:p>
          <a:p>
            <a:pPr marL="1250950" indent="-1111250">
              <a:buSzPct val="123000"/>
              <a:buFont typeface="Times New Roman"/>
              <a:buChar char="•"/>
            </a:pPr>
            <a:r>
              <a:t>Usually childhood/adolescence</a:t>
            </a:r>
          </a:p>
          <a:p>
            <a:pPr marL="1250950" indent="-1111250">
              <a:buSzPct val="123000"/>
              <a:buFont typeface="Times New Roman"/>
              <a:buChar char="•"/>
            </a:pPr>
            <a:r>
              <a:t>Lean body habitus</a:t>
            </a:r>
          </a:p>
          <a:p>
            <a:pPr marL="1250950" indent="-1111250">
              <a:buSzPct val="123000"/>
              <a:buFont typeface="Times New Roman"/>
              <a:buChar char="•"/>
            </a:pPr>
            <a:r>
              <a:t>Prone to DKA</a:t>
            </a:r>
          </a:p>
          <a:p>
            <a:pPr/>
            <a:r>
              <a:t>Autoantibodies:</a:t>
            </a:r>
          </a:p>
          <a:p>
            <a:pPr marL="1250950" indent="-1111250">
              <a:buSzPct val="123000"/>
              <a:buFont typeface="Times New Roman"/>
              <a:buChar char="•"/>
            </a:pPr>
            <a:r>
              <a:t>GAD65</a:t>
            </a:r>
          </a:p>
          <a:p>
            <a:pPr marL="1250950" indent="-1111250">
              <a:buSzPct val="123000"/>
              <a:buFont typeface="Times New Roman"/>
              <a:buChar char="•"/>
            </a:pPr>
            <a:r>
              <a:t>IA-2</a:t>
            </a:r>
          </a:p>
          <a:p>
            <a:pPr marL="1250950" indent="-1111250">
              <a:buSzPct val="123000"/>
              <a:buFont typeface="Times New Roman"/>
              <a:buChar char="•"/>
            </a:pPr>
            <a:r>
              <a:t>ZnT8</a:t>
            </a:r>
          </a:p>
          <a:p>
            <a:pPr marL="1250950" indent="-1111250">
              <a:buSzPct val="123000"/>
              <a:buFont typeface="Times New Roman"/>
              <a:buChar char="•"/>
            </a:pPr>
            <a:r>
              <a:t> islet cell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41" name="T2DM"/>
          <p:cNvSpPr txBox="1"/>
          <p:nvPr>
            <p:ph type="body" sz="quarter" idx="1"/>
          </p:nvPr>
        </p:nvSpPr>
        <p:spPr>
          <a:xfrm>
            <a:off x="1206500" y="2355184"/>
            <a:ext cx="21971000" cy="934780"/>
          </a:xfrm>
          <a:prstGeom prst="rect">
            <a:avLst/>
          </a:prstGeom>
        </p:spPr>
        <p:txBody>
          <a:bodyPr/>
          <a:lstStyle/>
          <a:p>
            <a:pPr/>
            <a:r>
              <a:t>T2DM</a:t>
            </a:r>
          </a:p>
        </p:txBody>
      </p:sp>
      <p:sp>
        <p:nvSpPr>
          <p:cNvPr id="342" name="Combination of:…"/>
          <p:cNvSpPr txBox="1"/>
          <p:nvPr>
            <p:ph type="body" idx="21"/>
          </p:nvPr>
        </p:nvSpPr>
        <p:spPr>
          <a:xfrm>
            <a:off x="1206500" y="3594298"/>
            <a:ext cx="17555118" cy="74828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>
              <a:buSzTx/>
              <a:buNone/>
              <a:defRPr sz="3500"/>
            </a:pPr>
            <a:r>
              <a:t>Combination of:</a:t>
            </a:r>
          </a:p>
          <a:p>
            <a:pPr marL="0" indent="0">
              <a:buSzTx/>
              <a:buNone/>
              <a:defRPr sz="3500"/>
            </a:pPr>
          </a:p>
          <a:p>
            <a:pPr marL="1065740" indent="-926040">
              <a:buFont typeface="Times New Roman"/>
              <a:defRPr sz="3500"/>
            </a:pPr>
            <a:r>
              <a:t>Peripheral insulin resistance</a:t>
            </a:r>
          </a:p>
          <a:p>
            <a:pPr marL="1065740" indent="-926040">
              <a:buFont typeface="Times New Roman"/>
              <a:defRPr sz="3500"/>
            </a:pPr>
            <a:r>
              <a:t>Progressive β-cell dysfunction</a:t>
            </a:r>
          </a:p>
          <a:p>
            <a:pPr marL="0" indent="0">
              <a:buSzTx/>
              <a:buNone/>
              <a:defRPr sz="3500"/>
            </a:pPr>
            <a:r>
              <a:t>Clinical</a:t>
            </a:r>
          </a:p>
          <a:p>
            <a:pPr marL="1065740" indent="-926040">
              <a:buFont typeface="Times New Roman"/>
              <a:defRPr sz="3500"/>
            </a:pPr>
            <a:r>
              <a:t>Strong genetic predisposition</a:t>
            </a:r>
          </a:p>
          <a:p>
            <a:pPr marL="1065740" indent="-926040">
              <a:buFont typeface="Times New Roman"/>
              <a:defRPr sz="3500"/>
            </a:pPr>
            <a:r>
              <a:t>Obesity related</a:t>
            </a:r>
          </a:p>
          <a:p>
            <a:pPr marL="1065740" indent="-926040">
              <a:buFont typeface="Times New Roman"/>
              <a:defRPr sz="3500"/>
            </a:pPr>
            <a:r>
              <a:t>Gradual onset</a:t>
            </a:r>
          </a:p>
          <a:p>
            <a:pPr marL="1065740" indent="-926040">
              <a:buFont typeface="Times New Roman"/>
              <a:defRPr sz="3500"/>
            </a:pPr>
            <a:r>
              <a:t>Less prone to DKA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MODY ( Maturity-Onset Diabetes of the Young)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975335">
              <a:defRPr spc="-100" sz="4000">
                <a:solidFill>
                  <a:srgbClr val="FF401D"/>
                </a:solidFill>
              </a:defRPr>
            </a:lvl1pPr>
          </a:lstStyle>
          <a:p>
            <a:pPr/>
            <a:r>
              <a:t>MODY ( Maturity-Onset Diabetes of the Young)</a:t>
            </a:r>
            <a:endParaRPr spc="-79"/>
          </a:p>
        </p:txBody>
      </p:sp>
      <p:sp>
        <p:nvSpPr>
          <p:cNvPr id="345" name="Slide Subtitle"/>
          <p:cNvSpPr txBox="1"/>
          <p:nvPr>
            <p:ph type="body" sz="quarter" idx="1"/>
          </p:nvPr>
        </p:nvSpPr>
        <p:spPr>
          <a:xfrm>
            <a:off x="1206500" y="2372961"/>
            <a:ext cx="21971000" cy="934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46" name="A monogenic form of diabetes characterized by:…"/>
          <p:cNvSpPr txBox="1"/>
          <p:nvPr>
            <p:ph type="body" idx="21"/>
          </p:nvPr>
        </p:nvSpPr>
        <p:spPr>
          <a:xfrm>
            <a:off x="1206500" y="2345317"/>
            <a:ext cx="21971000" cy="825601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defTabSz="914400">
              <a:buSzTx/>
              <a:buNone/>
              <a:tabLst>
                <a:tab pos="304800" algn="l"/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</a:tabLst>
              <a:defRPr sz="3600"/>
            </a:pPr>
            <a:r>
              <a:t>A monogenic form of diabetes characterized by:</a:t>
            </a:r>
          </a:p>
          <a:p>
            <a:pPr marL="1075816" indent="-955675" defTabSz="914400">
              <a:buFont typeface="Times New Roman"/>
              <a:tabLst>
                <a:tab pos="304800" algn="l"/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</a:tabLst>
              <a:defRPr sz="3600"/>
            </a:pPr>
            <a:r>
              <a:t>Early onset (&lt;25 years)</a:t>
            </a:r>
          </a:p>
          <a:p>
            <a:pPr marL="1075816" indent="-955675" defTabSz="914400">
              <a:buFont typeface="Times New Roman"/>
              <a:tabLst>
                <a:tab pos="304800" algn="l"/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</a:tabLst>
              <a:defRPr sz="3600"/>
            </a:pPr>
            <a:r>
              <a:t>Autosomal dominant inheritance</a:t>
            </a:r>
          </a:p>
          <a:p>
            <a:pPr marL="1075816" indent="-955675" defTabSz="914400">
              <a:buFont typeface="Times New Roman"/>
              <a:tabLst>
                <a:tab pos="304800" algn="l"/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</a:tabLst>
              <a:defRPr sz="3600"/>
            </a:pPr>
            <a:r>
              <a:t>Primary defect in β-cell function</a:t>
            </a:r>
          </a:p>
          <a:p>
            <a:pPr marL="1075816" indent="-955675" defTabSz="914400">
              <a:buFont typeface="Times New Roman"/>
              <a:tabLst>
                <a:tab pos="304800" algn="l"/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</a:tabLst>
              <a:defRPr sz="3600"/>
            </a:pPr>
            <a:r>
              <a:t>Absence of insulin resistance</a:t>
            </a:r>
          </a:p>
          <a:p>
            <a:pPr marL="0" indent="0" defTabSz="914400">
              <a:buSzTx/>
              <a:buNone/>
              <a:tabLst>
                <a:tab pos="304800" algn="l"/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</a:tabLst>
              <a:defRPr sz="3600"/>
            </a:pPr>
            <a:r>
              <a:t>Accounts for ~1–2% of diabetes cases (often misdiagnosed as Type 1 or Type 2).</a:t>
            </a:r>
          </a:p>
          <a:p>
            <a:pPr marL="1075816" indent="-955675" defTabSz="914400">
              <a:buFont typeface="Times New Roman"/>
              <a:tabLst>
                <a:tab pos="304800" algn="l"/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</a:tabLst>
              <a:defRPr sz="3600"/>
            </a:pPr>
            <a:r>
              <a:t>Single gene mutation affecting β-cell transcription factors</a:t>
            </a:r>
          </a:p>
          <a:p>
            <a:pPr marL="1075816" indent="-955675" defTabSz="914400">
              <a:buFont typeface="Times New Roman"/>
              <a:tabLst>
                <a:tab pos="304800" algn="l"/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</a:tabLst>
              <a:defRPr sz="3600"/>
            </a:pPr>
            <a:r>
              <a:t>Impaired insulin secretion</a:t>
            </a:r>
          </a:p>
          <a:p>
            <a:pPr marL="1075816" indent="-955675" defTabSz="914400">
              <a:buFont typeface="Times New Roman"/>
              <a:tabLst>
                <a:tab pos="304800" algn="l"/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</a:tabLst>
              <a:defRPr sz="3600"/>
            </a:pPr>
            <a:r>
              <a:t>Preserved insulin sensitivity</a:t>
            </a:r>
          </a:p>
          <a:p>
            <a:pPr marL="1075816" indent="-955675" defTabSz="914400">
              <a:buFont typeface="Times New Roman"/>
              <a:tabLst>
                <a:tab pos="304800" algn="l"/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</a:tabLst>
              <a:defRPr sz="3600"/>
            </a:pPr>
            <a:r>
              <a:t>Detectable C-peptide</a:t>
            </a:r>
          </a:p>
          <a:p>
            <a:pPr marL="1075816" indent="-955675" defTabSz="914400">
              <a:buFont typeface="Times New Roman"/>
              <a:tabLst>
                <a:tab pos="304800" algn="l"/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</a:tabLst>
              <a:defRPr sz="3600"/>
            </a:pPr>
            <a:r>
              <a:t>No autoimmune antibodies</a:t>
            </a:r>
          </a:p>
          <a:p>
            <a:pPr marL="0" indent="0" defTabSz="914400">
              <a:buSzTx/>
              <a:buNone/>
              <a:tabLst>
                <a:tab pos="304800" algn="l"/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</a:tabLst>
              <a:defRPr sz="3600"/>
            </a:pPr>
            <a:r>
              <a:t>Unlike Type 1 → not autoimmune</a:t>
            </a:r>
          </a:p>
          <a:p>
            <a:pPr marL="0" indent="0" defTabSz="914400">
              <a:buSzTx/>
              <a:buNone/>
              <a:tabLst>
                <a:tab pos="304800" algn="l"/>
                <a:tab pos="609600" algn="l"/>
                <a:tab pos="914400" algn="l"/>
                <a:tab pos="1219200" algn="l"/>
                <a:tab pos="1524000" algn="l"/>
                <a:tab pos="1828800" algn="l"/>
                <a:tab pos="2133600" algn="l"/>
                <a:tab pos="2438400" algn="l"/>
                <a:tab pos="2743200" algn="l"/>
                <a:tab pos="3048000" algn="l"/>
                <a:tab pos="3352800" algn="l"/>
                <a:tab pos="3657600" algn="l"/>
              </a:tabLst>
              <a:defRPr sz="3600"/>
            </a:pPr>
            <a:r>
              <a:t>Unlike Type 2 → not insulin resistance driven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49" name="Types"/>
          <p:cNvSpPr txBox="1"/>
          <p:nvPr>
            <p:ph type="body" sz="quarter" idx="1"/>
          </p:nvPr>
        </p:nvSpPr>
        <p:spPr>
          <a:xfrm>
            <a:off x="1414656" y="559029"/>
            <a:ext cx="21971002" cy="934780"/>
          </a:xfrm>
          <a:prstGeom prst="rect">
            <a:avLst/>
          </a:prstGeom>
        </p:spPr>
        <p:txBody>
          <a:bodyPr/>
          <a:lstStyle/>
          <a:p>
            <a:pPr/>
            <a:r>
              <a:t>Types </a:t>
            </a:r>
          </a:p>
        </p:txBody>
      </p:sp>
      <p:sp>
        <p:nvSpPr>
          <p:cNvPr id="350" name="When to Suspect MODY…"/>
          <p:cNvSpPr txBox="1"/>
          <p:nvPr>
            <p:ph type="body" idx="21"/>
          </p:nvPr>
        </p:nvSpPr>
        <p:spPr>
          <a:xfrm>
            <a:off x="1414656" y="4486397"/>
            <a:ext cx="21971002" cy="825601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defTabSz="914400">
              <a:buSzTx/>
              <a:buNone/>
              <a:tabLst>
                <a:tab pos="317500" algn="l"/>
                <a:tab pos="635000" algn="l"/>
                <a:tab pos="965200" algn="l"/>
                <a:tab pos="1282700" algn="l"/>
                <a:tab pos="1612900" algn="l"/>
                <a:tab pos="1930400" algn="l"/>
                <a:tab pos="2260600" algn="l"/>
                <a:tab pos="2578100" algn="l"/>
                <a:tab pos="2908300" algn="l"/>
                <a:tab pos="3225800" algn="l"/>
                <a:tab pos="3556000" algn="l"/>
                <a:tab pos="3873500" algn="l"/>
              </a:tabLst>
              <a:defRPr sz="3800"/>
            </a:pPr>
          </a:p>
          <a:p>
            <a:pPr marL="0" indent="0" defTabSz="914400">
              <a:buSzTx/>
              <a:buNone/>
              <a:tabLst>
                <a:tab pos="317500" algn="l"/>
                <a:tab pos="635000" algn="l"/>
                <a:tab pos="965200" algn="l"/>
                <a:tab pos="1282700" algn="l"/>
                <a:tab pos="1612900" algn="l"/>
                <a:tab pos="1930400" algn="l"/>
                <a:tab pos="2260600" algn="l"/>
                <a:tab pos="2578100" algn="l"/>
                <a:tab pos="2908300" algn="l"/>
                <a:tab pos="3225800" algn="l"/>
                <a:tab pos="3556000" algn="l"/>
                <a:tab pos="3873500" algn="l"/>
              </a:tabLst>
              <a:defRPr sz="3800"/>
            </a:pPr>
            <a:r>
              <a:t>When to Suspect MODY</a:t>
            </a:r>
          </a:p>
          <a:p>
            <a:pPr marL="1138364" indent="-1011237" defTabSz="914400">
              <a:buFont typeface="Times New Roman"/>
              <a:tabLst>
                <a:tab pos="317500" algn="l"/>
                <a:tab pos="635000" algn="l"/>
                <a:tab pos="965200" algn="l"/>
                <a:tab pos="1282700" algn="l"/>
                <a:tab pos="1612900" algn="l"/>
                <a:tab pos="1930400" algn="l"/>
                <a:tab pos="2260600" algn="l"/>
                <a:tab pos="2578100" algn="l"/>
                <a:tab pos="2908300" algn="l"/>
                <a:tab pos="3225800" algn="l"/>
                <a:tab pos="3556000" algn="l"/>
                <a:tab pos="3873500" algn="l"/>
              </a:tabLst>
              <a:defRPr sz="3800"/>
            </a:pPr>
            <a:r>
              <a:t>Diabetes diagnosed before 25 years</a:t>
            </a:r>
          </a:p>
          <a:p>
            <a:pPr marL="1138364" indent="-1011237" defTabSz="914400">
              <a:buFont typeface="Times New Roman"/>
              <a:tabLst>
                <a:tab pos="317500" algn="l"/>
                <a:tab pos="635000" algn="l"/>
                <a:tab pos="965200" algn="l"/>
                <a:tab pos="1282700" algn="l"/>
                <a:tab pos="1612900" algn="l"/>
                <a:tab pos="1930400" algn="l"/>
                <a:tab pos="2260600" algn="l"/>
                <a:tab pos="2578100" algn="l"/>
                <a:tab pos="2908300" algn="l"/>
                <a:tab pos="3225800" algn="l"/>
                <a:tab pos="3556000" algn="l"/>
                <a:tab pos="3873500" algn="l"/>
              </a:tabLst>
              <a:defRPr sz="3800"/>
            </a:pPr>
            <a:r>
              <a:t>Strong family history (3 generations)</a:t>
            </a:r>
          </a:p>
          <a:p>
            <a:pPr marL="1138364" indent="-1011237" defTabSz="914400">
              <a:buFont typeface="Times New Roman"/>
              <a:tabLst>
                <a:tab pos="317500" algn="l"/>
                <a:tab pos="635000" algn="l"/>
                <a:tab pos="965200" algn="l"/>
                <a:tab pos="1282700" algn="l"/>
                <a:tab pos="1612900" algn="l"/>
                <a:tab pos="1930400" algn="l"/>
                <a:tab pos="2260600" algn="l"/>
                <a:tab pos="2578100" algn="l"/>
                <a:tab pos="2908300" algn="l"/>
                <a:tab pos="3225800" algn="l"/>
                <a:tab pos="3556000" algn="l"/>
                <a:tab pos="3873500" algn="l"/>
              </a:tabLst>
              <a:defRPr sz="3800"/>
            </a:pPr>
            <a:r>
              <a:t>Non-obese patient</a:t>
            </a:r>
          </a:p>
          <a:p>
            <a:pPr marL="1138364" indent="-1011237" defTabSz="914400">
              <a:buFont typeface="Times New Roman"/>
              <a:tabLst>
                <a:tab pos="317500" algn="l"/>
                <a:tab pos="635000" algn="l"/>
                <a:tab pos="965200" algn="l"/>
                <a:tab pos="1282700" algn="l"/>
                <a:tab pos="1612900" algn="l"/>
                <a:tab pos="1930400" algn="l"/>
                <a:tab pos="2260600" algn="l"/>
                <a:tab pos="2578100" algn="l"/>
                <a:tab pos="2908300" algn="l"/>
                <a:tab pos="3225800" algn="l"/>
                <a:tab pos="3556000" algn="l"/>
                <a:tab pos="3873500" algn="l"/>
              </a:tabLst>
              <a:defRPr sz="3800"/>
            </a:pPr>
            <a:r>
              <a:t>No ketosis</a:t>
            </a:r>
          </a:p>
          <a:p>
            <a:pPr marL="1138364" indent="-1011237" defTabSz="914400">
              <a:buFont typeface="Times New Roman"/>
              <a:tabLst>
                <a:tab pos="317500" algn="l"/>
                <a:tab pos="635000" algn="l"/>
                <a:tab pos="965200" algn="l"/>
                <a:tab pos="1282700" algn="l"/>
                <a:tab pos="1612900" algn="l"/>
                <a:tab pos="1930400" algn="l"/>
                <a:tab pos="2260600" algn="l"/>
                <a:tab pos="2578100" algn="l"/>
                <a:tab pos="2908300" algn="l"/>
                <a:tab pos="3225800" algn="l"/>
                <a:tab pos="3556000" algn="l"/>
                <a:tab pos="3873500" algn="l"/>
              </a:tabLst>
              <a:defRPr sz="3800"/>
            </a:pPr>
            <a:r>
              <a:t>Negative GAD antibodies</a:t>
            </a:r>
          </a:p>
          <a:p>
            <a:pPr marL="1138364" indent="-1011237" defTabSz="914400">
              <a:buFont typeface="Times New Roman"/>
              <a:tabLst>
                <a:tab pos="317500" algn="l"/>
                <a:tab pos="635000" algn="l"/>
                <a:tab pos="965200" algn="l"/>
                <a:tab pos="1282700" algn="l"/>
                <a:tab pos="1612900" algn="l"/>
                <a:tab pos="1930400" algn="l"/>
                <a:tab pos="2260600" algn="l"/>
                <a:tab pos="2578100" algn="l"/>
                <a:tab pos="2908300" algn="l"/>
                <a:tab pos="3225800" algn="l"/>
                <a:tab pos="3556000" algn="l"/>
                <a:tab pos="3873500" algn="l"/>
              </a:tabLst>
              <a:defRPr sz="3800"/>
            </a:pPr>
            <a:r>
              <a:t>Detectable C-peptide</a:t>
            </a:r>
          </a:p>
          <a:p>
            <a:pPr marL="0" indent="0" defTabSz="914400">
              <a:buSzTx/>
              <a:buNone/>
              <a:tabLst>
                <a:tab pos="317500" algn="l"/>
                <a:tab pos="635000" algn="l"/>
                <a:tab pos="965200" algn="l"/>
                <a:tab pos="1282700" algn="l"/>
                <a:tab pos="1612900" algn="l"/>
                <a:tab pos="1930400" algn="l"/>
                <a:tab pos="2260600" algn="l"/>
                <a:tab pos="2578100" algn="l"/>
                <a:tab pos="2908300" algn="l"/>
                <a:tab pos="3225800" algn="l"/>
                <a:tab pos="3556000" algn="l"/>
                <a:tab pos="3873500" algn="l"/>
              </a:tabLst>
              <a:defRPr sz="3800"/>
            </a:pPr>
          </a:p>
          <a:p>
            <a:pPr marL="0" indent="0" defTabSz="914400">
              <a:buSzTx/>
              <a:buNone/>
              <a:tabLst>
                <a:tab pos="317500" algn="l"/>
                <a:tab pos="635000" algn="l"/>
                <a:tab pos="965200" algn="l"/>
                <a:tab pos="1282700" algn="l"/>
                <a:tab pos="1612900" algn="l"/>
                <a:tab pos="1930400" algn="l"/>
                <a:tab pos="2260600" algn="l"/>
                <a:tab pos="2578100" algn="l"/>
                <a:tab pos="2908300" algn="l"/>
                <a:tab pos="3225800" algn="l"/>
                <a:tab pos="3556000" algn="l"/>
                <a:tab pos="3873500" algn="l"/>
              </a:tabLst>
              <a:defRPr sz="3800"/>
            </a:pPr>
            <a:r>
              <a:t>GENETIC TESTING -GOLD STANDARD FOR DIAGNOSIS FOR MODY</a:t>
            </a:r>
          </a:p>
          <a:p>
            <a:pPr marL="0" indent="0" defTabSz="914400">
              <a:buSzTx/>
              <a:buNone/>
              <a:tabLst>
                <a:tab pos="317500" algn="l"/>
                <a:tab pos="635000" algn="l"/>
                <a:tab pos="965200" algn="l"/>
                <a:tab pos="1282700" algn="l"/>
                <a:tab pos="1612900" algn="l"/>
                <a:tab pos="1930400" algn="l"/>
                <a:tab pos="2260600" algn="l"/>
                <a:tab pos="2578100" algn="l"/>
                <a:tab pos="2908300" algn="l"/>
                <a:tab pos="3225800" algn="l"/>
                <a:tab pos="3556000" algn="l"/>
                <a:tab pos="3873500" algn="l"/>
              </a:tabLst>
              <a:defRPr sz="3800"/>
            </a:pPr>
            <a:r>
              <a:t>Dr. Mohan’s Diabetes Specialities Centre in Chennai does provide molecular genetic testing free of cost to the underprivileged patients</a:t>
            </a:r>
          </a:p>
          <a:p>
            <a:pPr marL="0" indent="0" defTabSz="914400">
              <a:buSzTx/>
              <a:buNone/>
              <a:tabLst>
                <a:tab pos="317500" algn="l"/>
                <a:tab pos="635000" algn="l"/>
                <a:tab pos="965200" algn="l"/>
                <a:tab pos="1282700" algn="l"/>
                <a:tab pos="1612900" algn="l"/>
                <a:tab pos="1930400" algn="l"/>
                <a:tab pos="2260600" algn="l"/>
                <a:tab pos="2578100" algn="l"/>
                <a:tab pos="2908300" algn="l"/>
                <a:tab pos="3225800" algn="l"/>
                <a:tab pos="3556000" algn="l"/>
                <a:tab pos="3873500" algn="l"/>
              </a:tabLst>
              <a:defRPr sz="3800"/>
            </a:pPr>
          </a:p>
          <a:p>
            <a:pPr marL="0" indent="0" defTabSz="914400">
              <a:buSzTx/>
              <a:buNone/>
              <a:tabLst>
                <a:tab pos="317500" algn="l"/>
                <a:tab pos="635000" algn="l"/>
                <a:tab pos="965200" algn="l"/>
                <a:tab pos="1282700" algn="l"/>
                <a:tab pos="1612900" algn="l"/>
                <a:tab pos="1930400" algn="l"/>
                <a:tab pos="2260600" algn="l"/>
                <a:tab pos="2578100" algn="l"/>
                <a:tab pos="2908300" algn="l"/>
                <a:tab pos="3225800" algn="l"/>
                <a:tab pos="3556000" algn="l"/>
                <a:tab pos="3873500" algn="l"/>
              </a:tabLst>
              <a:defRPr sz="3800"/>
            </a:pPr>
            <a:r>
              <a:t> </a:t>
            </a:r>
          </a:p>
        </p:txBody>
      </p:sp>
      <p:pic>
        <p:nvPicPr>
          <p:cNvPr id="351" name="IMG_0089.jpeg" descr="IMG_0089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2289" y="1378732"/>
            <a:ext cx="16481319" cy="32755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LADA (Latent Autoimmune Diabetes in Adults)"/>
          <p:cNvSpPr txBox="1"/>
          <p:nvPr>
            <p:ph type="title"/>
          </p:nvPr>
        </p:nvSpPr>
        <p:spPr>
          <a:xfrm>
            <a:off x="2690985" y="381544"/>
            <a:ext cx="21971002" cy="1433164"/>
          </a:xfrm>
          <a:prstGeom prst="rect">
            <a:avLst/>
          </a:prstGeom>
        </p:spPr>
        <p:txBody>
          <a:bodyPr/>
          <a:lstStyle>
            <a:lvl1pPr defTabSz="1072869">
              <a:lnSpc>
                <a:spcPct val="100000"/>
              </a:lnSpc>
              <a:defRPr spc="-100" sz="3700">
                <a:solidFill>
                  <a:srgbClr val="D03A20"/>
                </a:solidFill>
              </a:defRPr>
            </a:lvl1pPr>
          </a:lstStyle>
          <a:p>
            <a:pPr/>
            <a:r>
              <a:t>LADA (Latent Autoimmune Diabetes in Adults)</a:t>
            </a:r>
            <a:endParaRPr spc="-74"/>
          </a:p>
        </p:txBody>
      </p:sp>
      <p:sp>
        <p:nvSpPr>
          <p:cNvPr id="354" name="Slide Subtitle"/>
          <p:cNvSpPr txBox="1"/>
          <p:nvPr>
            <p:ph type="body" sz="quarter" idx="1"/>
          </p:nvPr>
        </p:nvSpPr>
        <p:spPr>
          <a:xfrm>
            <a:off x="1206500" y="2245961"/>
            <a:ext cx="21971000" cy="934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55" name="LADA is a slowly progressive autoimmune diabetes occurring in adults, with features intermediate between Type 1 and Type 2 diabetes.…"/>
          <p:cNvSpPr txBox="1"/>
          <p:nvPr>
            <p:ph type="body" idx="21"/>
          </p:nvPr>
        </p:nvSpPr>
        <p:spPr>
          <a:xfrm>
            <a:off x="1206500" y="1378731"/>
            <a:ext cx="21971000" cy="1095853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defTabSz="676655">
              <a:buSzTx/>
              <a:buNone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LADA is a slowly progressive autoimmune diabetes occurring in adults, with features intermediate between Type 1 and Type 2 diabetes.</a:t>
            </a:r>
          </a:p>
          <a:p>
            <a:pPr marL="0" indent="0" defTabSz="676655">
              <a:buSzTx/>
              <a:buNone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Also called:</a:t>
            </a:r>
          </a:p>
          <a:p>
            <a:pPr marL="0" indent="0" defTabSz="676655">
              <a:buSzTx/>
              <a:buNone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“Type 1.5 diabetes”</a:t>
            </a:r>
          </a:p>
          <a:p>
            <a:pPr marL="0" indent="0" defTabSz="676655">
              <a:buSzTx/>
              <a:buNone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</a:p>
          <a:p>
            <a:pPr marL="292285" indent="-250934" defTabSz="676655">
              <a:buFont typeface="Times New Roman"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Autoimmune β-cell destruction</a:t>
            </a:r>
          </a:p>
          <a:p>
            <a:pPr marL="292285" indent="-250934" defTabSz="676655">
              <a:buFont typeface="Times New Roman"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Slower progression compared to classic Type 1 DM</a:t>
            </a:r>
          </a:p>
          <a:p>
            <a:pPr marL="292285" indent="-250934" defTabSz="676655">
              <a:buFont typeface="Times New Roman"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Initial insulin independence</a:t>
            </a:r>
          </a:p>
          <a:p>
            <a:pPr marL="0" indent="0" defTabSz="676655">
              <a:buSzTx/>
              <a:buNone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Autoantibodies present:</a:t>
            </a:r>
          </a:p>
          <a:p>
            <a:pPr marL="292285" indent="-250934" defTabSz="676655">
              <a:buFont typeface="Times New Roman"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GAD65 (most common)</a:t>
            </a:r>
          </a:p>
          <a:p>
            <a:pPr marL="292285" indent="-250934" defTabSz="676655">
              <a:buFont typeface="Times New Roman"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IA-2 (less common)</a:t>
            </a:r>
          </a:p>
          <a:p>
            <a:pPr marL="292285" indent="-250934" defTabSz="676655">
              <a:buFont typeface="Times New Roman"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ZnT8</a:t>
            </a:r>
          </a:p>
          <a:p>
            <a:pPr marL="292285" indent="-250934" defTabSz="676655">
              <a:buFont typeface="Times New Roman"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Anti -islet</a:t>
            </a:r>
          </a:p>
          <a:p>
            <a:pPr marL="0" indent="0" defTabSz="676655">
              <a:buSzTx/>
              <a:buNone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Unlike Type 2 →LADA Is autoimmune</a:t>
            </a:r>
          </a:p>
          <a:p>
            <a:pPr marL="0" indent="0" defTabSz="676655">
              <a:buSzTx/>
              <a:buNone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Unlike Type 1 → LADA has slower β-cell loss</a:t>
            </a:r>
          </a:p>
          <a:p>
            <a:pPr marL="0" indent="0" defTabSz="676655">
              <a:buSzTx/>
              <a:buNone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Diagnostic criteria </a:t>
            </a:r>
          </a:p>
          <a:p>
            <a:pPr marL="292285" indent="-250934" defTabSz="676655">
              <a:buAutoNum type="arabicPeriod" startAt="1"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Age &gt;30 years at diagnosis</a:t>
            </a:r>
          </a:p>
          <a:p>
            <a:pPr marL="292285" indent="-250934" defTabSz="676655">
              <a:buAutoNum type="arabicPeriod" startAt="1"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Presence of pancreatic autoantibodies</a:t>
            </a:r>
          </a:p>
          <a:p>
            <a:pPr marL="292285" indent="-250934" defTabSz="676655">
              <a:buAutoNum type="arabicPeriod" startAt="1"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No insulin requirement for first 6 months</a:t>
            </a:r>
          </a:p>
          <a:p>
            <a:pPr marL="0" indent="0" defTabSz="676655">
              <a:buSzTx/>
              <a:buNone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Clinical features </a:t>
            </a:r>
          </a:p>
          <a:p>
            <a:pPr marL="292285" indent="-250934" defTabSz="676655">
              <a:buFont typeface="Times New Roman"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Adult onset</a:t>
            </a:r>
          </a:p>
          <a:p>
            <a:pPr marL="292285" indent="-250934" defTabSz="676655">
              <a:buFont typeface="Times New Roman"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Often lean or mildly overweight</a:t>
            </a:r>
          </a:p>
          <a:p>
            <a:pPr marL="292285" indent="-250934" defTabSz="676655">
              <a:buFont typeface="Times New Roman"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Initially responds to oral agents</a:t>
            </a:r>
          </a:p>
          <a:p>
            <a:pPr marL="292285" indent="-250934" defTabSz="676655">
              <a:buFont typeface="Times New Roman"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Progressive need for insulin (within months–years)</a:t>
            </a:r>
          </a:p>
          <a:p>
            <a:pPr marL="0" indent="0" defTabSz="676655">
              <a:buSzTx/>
              <a:buNone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SUSPECT LADA IF</a:t>
            </a:r>
          </a:p>
          <a:p>
            <a:pPr marL="0" indent="0" defTabSz="676655">
              <a:buSzTx/>
              <a:buNone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“Type 2 diabetic not responding to OHA as expected.”</a:t>
            </a:r>
          </a:p>
          <a:p>
            <a:pPr marL="292285" indent="-250934" defTabSz="676655">
              <a:buFont typeface="Times New Roman"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Slower progression than Type 1</a:t>
            </a:r>
          </a:p>
          <a:p>
            <a:pPr marL="292285" indent="-250934" defTabSz="676655">
              <a:buFont typeface="Times New Roman"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Often misdiagnosed as Type 2</a:t>
            </a:r>
          </a:p>
          <a:p>
            <a:pPr marL="292285" indent="-250934" defTabSz="676655">
              <a:buFont typeface="Times New Roman"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Eventually requires insulin</a:t>
            </a:r>
          </a:p>
          <a:p>
            <a:pPr marL="0" indent="0" defTabSz="676655">
              <a:buSzTx/>
              <a:buNone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TREATMENT</a:t>
            </a:r>
          </a:p>
          <a:p>
            <a:pPr marL="292285" indent="-250934" defTabSz="676655">
              <a:buFont typeface="Times New Roman"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Early insulin therapy may preserve β-cell function</a:t>
            </a:r>
          </a:p>
          <a:p>
            <a:pPr marL="292285" indent="-250934" defTabSz="676655">
              <a:buFont typeface="Times New Roman"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Avoid prolonged sulfonylurea use</a:t>
            </a:r>
          </a:p>
          <a:p>
            <a:pPr marL="292285" indent="-250934" defTabSz="676655">
              <a:buFont typeface="Times New Roman"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Monitor C-peptide progression</a:t>
            </a:r>
          </a:p>
          <a:p>
            <a:pPr marL="0" indent="0" defTabSz="676655">
              <a:buSzTx/>
              <a:buNone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.</a:t>
            </a:r>
          </a:p>
          <a:p>
            <a:pPr marL="0" indent="0" defTabSz="676655">
              <a:buSzTx/>
              <a:buNone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LADA important clinically because </a:t>
            </a:r>
          </a:p>
          <a:p>
            <a:pPr marL="0" indent="0" defTabSz="676655">
              <a:buSzTx/>
              <a:buNone/>
              <a:tabLst>
                <a:tab pos="101600" algn="l"/>
                <a:tab pos="203200" algn="l"/>
                <a:tab pos="304800" algn="l"/>
                <a:tab pos="406400" algn="l"/>
                <a:tab pos="520700" algn="l"/>
                <a:tab pos="622300" algn="l"/>
                <a:tab pos="723900" algn="l"/>
                <a:tab pos="825500" algn="l"/>
                <a:tab pos="939800" algn="l"/>
                <a:tab pos="1041400" algn="l"/>
                <a:tab pos="1155700" algn="l"/>
                <a:tab pos="1257300" algn="l"/>
              </a:tabLst>
              <a:defRPr sz="1924"/>
            </a:pPr>
            <a:r>
              <a:t>        Misclassification delays insulin therapy → worsens glycemic control and β-cell preservation.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4742A32E-6041-5139-8A63-8ACBC3B0ED8F.svg" descr="4742A32E-6041-5139-8A63-8ACBC3B0ED8F.sv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335656" y="6682227"/>
            <a:ext cx="5885169" cy="5865937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" name="IMG_0006.jpeg" descr="IMG_0006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261883" y="-1345842"/>
            <a:ext cx="24907767" cy="709871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CASE SCENARIO -1"/>
          <p:cNvSpPr txBox="1"/>
          <p:nvPr>
            <p:ph type="title"/>
          </p:nvPr>
        </p:nvSpPr>
        <p:spPr>
          <a:xfrm>
            <a:off x="7601205" y="5913592"/>
            <a:ext cx="21971002" cy="1433165"/>
          </a:xfrm>
          <a:prstGeom prst="rect">
            <a:avLst/>
          </a:prstGeom>
        </p:spPr>
        <p:txBody>
          <a:bodyPr/>
          <a:lstStyle>
            <a:lvl1pPr defTabSz="2340804">
              <a:defRPr i="1" spc="-200" sz="8700" u="sng"/>
            </a:lvl1pPr>
          </a:lstStyle>
          <a:p>
            <a:pPr/>
            <a:r>
              <a:t>CASE SCENARIO -1</a:t>
            </a:r>
          </a:p>
        </p:txBody>
      </p:sp>
      <p:sp>
        <p:nvSpPr>
          <p:cNvPr id="358" name="Slide Subtitle"/>
          <p:cNvSpPr txBox="1"/>
          <p:nvPr>
            <p:ph type="body" sz="quarter" idx="1"/>
          </p:nvPr>
        </p:nvSpPr>
        <p:spPr>
          <a:xfrm>
            <a:off x="1206500" y="2372961"/>
            <a:ext cx="21971000" cy="934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59" name="Slide bullet text"/>
          <p:cNvSpPr txBox="1"/>
          <p:nvPr>
            <p:ph type="body" idx="21"/>
          </p:nvPr>
        </p:nvSpPr>
        <p:spPr>
          <a:xfrm>
            <a:off x="445225" y="17532743"/>
            <a:ext cx="21971002" cy="8256014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lide Subtitle"/>
          <p:cNvSpPr txBox="1"/>
          <p:nvPr>
            <p:ph type="body" sz="quarter" idx="1"/>
          </p:nvPr>
        </p:nvSpPr>
        <p:spPr>
          <a:xfrm>
            <a:off x="1206500" y="2372961"/>
            <a:ext cx="21971000" cy="934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62" name="A 21-year-old female, known case of Type 1 Diabetes Mellitus, presents with:…"/>
          <p:cNvSpPr txBox="1"/>
          <p:nvPr>
            <p:ph type="body" idx="21"/>
          </p:nvPr>
        </p:nvSpPr>
        <p:spPr>
          <a:xfrm>
            <a:off x="417094" y="725671"/>
            <a:ext cx="22476524" cy="767614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defTabSz="914400">
              <a:buSzTx/>
              <a:buNone/>
              <a:tabLst>
                <a:tab pos="241300" algn="l"/>
                <a:tab pos="495300" algn="l"/>
                <a:tab pos="749300" algn="l"/>
                <a:tab pos="1003300" algn="l"/>
                <a:tab pos="1257300" algn="l"/>
                <a:tab pos="1511300" algn="l"/>
                <a:tab pos="1765300" algn="l"/>
                <a:tab pos="2019300" algn="l"/>
                <a:tab pos="2260600" algn="l"/>
                <a:tab pos="2514600" algn="l"/>
                <a:tab pos="2768600" algn="l"/>
                <a:tab pos="3022600" algn="l"/>
              </a:tabLst>
              <a:defRPr sz="2900"/>
            </a:pPr>
            <a:r>
              <a:t>A 21-year-old female, known case of Type 1 Diabetes Mellitus, presents with:</a:t>
            </a:r>
          </a:p>
          <a:p>
            <a:pPr marL="888173" indent="-788987" defTabSz="914400">
              <a:buFont typeface="Times New Roman"/>
              <a:tabLst>
                <a:tab pos="241300" algn="l"/>
                <a:tab pos="495300" algn="l"/>
                <a:tab pos="749300" algn="l"/>
                <a:tab pos="1003300" algn="l"/>
                <a:tab pos="1257300" algn="l"/>
                <a:tab pos="1511300" algn="l"/>
                <a:tab pos="1765300" algn="l"/>
                <a:tab pos="2019300" algn="l"/>
                <a:tab pos="2260600" algn="l"/>
                <a:tab pos="2514600" algn="l"/>
                <a:tab pos="2768600" algn="l"/>
                <a:tab pos="3022600" algn="l"/>
              </a:tabLst>
              <a:defRPr sz="2900"/>
            </a:pPr>
            <a:r>
              <a:t>2 days history of vomiting</a:t>
            </a:r>
          </a:p>
          <a:p>
            <a:pPr marL="888173" indent="-788987" defTabSz="914400">
              <a:buFont typeface="Times New Roman"/>
              <a:tabLst>
                <a:tab pos="241300" algn="l"/>
                <a:tab pos="495300" algn="l"/>
                <a:tab pos="749300" algn="l"/>
                <a:tab pos="1003300" algn="l"/>
                <a:tab pos="1257300" algn="l"/>
                <a:tab pos="1511300" algn="l"/>
                <a:tab pos="1765300" algn="l"/>
                <a:tab pos="2019300" algn="l"/>
                <a:tab pos="2260600" algn="l"/>
                <a:tab pos="2514600" algn="l"/>
                <a:tab pos="2768600" algn="l"/>
                <a:tab pos="3022600" algn="l"/>
              </a:tabLst>
              <a:defRPr sz="2900"/>
            </a:pPr>
            <a:r>
              <a:t>Polyuria, polydipsia</a:t>
            </a:r>
          </a:p>
          <a:p>
            <a:pPr marL="888173" indent="-788987" defTabSz="914400">
              <a:buFont typeface="Times New Roman"/>
              <a:tabLst>
                <a:tab pos="241300" algn="l"/>
                <a:tab pos="495300" algn="l"/>
                <a:tab pos="749300" algn="l"/>
                <a:tab pos="1003300" algn="l"/>
                <a:tab pos="1257300" algn="l"/>
                <a:tab pos="1511300" algn="l"/>
                <a:tab pos="1765300" algn="l"/>
                <a:tab pos="2019300" algn="l"/>
                <a:tab pos="2260600" algn="l"/>
                <a:tab pos="2514600" algn="l"/>
                <a:tab pos="2768600" algn="l"/>
                <a:tab pos="3022600" algn="l"/>
              </a:tabLst>
              <a:defRPr sz="2900"/>
            </a:pPr>
            <a:r>
              <a:t>Abdominal pain</a:t>
            </a:r>
          </a:p>
          <a:p>
            <a:pPr marL="888173" indent="-788987" defTabSz="914400">
              <a:buFont typeface="Times New Roman"/>
              <a:tabLst>
                <a:tab pos="241300" algn="l"/>
                <a:tab pos="495300" algn="l"/>
                <a:tab pos="749300" algn="l"/>
                <a:tab pos="1003300" algn="l"/>
                <a:tab pos="1257300" algn="l"/>
                <a:tab pos="1511300" algn="l"/>
                <a:tab pos="1765300" algn="l"/>
                <a:tab pos="2019300" algn="l"/>
                <a:tab pos="2260600" algn="l"/>
                <a:tab pos="2514600" algn="l"/>
                <a:tab pos="2768600" algn="l"/>
                <a:tab pos="3022600" algn="l"/>
              </a:tabLst>
              <a:defRPr sz="2900"/>
            </a:pPr>
            <a:r>
              <a:t>Altered sensorium since morning</a:t>
            </a:r>
          </a:p>
          <a:p>
            <a:pPr marL="0" indent="0" defTabSz="914400">
              <a:buSzTx/>
              <a:buNone/>
              <a:tabLst>
                <a:tab pos="241300" algn="l"/>
                <a:tab pos="495300" algn="l"/>
                <a:tab pos="749300" algn="l"/>
                <a:tab pos="1003300" algn="l"/>
                <a:tab pos="1257300" algn="l"/>
                <a:tab pos="1511300" algn="l"/>
                <a:tab pos="1765300" algn="l"/>
                <a:tab pos="2019300" algn="l"/>
                <a:tab pos="2260600" algn="l"/>
                <a:tab pos="2514600" algn="l"/>
                <a:tab pos="2768600" algn="l"/>
                <a:tab pos="3022600" algn="l"/>
              </a:tabLst>
              <a:defRPr sz="2900"/>
            </a:pPr>
            <a:r>
              <a:t>History reveals missed insulin doses due to fever.</a:t>
            </a:r>
          </a:p>
          <a:p>
            <a:pPr marL="0" indent="0" defTabSz="914400">
              <a:buSzTx/>
              <a:buNone/>
              <a:tabLst>
                <a:tab pos="241300" algn="l"/>
                <a:tab pos="495300" algn="l"/>
                <a:tab pos="749300" algn="l"/>
                <a:tab pos="1003300" algn="l"/>
                <a:tab pos="1257300" algn="l"/>
                <a:tab pos="1511300" algn="l"/>
                <a:tab pos="1765300" algn="l"/>
                <a:tab pos="2019300" algn="l"/>
                <a:tab pos="2260600" algn="l"/>
                <a:tab pos="2514600" algn="l"/>
                <a:tab pos="2768600" algn="l"/>
                <a:tab pos="3022600" algn="l"/>
              </a:tabLst>
              <a:defRPr sz="2900"/>
            </a:pPr>
          </a:p>
          <a:p>
            <a:pPr marL="0" indent="0" defTabSz="914400">
              <a:buSzTx/>
              <a:buNone/>
              <a:tabLst>
                <a:tab pos="241300" algn="l"/>
                <a:tab pos="495300" algn="l"/>
                <a:tab pos="749300" algn="l"/>
                <a:tab pos="1003300" algn="l"/>
                <a:tab pos="1257300" algn="l"/>
                <a:tab pos="1511300" algn="l"/>
                <a:tab pos="1765300" algn="l"/>
                <a:tab pos="2019300" algn="l"/>
                <a:tab pos="2260600" algn="l"/>
                <a:tab pos="2514600" algn="l"/>
                <a:tab pos="2768600" algn="l"/>
                <a:tab pos="3022600" algn="l"/>
              </a:tabLst>
              <a:defRPr sz="2900"/>
            </a:pPr>
            <a:r>
              <a:t>ON EXAMINATION </a:t>
            </a:r>
          </a:p>
          <a:p>
            <a:pPr marL="0" indent="0" defTabSz="324611">
              <a:spcBef>
                <a:spcPts val="800"/>
              </a:spcBef>
              <a:buSzTx/>
              <a:buNone/>
              <a:tabLst/>
              <a:defRPr sz="8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888173" indent="-788987" defTabSz="914400">
              <a:buFont typeface="Times New Roman"/>
              <a:tabLst>
                <a:tab pos="241300" algn="l"/>
                <a:tab pos="495300" algn="l"/>
                <a:tab pos="749300" algn="l"/>
                <a:tab pos="1003300" algn="l"/>
                <a:tab pos="1257300" algn="l"/>
                <a:tab pos="1511300" algn="l"/>
                <a:tab pos="1765300" algn="l"/>
                <a:tab pos="2019300" algn="l"/>
                <a:tab pos="2260600" algn="l"/>
                <a:tab pos="2514600" algn="l"/>
                <a:tab pos="2768600" algn="l"/>
                <a:tab pos="3022600" algn="l"/>
              </a:tabLst>
              <a:defRPr sz="2900"/>
            </a:pPr>
            <a:r>
              <a:t>Drowsy but arousable</a:t>
            </a:r>
          </a:p>
          <a:p>
            <a:pPr marL="888173" indent="-788987" defTabSz="914400">
              <a:buFont typeface="Times New Roman"/>
              <a:tabLst>
                <a:tab pos="241300" algn="l"/>
                <a:tab pos="495300" algn="l"/>
                <a:tab pos="749300" algn="l"/>
                <a:tab pos="1003300" algn="l"/>
                <a:tab pos="1257300" algn="l"/>
                <a:tab pos="1511300" algn="l"/>
                <a:tab pos="1765300" algn="l"/>
                <a:tab pos="2019300" algn="l"/>
                <a:tab pos="2260600" algn="l"/>
                <a:tab pos="2514600" algn="l"/>
                <a:tab pos="2768600" algn="l"/>
                <a:tab pos="3022600" algn="l"/>
              </a:tabLst>
              <a:defRPr sz="2900"/>
            </a:pPr>
            <a:r>
              <a:t>BP: 90/60 mmHg</a:t>
            </a:r>
          </a:p>
          <a:p>
            <a:pPr marL="888173" indent="-788987" defTabSz="914400">
              <a:buFont typeface="Times New Roman"/>
              <a:tabLst>
                <a:tab pos="241300" algn="l"/>
                <a:tab pos="495300" algn="l"/>
                <a:tab pos="749300" algn="l"/>
                <a:tab pos="1003300" algn="l"/>
                <a:tab pos="1257300" algn="l"/>
                <a:tab pos="1511300" algn="l"/>
                <a:tab pos="1765300" algn="l"/>
                <a:tab pos="2019300" algn="l"/>
                <a:tab pos="2260600" algn="l"/>
                <a:tab pos="2514600" algn="l"/>
                <a:tab pos="2768600" algn="l"/>
                <a:tab pos="3022600" algn="l"/>
              </a:tabLst>
              <a:defRPr sz="2900"/>
            </a:pPr>
            <a:r>
              <a:t>Pulse: 120/min</a:t>
            </a:r>
          </a:p>
          <a:p>
            <a:pPr marL="888173" indent="-788987" defTabSz="914400">
              <a:buFont typeface="Times New Roman"/>
              <a:tabLst>
                <a:tab pos="241300" algn="l"/>
                <a:tab pos="495300" algn="l"/>
                <a:tab pos="749300" algn="l"/>
                <a:tab pos="1003300" algn="l"/>
                <a:tab pos="1257300" algn="l"/>
                <a:tab pos="1511300" algn="l"/>
                <a:tab pos="1765300" algn="l"/>
                <a:tab pos="2019300" algn="l"/>
                <a:tab pos="2260600" algn="l"/>
                <a:tab pos="2514600" algn="l"/>
                <a:tab pos="2768600" algn="l"/>
                <a:tab pos="3022600" algn="l"/>
              </a:tabLst>
              <a:defRPr sz="2900"/>
            </a:pPr>
            <a:r>
              <a:t>RR: 28/min (deep, labored breathing)</a:t>
            </a:r>
          </a:p>
          <a:p>
            <a:pPr marL="888173" indent="-788987" defTabSz="914400">
              <a:buFont typeface="Times New Roman"/>
              <a:tabLst>
                <a:tab pos="241300" algn="l"/>
                <a:tab pos="495300" algn="l"/>
                <a:tab pos="749300" algn="l"/>
                <a:tab pos="1003300" algn="l"/>
                <a:tab pos="1257300" algn="l"/>
                <a:tab pos="1511300" algn="l"/>
                <a:tab pos="1765300" algn="l"/>
                <a:tab pos="2019300" algn="l"/>
                <a:tab pos="2260600" algn="l"/>
                <a:tab pos="2514600" algn="l"/>
                <a:tab pos="2768600" algn="l"/>
                <a:tab pos="3022600" algn="l"/>
              </a:tabLst>
              <a:defRPr sz="2900"/>
            </a:pPr>
            <a:r>
              <a:t>Dry mucous membranes</a:t>
            </a:r>
          </a:p>
          <a:p>
            <a:pPr marL="888173" indent="-788987" defTabSz="914400">
              <a:buFont typeface="Times New Roman"/>
              <a:tabLst>
                <a:tab pos="241300" algn="l"/>
                <a:tab pos="495300" algn="l"/>
                <a:tab pos="749300" algn="l"/>
                <a:tab pos="1003300" algn="l"/>
                <a:tab pos="1257300" algn="l"/>
                <a:tab pos="1511300" algn="l"/>
                <a:tab pos="1765300" algn="l"/>
                <a:tab pos="2019300" algn="l"/>
                <a:tab pos="2260600" algn="l"/>
                <a:tab pos="2514600" algn="l"/>
                <a:tab pos="2768600" algn="l"/>
                <a:tab pos="3022600" algn="l"/>
              </a:tabLst>
              <a:defRPr sz="2900"/>
            </a:pPr>
            <a:r>
              <a:t>Fruity odor of breath</a:t>
            </a:r>
          </a:p>
        </p:txBody>
      </p:sp>
      <p:pic>
        <p:nvPicPr>
          <p:cNvPr id="363" name="IMG_0077.jpeg" descr="IMG_0077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8001" y="7356819"/>
            <a:ext cx="7180262" cy="637767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Diagnosis -  DIABETIC KETOACIDOSIS"/>
          <p:cNvSpPr txBox="1"/>
          <p:nvPr>
            <p:ph type="title"/>
          </p:nvPr>
        </p:nvSpPr>
        <p:spPr>
          <a:xfrm>
            <a:off x="1206500" y="5727917"/>
            <a:ext cx="21971000" cy="7256913"/>
          </a:xfrm>
          <a:prstGeom prst="rect">
            <a:avLst/>
          </a:prstGeom>
        </p:spPr>
        <p:txBody>
          <a:bodyPr/>
          <a:lstStyle/>
          <a:p>
            <a:pPr defTabSz="2243271">
              <a:defRPr spc="-189" sz="9400"/>
            </a:pPr>
          </a:p>
          <a:p>
            <a:pPr defTabSz="2243271">
              <a:defRPr spc="-199" sz="9400"/>
            </a:pPr>
            <a:r>
              <a:t> Diagnosis -  DIABETIC KETOACIDOSIS</a:t>
            </a:r>
            <a:endParaRPr spc="-189"/>
          </a:p>
          <a:p>
            <a:pPr defTabSz="2243271">
              <a:defRPr spc="-189" sz="9400"/>
            </a:pPr>
          </a:p>
        </p:txBody>
      </p:sp>
      <p:sp>
        <p:nvSpPr>
          <p:cNvPr id="366" name="Slide Subtitle"/>
          <p:cNvSpPr txBox="1"/>
          <p:nvPr>
            <p:ph type="body" sz="quarter" idx="1"/>
          </p:nvPr>
        </p:nvSpPr>
        <p:spPr>
          <a:xfrm>
            <a:off x="1206500" y="2372961"/>
            <a:ext cx="21971000" cy="934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67" name="Slide bullet text"/>
          <p:cNvSpPr txBox="1"/>
          <p:nvPr>
            <p:ph type="body" idx="21"/>
          </p:nvPr>
        </p:nvSpPr>
        <p:spPr>
          <a:xfrm>
            <a:off x="13457972" y="1899313"/>
            <a:ext cx="4262866" cy="8256014"/>
          </a:xfrm>
          <a:prstGeom prst="rect">
            <a:avLst/>
          </a:prstGeom>
        </p:spPr>
        <p:txBody>
          <a:bodyPr/>
          <a:lstStyle/>
          <a:p>
            <a:pPr marL="531425" indent="-531425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70" name="Criteria:…"/>
          <p:cNvSpPr txBox="1"/>
          <p:nvPr>
            <p:ph type="body" idx="1"/>
          </p:nvPr>
        </p:nvSpPr>
        <p:spPr>
          <a:xfrm>
            <a:off x="656975" y="1066155"/>
            <a:ext cx="21971002" cy="15332892"/>
          </a:xfrm>
          <a:prstGeom prst="rect">
            <a:avLst/>
          </a:prstGeom>
        </p:spPr>
        <p:txBody>
          <a:bodyPr/>
          <a:lstStyle/>
          <a:p>
            <a: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b="0" sz="4200"/>
            </a:pPr>
            <a:r>
              <a:t>Criteria:</a:t>
            </a:r>
          </a:p>
          <a:p>
            <a: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b="0" sz="4200"/>
            </a:pPr>
          </a:p>
          <a:p>
            <a:pPr marL="1250950" indent="-1111250" defTabSz="12700">
              <a:buSzPct val="123000"/>
              <a:buFont typeface="Times New Roman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b="0" sz="4200"/>
            </a:pPr>
            <a:r>
              <a:t>Glucose &gt;250 mg/dL</a:t>
            </a:r>
          </a:p>
          <a:p>
            <a:pPr marL="1250950" indent="-1111250" defTabSz="12700">
              <a:buSzPct val="123000"/>
              <a:buFont typeface="Times New Roman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b="0" sz="4200"/>
            </a:pPr>
            <a:r>
              <a:t>pH &lt;7.30</a:t>
            </a:r>
          </a:p>
          <a:p>
            <a:pPr marL="1250950" indent="-1111250" defTabSz="12700">
              <a:buSzPct val="123000"/>
              <a:buFont typeface="Times New Roman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b="0" sz="4200"/>
            </a:pPr>
            <a:r>
              <a:t>HCO₃⁻ &lt;18</a:t>
            </a:r>
          </a:p>
          <a:p>
            <a:pPr marL="1250950" indent="-1111250" defTabSz="12700">
              <a:buSzPct val="123000"/>
              <a:buFont typeface="Times New Roman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b="0" sz="4200"/>
            </a:pPr>
            <a:r>
              <a:t>Positive ketones</a:t>
            </a:r>
          </a:p>
          <a:p>
            <a:pPr marL="1250950" indent="-1111250" defTabSz="12700">
              <a:buSzPct val="123000"/>
              <a:buFont typeface="Times New Roman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b="0" sz="4200"/>
            </a:pPr>
            <a:r>
              <a:t>High anion gap metabolic acidosis</a:t>
            </a:r>
          </a:p>
        </p:txBody>
      </p:sp>
      <p:sp>
        <p:nvSpPr>
          <p:cNvPr id="371" name="Slide bullet text"/>
          <p:cNvSpPr txBox="1"/>
          <p:nvPr>
            <p:ph type="body" idx="21"/>
          </p:nvPr>
        </p:nvSpPr>
        <p:spPr>
          <a:xfrm>
            <a:off x="314402" y="17273128"/>
            <a:ext cx="21971002" cy="8256013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MANAGEMENT OF DKA"/>
          <p:cNvSpPr txBox="1"/>
          <p:nvPr>
            <p:ph type="title"/>
          </p:nvPr>
        </p:nvSpPr>
        <p:spPr>
          <a:xfrm>
            <a:off x="5431573" y="432415"/>
            <a:ext cx="21971003" cy="1433165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pPr/>
            <a:r>
              <a:t>MANAGEMENT OF DKA</a:t>
            </a:r>
          </a:p>
        </p:txBody>
      </p:sp>
      <p:sp>
        <p:nvSpPr>
          <p:cNvPr id="374" name="Slide Subtitle"/>
          <p:cNvSpPr txBox="1"/>
          <p:nvPr>
            <p:ph type="body" sz="quarter" idx="1"/>
          </p:nvPr>
        </p:nvSpPr>
        <p:spPr>
          <a:xfrm>
            <a:off x="1206500" y="2372961"/>
            <a:ext cx="21971000" cy="934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75" name="1️⃣ Fluid Resuscitation (First Priority)…"/>
          <p:cNvSpPr txBox="1"/>
          <p:nvPr>
            <p:ph type="body" idx="21"/>
          </p:nvPr>
        </p:nvSpPr>
        <p:spPr>
          <a:xfrm>
            <a:off x="407161" y="1165342"/>
            <a:ext cx="21971002" cy="1352783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defTabSz="914400">
              <a:buSzTx/>
              <a:buNone/>
              <a:tabLst>
                <a:tab pos="228600" algn="l"/>
                <a:tab pos="457200" algn="l"/>
                <a:tab pos="698500" algn="l"/>
                <a:tab pos="927100" algn="l"/>
                <a:tab pos="1168400" algn="l"/>
                <a:tab pos="1397000" algn="l"/>
                <a:tab pos="1638300" algn="l"/>
                <a:tab pos="1866900" algn="l"/>
                <a:tab pos="2108200" algn="l"/>
                <a:tab pos="2336800" algn="l"/>
                <a:tab pos="2578100" algn="l"/>
                <a:tab pos="2806700" algn="l"/>
              </a:tabLst>
              <a:defRPr sz="2700"/>
            </a:pPr>
          </a:p>
          <a:p>
            <a:pPr marL="0" indent="0" defTabSz="914400">
              <a:buSzTx/>
              <a:buNone/>
              <a:tabLst>
                <a:tab pos="228600" algn="l"/>
                <a:tab pos="457200" algn="l"/>
                <a:tab pos="698500" algn="l"/>
                <a:tab pos="927100" algn="l"/>
                <a:tab pos="1168400" algn="l"/>
                <a:tab pos="1397000" algn="l"/>
                <a:tab pos="1638300" algn="l"/>
                <a:tab pos="1866900" algn="l"/>
                <a:tab pos="2108200" algn="l"/>
                <a:tab pos="2336800" algn="l"/>
                <a:tab pos="2578100" algn="l"/>
                <a:tab pos="2806700" algn="l"/>
              </a:tabLst>
              <a:defRPr b="1" sz="2700" u="sng"/>
            </a:pPr>
            <a:r>
              <a:t>Fluid Resuscitation (First Priority)</a:t>
            </a:r>
          </a:p>
          <a:p>
            <a:pPr marL="825627" indent="-733425" defTabSz="914400">
              <a:buFont typeface="Times New Roman"/>
              <a:tabLst>
                <a:tab pos="228600" algn="l"/>
                <a:tab pos="457200" algn="l"/>
                <a:tab pos="698500" algn="l"/>
                <a:tab pos="927100" algn="l"/>
                <a:tab pos="1168400" algn="l"/>
                <a:tab pos="1397000" algn="l"/>
                <a:tab pos="1638300" algn="l"/>
                <a:tab pos="1866900" algn="l"/>
                <a:tab pos="2108200" algn="l"/>
                <a:tab pos="2336800" algn="l"/>
                <a:tab pos="2578100" algn="l"/>
                <a:tab pos="2806700" algn="l"/>
              </a:tabLst>
              <a:defRPr sz="2700"/>
            </a:pPr>
            <a:r>
              <a:t>0.9% Normal saline</a:t>
            </a:r>
          </a:p>
          <a:p>
            <a:pPr marL="825627" indent="-733425" defTabSz="914400">
              <a:buFont typeface="Times New Roman"/>
              <a:tabLst>
                <a:tab pos="228600" algn="l"/>
                <a:tab pos="457200" algn="l"/>
                <a:tab pos="698500" algn="l"/>
                <a:tab pos="927100" algn="l"/>
                <a:tab pos="1168400" algn="l"/>
                <a:tab pos="1397000" algn="l"/>
                <a:tab pos="1638300" algn="l"/>
                <a:tab pos="1866900" algn="l"/>
                <a:tab pos="2108200" algn="l"/>
                <a:tab pos="2336800" algn="l"/>
                <a:tab pos="2578100" algn="l"/>
                <a:tab pos="2806700" algn="l"/>
              </a:tabLst>
              <a:defRPr sz="2700"/>
            </a:pPr>
            <a:r>
              <a:t>1–1.5 L in first hour</a:t>
            </a:r>
          </a:p>
          <a:p>
            <a:pPr marL="825627" indent="-733425" defTabSz="914400">
              <a:buFont typeface="Times New Roman"/>
              <a:tabLst>
                <a:tab pos="228600" algn="l"/>
                <a:tab pos="457200" algn="l"/>
                <a:tab pos="698500" algn="l"/>
                <a:tab pos="927100" algn="l"/>
                <a:tab pos="1168400" algn="l"/>
                <a:tab pos="1397000" algn="l"/>
                <a:tab pos="1638300" algn="l"/>
                <a:tab pos="1866900" algn="l"/>
                <a:tab pos="2108200" algn="l"/>
                <a:tab pos="2336800" algn="l"/>
                <a:tab pos="2578100" algn="l"/>
                <a:tab pos="2806700" algn="l"/>
              </a:tabLst>
              <a:defRPr sz="2700"/>
            </a:pPr>
            <a:r>
              <a:t>Then 250–500 mL/hr</a:t>
            </a:r>
          </a:p>
          <a:p>
            <a:pPr marL="0" indent="0" defTabSz="914400">
              <a:buSzTx/>
              <a:buNone/>
              <a:tabLst>
                <a:tab pos="228600" algn="l"/>
                <a:tab pos="457200" algn="l"/>
                <a:tab pos="698500" algn="l"/>
                <a:tab pos="927100" algn="l"/>
                <a:tab pos="1168400" algn="l"/>
                <a:tab pos="1397000" algn="l"/>
                <a:tab pos="1638300" algn="l"/>
                <a:tab pos="1866900" algn="l"/>
                <a:tab pos="2108200" algn="l"/>
                <a:tab pos="2336800" algn="l"/>
                <a:tab pos="2578100" algn="l"/>
                <a:tab pos="2806700" algn="l"/>
              </a:tabLst>
              <a:defRPr sz="2700"/>
            </a:pPr>
            <a:r>
              <a:t>When glucose &lt;200 mg/dL → add 5% dextrose</a:t>
            </a:r>
          </a:p>
          <a:p>
            <a:pPr marL="0" indent="0" defTabSz="914400">
              <a:buSzTx/>
              <a:buNone/>
              <a:tabLst>
                <a:tab pos="228600" algn="l"/>
                <a:tab pos="457200" algn="l"/>
                <a:tab pos="698500" algn="l"/>
                <a:tab pos="927100" algn="l"/>
                <a:tab pos="1168400" algn="l"/>
                <a:tab pos="1397000" algn="l"/>
                <a:tab pos="1638300" algn="l"/>
                <a:tab pos="1866900" algn="l"/>
                <a:tab pos="2108200" algn="l"/>
                <a:tab pos="2336800" algn="l"/>
                <a:tab pos="2578100" algn="l"/>
                <a:tab pos="2806700" algn="l"/>
              </a:tabLst>
              <a:defRPr b="1" sz="2700" u="sng"/>
            </a:pPr>
            <a:r>
              <a:t>Insulin Therapy</a:t>
            </a:r>
          </a:p>
          <a:p>
            <a:pPr marL="825627" indent="-733425" defTabSz="914400">
              <a:buFont typeface="Times New Roman"/>
              <a:tabLst>
                <a:tab pos="228600" algn="l"/>
                <a:tab pos="457200" algn="l"/>
                <a:tab pos="698500" algn="l"/>
                <a:tab pos="927100" algn="l"/>
                <a:tab pos="1168400" algn="l"/>
                <a:tab pos="1397000" algn="l"/>
                <a:tab pos="1638300" algn="l"/>
                <a:tab pos="1866900" algn="l"/>
                <a:tab pos="2108200" algn="l"/>
                <a:tab pos="2336800" algn="l"/>
                <a:tab pos="2578100" algn="l"/>
                <a:tab pos="2806700" algn="l"/>
              </a:tabLst>
              <a:defRPr sz="2700"/>
            </a:pPr>
            <a:r>
              <a:t>IV Regular insulin only</a:t>
            </a:r>
          </a:p>
          <a:p>
            <a:pPr marL="825627" indent="-733425" defTabSz="914400">
              <a:buFont typeface="Times New Roman"/>
              <a:tabLst>
                <a:tab pos="228600" algn="l"/>
                <a:tab pos="457200" algn="l"/>
                <a:tab pos="698500" algn="l"/>
                <a:tab pos="927100" algn="l"/>
                <a:tab pos="1168400" algn="l"/>
                <a:tab pos="1397000" algn="l"/>
                <a:tab pos="1638300" algn="l"/>
                <a:tab pos="1866900" algn="l"/>
                <a:tab pos="2108200" algn="l"/>
                <a:tab pos="2336800" algn="l"/>
                <a:tab pos="2578100" algn="l"/>
                <a:tab pos="2806700" algn="l"/>
              </a:tabLst>
              <a:defRPr sz="2700"/>
            </a:pPr>
            <a:r>
              <a:t>0.1 U/kg/hr infusion</a:t>
            </a:r>
          </a:p>
          <a:p>
            <a:pPr marL="0" indent="0" defTabSz="914400">
              <a:buSzTx/>
              <a:buNone/>
              <a:tabLst>
                <a:tab pos="228600" algn="l"/>
                <a:tab pos="457200" algn="l"/>
                <a:tab pos="698500" algn="l"/>
                <a:tab pos="927100" algn="l"/>
                <a:tab pos="1168400" algn="l"/>
                <a:tab pos="1397000" algn="l"/>
                <a:tab pos="1638300" algn="l"/>
                <a:tab pos="1866900" algn="l"/>
                <a:tab pos="2108200" algn="l"/>
                <a:tab pos="2336800" algn="l"/>
                <a:tab pos="2578100" algn="l"/>
                <a:tab pos="2806700" algn="l"/>
              </a:tabLst>
              <a:defRPr sz="2700"/>
            </a:pPr>
            <a:r>
              <a:t>Target: glucose fall 50–70 mg/dL per hour</a:t>
            </a:r>
          </a:p>
          <a:p>
            <a:pPr marL="0" indent="0" defTabSz="914400">
              <a:buSzTx/>
              <a:buNone/>
              <a:tabLst>
                <a:tab pos="228600" algn="l"/>
                <a:tab pos="457200" algn="l"/>
                <a:tab pos="698500" algn="l"/>
                <a:tab pos="927100" algn="l"/>
                <a:tab pos="1168400" algn="l"/>
                <a:tab pos="1397000" algn="l"/>
                <a:tab pos="1638300" algn="l"/>
                <a:tab pos="1866900" algn="l"/>
                <a:tab pos="2108200" algn="l"/>
                <a:tab pos="2336800" algn="l"/>
                <a:tab pos="2578100" algn="l"/>
                <a:tab pos="2806700" algn="l"/>
              </a:tabLst>
              <a:defRPr sz="2700"/>
            </a:pPr>
            <a:r>
              <a:t>When glucose &lt;200 → reduce to 0.02–0.05 U/kg/hr</a:t>
            </a:r>
          </a:p>
          <a:p>
            <a:pPr marL="0" indent="0" defTabSz="914400">
              <a:buSzTx/>
              <a:buNone/>
              <a:tabLst>
                <a:tab pos="228600" algn="l"/>
                <a:tab pos="457200" algn="l"/>
                <a:tab pos="698500" algn="l"/>
                <a:tab pos="927100" algn="l"/>
                <a:tab pos="1168400" algn="l"/>
                <a:tab pos="1397000" algn="l"/>
                <a:tab pos="1638300" algn="l"/>
                <a:tab pos="1866900" algn="l"/>
                <a:tab pos="2108200" algn="l"/>
                <a:tab pos="2336800" algn="l"/>
                <a:tab pos="2578100" algn="l"/>
                <a:tab pos="2806700" algn="l"/>
              </a:tabLst>
              <a:defRPr sz="2700"/>
            </a:pPr>
          </a:p>
          <a:p>
            <a:pPr marL="0" indent="0" defTabSz="914400">
              <a:buSzTx/>
              <a:buNone/>
              <a:tabLst>
                <a:tab pos="228600" algn="l"/>
                <a:tab pos="457200" algn="l"/>
                <a:tab pos="698500" algn="l"/>
                <a:tab pos="927100" algn="l"/>
                <a:tab pos="1168400" algn="l"/>
                <a:tab pos="1397000" algn="l"/>
                <a:tab pos="1638300" algn="l"/>
                <a:tab pos="1866900" algn="l"/>
                <a:tab pos="2108200" algn="l"/>
                <a:tab pos="2336800" algn="l"/>
                <a:tab pos="2578100" algn="l"/>
                <a:tab pos="2806700" algn="l"/>
              </a:tabLst>
              <a:defRPr b="1" sz="2700" u="sng"/>
            </a:pPr>
            <a:r>
              <a:t>Potassium Management</a:t>
            </a:r>
          </a:p>
          <a:p>
            <a:pPr marL="0" indent="0" defTabSz="914400">
              <a:buSzTx/>
              <a:buNone/>
              <a:tabLst>
                <a:tab pos="228600" algn="l"/>
                <a:tab pos="457200" algn="l"/>
                <a:tab pos="698500" algn="l"/>
                <a:tab pos="927100" algn="l"/>
                <a:tab pos="1168400" algn="l"/>
                <a:tab pos="1397000" algn="l"/>
                <a:tab pos="1638300" algn="l"/>
                <a:tab pos="1866900" algn="l"/>
                <a:tab pos="2108200" algn="l"/>
                <a:tab pos="2336800" algn="l"/>
                <a:tab pos="2578100" algn="l"/>
                <a:tab pos="2806700" algn="l"/>
              </a:tabLst>
              <a:defRPr sz="2700"/>
            </a:pPr>
            <a:r>
              <a:t>&gt;5.2 -Do not give K+</a:t>
            </a:r>
          </a:p>
          <a:p>
            <a:pPr marL="0" indent="0" defTabSz="914400">
              <a:buSzTx/>
              <a:buNone/>
              <a:tabLst>
                <a:tab pos="228600" algn="l"/>
                <a:tab pos="457200" algn="l"/>
                <a:tab pos="698500" algn="l"/>
                <a:tab pos="927100" algn="l"/>
                <a:tab pos="1168400" algn="l"/>
                <a:tab pos="1397000" algn="l"/>
                <a:tab pos="1638300" algn="l"/>
                <a:tab pos="1866900" algn="l"/>
                <a:tab pos="2108200" algn="l"/>
                <a:tab pos="2336800" algn="l"/>
                <a:tab pos="2578100" algn="l"/>
                <a:tab pos="2806700" algn="l"/>
              </a:tabLst>
              <a:defRPr sz="2700"/>
            </a:pPr>
            <a:r>
              <a:t>3.3-5.2 -Add 20-30 mEq/L</a:t>
            </a:r>
          </a:p>
          <a:p>
            <a:pPr marL="0" indent="0" defTabSz="914400">
              <a:buSzTx/>
              <a:buNone/>
              <a:tabLst>
                <a:tab pos="228600" algn="l"/>
                <a:tab pos="457200" algn="l"/>
                <a:tab pos="698500" algn="l"/>
                <a:tab pos="927100" algn="l"/>
                <a:tab pos="1168400" algn="l"/>
                <a:tab pos="1397000" algn="l"/>
                <a:tab pos="1638300" algn="l"/>
                <a:tab pos="1866900" algn="l"/>
                <a:tab pos="2108200" algn="l"/>
                <a:tab pos="2336800" algn="l"/>
                <a:tab pos="2578100" algn="l"/>
                <a:tab pos="2806700" algn="l"/>
              </a:tabLst>
              <a:defRPr sz="2700"/>
            </a:pPr>
            <a:r>
              <a:t>&lt;3.3-Hold insulin, correct K+ first</a:t>
            </a:r>
          </a:p>
          <a:p>
            <a:pPr marL="0" indent="0" defTabSz="914400">
              <a:buSzTx/>
              <a:buNone/>
              <a:tabLst>
                <a:tab pos="228600" algn="l"/>
                <a:tab pos="457200" algn="l"/>
                <a:tab pos="698500" algn="l"/>
                <a:tab pos="927100" algn="l"/>
                <a:tab pos="1168400" algn="l"/>
                <a:tab pos="1397000" algn="l"/>
                <a:tab pos="1638300" algn="l"/>
                <a:tab pos="1866900" algn="l"/>
                <a:tab pos="2108200" algn="l"/>
                <a:tab pos="2336800" algn="l"/>
                <a:tab pos="2578100" algn="l"/>
                <a:tab pos="2806700" algn="l"/>
              </a:tabLst>
              <a:defRPr sz="2700"/>
            </a:pPr>
          </a:p>
          <a:p>
            <a:pPr marL="0" indent="0" defTabSz="914400">
              <a:buSzTx/>
              <a:buNone/>
              <a:tabLst>
                <a:tab pos="228600" algn="l"/>
                <a:tab pos="457200" algn="l"/>
                <a:tab pos="698500" algn="l"/>
                <a:tab pos="927100" algn="l"/>
                <a:tab pos="1168400" algn="l"/>
                <a:tab pos="1397000" algn="l"/>
                <a:tab pos="1638300" algn="l"/>
                <a:tab pos="1866900" algn="l"/>
                <a:tab pos="2108200" algn="l"/>
                <a:tab pos="2336800" algn="l"/>
                <a:tab pos="2578100" algn="l"/>
                <a:tab pos="2806700" algn="l"/>
              </a:tabLst>
              <a:defRPr b="1" sz="2700" u="sng"/>
            </a:pPr>
            <a:r>
              <a:t>Bicarbonate</a:t>
            </a:r>
          </a:p>
          <a:p>
            <a:pPr marL="0" indent="0" defTabSz="914400">
              <a:buSzTx/>
              <a:buNone/>
              <a:tabLst>
                <a:tab pos="228600" algn="l"/>
                <a:tab pos="457200" algn="l"/>
                <a:tab pos="698500" algn="l"/>
                <a:tab pos="927100" algn="l"/>
                <a:tab pos="1168400" algn="l"/>
                <a:tab pos="1397000" algn="l"/>
                <a:tab pos="1638300" algn="l"/>
                <a:tab pos="1866900" algn="l"/>
                <a:tab pos="2108200" algn="l"/>
                <a:tab pos="2336800" algn="l"/>
                <a:tab pos="2578100" algn="l"/>
                <a:tab pos="2806700" algn="l"/>
              </a:tabLst>
              <a:defRPr sz="2700"/>
            </a:pPr>
            <a:r>
              <a:t> Only if:</a:t>
            </a:r>
          </a:p>
          <a:p>
            <a:pPr marL="825627" indent="-733425" defTabSz="914400">
              <a:buFont typeface="Times New Roman"/>
              <a:tabLst>
                <a:tab pos="228600" algn="l"/>
                <a:tab pos="457200" algn="l"/>
                <a:tab pos="698500" algn="l"/>
                <a:tab pos="927100" algn="l"/>
                <a:tab pos="1168400" algn="l"/>
                <a:tab pos="1397000" algn="l"/>
                <a:tab pos="1638300" algn="l"/>
                <a:tab pos="1866900" algn="l"/>
                <a:tab pos="2108200" algn="l"/>
                <a:tab pos="2336800" algn="l"/>
                <a:tab pos="2578100" algn="l"/>
                <a:tab pos="2806700" algn="l"/>
              </a:tabLst>
              <a:defRPr sz="2700"/>
            </a:pPr>
            <a:r>
              <a:t>pH &lt;6.9</a:t>
            </a:r>
          </a:p>
          <a:p>
            <a:pPr marL="0" indent="0" defTabSz="914400">
              <a:buSzTx/>
              <a:buNone/>
              <a:tabLst>
                <a:tab pos="228600" algn="l"/>
                <a:tab pos="457200" algn="l"/>
                <a:tab pos="698500" algn="l"/>
                <a:tab pos="927100" algn="l"/>
                <a:tab pos="1168400" algn="l"/>
                <a:tab pos="1397000" algn="l"/>
                <a:tab pos="1638300" algn="l"/>
                <a:tab pos="1866900" algn="l"/>
                <a:tab pos="2108200" algn="l"/>
                <a:tab pos="2336800" algn="l"/>
                <a:tab pos="2578100" algn="l"/>
                <a:tab pos="2806700" algn="l"/>
              </a:tabLst>
              <a:defRPr sz="2700"/>
            </a:pPr>
            <a:r>
              <a:t>Monitor</a:t>
            </a:r>
          </a:p>
          <a:p>
            <a:pPr marL="825627" indent="-733425" defTabSz="914400">
              <a:buFont typeface="Times New Roman"/>
              <a:tabLst>
                <a:tab pos="228600" algn="l"/>
                <a:tab pos="457200" algn="l"/>
                <a:tab pos="698500" algn="l"/>
                <a:tab pos="927100" algn="l"/>
                <a:tab pos="1168400" algn="l"/>
                <a:tab pos="1397000" algn="l"/>
                <a:tab pos="1638300" algn="l"/>
                <a:tab pos="1866900" algn="l"/>
                <a:tab pos="2108200" algn="l"/>
                <a:tab pos="2336800" algn="l"/>
                <a:tab pos="2578100" algn="l"/>
                <a:tab pos="2806700" algn="l"/>
              </a:tabLst>
              <a:defRPr sz="2700"/>
            </a:pPr>
            <a:r>
              <a:t>Hourly glucose</a:t>
            </a:r>
          </a:p>
          <a:p>
            <a:pPr marL="825627" indent="-733425" defTabSz="914400">
              <a:buFont typeface="Times New Roman"/>
              <a:tabLst>
                <a:tab pos="228600" algn="l"/>
                <a:tab pos="457200" algn="l"/>
                <a:tab pos="698500" algn="l"/>
                <a:tab pos="927100" algn="l"/>
                <a:tab pos="1168400" algn="l"/>
                <a:tab pos="1397000" algn="l"/>
                <a:tab pos="1638300" algn="l"/>
                <a:tab pos="1866900" algn="l"/>
                <a:tab pos="2108200" algn="l"/>
                <a:tab pos="2336800" algn="l"/>
                <a:tab pos="2578100" algn="l"/>
                <a:tab pos="2806700" algn="l"/>
              </a:tabLst>
              <a:defRPr sz="2700"/>
            </a:pPr>
            <a:r>
              <a:t>Electrolytes every 2–4 hr</a:t>
            </a:r>
          </a:p>
          <a:p>
            <a:pPr marL="825627" indent="-733425" defTabSz="914400">
              <a:buFont typeface="Times New Roman"/>
              <a:tabLst>
                <a:tab pos="228600" algn="l"/>
                <a:tab pos="457200" algn="l"/>
                <a:tab pos="698500" algn="l"/>
                <a:tab pos="927100" algn="l"/>
                <a:tab pos="1168400" algn="l"/>
                <a:tab pos="1397000" algn="l"/>
                <a:tab pos="1638300" algn="l"/>
                <a:tab pos="1866900" algn="l"/>
                <a:tab pos="2108200" algn="l"/>
                <a:tab pos="2336800" algn="l"/>
                <a:tab pos="2578100" algn="l"/>
                <a:tab pos="2806700" algn="l"/>
              </a:tabLst>
              <a:defRPr sz="2700"/>
            </a:pPr>
            <a:r>
              <a:t>Anion gap closure</a:t>
            </a:r>
          </a:p>
          <a:p>
            <a:pPr marL="825627" indent="-733425" defTabSz="914400">
              <a:buFont typeface="Times New Roman"/>
              <a:tabLst>
                <a:tab pos="228600" algn="l"/>
                <a:tab pos="457200" algn="l"/>
                <a:tab pos="698500" algn="l"/>
                <a:tab pos="927100" algn="l"/>
                <a:tab pos="1168400" algn="l"/>
                <a:tab pos="1397000" algn="l"/>
                <a:tab pos="1638300" algn="l"/>
                <a:tab pos="1866900" algn="l"/>
                <a:tab pos="2108200" algn="l"/>
                <a:tab pos="2336800" algn="l"/>
                <a:tab pos="2578100" algn="l"/>
                <a:tab pos="2806700" algn="l"/>
              </a:tabLst>
              <a:defRPr sz="2700"/>
            </a:pPr>
            <a:r>
              <a:t>Mental status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78" name="Slide Subtitle"/>
          <p:cNvSpPr txBox="1"/>
          <p:nvPr>
            <p:ph type="body" sz="quarter" idx="1"/>
          </p:nvPr>
        </p:nvSpPr>
        <p:spPr>
          <a:xfrm>
            <a:off x="1206500" y="2372961"/>
            <a:ext cx="21971000" cy="934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79" name="DKA resolved when:…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>
              <a:buSzTx/>
              <a:buNone/>
            </a:pPr>
            <a:r>
              <a:t>DKA resolved when:</a:t>
            </a:r>
          </a:p>
          <a:p>
            <a:pPr marL="1250950" indent="-1111250">
              <a:buFont typeface="Times New Roman"/>
            </a:pPr>
            <a:r>
              <a:t>Glucose &lt;200 mg/dL</a:t>
            </a:r>
          </a:p>
          <a:p>
            <a:pPr marL="1250950" indent="-1111250">
              <a:buFont typeface="Times New Roman"/>
            </a:pPr>
            <a:r>
              <a:t>HCO₃⁻ ≥15</a:t>
            </a:r>
          </a:p>
          <a:p>
            <a:pPr marL="1250950" indent="-1111250">
              <a:buFont typeface="Times New Roman"/>
            </a:pPr>
            <a:r>
              <a:t>pH &gt;7.3</a:t>
            </a:r>
          </a:p>
          <a:p>
            <a:pPr marL="1250950" indent="-1111250">
              <a:buFont typeface="Times New Roman"/>
            </a:pPr>
            <a:r>
              <a:t>Anion gap normalized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CASE SCENARIO -2"/>
          <p:cNvSpPr txBox="1"/>
          <p:nvPr>
            <p:ph type="title"/>
          </p:nvPr>
        </p:nvSpPr>
        <p:spPr>
          <a:xfrm>
            <a:off x="6649611" y="6484547"/>
            <a:ext cx="21971002" cy="1433165"/>
          </a:xfrm>
          <a:prstGeom prst="rect">
            <a:avLst/>
          </a:prstGeom>
        </p:spPr>
        <p:txBody>
          <a:bodyPr/>
          <a:lstStyle>
            <a:lvl1pPr>
              <a:defRPr i="1" spc="-200" u="sng"/>
            </a:lvl1pPr>
          </a:lstStyle>
          <a:p>
            <a:pPr/>
            <a:r>
              <a:t>CASE SCENARIO -2 </a:t>
            </a:r>
          </a:p>
        </p:txBody>
      </p:sp>
      <p:sp>
        <p:nvSpPr>
          <p:cNvPr id="382" name="Slide Subtitle"/>
          <p:cNvSpPr txBox="1"/>
          <p:nvPr>
            <p:ph type="body" sz="quarter" idx="1"/>
          </p:nvPr>
        </p:nvSpPr>
        <p:spPr>
          <a:xfrm>
            <a:off x="1206500" y="2372961"/>
            <a:ext cx="21971000" cy="934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83" name="Slide bullet text"/>
          <p:cNvSpPr txBox="1"/>
          <p:nvPr>
            <p:ph type="body" idx="21"/>
          </p:nvPr>
        </p:nvSpPr>
        <p:spPr>
          <a:xfrm>
            <a:off x="1625200" y="15934066"/>
            <a:ext cx="21971002" cy="8256011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86" name="Slide Subtitle"/>
          <p:cNvSpPr txBox="1"/>
          <p:nvPr>
            <p:ph type="body" sz="quarter" idx="1"/>
          </p:nvPr>
        </p:nvSpPr>
        <p:spPr>
          <a:xfrm>
            <a:off x="1206500" y="2372961"/>
            <a:ext cx="21971000" cy="934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87" name="A 65-year-old male, known case of Type 2 DM, presents with:…"/>
          <p:cNvSpPr txBox="1"/>
          <p:nvPr>
            <p:ph type="body" idx="21"/>
          </p:nvPr>
        </p:nvSpPr>
        <p:spPr>
          <a:xfrm>
            <a:off x="1087552" y="1066690"/>
            <a:ext cx="18341352" cy="624607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defTabSz="914400">
              <a:buSzTx/>
              <a:buNone/>
              <a:tabLst>
                <a:tab pos="254000" algn="l"/>
                <a:tab pos="508000" algn="l"/>
                <a:tab pos="774700" algn="l"/>
                <a:tab pos="1028700" algn="l"/>
                <a:tab pos="1295400" algn="l"/>
                <a:tab pos="1549400" algn="l"/>
                <a:tab pos="1816100" algn="l"/>
                <a:tab pos="2070100" algn="l"/>
                <a:tab pos="2324100" algn="l"/>
                <a:tab pos="2590800" algn="l"/>
                <a:tab pos="2844800" algn="l"/>
                <a:tab pos="3111500" algn="l"/>
              </a:tabLst>
              <a:defRPr sz="3000"/>
            </a:pPr>
            <a:r>
              <a:t>A 65-year-old male, known case of Type 2 DM, presents with:</a:t>
            </a:r>
          </a:p>
          <a:p>
            <a:pPr marL="913193" indent="-811212" defTabSz="914400">
              <a:buFont typeface="Times New Roman"/>
              <a:tabLst>
                <a:tab pos="254000" algn="l"/>
                <a:tab pos="508000" algn="l"/>
                <a:tab pos="774700" algn="l"/>
                <a:tab pos="1028700" algn="l"/>
                <a:tab pos="1295400" algn="l"/>
                <a:tab pos="1549400" algn="l"/>
                <a:tab pos="1816100" algn="l"/>
                <a:tab pos="2070100" algn="l"/>
                <a:tab pos="2324100" algn="l"/>
                <a:tab pos="2590800" algn="l"/>
                <a:tab pos="2844800" algn="l"/>
                <a:tab pos="3111500" algn="l"/>
              </a:tabLst>
              <a:defRPr sz="3000"/>
            </a:pPr>
            <a:r>
              <a:t>4–5 days history of polyuria, polydipsia</a:t>
            </a:r>
          </a:p>
          <a:p>
            <a:pPr marL="913193" indent="-811212" defTabSz="914400">
              <a:buFont typeface="Times New Roman"/>
              <a:tabLst>
                <a:tab pos="254000" algn="l"/>
                <a:tab pos="508000" algn="l"/>
                <a:tab pos="774700" algn="l"/>
                <a:tab pos="1028700" algn="l"/>
                <a:tab pos="1295400" algn="l"/>
                <a:tab pos="1549400" algn="l"/>
                <a:tab pos="1816100" algn="l"/>
                <a:tab pos="2070100" algn="l"/>
                <a:tab pos="2324100" algn="l"/>
                <a:tab pos="2590800" algn="l"/>
                <a:tab pos="2844800" algn="l"/>
                <a:tab pos="3111500" algn="l"/>
              </a:tabLst>
              <a:defRPr sz="3000"/>
            </a:pPr>
            <a:r>
              <a:t>Progressive weakness</a:t>
            </a:r>
          </a:p>
          <a:p>
            <a:pPr marL="913193" indent="-811212" defTabSz="914400">
              <a:buFont typeface="Times New Roman"/>
              <a:tabLst>
                <a:tab pos="254000" algn="l"/>
                <a:tab pos="508000" algn="l"/>
                <a:tab pos="774700" algn="l"/>
                <a:tab pos="1028700" algn="l"/>
                <a:tab pos="1295400" algn="l"/>
                <a:tab pos="1549400" algn="l"/>
                <a:tab pos="1816100" algn="l"/>
                <a:tab pos="2070100" algn="l"/>
                <a:tab pos="2324100" algn="l"/>
                <a:tab pos="2590800" algn="l"/>
                <a:tab pos="2844800" algn="l"/>
                <a:tab pos="3111500" algn="l"/>
              </a:tabLst>
              <a:defRPr sz="3000"/>
            </a:pPr>
            <a:r>
              <a:t>Altered sensorium since morning</a:t>
            </a:r>
          </a:p>
          <a:p>
            <a:pPr marL="913193" indent="-811212" defTabSz="914400">
              <a:buFont typeface="Times New Roman"/>
              <a:tabLst>
                <a:tab pos="254000" algn="l"/>
                <a:tab pos="508000" algn="l"/>
                <a:tab pos="774700" algn="l"/>
                <a:tab pos="1028700" algn="l"/>
                <a:tab pos="1295400" algn="l"/>
                <a:tab pos="1549400" algn="l"/>
                <a:tab pos="1816100" algn="l"/>
                <a:tab pos="2070100" algn="l"/>
                <a:tab pos="2324100" algn="l"/>
                <a:tab pos="2590800" algn="l"/>
                <a:tab pos="2844800" algn="l"/>
                <a:tab pos="3111500" algn="l"/>
              </a:tabLst>
              <a:defRPr sz="3000"/>
            </a:pPr>
            <a:r>
              <a:t>History of fever and poor oral intake</a:t>
            </a:r>
          </a:p>
          <a:p>
            <a:pPr marL="0" indent="0" defTabSz="914400">
              <a:buSzTx/>
              <a:buNone/>
              <a:tabLst>
                <a:tab pos="254000" algn="l"/>
                <a:tab pos="508000" algn="l"/>
                <a:tab pos="774700" algn="l"/>
                <a:tab pos="1028700" algn="l"/>
                <a:tab pos="1295400" algn="l"/>
                <a:tab pos="1549400" algn="l"/>
                <a:tab pos="1816100" algn="l"/>
                <a:tab pos="2070100" algn="l"/>
                <a:tab pos="2324100" algn="l"/>
                <a:tab pos="2590800" algn="l"/>
                <a:tab pos="2844800" algn="l"/>
                <a:tab pos="3111500" algn="l"/>
              </a:tabLst>
              <a:defRPr sz="3000"/>
            </a:pPr>
            <a:r>
              <a:t>On examination:</a:t>
            </a:r>
          </a:p>
          <a:p>
            <a:pPr marL="913193" indent="-811212" defTabSz="914400">
              <a:buFont typeface="Times New Roman"/>
              <a:tabLst>
                <a:tab pos="254000" algn="l"/>
                <a:tab pos="508000" algn="l"/>
                <a:tab pos="774700" algn="l"/>
                <a:tab pos="1028700" algn="l"/>
                <a:tab pos="1295400" algn="l"/>
                <a:tab pos="1549400" algn="l"/>
                <a:tab pos="1816100" algn="l"/>
                <a:tab pos="2070100" algn="l"/>
                <a:tab pos="2324100" algn="l"/>
                <a:tab pos="2590800" algn="l"/>
                <a:tab pos="2844800" algn="l"/>
                <a:tab pos="3111500" algn="l"/>
              </a:tabLst>
              <a:defRPr sz="3000"/>
            </a:pPr>
            <a:r>
              <a:t>Severely dehydrated</a:t>
            </a:r>
          </a:p>
          <a:p>
            <a:pPr marL="913193" indent="-811212" defTabSz="914400">
              <a:buFont typeface="Times New Roman"/>
              <a:tabLst>
                <a:tab pos="254000" algn="l"/>
                <a:tab pos="508000" algn="l"/>
                <a:tab pos="774700" algn="l"/>
                <a:tab pos="1028700" algn="l"/>
                <a:tab pos="1295400" algn="l"/>
                <a:tab pos="1549400" algn="l"/>
                <a:tab pos="1816100" algn="l"/>
                <a:tab pos="2070100" algn="l"/>
                <a:tab pos="2324100" algn="l"/>
                <a:tab pos="2590800" algn="l"/>
                <a:tab pos="2844800" algn="l"/>
                <a:tab pos="3111500" algn="l"/>
              </a:tabLst>
              <a:defRPr sz="3000"/>
            </a:pPr>
            <a:r>
              <a:t>BP: 90/60 mmHg</a:t>
            </a:r>
          </a:p>
          <a:p>
            <a:pPr marL="913193" indent="-811212" defTabSz="914400">
              <a:buFont typeface="Times New Roman"/>
              <a:tabLst>
                <a:tab pos="254000" algn="l"/>
                <a:tab pos="508000" algn="l"/>
                <a:tab pos="774700" algn="l"/>
                <a:tab pos="1028700" algn="l"/>
                <a:tab pos="1295400" algn="l"/>
                <a:tab pos="1549400" algn="l"/>
                <a:tab pos="1816100" algn="l"/>
                <a:tab pos="2070100" algn="l"/>
                <a:tab pos="2324100" algn="l"/>
                <a:tab pos="2590800" algn="l"/>
                <a:tab pos="2844800" algn="l"/>
                <a:tab pos="3111500" algn="l"/>
              </a:tabLst>
              <a:defRPr sz="3000"/>
            </a:pPr>
            <a:r>
              <a:t>Pulse: 118/min</a:t>
            </a:r>
          </a:p>
          <a:p>
            <a:pPr marL="913193" indent="-811212" defTabSz="914400">
              <a:buFont typeface="Times New Roman"/>
              <a:tabLst>
                <a:tab pos="254000" algn="l"/>
                <a:tab pos="508000" algn="l"/>
                <a:tab pos="774700" algn="l"/>
                <a:tab pos="1028700" algn="l"/>
                <a:tab pos="1295400" algn="l"/>
                <a:tab pos="1549400" algn="l"/>
                <a:tab pos="1816100" algn="l"/>
                <a:tab pos="2070100" algn="l"/>
                <a:tab pos="2324100" algn="l"/>
                <a:tab pos="2590800" algn="l"/>
                <a:tab pos="2844800" algn="l"/>
                <a:tab pos="3111500" algn="l"/>
              </a:tabLst>
              <a:defRPr sz="3000"/>
            </a:pPr>
            <a:r>
              <a:t>No Kussmaul breathing</a:t>
            </a:r>
          </a:p>
          <a:p>
            <a:pPr marL="913193" indent="-811212" defTabSz="914400">
              <a:buFont typeface="Times New Roman"/>
              <a:tabLst>
                <a:tab pos="254000" algn="l"/>
                <a:tab pos="508000" algn="l"/>
                <a:tab pos="774700" algn="l"/>
                <a:tab pos="1028700" algn="l"/>
                <a:tab pos="1295400" algn="l"/>
                <a:tab pos="1549400" algn="l"/>
                <a:tab pos="1816100" algn="l"/>
                <a:tab pos="2070100" algn="l"/>
                <a:tab pos="2324100" algn="l"/>
                <a:tab pos="2590800" algn="l"/>
                <a:tab pos="2844800" algn="l"/>
                <a:tab pos="3111500" algn="l"/>
              </a:tabLst>
              <a:defRPr sz="3000"/>
            </a:pPr>
            <a:r>
              <a:t>No fruity breath</a:t>
            </a:r>
          </a:p>
        </p:txBody>
      </p:sp>
      <p:pic>
        <p:nvPicPr>
          <p:cNvPr id="388" name="IMG_0080.jpeg" descr="IMG_0080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79578" y="7901350"/>
            <a:ext cx="8535245" cy="54441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HYPEROSMOLAR HYPERGLYCEMIC STATE"/>
          <p:cNvSpPr txBox="1"/>
          <p:nvPr>
            <p:ph type="title"/>
          </p:nvPr>
        </p:nvSpPr>
        <p:spPr>
          <a:xfrm>
            <a:off x="1206499" y="1079500"/>
            <a:ext cx="21133600" cy="843175"/>
          </a:xfrm>
          <a:prstGeom prst="rect">
            <a:avLst/>
          </a:prstGeom>
        </p:spPr>
        <p:txBody>
          <a:bodyPr/>
          <a:lstStyle>
            <a:lvl1pPr defTabSz="1389852">
              <a:defRPr spc="-100" sz="4800"/>
            </a:lvl1pPr>
          </a:lstStyle>
          <a:p>
            <a:pPr/>
            <a:r>
              <a:t>HYPEROSMOLAR HYPERGLYCEMIC STATE</a:t>
            </a:r>
          </a:p>
        </p:txBody>
      </p:sp>
      <p:sp>
        <p:nvSpPr>
          <p:cNvPr id="391" name="Slide Subtitle"/>
          <p:cNvSpPr txBox="1"/>
          <p:nvPr>
            <p:ph type="body" sz="quarter" idx="1"/>
          </p:nvPr>
        </p:nvSpPr>
        <p:spPr>
          <a:xfrm>
            <a:off x="1206500" y="2372961"/>
            <a:ext cx="21971000" cy="934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92" name="Diagnostic Criteria…"/>
          <p:cNvSpPr txBox="1"/>
          <p:nvPr>
            <p:ph type="body" idx="21"/>
          </p:nvPr>
        </p:nvSpPr>
        <p:spPr>
          <a:xfrm>
            <a:off x="1396818" y="1545978"/>
            <a:ext cx="24292888" cy="12309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defTabSz="914400">
              <a:buSzTx/>
              <a:buNone/>
              <a:tabLst>
                <a:tab pos="203200" algn="l"/>
                <a:tab pos="419100" algn="l"/>
                <a:tab pos="635000" algn="l"/>
                <a:tab pos="850900" algn="l"/>
                <a:tab pos="1066800" algn="l"/>
                <a:tab pos="1270000" algn="l"/>
                <a:tab pos="1485900" algn="l"/>
                <a:tab pos="1701800" algn="l"/>
                <a:tab pos="1917700" algn="l"/>
                <a:tab pos="2133600" algn="l"/>
                <a:tab pos="2336800" algn="l"/>
                <a:tab pos="2552700" algn="l"/>
              </a:tabLst>
              <a:defRPr sz="2700"/>
            </a:pPr>
          </a:p>
          <a:p>
            <a:pPr marL="0" indent="0" defTabSz="914400">
              <a:buSzTx/>
              <a:buNone/>
              <a:tabLst>
                <a:tab pos="203200" algn="l"/>
                <a:tab pos="419100" algn="l"/>
                <a:tab pos="635000" algn="l"/>
                <a:tab pos="850900" algn="l"/>
                <a:tab pos="1066800" algn="l"/>
                <a:tab pos="1270000" algn="l"/>
                <a:tab pos="1485900" algn="l"/>
                <a:tab pos="1701800" algn="l"/>
                <a:tab pos="1917700" algn="l"/>
                <a:tab pos="2133600" algn="l"/>
                <a:tab pos="2336800" algn="l"/>
                <a:tab pos="2552700" algn="l"/>
              </a:tabLst>
              <a:defRPr sz="2700" u="sng"/>
            </a:pPr>
            <a:r>
              <a:t>Diagnostic Criteria</a:t>
            </a:r>
          </a:p>
          <a:p>
            <a:pPr marL="814069" indent="-730250" defTabSz="914400">
              <a:buFont typeface="Times New Roman"/>
              <a:tabLst>
                <a:tab pos="203200" algn="l"/>
                <a:tab pos="419100" algn="l"/>
                <a:tab pos="635000" algn="l"/>
                <a:tab pos="850900" algn="l"/>
                <a:tab pos="1066800" algn="l"/>
                <a:tab pos="1270000" algn="l"/>
                <a:tab pos="1485900" algn="l"/>
                <a:tab pos="1701800" algn="l"/>
                <a:tab pos="1917700" algn="l"/>
                <a:tab pos="2133600" algn="l"/>
                <a:tab pos="2336800" algn="l"/>
                <a:tab pos="2552700" algn="l"/>
              </a:tabLst>
              <a:defRPr sz="2700"/>
            </a:pPr>
            <a:r>
              <a:t>Glucose &gt;600 mg/dL</a:t>
            </a:r>
          </a:p>
          <a:p>
            <a:pPr marL="814069" indent="-730250" defTabSz="914400">
              <a:buFont typeface="Times New Roman"/>
              <a:tabLst>
                <a:tab pos="203200" algn="l"/>
                <a:tab pos="419100" algn="l"/>
                <a:tab pos="635000" algn="l"/>
                <a:tab pos="850900" algn="l"/>
                <a:tab pos="1066800" algn="l"/>
                <a:tab pos="1270000" algn="l"/>
                <a:tab pos="1485900" algn="l"/>
                <a:tab pos="1701800" algn="l"/>
                <a:tab pos="1917700" algn="l"/>
                <a:tab pos="2133600" algn="l"/>
                <a:tab pos="2336800" algn="l"/>
                <a:tab pos="2552700" algn="l"/>
              </a:tabLst>
              <a:defRPr sz="2700"/>
            </a:pPr>
            <a:r>
              <a:t>Effective serum osmolality &gt;320 mOsm/kg</a:t>
            </a:r>
          </a:p>
          <a:p>
            <a:pPr marL="814069" indent="-730250" defTabSz="914400">
              <a:buFont typeface="Times New Roman"/>
              <a:tabLst>
                <a:tab pos="203200" algn="l"/>
                <a:tab pos="419100" algn="l"/>
                <a:tab pos="635000" algn="l"/>
                <a:tab pos="850900" algn="l"/>
                <a:tab pos="1066800" algn="l"/>
                <a:tab pos="1270000" algn="l"/>
                <a:tab pos="1485900" algn="l"/>
                <a:tab pos="1701800" algn="l"/>
                <a:tab pos="1917700" algn="l"/>
                <a:tab pos="2133600" algn="l"/>
                <a:tab pos="2336800" algn="l"/>
                <a:tab pos="2552700" algn="l"/>
              </a:tabLst>
              <a:defRPr sz="2700"/>
            </a:pPr>
            <a:r>
              <a:t>Minimal or no ketosis</a:t>
            </a:r>
          </a:p>
          <a:p>
            <a:pPr marL="814069" indent="-730250" defTabSz="914400">
              <a:buFont typeface="Times New Roman"/>
              <a:tabLst>
                <a:tab pos="203200" algn="l"/>
                <a:tab pos="419100" algn="l"/>
                <a:tab pos="635000" algn="l"/>
                <a:tab pos="850900" algn="l"/>
                <a:tab pos="1066800" algn="l"/>
                <a:tab pos="1270000" algn="l"/>
                <a:tab pos="1485900" algn="l"/>
                <a:tab pos="1701800" algn="l"/>
                <a:tab pos="1917700" algn="l"/>
                <a:tab pos="2133600" algn="l"/>
                <a:tab pos="2336800" algn="l"/>
                <a:tab pos="2552700" algn="l"/>
              </a:tabLst>
              <a:defRPr sz="2700"/>
            </a:pPr>
            <a:r>
              <a:t>pH &gt;7.30</a:t>
            </a:r>
          </a:p>
          <a:p>
            <a:pPr marL="814069" indent="-730250" defTabSz="914400">
              <a:buFont typeface="Times New Roman"/>
              <a:tabLst>
                <a:tab pos="203200" algn="l"/>
                <a:tab pos="419100" algn="l"/>
                <a:tab pos="635000" algn="l"/>
                <a:tab pos="850900" algn="l"/>
                <a:tab pos="1066800" algn="l"/>
                <a:tab pos="1270000" algn="l"/>
                <a:tab pos="1485900" algn="l"/>
                <a:tab pos="1701800" algn="l"/>
                <a:tab pos="1917700" algn="l"/>
                <a:tab pos="2133600" algn="l"/>
                <a:tab pos="2336800" algn="l"/>
                <a:tab pos="2552700" algn="l"/>
              </a:tabLst>
              <a:defRPr sz="2700"/>
            </a:pPr>
            <a:r>
              <a:t>Severe dehydration</a:t>
            </a:r>
          </a:p>
          <a:p>
            <a:pPr marL="0" indent="0" defTabSz="914400">
              <a:buSzTx/>
              <a:buNone/>
              <a:tabLst>
                <a:tab pos="203200" algn="l"/>
                <a:tab pos="419100" algn="l"/>
                <a:tab pos="635000" algn="l"/>
                <a:tab pos="850900" algn="l"/>
                <a:tab pos="1066800" algn="l"/>
                <a:tab pos="1270000" algn="l"/>
                <a:tab pos="1485900" algn="l"/>
                <a:tab pos="1701800" algn="l"/>
                <a:tab pos="1917700" algn="l"/>
                <a:tab pos="2133600" algn="l"/>
                <a:tab pos="2336800" algn="l"/>
                <a:tab pos="2552700" algn="l"/>
              </a:tabLst>
              <a:defRPr sz="2700" u="sng"/>
            </a:pPr>
            <a:r>
              <a:t>Pathophysiology</a:t>
            </a:r>
          </a:p>
          <a:p>
            <a:pPr marL="0" indent="0" defTabSz="914400">
              <a:buSzTx/>
              <a:buNone/>
              <a:tabLst>
                <a:tab pos="203200" algn="l"/>
                <a:tab pos="419100" algn="l"/>
                <a:tab pos="635000" algn="l"/>
                <a:tab pos="850900" algn="l"/>
                <a:tab pos="1066800" algn="l"/>
                <a:tab pos="1270000" algn="l"/>
                <a:tab pos="1485900" algn="l"/>
                <a:tab pos="1701800" algn="l"/>
                <a:tab pos="1917700" algn="l"/>
                <a:tab pos="2133600" algn="l"/>
                <a:tab pos="2336800" algn="l"/>
                <a:tab pos="2552700" algn="l"/>
              </a:tabLst>
              <a:defRPr sz="2700"/>
            </a:pPr>
            <a:r>
              <a:t>Relative insulin deficiency →Enough insulin to suppress ketosis -Not enough to prevent hyperglycemia </a:t>
            </a:r>
          </a:p>
          <a:p>
            <a:pPr marL="0" indent="0" defTabSz="914400">
              <a:buSzTx/>
              <a:buNone/>
              <a:tabLst>
                <a:tab pos="203200" algn="l"/>
                <a:tab pos="419100" algn="l"/>
                <a:tab pos="635000" algn="l"/>
                <a:tab pos="850900" algn="l"/>
                <a:tab pos="1066800" algn="l"/>
                <a:tab pos="1270000" algn="l"/>
                <a:tab pos="1485900" algn="l"/>
                <a:tab pos="1701800" algn="l"/>
                <a:tab pos="1917700" algn="l"/>
                <a:tab pos="2133600" algn="l"/>
                <a:tab pos="2336800" algn="l"/>
                <a:tab pos="2552700" algn="l"/>
              </a:tabLst>
              <a:defRPr sz="2700"/>
            </a:pPr>
            <a:r>
              <a:t>Leading to</a:t>
            </a:r>
          </a:p>
          <a:p>
            <a:pPr marL="0" indent="0" defTabSz="914400">
              <a:buSzTx/>
              <a:buNone/>
              <a:tabLst>
                <a:tab pos="203200" algn="l"/>
                <a:tab pos="419100" algn="l"/>
                <a:tab pos="635000" algn="l"/>
                <a:tab pos="850900" algn="l"/>
                <a:tab pos="1066800" algn="l"/>
                <a:tab pos="1270000" algn="l"/>
                <a:tab pos="1485900" algn="l"/>
                <a:tab pos="1701800" algn="l"/>
                <a:tab pos="1917700" algn="l"/>
                <a:tab pos="2133600" algn="l"/>
                <a:tab pos="2336800" algn="l"/>
                <a:tab pos="2552700" algn="l"/>
              </a:tabLst>
              <a:defRPr sz="2700"/>
            </a:pPr>
          </a:p>
          <a:p>
            <a:pPr marL="0" indent="0" defTabSz="914400">
              <a:buSzTx/>
              <a:buNone/>
              <a:tabLst>
                <a:tab pos="203200" algn="l"/>
                <a:tab pos="419100" algn="l"/>
                <a:tab pos="635000" algn="l"/>
                <a:tab pos="850900" algn="l"/>
                <a:tab pos="1066800" algn="l"/>
                <a:tab pos="1270000" algn="l"/>
                <a:tab pos="1485900" algn="l"/>
                <a:tab pos="1701800" algn="l"/>
                <a:tab pos="1917700" algn="l"/>
                <a:tab pos="2133600" algn="l"/>
                <a:tab pos="2336800" algn="l"/>
                <a:tab pos="2552700" algn="l"/>
              </a:tabLst>
              <a:defRPr sz="2700"/>
            </a:pPr>
            <a:r>
              <a:t>→ Severe hyperglycemia</a:t>
            </a:r>
          </a:p>
          <a:p>
            <a:pPr marL="0" indent="0" defTabSz="914400">
              <a:buSzTx/>
              <a:buNone/>
              <a:tabLst>
                <a:tab pos="203200" algn="l"/>
                <a:tab pos="419100" algn="l"/>
                <a:tab pos="635000" algn="l"/>
                <a:tab pos="850900" algn="l"/>
                <a:tab pos="1066800" algn="l"/>
                <a:tab pos="1270000" algn="l"/>
                <a:tab pos="1485900" algn="l"/>
                <a:tab pos="1701800" algn="l"/>
                <a:tab pos="1917700" algn="l"/>
                <a:tab pos="2133600" algn="l"/>
                <a:tab pos="2336800" algn="l"/>
                <a:tab pos="2552700" algn="l"/>
              </a:tabLst>
              <a:defRPr sz="2700"/>
            </a:pPr>
            <a:r>
              <a:t>→ Osmotic diuresis</a:t>
            </a:r>
          </a:p>
          <a:p>
            <a:pPr marL="0" indent="0" defTabSz="914400">
              <a:buSzTx/>
              <a:buNone/>
              <a:tabLst>
                <a:tab pos="203200" algn="l"/>
                <a:tab pos="419100" algn="l"/>
                <a:tab pos="635000" algn="l"/>
                <a:tab pos="850900" algn="l"/>
                <a:tab pos="1066800" algn="l"/>
                <a:tab pos="1270000" algn="l"/>
                <a:tab pos="1485900" algn="l"/>
                <a:tab pos="1701800" algn="l"/>
                <a:tab pos="1917700" algn="l"/>
                <a:tab pos="2133600" algn="l"/>
                <a:tab pos="2336800" algn="l"/>
                <a:tab pos="2552700" algn="l"/>
              </a:tabLst>
              <a:defRPr sz="2700"/>
            </a:pPr>
            <a:r>
              <a:t>→ Profound dehydration</a:t>
            </a:r>
          </a:p>
          <a:p>
            <a:pPr marL="0" indent="0" defTabSz="914400">
              <a:buSzTx/>
              <a:buNone/>
              <a:tabLst>
                <a:tab pos="203200" algn="l"/>
                <a:tab pos="419100" algn="l"/>
                <a:tab pos="635000" algn="l"/>
                <a:tab pos="850900" algn="l"/>
                <a:tab pos="1066800" algn="l"/>
                <a:tab pos="1270000" algn="l"/>
                <a:tab pos="1485900" algn="l"/>
                <a:tab pos="1701800" algn="l"/>
                <a:tab pos="1917700" algn="l"/>
                <a:tab pos="2133600" algn="l"/>
                <a:tab pos="2336800" algn="l"/>
                <a:tab pos="2552700" algn="l"/>
              </a:tabLst>
              <a:defRPr sz="2700"/>
            </a:pPr>
            <a:r>
              <a:t>→ Hyperosmolarity</a:t>
            </a:r>
          </a:p>
          <a:p>
            <a:pPr marL="0" indent="0" defTabSz="914400">
              <a:buSzTx/>
              <a:buNone/>
              <a:tabLst>
                <a:tab pos="203200" algn="l"/>
                <a:tab pos="419100" algn="l"/>
                <a:tab pos="635000" algn="l"/>
                <a:tab pos="850900" algn="l"/>
                <a:tab pos="1066800" algn="l"/>
                <a:tab pos="1270000" algn="l"/>
                <a:tab pos="1485900" algn="l"/>
                <a:tab pos="1701800" algn="l"/>
                <a:tab pos="1917700" algn="l"/>
                <a:tab pos="2133600" algn="l"/>
                <a:tab pos="2336800" algn="l"/>
                <a:tab pos="2552700" algn="l"/>
              </a:tabLst>
              <a:defRPr sz="2700"/>
            </a:pPr>
            <a:r>
              <a:t>→ CNS dysfunction</a:t>
            </a:r>
          </a:p>
          <a:p>
            <a:pPr marL="0" indent="0" defTabSz="274320">
              <a:spcBef>
                <a:spcPts val="700"/>
              </a:spcBef>
              <a:buSzTx/>
              <a:buNone/>
              <a:tabLst/>
              <a:defRPr sz="7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0" indent="0" defTabSz="914400">
              <a:buSzTx/>
              <a:buNone/>
              <a:tabLst>
                <a:tab pos="203200" algn="l"/>
                <a:tab pos="419100" algn="l"/>
                <a:tab pos="635000" algn="l"/>
                <a:tab pos="850900" algn="l"/>
                <a:tab pos="1066800" algn="l"/>
                <a:tab pos="1270000" algn="l"/>
                <a:tab pos="1485900" algn="l"/>
                <a:tab pos="1701800" algn="l"/>
                <a:tab pos="1917700" algn="l"/>
                <a:tab pos="2133600" algn="l"/>
                <a:tab pos="2336800" algn="l"/>
                <a:tab pos="2552700" algn="l"/>
              </a:tabLst>
              <a:defRPr sz="2500"/>
            </a:pPr>
            <a:r>
              <a:t> </a:t>
            </a:r>
            <a:r>
              <a:rPr u="sng"/>
              <a:t>Precipitating Factors</a:t>
            </a:r>
          </a:p>
          <a:p>
            <a:pPr marL="750569" indent="-666749" defTabSz="914400">
              <a:buFont typeface="Times New Roman"/>
              <a:tabLst>
                <a:tab pos="203200" algn="l"/>
                <a:tab pos="419100" algn="l"/>
                <a:tab pos="635000" algn="l"/>
                <a:tab pos="850900" algn="l"/>
                <a:tab pos="1066800" algn="l"/>
                <a:tab pos="1270000" algn="l"/>
                <a:tab pos="1485900" algn="l"/>
                <a:tab pos="1701800" algn="l"/>
                <a:tab pos="1917700" algn="l"/>
                <a:tab pos="2133600" algn="l"/>
                <a:tab pos="2336800" algn="l"/>
                <a:tab pos="2552700" algn="l"/>
              </a:tabLst>
              <a:defRPr sz="2500"/>
            </a:pPr>
            <a:r>
              <a:t>Infection (most common)</a:t>
            </a:r>
          </a:p>
          <a:p>
            <a:pPr marL="750569" indent="-666749" defTabSz="914400">
              <a:buFont typeface="Times New Roman"/>
              <a:tabLst>
                <a:tab pos="203200" algn="l"/>
                <a:tab pos="419100" algn="l"/>
                <a:tab pos="635000" algn="l"/>
                <a:tab pos="850900" algn="l"/>
                <a:tab pos="1066800" algn="l"/>
                <a:tab pos="1270000" algn="l"/>
                <a:tab pos="1485900" algn="l"/>
                <a:tab pos="1701800" algn="l"/>
                <a:tab pos="1917700" algn="l"/>
                <a:tab pos="2133600" algn="l"/>
                <a:tab pos="2336800" algn="l"/>
                <a:tab pos="2552700" algn="l"/>
              </a:tabLst>
              <a:defRPr sz="2500"/>
            </a:pPr>
            <a:r>
              <a:t>MI</a:t>
            </a:r>
          </a:p>
          <a:p>
            <a:pPr marL="750569" indent="-666749" defTabSz="914400">
              <a:buFont typeface="Times New Roman"/>
              <a:tabLst>
                <a:tab pos="203200" algn="l"/>
                <a:tab pos="419100" algn="l"/>
                <a:tab pos="635000" algn="l"/>
                <a:tab pos="850900" algn="l"/>
                <a:tab pos="1066800" algn="l"/>
                <a:tab pos="1270000" algn="l"/>
                <a:tab pos="1485900" algn="l"/>
                <a:tab pos="1701800" algn="l"/>
                <a:tab pos="1917700" algn="l"/>
                <a:tab pos="2133600" algn="l"/>
                <a:tab pos="2336800" algn="l"/>
                <a:tab pos="2552700" algn="l"/>
              </a:tabLst>
              <a:defRPr sz="2500"/>
            </a:pPr>
            <a:r>
              <a:t>Stroke</a:t>
            </a:r>
          </a:p>
          <a:p>
            <a:pPr marL="750569" indent="-666749" defTabSz="914400">
              <a:buFont typeface="Times New Roman"/>
              <a:tabLst>
                <a:tab pos="203200" algn="l"/>
                <a:tab pos="419100" algn="l"/>
                <a:tab pos="635000" algn="l"/>
                <a:tab pos="850900" algn="l"/>
                <a:tab pos="1066800" algn="l"/>
                <a:tab pos="1270000" algn="l"/>
                <a:tab pos="1485900" algn="l"/>
                <a:tab pos="1701800" algn="l"/>
                <a:tab pos="1917700" algn="l"/>
                <a:tab pos="2133600" algn="l"/>
                <a:tab pos="2336800" algn="l"/>
                <a:tab pos="2552700" algn="l"/>
              </a:tabLst>
              <a:defRPr sz="2500"/>
            </a:pPr>
            <a:r>
              <a:t>Steroids</a:t>
            </a:r>
          </a:p>
          <a:p>
            <a:pPr marL="750569" indent="-666749" defTabSz="914400">
              <a:buFont typeface="Times New Roman"/>
              <a:tabLst>
                <a:tab pos="203200" algn="l"/>
                <a:tab pos="419100" algn="l"/>
                <a:tab pos="635000" algn="l"/>
                <a:tab pos="850900" algn="l"/>
                <a:tab pos="1066800" algn="l"/>
                <a:tab pos="1270000" algn="l"/>
                <a:tab pos="1485900" algn="l"/>
                <a:tab pos="1701800" algn="l"/>
                <a:tab pos="1917700" algn="l"/>
                <a:tab pos="2133600" algn="l"/>
                <a:tab pos="2336800" algn="l"/>
                <a:tab pos="2552700" algn="l"/>
              </a:tabLst>
              <a:defRPr sz="2500"/>
            </a:pPr>
            <a:r>
              <a:t>Poor compliance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MANAGEMENT OF HHS"/>
          <p:cNvSpPr txBox="1"/>
          <p:nvPr>
            <p:ph type="title"/>
          </p:nvPr>
        </p:nvSpPr>
        <p:spPr>
          <a:xfrm>
            <a:off x="1206500" y="430276"/>
            <a:ext cx="21971000" cy="2727331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pPr/>
            <a:r>
              <a:t>MANAGEMENT OF HHS</a:t>
            </a:r>
          </a:p>
        </p:txBody>
      </p:sp>
      <p:sp>
        <p:nvSpPr>
          <p:cNvPr id="395" name="Slide Subtitle"/>
          <p:cNvSpPr txBox="1"/>
          <p:nvPr>
            <p:ph type="body" sz="quarter" idx="1"/>
          </p:nvPr>
        </p:nvSpPr>
        <p:spPr>
          <a:xfrm>
            <a:off x="1206500" y="2372961"/>
            <a:ext cx="21971000" cy="934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96" name="1️⃣ Fluid Replacement (MOST IMPORTANT)…"/>
          <p:cNvSpPr txBox="1"/>
          <p:nvPr>
            <p:ph type="body" idx="21"/>
          </p:nvPr>
        </p:nvSpPr>
        <p:spPr>
          <a:xfrm>
            <a:off x="1206500" y="1165546"/>
            <a:ext cx="21971000" cy="101668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defTabSz="914400">
              <a:buSzTx/>
              <a:buNone/>
              <a:tabLst>
                <a:tab pos="279400" algn="l"/>
                <a:tab pos="571500" algn="l"/>
                <a:tab pos="863600" algn="l"/>
                <a:tab pos="1155700" algn="l"/>
                <a:tab pos="1447800" algn="l"/>
                <a:tab pos="1739900" algn="l"/>
                <a:tab pos="2032000" algn="l"/>
                <a:tab pos="2324100" algn="l"/>
                <a:tab pos="2616200" algn="l"/>
                <a:tab pos="2908300" algn="l"/>
                <a:tab pos="3200400" algn="l"/>
                <a:tab pos="3492500" algn="l"/>
              </a:tabLst>
              <a:defRPr sz="3400"/>
            </a:pPr>
          </a:p>
          <a:p>
            <a:pPr marL="0" indent="0" defTabSz="914400">
              <a:buSzTx/>
              <a:buNone/>
              <a:tabLst>
                <a:tab pos="279400" algn="l"/>
                <a:tab pos="571500" algn="l"/>
                <a:tab pos="863600" algn="l"/>
                <a:tab pos="1155700" algn="l"/>
                <a:tab pos="1447800" algn="l"/>
                <a:tab pos="1739900" algn="l"/>
                <a:tab pos="2032000" algn="l"/>
                <a:tab pos="2324100" algn="l"/>
                <a:tab pos="2616200" algn="l"/>
                <a:tab pos="2908300" algn="l"/>
                <a:tab pos="3200400" algn="l"/>
                <a:tab pos="3492500" algn="l"/>
              </a:tabLst>
              <a:defRPr sz="3400"/>
            </a:pPr>
            <a:r>
              <a:rPr u="sng"/>
              <a:t>Fluid Replacement (MOST IMPORTANT</a:t>
            </a:r>
            <a:r>
              <a:t>)</a:t>
            </a:r>
          </a:p>
          <a:p>
            <a:pPr marL="1025777" indent="-911225" defTabSz="914400">
              <a:buFont typeface="Times New Roman"/>
              <a:tabLst>
                <a:tab pos="279400" algn="l"/>
                <a:tab pos="571500" algn="l"/>
                <a:tab pos="863600" algn="l"/>
                <a:tab pos="1155700" algn="l"/>
                <a:tab pos="1447800" algn="l"/>
                <a:tab pos="1739900" algn="l"/>
                <a:tab pos="2032000" algn="l"/>
                <a:tab pos="2324100" algn="l"/>
                <a:tab pos="2616200" algn="l"/>
                <a:tab pos="2908300" algn="l"/>
                <a:tab pos="3200400" algn="l"/>
                <a:tab pos="3492500" algn="l"/>
              </a:tabLst>
              <a:defRPr sz="3400"/>
            </a:pPr>
            <a:r>
              <a:t>0.9% Normal saline</a:t>
            </a:r>
          </a:p>
          <a:p>
            <a:pPr marL="1025777" indent="-911225" defTabSz="914400">
              <a:buFont typeface="Times New Roman"/>
              <a:tabLst>
                <a:tab pos="279400" algn="l"/>
                <a:tab pos="571500" algn="l"/>
                <a:tab pos="863600" algn="l"/>
                <a:tab pos="1155700" algn="l"/>
                <a:tab pos="1447800" algn="l"/>
                <a:tab pos="1739900" algn="l"/>
                <a:tab pos="2032000" algn="l"/>
                <a:tab pos="2324100" algn="l"/>
                <a:tab pos="2616200" algn="l"/>
                <a:tab pos="2908300" algn="l"/>
                <a:tab pos="3200400" algn="l"/>
                <a:tab pos="3492500" algn="l"/>
              </a:tabLst>
              <a:defRPr sz="3400"/>
            </a:pPr>
            <a:r>
              <a:t>1–1.5 L in first hour</a:t>
            </a:r>
          </a:p>
          <a:p>
            <a:pPr marL="1025777" indent="-911225" defTabSz="914400">
              <a:buFont typeface="Times New Roman"/>
              <a:tabLst>
                <a:tab pos="279400" algn="l"/>
                <a:tab pos="571500" algn="l"/>
                <a:tab pos="863600" algn="l"/>
                <a:tab pos="1155700" algn="l"/>
                <a:tab pos="1447800" algn="l"/>
                <a:tab pos="1739900" algn="l"/>
                <a:tab pos="2032000" algn="l"/>
                <a:tab pos="2324100" algn="l"/>
                <a:tab pos="2616200" algn="l"/>
                <a:tab pos="2908300" algn="l"/>
                <a:tab pos="3200400" algn="l"/>
                <a:tab pos="3492500" algn="l"/>
              </a:tabLst>
              <a:defRPr sz="3400"/>
            </a:pPr>
            <a:r>
              <a:t>Total deficit may be 8–12 liters</a:t>
            </a:r>
          </a:p>
          <a:p>
            <a:pPr marL="0" indent="0" defTabSz="914400">
              <a:buSzTx/>
              <a:buNone/>
              <a:tabLst>
                <a:tab pos="279400" algn="l"/>
                <a:tab pos="571500" algn="l"/>
                <a:tab pos="863600" algn="l"/>
                <a:tab pos="1155700" algn="l"/>
                <a:tab pos="1447800" algn="l"/>
                <a:tab pos="1739900" algn="l"/>
                <a:tab pos="2032000" algn="l"/>
                <a:tab pos="2324100" algn="l"/>
                <a:tab pos="2616200" algn="l"/>
                <a:tab pos="2908300" algn="l"/>
                <a:tab pos="3200400" algn="l"/>
                <a:tab pos="3492500" algn="l"/>
              </a:tabLst>
              <a:defRPr sz="3400"/>
            </a:pPr>
            <a:r>
              <a:t>After stabilization:</a:t>
            </a:r>
          </a:p>
          <a:p>
            <a:pPr marL="1025777" indent="-911225" defTabSz="914400">
              <a:buFont typeface="Times New Roman"/>
              <a:tabLst>
                <a:tab pos="279400" algn="l"/>
                <a:tab pos="571500" algn="l"/>
                <a:tab pos="863600" algn="l"/>
                <a:tab pos="1155700" algn="l"/>
                <a:tab pos="1447800" algn="l"/>
                <a:tab pos="1739900" algn="l"/>
                <a:tab pos="2032000" algn="l"/>
                <a:tab pos="2324100" algn="l"/>
                <a:tab pos="2616200" algn="l"/>
                <a:tab pos="2908300" algn="l"/>
                <a:tab pos="3200400" algn="l"/>
                <a:tab pos="3492500" algn="l"/>
              </a:tabLst>
              <a:defRPr sz="3400"/>
            </a:pPr>
            <a:r>
              <a:t>Switch to 0.45% saline if corrected Na high</a:t>
            </a:r>
          </a:p>
          <a:p>
            <a:pPr marL="1025777" indent="-911225" defTabSz="914400">
              <a:buFont typeface="Times New Roman"/>
              <a:tabLst>
                <a:tab pos="279400" algn="l"/>
                <a:tab pos="571500" algn="l"/>
                <a:tab pos="863600" algn="l"/>
                <a:tab pos="1155700" algn="l"/>
                <a:tab pos="1447800" algn="l"/>
                <a:tab pos="1739900" algn="l"/>
                <a:tab pos="2032000" algn="l"/>
                <a:tab pos="2324100" algn="l"/>
                <a:tab pos="2616200" algn="l"/>
                <a:tab pos="2908300" algn="l"/>
                <a:tab pos="3200400" algn="l"/>
                <a:tab pos="3492500" algn="l"/>
              </a:tabLst>
              <a:defRPr sz="3400"/>
            </a:pPr>
            <a:r>
              <a:t>Add dextrose when glucose &lt;300 mg/dL</a:t>
            </a:r>
          </a:p>
          <a:p>
            <a:pPr marL="0" indent="0" defTabSz="914400">
              <a:buSzTx/>
              <a:buNone/>
              <a:tabLst>
                <a:tab pos="279400" algn="l"/>
                <a:tab pos="571500" algn="l"/>
                <a:tab pos="863600" algn="l"/>
                <a:tab pos="1155700" algn="l"/>
                <a:tab pos="1447800" algn="l"/>
                <a:tab pos="1739900" algn="l"/>
                <a:tab pos="2032000" algn="l"/>
                <a:tab pos="2324100" algn="l"/>
                <a:tab pos="2616200" algn="l"/>
                <a:tab pos="2908300" algn="l"/>
                <a:tab pos="3200400" algn="l"/>
                <a:tab pos="3492500" algn="l"/>
              </a:tabLst>
              <a:defRPr sz="3400" u="sng"/>
            </a:pPr>
            <a:r>
              <a:t>Insulin Therapy</a:t>
            </a:r>
          </a:p>
          <a:p>
            <a:pPr marL="1025777" indent="-911225" defTabSz="914400">
              <a:buFont typeface="Times New Roman"/>
              <a:tabLst>
                <a:tab pos="279400" algn="l"/>
                <a:tab pos="571500" algn="l"/>
                <a:tab pos="863600" algn="l"/>
                <a:tab pos="1155700" algn="l"/>
                <a:tab pos="1447800" algn="l"/>
                <a:tab pos="1739900" algn="l"/>
                <a:tab pos="2032000" algn="l"/>
                <a:tab pos="2324100" algn="l"/>
                <a:tab pos="2616200" algn="l"/>
                <a:tab pos="2908300" algn="l"/>
                <a:tab pos="3200400" algn="l"/>
                <a:tab pos="3492500" algn="l"/>
              </a:tabLst>
              <a:defRPr sz="3400"/>
            </a:pPr>
            <a:r>
              <a:t>IV Regular insulin</a:t>
            </a:r>
          </a:p>
          <a:p>
            <a:pPr marL="1025777" indent="-911225" defTabSz="914400">
              <a:buFont typeface="Times New Roman"/>
              <a:tabLst>
                <a:tab pos="279400" algn="l"/>
                <a:tab pos="571500" algn="l"/>
                <a:tab pos="863600" algn="l"/>
                <a:tab pos="1155700" algn="l"/>
                <a:tab pos="1447800" algn="l"/>
                <a:tab pos="1739900" algn="l"/>
                <a:tab pos="2032000" algn="l"/>
                <a:tab pos="2324100" algn="l"/>
                <a:tab pos="2616200" algn="l"/>
                <a:tab pos="2908300" algn="l"/>
                <a:tab pos="3200400" algn="l"/>
                <a:tab pos="3492500" algn="l"/>
              </a:tabLst>
              <a:defRPr sz="3400"/>
            </a:pPr>
            <a:r>
              <a:t>0.1 U/kg/hr (without bolus often sufficient)</a:t>
            </a:r>
          </a:p>
          <a:p>
            <a:pPr marL="1025777" indent="-911225" defTabSz="914400">
              <a:buFont typeface="Times New Roman"/>
              <a:tabLst>
                <a:tab pos="279400" algn="l"/>
                <a:tab pos="571500" algn="l"/>
                <a:tab pos="863600" algn="l"/>
                <a:tab pos="1155700" algn="l"/>
                <a:tab pos="1447800" algn="l"/>
                <a:tab pos="1739900" algn="l"/>
                <a:tab pos="2032000" algn="l"/>
                <a:tab pos="2324100" algn="l"/>
                <a:tab pos="2616200" algn="l"/>
                <a:tab pos="2908300" algn="l"/>
                <a:tab pos="3200400" algn="l"/>
                <a:tab pos="3492500" algn="l"/>
              </a:tabLst>
              <a:defRPr sz="3400"/>
            </a:pPr>
            <a:r>
              <a:t>Goal: gradual glucose fall (50–70 mg/dL/hr)</a:t>
            </a:r>
          </a:p>
          <a:p>
            <a:pPr marL="0" indent="0" defTabSz="914400">
              <a:buSzTx/>
              <a:buNone/>
              <a:tabLst>
                <a:tab pos="279400" algn="l"/>
                <a:tab pos="571500" algn="l"/>
                <a:tab pos="863600" algn="l"/>
                <a:tab pos="1155700" algn="l"/>
                <a:tab pos="1447800" algn="l"/>
                <a:tab pos="1739900" algn="l"/>
                <a:tab pos="2032000" algn="l"/>
                <a:tab pos="2324100" algn="l"/>
                <a:tab pos="2616200" algn="l"/>
                <a:tab pos="2908300" algn="l"/>
                <a:tab pos="3200400" algn="l"/>
                <a:tab pos="3492500" algn="l"/>
              </a:tabLst>
              <a:defRPr sz="3400"/>
            </a:pPr>
            <a:r>
              <a:t>Insulin requirement is lower than DKA.</a:t>
            </a:r>
          </a:p>
          <a:p>
            <a:pPr marL="0" indent="0" defTabSz="914400">
              <a:buSzTx/>
              <a:buNone/>
              <a:tabLst>
                <a:tab pos="279400" algn="l"/>
                <a:tab pos="571500" algn="l"/>
                <a:tab pos="863600" algn="l"/>
                <a:tab pos="1155700" algn="l"/>
                <a:tab pos="1447800" algn="l"/>
                <a:tab pos="1739900" algn="l"/>
                <a:tab pos="2032000" algn="l"/>
                <a:tab pos="2324100" algn="l"/>
                <a:tab pos="2616200" algn="l"/>
                <a:tab pos="2908300" algn="l"/>
                <a:tab pos="3200400" algn="l"/>
                <a:tab pos="3492500" algn="l"/>
              </a:tabLst>
              <a:defRPr sz="3400" u="sng"/>
            </a:pPr>
            <a:r>
              <a:t>Potassium Monitoring</a:t>
            </a:r>
          </a:p>
          <a:p>
            <a:pPr marL="0" indent="0" defTabSz="914400">
              <a:buSzTx/>
              <a:buNone/>
              <a:tabLst>
                <a:tab pos="279400" algn="l"/>
                <a:tab pos="571500" algn="l"/>
                <a:tab pos="863600" algn="l"/>
                <a:tab pos="1155700" algn="l"/>
                <a:tab pos="1447800" algn="l"/>
                <a:tab pos="1739900" algn="l"/>
                <a:tab pos="2032000" algn="l"/>
                <a:tab pos="2324100" algn="l"/>
                <a:tab pos="2616200" algn="l"/>
                <a:tab pos="2908300" algn="l"/>
                <a:tab pos="3200400" algn="l"/>
                <a:tab pos="3492500" algn="l"/>
              </a:tabLst>
              <a:defRPr sz="3400"/>
            </a:pPr>
            <a:r>
              <a:t>Same principles as DKA:</a:t>
            </a:r>
          </a:p>
          <a:p>
            <a:pPr marL="1025777" indent="-911225" defTabSz="914400">
              <a:buFont typeface="Times New Roman"/>
              <a:tabLst>
                <a:tab pos="279400" algn="l"/>
                <a:tab pos="571500" algn="l"/>
                <a:tab pos="863600" algn="l"/>
                <a:tab pos="1155700" algn="l"/>
                <a:tab pos="1447800" algn="l"/>
                <a:tab pos="1739900" algn="l"/>
                <a:tab pos="2032000" algn="l"/>
                <a:tab pos="2324100" algn="l"/>
                <a:tab pos="2616200" algn="l"/>
                <a:tab pos="2908300" algn="l"/>
                <a:tab pos="3200400" algn="l"/>
                <a:tab pos="3492500" algn="l"/>
              </a:tabLst>
              <a:defRPr sz="3400"/>
            </a:pPr>
            <a:r>
              <a:t>Replace if &lt;5.2</a:t>
            </a:r>
          </a:p>
          <a:p>
            <a:pPr marL="1025777" indent="-911225" defTabSz="914400">
              <a:buFont typeface="Times New Roman"/>
              <a:tabLst>
                <a:tab pos="279400" algn="l"/>
                <a:tab pos="571500" algn="l"/>
                <a:tab pos="863600" algn="l"/>
                <a:tab pos="1155700" algn="l"/>
                <a:tab pos="1447800" algn="l"/>
                <a:tab pos="1739900" algn="l"/>
                <a:tab pos="2032000" algn="l"/>
                <a:tab pos="2324100" algn="l"/>
                <a:tab pos="2616200" algn="l"/>
                <a:tab pos="2908300" algn="l"/>
                <a:tab pos="3200400" algn="l"/>
                <a:tab pos="3492500" algn="l"/>
              </a:tabLst>
              <a:defRPr sz="3400"/>
            </a:pPr>
            <a:r>
              <a:t>Hold insulin if K⁺ &lt;3.3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IMG_0059.jpeg" descr="IMG_0059.jpeg"/>
          <p:cNvPicPr>
            <a:picLocks noChangeAspect="1"/>
          </p:cNvPicPr>
          <p:nvPr/>
        </p:nvPicPr>
        <p:blipFill>
          <a:blip r:embed="rId2">
            <a:extLst/>
          </a:blip>
          <a:srcRect l="0" t="2483" r="0" b="2483"/>
          <a:stretch>
            <a:fillRect/>
          </a:stretch>
        </p:blipFill>
        <p:spPr>
          <a:xfrm>
            <a:off x="1778000" y="1511299"/>
            <a:ext cx="20828000" cy="106934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DKA VS HH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pPr/>
            <a:r>
              <a:t>DKA VS HHS</a:t>
            </a:r>
          </a:p>
        </p:txBody>
      </p:sp>
      <p:sp>
        <p:nvSpPr>
          <p:cNvPr id="399" name="Slide Subtitle"/>
          <p:cNvSpPr txBox="1"/>
          <p:nvPr>
            <p:ph type="body" sz="quarter" idx="1"/>
          </p:nvPr>
        </p:nvSpPr>
        <p:spPr>
          <a:xfrm>
            <a:off x="1206500" y="2372961"/>
            <a:ext cx="21971000" cy="934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00" name="Slide bullet text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401" name="IMG_0079.jpeg" descr="IMG_0079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27743" y="4309981"/>
            <a:ext cx="14947877" cy="74855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THANK YOU!!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THANK YOU!!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RAPID ACTING INSULI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pPr/>
            <a:r>
              <a:t>RAPID ACTING INSULIN</a:t>
            </a:r>
          </a:p>
        </p:txBody>
      </p:sp>
      <p:sp>
        <p:nvSpPr>
          <p:cNvPr id="190" name="Slide Subtitle"/>
          <p:cNvSpPr txBox="1"/>
          <p:nvPr>
            <p:ph type="body" sz="quarter" idx="1"/>
          </p:nvPr>
        </p:nvSpPr>
        <p:spPr>
          <a:xfrm>
            <a:off x="1206500" y="2372961"/>
            <a:ext cx="21971000" cy="934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1" name="Insulin Lispro…"/>
          <p:cNvSpPr txBox="1"/>
          <p:nvPr/>
        </p:nvSpPr>
        <p:spPr>
          <a:xfrm>
            <a:off x="553769" y="3128446"/>
            <a:ext cx="24064482" cy="91838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800"/>
            </a:pPr>
          </a:p>
          <a:p>
            <a:pPr marL="493983" indent="-354283">
              <a:buSzPct val="123000"/>
              <a:buFont typeface="Times New Roman"/>
              <a:buChar char="•"/>
              <a:defRPr sz="2800"/>
            </a:pPr>
            <a:r>
              <a:t>Insulin Lispro</a:t>
            </a:r>
          </a:p>
          <a:p>
            <a:pPr marL="493983" indent="-354283">
              <a:buSzPct val="123000"/>
              <a:buFont typeface="Times New Roman"/>
              <a:buChar char="•"/>
              <a:defRPr sz="2800"/>
            </a:pPr>
            <a:r>
              <a:t>Insulin Aspart</a:t>
            </a:r>
          </a:p>
          <a:p>
            <a:pPr marL="493983" indent="-354283">
              <a:buSzPct val="123000"/>
              <a:buFont typeface="Times New Roman"/>
              <a:buChar char="•"/>
              <a:defRPr sz="2800"/>
            </a:pPr>
            <a:r>
              <a:t>Insulin Glulisine</a:t>
            </a:r>
          </a:p>
          <a:p>
            <a:pPr>
              <a:defRPr sz="2800"/>
            </a:pPr>
            <a:r>
              <a:t>🔹 Pharmacokinetics</a:t>
            </a:r>
          </a:p>
          <a:p>
            <a:pPr marL="493983" indent="-354283">
              <a:buSzPct val="123000"/>
              <a:buFont typeface="Times New Roman"/>
              <a:buChar char="•"/>
              <a:defRPr sz="2800"/>
            </a:pPr>
            <a:r>
              <a:t>Onset: 10–20 min</a:t>
            </a:r>
          </a:p>
          <a:p>
            <a:pPr marL="493983" indent="-354283">
              <a:buSzPct val="123000"/>
              <a:buFont typeface="Times New Roman"/>
              <a:buChar char="•"/>
              <a:defRPr sz="2800"/>
            </a:pPr>
            <a:r>
              <a:t>Peak: 1–3 hr</a:t>
            </a:r>
          </a:p>
          <a:p>
            <a:pPr marL="493983" indent="-354283">
              <a:buSzPct val="123000"/>
              <a:buFont typeface="Times New Roman"/>
              <a:buChar char="•"/>
              <a:defRPr sz="2800"/>
            </a:pPr>
            <a:r>
              <a:t>Duration: 3–5 hr</a:t>
            </a:r>
          </a:p>
          <a:p>
            <a:pPr>
              <a:defRPr sz="2800"/>
            </a:pPr>
            <a:r>
              <a:t>🔹 Mechanism</a:t>
            </a:r>
          </a:p>
          <a:p>
            <a:pPr>
              <a:defRPr sz="2800"/>
            </a:pPr>
            <a:r>
              <a:t>Amino acid substitution → ↓ hexamer formation → rapid monomer absorption.</a:t>
            </a:r>
          </a:p>
          <a:p>
            <a:pPr>
              <a:defRPr sz="2800"/>
            </a:pPr>
            <a:r>
              <a:t>🔹 Clinical Use</a:t>
            </a:r>
          </a:p>
          <a:p>
            <a:pPr marL="493983" indent="-354283">
              <a:buSzPct val="123000"/>
              <a:buFont typeface="Times New Roman"/>
              <a:buChar char="•"/>
              <a:defRPr sz="2800"/>
            </a:pPr>
            <a:r>
              <a:t>Given just before meals</a:t>
            </a:r>
          </a:p>
          <a:p>
            <a:pPr marL="493983" indent="-354283">
              <a:buSzPct val="123000"/>
              <a:buFont typeface="Times New Roman"/>
              <a:buChar char="•"/>
              <a:defRPr sz="2800"/>
            </a:pPr>
            <a:r>
              <a:t>Best for postprandial glucose control</a:t>
            </a:r>
          </a:p>
          <a:p>
            <a:pPr marL="493983" indent="-354283">
              <a:buSzPct val="123000"/>
              <a:buFont typeface="Times New Roman"/>
              <a:buChar char="•"/>
              <a:defRPr sz="2800"/>
            </a:pPr>
            <a:r>
              <a:t>Used in:</a:t>
            </a:r>
            <a:br/>
          </a:p>
          <a:p>
            <a:pPr lvl="1" marL="1337732" indent="-740832">
              <a:buSzPct val="123000"/>
              <a:buFont typeface="Times New Roman"/>
              <a:buChar char="◦"/>
              <a:defRPr sz="2800"/>
            </a:pPr>
            <a:r>
              <a:t>Basal-bolus regimens</a:t>
            </a:r>
          </a:p>
          <a:p>
            <a:pPr lvl="1" marL="1337732" indent="-740832">
              <a:buSzPct val="123000"/>
              <a:buFont typeface="Times New Roman"/>
              <a:buChar char="◦"/>
              <a:defRPr sz="2800"/>
            </a:pPr>
            <a:r>
              <a:t>Insulin pumps</a:t>
            </a:r>
          </a:p>
          <a:p>
            <a:pPr>
              <a:defRPr sz="2800"/>
            </a:pPr>
            <a:r>
              <a:t>🔹 Advantages</a:t>
            </a:r>
          </a:p>
          <a:p>
            <a:pPr>
              <a:defRPr sz="2800"/>
            </a:pPr>
            <a:r>
              <a:t>✔ Less post-meal hyperglycemia</a:t>
            </a:r>
          </a:p>
          <a:p>
            <a:pPr>
              <a:defRPr sz="2800"/>
            </a:pPr>
            <a:r>
              <a:t>✔ Lower risk of late hypoglycemia</a:t>
            </a:r>
          </a:p>
        </p:txBody>
      </p:sp>
      <p:pic>
        <p:nvPicPr>
          <p:cNvPr id="192" name="IMG_0040.jpeg" descr="IMG_0040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002833" y="689756"/>
            <a:ext cx="5181770" cy="5074343"/>
          </a:xfrm>
          <a:prstGeom prst="rect">
            <a:avLst/>
          </a:prstGeom>
          <a:ln w="12700">
            <a:miter lim="400000"/>
          </a:ln>
        </p:spPr>
      </p:pic>
      <p:pic>
        <p:nvPicPr>
          <p:cNvPr id="193" name="IMG_0041.jpeg" descr="IMG_004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8641741" y="275470"/>
            <a:ext cx="5661383" cy="5129766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" name="IMG_0042.jpeg" descr="IMG_0042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657038" y="7442044"/>
            <a:ext cx="4506323" cy="5259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195" name="IMG_0043.jpeg" descr="IMG_0043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728414" y="9606311"/>
            <a:ext cx="5730018" cy="32912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ORT ACTING INSULIN"/>
          <p:cNvSpPr txBox="1"/>
          <p:nvPr>
            <p:ph type="title"/>
          </p:nvPr>
        </p:nvSpPr>
        <p:spPr>
          <a:xfrm>
            <a:off x="1206500" y="1212722"/>
            <a:ext cx="21971000" cy="1299942"/>
          </a:xfrm>
          <a:prstGeom prst="rect">
            <a:avLst/>
          </a:prstGeom>
        </p:spPr>
        <p:txBody>
          <a:bodyPr/>
          <a:lstStyle>
            <a:lvl1pPr defTabSz="2316421">
              <a:defRPr b="0" spc="-200" sz="8000" u="sng"/>
            </a:lvl1pPr>
          </a:lstStyle>
          <a:p>
            <a:pPr/>
            <a:r>
              <a:t>SHORT ACTING INSULIN</a:t>
            </a:r>
          </a:p>
        </p:txBody>
      </p:sp>
      <p:sp>
        <p:nvSpPr>
          <p:cNvPr id="198" name="Slide Subtitle"/>
          <p:cNvSpPr txBox="1"/>
          <p:nvPr>
            <p:ph type="body" sz="quarter" idx="1"/>
          </p:nvPr>
        </p:nvSpPr>
        <p:spPr>
          <a:xfrm>
            <a:off x="1206500" y="2372961"/>
            <a:ext cx="21971000" cy="934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9" name="Regular Human Insulin (Neutral insulin)…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defTabSz="342900">
              <a:spcBef>
                <a:spcPts val="900"/>
              </a:spcBef>
              <a:buSzTx/>
              <a:buNone/>
              <a:tabLst/>
              <a:defRPr sz="9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578609" indent="-473834" defTabSz="342900">
              <a:spcBef>
                <a:spcPts val="900"/>
              </a:spcBef>
              <a:buFont typeface="Times New Roman"/>
              <a:tabLst/>
              <a:defRPr sz="33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Regular Human Insulin (Neutral insulin)</a:t>
            </a:r>
          </a:p>
          <a:p>
            <a:pPr marL="0" indent="0" defTabSz="342900">
              <a:spcBef>
                <a:spcPts val="1000"/>
              </a:spcBef>
              <a:buSzTx/>
              <a:buNone/>
              <a:tabLst/>
              <a:defRPr b="1" sz="33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🔹 Pharmacokinetics</a:t>
            </a:r>
          </a:p>
          <a:p>
            <a:pPr marL="578609" indent="-473834" defTabSz="342900">
              <a:spcBef>
                <a:spcPts val="900"/>
              </a:spcBef>
              <a:buFont typeface="Times New Roman"/>
              <a:tabLst/>
              <a:defRPr sz="33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Onset: 30–60 min</a:t>
            </a:r>
          </a:p>
          <a:p>
            <a:pPr marL="578609" indent="-473834" defTabSz="342900">
              <a:spcBef>
                <a:spcPts val="900"/>
              </a:spcBef>
              <a:buFont typeface="Times New Roman"/>
              <a:tabLst/>
              <a:defRPr sz="33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Peak: 2–4 hr</a:t>
            </a:r>
          </a:p>
          <a:p>
            <a:pPr marL="578609" indent="-473834" defTabSz="342900">
              <a:spcBef>
                <a:spcPts val="900"/>
              </a:spcBef>
              <a:buFont typeface="Times New Roman"/>
              <a:tabLst/>
              <a:defRPr sz="33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Duration: 5–8 hr</a:t>
            </a:r>
          </a:p>
          <a:p>
            <a:pPr marL="0" indent="0" defTabSz="342900">
              <a:spcBef>
                <a:spcPts val="1000"/>
              </a:spcBef>
              <a:buSzTx/>
              <a:buNone/>
              <a:tabLst/>
              <a:defRPr b="1" sz="33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✅ Only insulin that can be given IV</a:t>
            </a:r>
          </a:p>
          <a:p>
            <a:pPr marL="0" indent="0" defTabSz="342900">
              <a:spcBef>
                <a:spcPts val="1000"/>
              </a:spcBef>
              <a:buSzTx/>
              <a:buNone/>
              <a:tabLst/>
              <a:defRPr b="1" sz="33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🔹 Uses</a:t>
            </a:r>
          </a:p>
          <a:p>
            <a:pPr marL="578609" indent="-473834" defTabSz="342900">
              <a:spcBef>
                <a:spcPts val="900"/>
              </a:spcBef>
              <a:buFont typeface="Times New Roman"/>
              <a:tabLst/>
              <a:defRPr sz="33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DKA</a:t>
            </a:r>
          </a:p>
          <a:p>
            <a:pPr marL="578609" indent="-473834" defTabSz="342900">
              <a:spcBef>
                <a:spcPts val="900"/>
              </a:spcBef>
              <a:buFont typeface="Times New Roman"/>
              <a:tabLst/>
              <a:defRPr sz="33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HHS</a:t>
            </a:r>
          </a:p>
          <a:p>
            <a:pPr marL="578609" indent="-473834" defTabSz="342900">
              <a:spcBef>
                <a:spcPts val="900"/>
              </a:spcBef>
              <a:buFont typeface="Times New Roman"/>
              <a:tabLst/>
              <a:defRPr sz="33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Perioperative glucose control</a:t>
            </a:r>
          </a:p>
          <a:p>
            <a:pPr marL="578609" indent="-473834" defTabSz="342900">
              <a:spcBef>
                <a:spcPts val="900"/>
              </a:spcBef>
              <a:buFont typeface="Times New Roman"/>
              <a:tabLst/>
              <a:defRPr sz="33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Hyperkalemia (with glucose)</a:t>
            </a:r>
          </a:p>
        </p:txBody>
      </p:sp>
      <p:pic>
        <p:nvPicPr>
          <p:cNvPr id="200" name="IMG_0044.jpeg" descr="IMG_004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234483" y="405172"/>
            <a:ext cx="6931014" cy="483480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1" name="IMG_0045.jpeg" descr="IMG_0045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410735" y="6601866"/>
            <a:ext cx="5653893" cy="55366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2" name="IMG_0047.jpeg" descr="IMG_0047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206894" y="5395743"/>
            <a:ext cx="6986193" cy="79489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INTERMEDIATE ACTING INSULI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pPr/>
            <a:r>
              <a:t>INTERMEDIATE ACTING INSULIN</a:t>
            </a:r>
          </a:p>
        </p:txBody>
      </p:sp>
      <p:sp>
        <p:nvSpPr>
          <p:cNvPr id="205" name="Slide Subtitle"/>
          <p:cNvSpPr txBox="1"/>
          <p:nvPr>
            <p:ph type="body" sz="quarter" idx="1"/>
          </p:nvPr>
        </p:nvSpPr>
        <p:spPr>
          <a:xfrm>
            <a:off x="1206500" y="2372961"/>
            <a:ext cx="21971000" cy="934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6" name="NPH (Neutral Protamine Hagedorn)…"/>
          <p:cNvSpPr txBox="1"/>
          <p:nvPr>
            <p:ph type="body" idx="21"/>
          </p:nvPr>
        </p:nvSpPr>
        <p:spPr>
          <a:xfrm>
            <a:off x="1028080" y="3534826"/>
            <a:ext cx="21971002" cy="825601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defTabSz="914400">
              <a:buSzTx/>
              <a:buNone/>
              <a:tabLst>
                <a:tab pos="279400" algn="l"/>
                <a:tab pos="558800" algn="l"/>
                <a:tab pos="838200" algn="l"/>
                <a:tab pos="1117600" algn="l"/>
                <a:tab pos="1397000" algn="l"/>
                <a:tab pos="1676400" algn="l"/>
                <a:tab pos="1955800" algn="l"/>
                <a:tab pos="2235200" algn="l"/>
                <a:tab pos="2527300" algn="l"/>
                <a:tab pos="2806700" algn="l"/>
                <a:tab pos="3086100" algn="l"/>
                <a:tab pos="3365500" algn="l"/>
              </a:tabLst>
              <a:defRPr sz="3300"/>
            </a:pPr>
          </a:p>
          <a:p>
            <a:pPr marL="0" indent="0" defTabSz="914400">
              <a:buSzTx/>
              <a:buNone/>
              <a:tabLst>
                <a:tab pos="279400" algn="l"/>
                <a:tab pos="558800" algn="l"/>
                <a:tab pos="838200" algn="l"/>
                <a:tab pos="1117600" algn="l"/>
                <a:tab pos="1397000" algn="l"/>
                <a:tab pos="1676400" algn="l"/>
                <a:tab pos="1955800" algn="l"/>
                <a:tab pos="2235200" algn="l"/>
                <a:tab pos="2527300" algn="l"/>
                <a:tab pos="2806700" algn="l"/>
                <a:tab pos="3086100" algn="l"/>
                <a:tab pos="3365500" algn="l"/>
              </a:tabLst>
              <a:defRPr sz="3300"/>
            </a:pPr>
          </a:p>
          <a:p>
            <a:pPr marL="530189" indent="-419826" defTabSz="914400">
              <a:buFont typeface="Times New Roman"/>
              <a:tabLst>
                <a:tab pos="279400" algn="l"/>
                <a:tab pos="558800" algn="l"/>
                <a:tab pos="838200" algn="l"/>
                <a:tab pos="1117600" algn="l"/>
                <a:tab pos="1397000" algn="l"/>
                <a:tab pos="1676400" algn="l"/>
                <a:tab pos="1955800" algn="l"/>
                <a:tab pos="2235200" algn="l"/>
                <a:tab pos="2527300" algn="l"/>
                <a:tab pos="2806700" algn="l"/>
                <a:tab pos="3086100" algn="l"/>
                <a:tab pos="3365500" algn="l"/>
              </a:tabLst>
              <a:defRPr sz="3300"/>
            </a:pPr>
            <a:r>
              <a:t>NPH (Neutral Protamine Hagedorn)</a:t>
            </a:r>
          </a:p>
          <a:p>
            <a:pPr marL="0" indent="0" defTabSz="914400">
              <a:buSzTx/>
              <a:buNone/>
              <a:tabLst>
                <a:tab pos="279400" algn="l"/>
                <a:tab pos="558800" algn="l"/>
                <a:tab pos="838200" algn="l"/>
                <a:tab pos="1117600" algn="l"/>
                <a:tab pos="1397000" algn="l"/>
                <a:tab pos="1676400" algn="l"/>
                <a:tab pos="1955800" algn="l"/>
                <a:tab pos="2235200" algn="l"/>
                <a:tab pos="2527300" algn="l"/>
                <a:tab pos="2806700" algn="l"/>
                <a:tab pos="3086100" algn="l"/>
                <a:tab pos="3365500" algn="l"/>
              </a:tabLst>
              <a:defRPr sz="3300"/>
            </a:pPr>
            <a:r>
              <a:t>🔹 Pharmacokinetics</a:t>
            </a:r>
          </a:p>
          <a:p>
            <a:pPr marL="530189" indent="-419826" defTabSz="914400">
              <a:buFont typeface="Times New Roman"/>
              <a:tabLst>
                <a:tab pos="279400" algn="l"/>
                <a:tab pos="558800" algn="l"/>
                <a:tab pos="838200" algn="l"/>
                <a:tab pos="1117600" algn="l"/>
                <a:tab pos="1397000" algn="l"/>
                <a:tab pos="1676400" algn="l"/>
                <a:tab pos="1955800" algn="l"/>
                <a:tab pos="2235200" algn="l"/>
                <a:tab pos="2527300" algn="l"/>
                <a:tab pos="2806700" algn="l"/>
                <a:tab pos="3086100" algn="l"/>
                <a:tab pos="3365500" algn="l"/>
              </a:tabLst>
              <a:defRPr sz="3300"/>
            </a:pPr>
            <a:r>
              <a:t>Onset: 1–2 hr</a:t>
            </a:r>
          </a:p>
          <a:p>
            <a:pPr marL="530189" indent="-419826" defTabSz="914400">
              <a:buFont typeface="Times New Roman"/>
              <a:tabLst>
                <a:tab pos="279400" algn="l"/>
                <a:tab pos="558800" algn="l"/>
                <a:tab pos="838200" algn="l"/>
                <a:tab pos="1117600" algn="l"/>
                <a:tab pos="1397000" algn="l"/>
                <a:tab pos="1676400" algn="l"/>
                <a:tab pos="1955800" algn="l"/>
                <a:tab pos="2235200" algn="l"/>
                <a:tab pos="2527300" algn="l"/>
                <a:tab pos="2806700" algn="l"/>
                <a:tab pos="3086100" algn="l"/>
                <a:tab pos="3365500" algn="l"/>
              </a:tabLst>
              <a:defRPr sz="3300"/>
            </a:pPr>
            <a:r>
              <a:t>Peak: 4–12 hr</a:t>
            </a:r>
          </a:p>
          <a:p>
            <a:pPr marL="530189" indent="-419826" defTabSz="914400">
              <a:buFont typeface="Times New Roman"/>
              <a:tabLst>
                <a:tab pos="279400" algn="l"/>
                <a:tab pos="558800" algn="l"/>
                <a:tab pos="838200" algn="l"/>
                <a:tab pos="1117600" algn="l"/>
                <a:tab pos="1397000" algn="l"/>
                <a:tab pos="1676400" algn="l"/>
                <a:tab pos="1955800" algn="l"/>
                <a:tab pos="2235200" algn="l"/>
                <a:tab pos="2527300" algn="l"/>
                <a:tab pos="2806700" algn="l"/>
                <a:tab pos="3086100" algn="l"/>
                <a:tab pos="3365500" algn="l"/>
              </a:tabLst>
              <a:defRPr sz="3300"/>
            </a:pPr>
            <a:r>
              <a:t>Duration: 12–18 hr</a:t>
            </a:r>
          </a:p>
          <a:p>
            <a:pPr marL="0" indent="0" defTabSz="914400">
              <a:buSzTx/>
              <a:buNone/>
              <a:tabLst>
                <a:tab pos="279400" algn="l"/>
                <a:tab pos="558800" algn="l"/>
                <a:tab pos="838200" algn="l"/>
                <a:tab pos="1117600" algn="l"/>
                <a:tab pos="1397000" algn="l"/>
                <a:tab pos="1676400" algn="l"/>
                <a:tab pos="1955800" algn="l"/>
                <a:tab pos="2235200" algn="l"/>
                <a:tab pos="2527300" algn="l"/>
                <a:tab pos="2806700" algn="l"/>
                <a:tab pos="3086100" algn="l"/>
                <a:tab pos="3365500" algn="l"/>
              </a:tabLst>
              <a:defRPr sz="3300"/>
            </a:pPr>
            <a:r>
              <a:t>🔹 Mechanism</a:t>
            </a:r>
          </a:p>
          <a:p>
            <a:pPr marL="0" indent="0" defTabSz="914400">
              <a:buSzTx/>
              <a:buNone/>
              <a:tabLst>
                <a:tab pos="279400" algn="l"/>
                <a:tab pos="558800" algn="l"/>
                <a:tab pos="838200" algn="l"/>
                <a:tab pos="1117600" algn="l"/>
                <a:tab pos="1397000" algn="l"/>
                <a:tab pos="1676400" algn="l"/>
                <a:tab pos="1955800" algn="l"/>
                <a:tab pos="2235200" algn="l"/>
                <a:tab pos="2527300" algn="l"/>
                <a:tab pos="2806700" algn="l"/>
                <a:tab pos="3086100" algn="l"/>
                <a:tab pos="3365500" algn="l"/>
              </a:tabLst>
              <a:defRPr sz="3300"/>
            </a:pPr>
            <a:r>
              <a:t>Insulin + protamine → delayed absorption.</a:t>
            </a:r>
          </a:p>
          <a:p>
            <a:pPr marL="0" indent="0" defTabSz="914400">
              <a:buSzTx/>
              <a:buNone/>
              <a:tabLst>
                <a:tab pos="279400" algn="l"/>
                <a:tab pos="558800" algn="l"/>
                <a:tab pos="838200" algn="l"/>
                <a:tab pos="1117600" algn="l"/>
                <a:tab pos="1397000" algn="l"/>
                <a:tab pos="1676400" algn="l"/>
                <a:tab pos="1955800" algn="l"/>
                <a:tab pos="2235200" algn="l"/>
                <a:tab pos="2527300" algn="l"/>
                <a:tab pos="2806700" algn="l"/>
                <a:tab pos="3086100" algn="l"/>
                <a:tab pos="3365500" algn="l"/>
              </a:tabLst>
              <a:defRPr sz="3300"/>
            </a:pPr>
            <a:r>
              <a:t>🔹 Important</a:t>
            </a:r>
          </a:p>
          <a:p>
            <a:pPr marL="0" indent="0" defTabSz="914400">
              <a:buSzTx/>
              <a:buNone/>
              <a:tabLst>
                <a:tab pos="279400" algn="l"/>
                <a:tab pos="558800" algn="l"/>
                <a:tab pos="838200" algn="l"/>
                <a:tab pos="1117600" algn="l"/>
                <a:tab pos="1397000" algn="l"/>
                <a:tab pos="1676400" algn="l"/>
                <a:tab pos="1955800" algn="l"/>
                <a:tab pos="2235200" algn="l"/>
                <a:tab pos="2527300" algn="l"/>
                <a:tab pos="2806700" algn="l"/>
                <a:tab pos="3086100" algn="l"/>
                <a:tab pos="3365500" algn="l"/>
              </a:tabLst>
              <a:defRPr sz="3300"/>
            </a:pPr>
            <a:r>
              <a:t>⚠ Cloudy suspension → must roll before use.</a:t>
            </a:r>
          </a:p>
          <a:p>
            <a:pPr marL="0" indent="0" defTabSz="914400">
              <a:buSzTx/>
              <a:buNone/>
              <a:tabLst>
                <a:tab pos="279400" algn="l"/>
                <a:tab pos="558800" algn="l"/>
                <a:tab pos="838200" algn="l"/>
                <a:tab pos="1117600" algn="l"/>
                <a:tab pos="1397000" algn="l"/>
                <a:tab pos="1676400" algn="l"/>
                <a:tab pos="1955800" algn="l"/>
                <a:tab pos="2235200" algn="l"/>
                <a:tab pos="2527300" algn="l"/>
                <a:tab pos="2806700" algn="l"/>
                <a:tab pos="3086100" algn="l"/>
                <a:tab pos="3365500" algn="l"/>
              </a:tabLst>
              <a:defRPr sz="3300"/>
            </a:pPr>
            <a:r>
              <a:t>🔹 Disadvantage</a:t>
            </a:r>
          </a:p>
          <a:p>
            <a:pPr marL="0" indent="0" defTabSz="914400">
              <a:buSzTx/>
              <a:buNone/>
              <a:tabLst>
                <a:tab pos="279400" algn="l"/>
                <a:tab pos="558800" algn="l"/>
                <a:tab pos="838200" algn="l"/>
                <a:tab pos="1117600" algn="l"/>
                <a:tab pos="1397000" algn="l"/>
                <a:tab pos="1676400" algn="l"/>
                <a:tab pos="1955800" algn="l"/>
                <a:tab pos="2235200" algn="l"/>
                <a:tab pos="2527300" algn="l"/>
                <a:tab pos="2806700" algn="l"/>
                <a:tab pos="3086100" algn="l"/>
                <a:tab pos="3365500" algn="l"/>
              </a:tabLst>
              <a:defRPr sz="3300"/>
            </a:pPr>
            <a:r>
              <a:t>❌ Pronounced peak → risk of hypoglycemia</a:t>
            </a:r>
          </a:p>
        </p:txBody>
      </p:sp>
      <p:pic>
        <p:nvPicPr>
          <p:cNvPr id="207" name="IMG_0049.jpeg" descr="IMG_0049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433583" y="724673"/>
            <a:ext cx="4447388" cy="49083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8" name="IMG_0050.jpeg" descr="IMG_0050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081000" y="2685120"/>
            <a:ext cx="4717823" cy="46430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LONG ACTING INSULI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pPr/>
            <a:r>
              <a:t>LONG ACTING INSULIN</a:t>
            </a:r>
          </a:p>
        </p:txBody>
      </p:sp>
      <p:sp>
        <p:nvSpPr>
          <p:cNvPr id="211" name="Slide Subtitle"/>
          <p:cNvSpPr txBox="1"/>
          <p:nvPr>
            <p:ph type="body" sz="quarter" idx="1"/>
          </p:nvPr>
        </p:nvSpPr>
        <p:spPr>
          <a:xfrm>
            <a:off x="1206500" y="2372961"/>
            <a:ext cx="21971000" cy="934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2" name="Slide bullet text"/>
          <p:cNvSpPr txBox="1"/>
          <p:nvPr>
            <p:ph type="body" idx="21"/>
          </p:nvPr>
        </p:nvSpPr>
        <p:spPr>
          <a:xfrm>
            <a:off x="938870" y="2910358"/>
            <a:ext cx="21971002" cy="8256011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3" name="Insulin Glargine…"/>
          <p:cNvSpPr txBox="1"/>
          <p:nvPr/>
        </p:nvSpPr>
        <p:spPr>
          <a:xfrm>
            <a:off x="375177" y="2107387"/>
            <a:ext cx="13850918" cy="95012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800"/>
            </a:pPr>
          </a:p>
          <a:p>
            <a:pPr marL="620514" indent="-480814">
              <a:buSzPct val="123000"/>
              <a:buFont typeface="Times New Roman"/>
              <a:buChar char="•"/>
              <a:defRPr sz="3800"/>
            </a:pPr>
            <a:r>
              <a:t>Insulin Glargine</a:t>
            </a:r>
          </a:p>
          <a:p>
            <a:pPr marL="620514" indent="-480814">
              <a:buSzPct val="123000"/>
              <a:buFont typeface="Times New Roman"/>
              <a:buChar char="•"/>
              <a:defRPr sz="3800"/>
            </a:pPr>
            <a:r>
              <a:t>Insulin Detemir</a:t>
            </a:r>
          </a:p>
          <a:p>
            <a:pPr>
              <a:defRPr sz="3800"/>
            </a:pPr>
            <a:r>
              <a:t>🔹 Pharmacokinetics</a:t>
            </a:r>
          </a:p>
          <a:p>
            <a:pPr marL="620514" indent="-480814">
              <a:buSzPct val="123000"/>
              <a:buFont typeface="Times New Roman"/>
              <a:buChar char="•"/>
              <a:defRPr sz="3800"/>
            </a:pPr>
            <a:r>
              <a:t>Onset: 1–2 hr</a:t>
            </a:r>
          </a:p>
          <a:p>
            <a:pPr marL="620514" indent="-480814">
              <a:buSzPct val="123000"/>
              <a:buFont typeface="Times New Roman"/>
              <a:buChar char="•"/>
              <a:defRPr sz="3800"/>
            </a:pPr>
            <a:r>
              <a:t>Peak: No significant peak</a:t>
            </a:r>
          </a:p>
          <a:p>
            <a:pPr marL="620514" indent="-480814">
              <a:buSzPct val="123000"/>
              <a:buFont typeface="Times New Roman"/>
              <a:buChar char="•"/>
              <a:defRPr sz="3800"/>
            </a:pPr>
            <a:r>
              <a:t>Duration: ~20–24 hr</a:t>
            </a:r>
          </a:p>
          <a:p>
            <a:pPr>
              <a:defRPr sz="3800"/>
            </a:pPr>
            <a:r>
              <a:t>🔹 Mechanism</a:t>
            </a:r>
          </a:p>
          <a:p>
            <a:pPr marL="620514" indent="-480814">
              <a:buSzPct val="123000"/>
              <a:buFont typeface="Times New Roman"/>
              <a:buChar char="•"/>
              <a:defRPr sz="3800"/>
            </a:pPr>
            <a:r>
              <a:t>Glargine: Precipitates in subcutaneous tissue → slow release</a:t>
            </a:r>
          </a:p>
          <a:p>
            <a:pPr marL="620514" indent="-480814">
              <a:buSzPct val="123000"/>
              <a:buFont typeface="Times New Roman"/>
              <a:buChar char="•"/>
              <a:defRPr sz="3800"/>
            </a:pPr>
            <a:r>
              <a:t>Detemir: Albumin binding → prolonged action</a:t>
            </a:r>
          </a:p>
          <a:p>
            <a:pPr>
              <a:defRPr sz="3800"/>
            </a:pPr>
            <a:r>
              <a:t>🔹 Clinical Use</a:t>
            </a:r>
          </a:p>
          <a:p>
            <a:pPr marL="620514" indent="-480814">
              <a:buSzPct val="123000"/>
              <a:buFont typeface="Times New Roman"/>
              <a:buChar char="•"/>
              <a:defRPr sz="3800"/>
            </a:pPr>
            <a:r>
              <a:t>Provides basal insulin coverage</a:t>
            </a:r>
          </a:p>
          <a:p>
            <a:pPr marL="620514" indent="-480814">
              <a:buSzPct val="123000"/>
              <a:buFont typeface="Times New Roman"/>
              <a:buChar char="•"/>
              <a:defRPr sz="3800"/>
            </a:pPr>
            <a:r>
              <a:t>Once daily (sometimes detemir twice daily)</a:t>
            </a:r>
          </a:p>
          <a:p>
            <a:pPr>
              <a:defRPr sz="3800"/>
            </a:pPr>
            <a:r>
              <a:t>🔹 Advantage</a:t>
            </a:r>
          </a:p>
          <a:p>
            <a:pPr>
              <a:defRPr sz="3800"/>
            </a:pPr>
            <a:r>
              <a:t>✔ Lower nocturnal hypoglycemia vs NPH</a:t>
            </a:r>
          </a:p>
        </p:txBody>
      </p:sp>
      <p:pic>
        <p:nvPicPr>
          <p:cNvPr id="214" name="IMG_0054.jpeg" descr="IMG_005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846776" y="2783313"/>
            <a:ext cx="10325101" cy="32131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15" name="IMG_0053.jpeg" descr="IMG_0053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456531" y="7326661"/>
            <a:ext cx="8818693" cy="686137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127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>
            <a:tab pos="355600" algn="l"/>
            <a:tab pos="711200" algn="l"/>
            <a:tab pos="1066800" algn="l"/>
            <a:tab pos="1422400" algn="l"/>
            <a:tab pos="1778000" algn="l"/>
            <a:tab pos="2133600" algn="l"/>
            <a:tab pos="2489200" algn="l"/>
            <a:tab pos="2844800" algn="l"/>
            <a:tab pos="3200400" algn="l"/>
            <a:tab pos="3556000" algn="l"/>
            <a:tab pos="3911600" algn="l"/>
            <a:tab pos="4267200" algn="l"/>
          </a:tabLst>
          <a:defRPr b="0" baseline="0" cap="none" i="0" spc="0" strike="noStrike" sz="4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127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>
            <a:tab pos="355600" algn="l"/>
            <a:tab pos="711200" algn="l"/>
            <a:tab pos="1066800" algn="l"/>
            <a:tab pos="1422400" algn="l"/>
            <a:tab pos="1778000" algn="l"/>
            <a:tab pos="2133600" algn="l"/>
            <a:tab pos="2489200" algn="l"/>
            <a:tab pos="2844800" algn="l"/>
            <a:tab pos="3200400" algn="l"/>
            <a:tab pos="3556000" algn="l"/>
            <a:tab pos="3911600" algn="l"/>
            <a:tab pos="4267200" algn="l"/>
          </a:tabLst>
          <a:defRPr b="0" baseline="0" cap="none" i="0" spc="0" strike="noStrike" sz="4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127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>
            <a:tab pos="355600" algn="l"/>
            <a:tab pos="711200" algn="l"/>
            <a:tab pos="1066800" algn="l"/>
            <a:tab pos="1422400" algn="l"/>
            <a:tab pos="1778000" algn="l"/>
            <a:tab pos="2133600" algn="l"/>
            <a:tab pos="2489200" algn="l"/>
            <a:tab pos="2844800" algn="l"/>
            <a:tab pos="3200400" algn="l"/>
            <a:tab pos="3556000" algn="l"/>
            <a:tab pos="3911600" algn="l"/>
            <a:tab pos="4267200" algn="l"/>
          </a:tabLst>
          <a:defRPr b="0" baseline="0" cap="none" i="0" spc="0" strike="noStrike" sz="4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127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>
            <a:tab pos="355600" algn="l"/>
            <a:tab pos="711200" algn="l"/>
            <a:tab pos="1066800" algn="l"/>
            <a:tab pos="1422400" algn="l"/>
            <a:tab pos="1778000" algn="l"/>
            <a:tab pos="2133600" algn="l"/>
            <a:tab pos="2489200" algn="l"/>
            <a:tab pos="2844800" algn="l"/>
            <a:tab pos="3200400" algn="l"/>
            <a:tab pos="3556000" algn="l"/>
            <a:tab pos="3911600" algn="l"/>
            <a:tab pos="4267200" algn="l"/>
          </a:tabLst>
          <a:defRPr b="0" baseline="0" cap="none" i="0" spc="0" strike="noStrike" sz="4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