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6"/>
  </p:notesMasterIdLst>
  <p:handoutMasterIdLst>
    <p:handoutMasterId r:id="rId47"/>
  </p:handoutMasterIdLst>
  <p:sldIdLst>
    <p:sldId id="257" r:id="rId5"/>
    <p:sldId id="258" r:id="rId6"/>
    <p:sldId id="262" r:id="rId7"/>
    <p:sldId id="270" r:id="rId8"/>
    <p:sldId id="265" r:id="rId9"/>
    <p:sldId id="271" r:id="rId10"/>
    <p:sldId id="266" r:id="rId11"/>
    <p:sldId id="267" r:id="rId12"/>
    <p:sldId id="294" r:id="rId13"/>
    <p:sldId id="269" r:id="rId14"/>
    <p:sldId id="302" r:id="rId15"/>
    <p:sldId id="273" r:id="rId16"/>
    <p:sldId id="274" r:id="rId17"/>
    <p:sldId id="275" r:id="rId18"/>
    <p:sldId id="276" r:id="rId19"/>
    <p:sldId id="293" r:id="rId20"/>
    <p:sldId id="268" r:id="rId21"/>
    <p:sldId id="295" r:id="rId22"/>
    <p:sldId id="264" r:id="rId23"/>
    <p:sldId id="303" r:id="rId24"/>
    <p:sldId id="263" r:id="rId25"/>
    <p:sldId id="279" r:id="rId26"/>
    <p:sldId id="278" r:id="rId27"/>
    <p:sldId id="280" r:id="rId28"/>
    <p:sldId id="281" r:id="rId29"/>
    <p:sldId id="282" r:id="rId30"/>
    <p:sldId id="290" r:id="rId31"/>
    <p:sldId id="291" r:id="rId32"/>
    <p:sldId id="284" r:id="rId33"/>
    <p:sldId id="285" r:id="rId34"/>
    <p:sldId id="286" r:id="rId35"/>
    <p:sldId id="287" r:id="rId36"/>
    <p:sldId id="288" r:id="rId37"/>
    <p:sldId id="289" r:id="rId38"/>
    <p:sldId id="296" r:id="rId39"/>
    <p:sldId id="297" r:id="rId40"/>
    <p:sldId id="298" r:id="rId41"/>
    <p:sldId id="299" r:id="rId42"/>
    <p:sldId id="300" r:id="rId43"/>
    <p:sldId id="301" r:id="rId44"/>
    <p:sldId id="292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91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04" autoAdjust="0"/>
  </p:normalViewPr>
  <p:slideViewPr>
    <p:cSldViewPr snapToGrid="0">
      <p:cViewPr varScale="1">
        <p:scale>
          <a:sx n="70" d="100"/>
          <a:sy n="70" d="100"/>
        </p:scale>
        <p:origin x="11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234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hima Sakthivel" userId="33514a535e5cbe3e" providerId="LiveId" clId="{8673945B-2D18-4881-9640-ED81F934E33F}"/>
    <pc:docChg chg="undo custSel addSld modSld">
      <pc:chgData name="Mahima Sakthivel" userId="33514a535e5cbe3e" providerId="LiveId" clId="{8673945B-2D18-4881-9640-ED81F934E33F}" dt="2025-11-25T17:40:28.320" v="624" actId="20577"/>
      <pc:docMkLst>
        <pc:docMk/>
      </pc:docMkLst>
      <pc:sldChg chg="addSp modSp mod modClrScheme chgLayout">
        <pc:chgData name="Mahima Sakthivel" userId="33514a535e5cbe3e" providerId="LiveId" clId="{8673945B-2D18-4881-9640-ED81F934E33F}" dt="2025-11-25T16:56:25.601" v="370" actId="20577"/>
        <pc:sldMkLst>
          <pc:docMk/>
          <pc:sldMk cId="1990881570" sldId="257"/>
        </pc:sldMkLst>
        <pc:spChg chg="mod ord">
          <ac:chgData name="Mahima Sakthivel" userId="33514a535e5cbe3e" providerId="LiveId" clId="{8673945B-2D18-4881-9640-ED81F934E33F}" dt="2025-11-25T16:55:42.438" v="369" actId="20577"/>
          <ac:spMkLst>
            <pc:docMk/>
            <pc:sldMk cId="1990881570" sldId="257"/>
            <ac:spMk id="2" creationId="{00000000-0000-0000-0000-000000000000}"/>
          </ac:spMkLst>
        </pc:spChg>
        <pc:spChg chg="mod ord">
          <ac:chgData name="Mahima Sakthivel" userId="33514a535e5cbe3e" providerId="LiveId" clId="{8673945B-2D18-4881-9640-ED81F934E33F}" dt="2025-11-25T16:27:31.332" v="71" actId="700"/>
          <ac:spMkLst>
            <pc:docMk/>
            <pc:sldMk cId="1990881570" sldId="257"/>
            <ac:spMk id="3" creationId="{00000000-0000-0000-0000-000000000000}"/>
          </ac:spMkLst>
        </pc:spChg>
        <pc:spChg chg="add mod">
          <ac:chgData name="Mahima Sakthivel" userId="33514a535e5cbe3e" providerId="LiveId" clId="{8673945B-2D18-4881-9640-ED81F934E33F}" dt="2025-11-25T16:56:25.601" v="370" actId="20577"/>
          <ac:spMkLst>
            <pc:docMk/>
            <pc:sldMk cId="1990881570" sldId="257"/>
            <ac:spMk id="4" creationId="{F5204463-70EF-9451-5CEA-99A9DDD4531B}"/>
          </ac:spMkLst>
        </pc:spChg>
      </pc:sldChg>
      <pc:sldChg chg="modSp mod">
        <pc:chgData name="Mahima Sakthivel" userId="33514a535e5cbe3e" providerId="LiveId" clId="{8673945B-2D18-4881-9640-ED81F934E33F}" dt="2025-11-25T16:58:52.159" v="394" actId="20577"/>
        <pc:sldMkLst>
          <pc:docMk/>
          <pc:sldMk cId="56685722" sldId="258"/>
        </pc:sldMkLst>
        <pc:spChg chg="mod">
          <ac:chgData name="Mahima Sakthivel" userId="33514a535e5cbe3e" providerId="LiveId" clId="{8673945B-2D18-4881-9640-ED81F934E33F}" dt="2025-11-25T16:58:52.159" v="394" actId="20577"/>
          <ac:spMkLst>
            <pc:docMk/>
            <pc:sldMk cId="56685722" sldId="258"/>
            <ac:spMk id="14" creationId="{00000000-0000-0000-0000-000000000000}"/>
          </ac:spMkLst>
        </pc:spChg>
      </pc:sldChg>
      <pc:sldChg chg="modSp mod">
        <pc:chgData name="Mahima Sakthivel" userId="33514a535e5cbe3e" providerId="LiveId" clId="{8673945B-2D18-4881-9640-ED81F934E33F}" dt="2025-11-25T17:02:22.149" v="397" actId="20577"/>
        <pc:sldMkLst>
          <pc:docMk/>
          <pc:sldMk cId="1917338382" sldId="265"/>
        </pc:sldMkLst>
        <pc:spChg chg="mod">
          <ac:chgData name="Mahima Sakthivel" userId="33514a535e5cbe3e" providerId="LiveId" clId="{8673945B-2D18-4881-9640-ED81F934E33F}" dt="2025-11-25T17:02:22.149" v="397" actId="20577"/>
          <ac:spMkLst>
            <pc:docMk/>
            <pc:sldMk cId="1917338382" sldId="265"/>
            <ac:spMk id="3" creationId="{08234E98-A1B1-A310-AF49-3F915675D80D}"/>
          </ac:spMkLst>
        </pc:spChg>
      </pc:sldChg>
      <pc:sldChg chg="modSp mod">
        <pc:chgData name="Mahima Sakthivel" userId="33514a535e5cbe3e" providerId="LiveId" clId="{8673945B-2D18-4881-9640-ED81F934E33F}" dt="2025-11-25T16:39:43.790" v="339" actId="20577"/>
        <pc:sldMkLst>
          <pc:docMk/>
          <pc:sldMk cId="1413702583" sldId="270"/>
        </pc:sldMkLst>
        <pc:spChg chg="mod">
          <ac:chgData name="Mahima Sakthivel" userId="33514a535e5cbe3e" providerId="LiveId" clId="{8673945B-2D18-4881-9640-ED81F934E33F}" dt="2025-11-25T16:38:12.735" v="268" actId="20577"/>
          <ac:spMkLst>
            <pc:docMk/>
            <pc:sldMk cId="1413702583" sldId="270"/>
            <ac:spMk id="3" creationId="{74EB5C8F-3E4E-6202-26BA-FD394AD2B84B}"/>
          </ac:spMkLst>
        </pc:spChg>
        <pc:spChg chg="mod">
          <ac:chgData name="Mahima Sakthivel" userId="33514a535e5cbe3e" providerId="LiveId" clId="{8673945B-2D18-4881-9640-ED81F934E33F}" dt="2025-11-25T16:39:43.790" v="339" actId="20577"/>
          <ac:spMkLst>
            <pc:docMk/>
            <pc:sldMk cId="1413702583" sldId="270"/>
            <ac:spMk id="5" creationId="{0FF1BBFA-3BC9-96B0-DA45-399EF37D7CC2}"/>
          </ac:spMkLst>
        </pc:spChg>
      </pc:sldChg>
      <pc:sldChg chg="modSp mod">
        <pc:chgData name="Mahima Sakthivel" userId="33514a535e5cbe3e" providerId="LiveId" clId="{8673945B-2D18-4881-9640-ED81F934E33F}" dt="2025-11-25T17:40:28.320" v="624" actId="20577"/>
        <pc:sldMkLst>
          <pc:docMk/>
          <pc:sldMk cId="3526729946" sldId="282"/>
        </pc:sldMkLst>
        <pc:spChg chg="mod">
          <ac:chgData name="Mahima Sakthivel" userId="33514a535e5cbe3e" providerId="LiveId" clId="{8673945B-2D18-4881-9640-ED81F934E33F}" dt="2025-11-25T17:40:28.320" v="624" actId="20577"/>
          <ac:spMkLst>
            <pc:docMk/>
            <pc:sldMk cId="3526729946" sldId="282"/>
            <ac:spMk id="3" creationId="{904C7087-2754-3BA7-D082-69DE19B0FEFA}"/>
          </ac:spMkLst>
        </pc:spChg>
      </pc:sldChg>
      <pc:sldChg chg="addSp delSp modSp mod">
        <pc:chgData name="Mahima Sakthivel" userId="33514a535e5cbe3e" providerId="LiveId" clId="{8673945B-2D18-4881-9640-ED81F934E33F}" dt="2025-11-25T16:54:38.150" v="367" actId="122"/>
        <pc:sldMkLst>
          <pc:docMk/>
          <pc:sldMk cId="3004495596" sldId="292"/>
        </pc:sldMkLst>
        <pc:spChg chg="mod">
          <ac:chgData name="Mahima Sakthivel" userId="33514a535e5cbe3e" providerId="LiveId" clId="{8673945B-2D18-4881-9640-ED81F934E33F}" dt="2025-11-25T16:54:38.150" v="367" actId="122"/>
          <ac:spMkLst>
            <pc:docMk/>
            <pc:sldMk cId="3004495596" sldId="292"/>
            <ac:spMk id="5" creationId="{07F306C3-ACE3-E3D5-F617-5498E7D7AD21}"/>
          </ac:spMkLst>
        </pc:spChg>
        <pc:picChg chg="add mod">
          <ac:chgData name="Mahima Sakthivel" userId="33514a535e5cbe3e" providerId="LiveId" clId="{8673945B-2D18-4881-9640-ED81F934E33F}" dt="2025-11-25T16:54:23.514" v="365" actId="1076"/>
          <ac:picMkLst>
            <pc:docMk/>
            <pc:sldMk cId="3004495596" sldId="292"/>
            <ac:picMk id="2" creationId="{291D1EC9-985F-689B-30B7-B4CA0C577971}"/>
          </ac:picMkLst>
        </pc:picChg>
        <pc:picChg chg="del">
          <ac:chgData name="Mahima Sakthivel" userId="33514a535e5cbe3e" providerId="LiveId" clId="{8673945B-2D18-4881-9640-ED81F934E33F}" dt="2025-11-25T16:53:42.268" v="357" actId="21"/>
          <ac:picMkLst>
            <pc:docMk/>
            <pc:sldMk cId="3004495596" sldId="292"/>
            <ac:picMk id="4" creationId="{29A186FB-C044-4F28-4766-75371E143D09}"/>
          </ac:picMkLst>
        </pc:picChg>
      </pc:sldChg>
      <pc:sldChg chg="modSp mod">
        <pc:chgData name="Mahima Sakthivel" userId="33514a535e5cbe3e" providerId="LiveId" clId="{8673945B-2D18-4881-9640-ED81F934E33F}" dt="2025-11-25T16:44:54.086" v="356" actId="255"/>
        <pc:sldMkLst>
          <pc:docMk/>
          <pc:sldMk cId="1340007084" sldId="293"/>
        </pc:sldMkLst>
        <pc:spChg chg="mod">
          <ac:chgData name="Mahima Sakthivel" userId="33514a535e5cbe3e" providerId="LiveId" clId="{8673945B-2D18-4881-9640-ED81F934E33F}" dt="2025-11-25T16:44:54.086" v="356" actId="255"/>
          <ac:spMkLst>
            <pc:docMk/>
            <pc:sldMk cId="1340007084" sldId="293"/>
            <ac:spMk id="5" creationId="{AAA50920-017C-DE4A-CA18-E0DAAC207F92}"/>
          </ac:spMkLst>
        </pc:spChg>
      </pc:sldChg>
      <pc:sldChg chg="modSp mod">
        <pc:chgData name="Mahima Sakthivel" userId="33514a535e5cbe3e" providerId="LiveId" clId="{8673945B-2D18-4881-9640-ED81F934E33F}" dt="2025-11-25T17:18:56.577" v="405" actId="1076"/>
        <pc:sldMkLst>
          <pc:docMk/>
          <pc:sldMk cId="4212156787" sldId="299"/>
        </pc:sldMkLst>
        <pc:spChg chg="mod">
          <ac:chgData name="Mahima Sakthivel" userId="33514a535e5cbe3e" providerId="LiveId" clId="{8673945B-2D18-4881-9640-ED81F934E33F}" dt="2025-11-25T17:18:56.577" v="405" actId="1076"/>
          <ac:spMkLst>
            <pc:docMk/>
            <pc:sldMk cId="4212156787" sldId="299"/>
            <ac:spMk id="3" creationId="{313351C1-82D1-38E8-53EC-0C67E48B5AB6}"/>
          </ac:spMkLst>
        </pc:spChg>
      </pc:sldChg>
      <pc:sldChg chg="modSp mod">
        <pc:chgData name="Mahima Sakthivel" userId="33514a535e5cbe3e" providerId="LiveId" clId="{8673945B-2D18-4881-9640-ED81F934E33F}" dt="2025-11-25T17:19:31.025" v="409" actId="27636"/>
        <pc:sldMkLst>
          <pc:docMk/>
          <pc:sldMk cId="3107205277" sldId="300"/>
        </pc:sldMkLst>
        <pc:spChg chg="mod">
          <ac:chgData name="Mahima Sakthivel" userId="33514a535e5cbe3e" providerId="LiveId" clId="{8673945B-2D18-4881-9640-ED81F934E33F}" dt="2025-11-25T17:19:31.025" v="409" actId="27636"/>
          <ac:spMkLst>
            <pc:docMk/>
            <pc:sldMk cId="3107205277" sldId="300"/>
            <ac:spMk id="3" creationId="{5D5AC3FD-67A3-03B3-3F02-DC7A996208CC}"/>
          </ac:spMkLst>
        </pc:spChg>
      </pc:sldChg>
      <pc:sldChg chg="modSp new mod">
        <pc:chgData name="Mahima Sakthivel" userId="33514a535e5cbe3e" providerId="LiveId" clId="{8673945B-2D18-4881-9640-ED81F934E33F}" dt="2025-11-25T17:23:17.683" v="607" actId="20577"/>
        <pc:sldMkLst>
          <pc:docMk/>
          <pc:sldMk cId="4107319492" sldId="302"/>
        </pc:sldMkLst>
        <pc:spChg chg="mod">
          <ac:chgData name="Mahima Sakthivel" userId="33514a535e5cbe3e" providerId="LiveId" clId="{8673945B-2D18-4881-9640-ED81F934E33F}" dt="2025-11-25T17:21:22.510" v="416" actId="20577"/>
          <ac:spMkLst>
            <pc:docMk/>
            <pc:sldMk cId="4107319492" sldId="302"/>
            <ac:spMk id="2" creationId="{CCFDFD0E-E199-5438-EF12-79A4EBF7B503}"/>
          </ac:spMkLst>
        </pc:spChg>
        <pc:spChg chg="mod">
          <ac:chgData name="Mahima Sakthivel" userId="33514a535e5cbe3e" providerId="LiveId" clId="{8673945B-2D18-4881-9640-ED81F934E33F}" dt="2025-11-25T17:23:17.683" v="607" actId="20577"/>
          <ac:spMkLst>
            <pc:docMk/>
            <pc:sldMk cId="4107319492" sldId="302"/>
            <ac:spMk id="3" creationId="{E4282364-4368-87B4-8E17-8501361E9738}"/>
          </ac:spMkLst>
        </pc:spChg>
      </pc:sldChg>
      <pc:sldChg chg="addSp delSp modSp new mod">
        <pc:chgData name="Mahima Sakthivel" userId="33514a535e5cbe3e" providerId="LiveId" clId="{8673945B-2D18-4881-9640-ED81F934E33F}" dt="2025-11-25T17:32:20.768" v="616" actId="20577"/>
        <pc:sldMkLst>
          <pc:docMk/>
          <pc:sldMk cId="804091024" sldId="303"/>
        </pc:sldMkLst>
        <pc:spChg chg="mod">
          <ac:chgData name="Mahima Sakthivel" userId="33514a535e5cbe3e" providerId="LiveId" clId="{8673945B-2D18-4881-9640-ED81F934E33F}" dt="2025-11-25T17:32:20.768" v="616" actId="20577"/>
          <ac:spMkLst>
            <pc:docMk/>
            <pc:sldMk cId="804091024" sldId="303"/>
            <ac:spMk id="2" creationId="{670E2AC1-8D3E-D074-A736-A8F5D211FC07}"/>
          </ac:spMkLst>
        </pc:spChg>
        <pc:spChg chg="del">
          <ac:chgData name="Mahima Sakthivel" userId="33514a535e5cbe3e" providerId="LiveId" clId="{8673945B-2D18-4881-9640-ED81F934E33F}" dt="2025-11-25T17:31:34.810" v="609" actId="22"/>
          <ac:spMkLst>
            <pc:docMk/>
            <pc:sldMk cId="804091024" sldId="303"/>
            <ac:spMk id="3" creationId="{599D58F2-280F-F692-42E8-7D159C9F7942}"/>
          </ac:spMkLst>
        </pc:spChg>
        <pc:picChg chg="add mod ord">
          <ac:chgData name="Mahima Sakthivel" userId="33514a535e5cbe3e" providerId="LiveId" clId="{8673945B-2D18-4881-9640-ED81F934E33F}" dt="2025-11-25T17:31:52.261" v="614" actId="14100"/>
          <ac:picMkLst>
            <pc:docMk/>
            <pc:sldMk cId="804091024" sldId="303"/>
            <ac:picMk id="5" creationId="{FBAB04FF-59A2-BF2D-85F7-15E47631BD0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C2751-278C-4682-9C3F-0FF7B4FCFAE7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86890-466E-41CD-A28A-B1EBDF22CA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294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F0845-D09E-4AF9-9623-EA7EA0297EF3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CD11A-EED3-40CE-98A3-28FEE84867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7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CD11A-EED3-40CE-98A3-28FEE84867B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16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9693A-2307-4FDC-9539-08DC9083DDED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0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1EA7-B10E-4739-92FE-8993461CC0B7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54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91661"/>
            <a:ext cx="2628900" cy="49090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91661"/>
            <a:ext cx="7734300" cy="49090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DC13F-2D2A-49BA-966D-6530A12E7C15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50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0E1C1-C26F-4479-A8BD-144B4C139DA5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94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38"/>
            <a:ext cx="10515600" cy="2862262"/>
          </a:xfrm>
        </p:spPr>
        <p:txBody>
          <a:bodyPr anchor="b"/>
          <a:lstStyle>
            <a:lvl1pPr>
              <a:lnSpc>
                <a:spcPct val="100000"/>
              </a:lnSpc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515600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9E61-C2D6-49AB-83F2-8FC9FEFBDAFD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27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825625"/>
            <a:ext cx="489204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baseline="0" noProof="0" dirty="0" smtClean="0">
                <a:solidFill>
                  <a:schemeClr val="bg1"/>
                </a:solidFill>
              </a:defRPr>
            </a:lvl1pPr>
            <a:lvl2pPr>
              <a:defRPr lang="en-US" baseline="0" noProof="0" dirty="0" smtClean="0">
                <a:solidFill>
                  <a:schemeClr val="bg1"/>
                </a:solidFill>
              </a:defRPr>
            </a:lvl2pPr>
            <a:lvl3pPr>
              <a:defRPr lang="en-US" baseline="0" noProof="0" dirty="0" smtClean="0">
                <a:solidFill>
                  <a:schemeClr val="bg1"/>
                </a:solidFill>
              </a:defRPr>
            </a:lvl3pPr>
            <a:lvl4pPr>
              <a:defRPr lang="en-US" baseline="0" noProof="0" dirty="0" smtClean="0">
                <a:solidFill>
                  <a:schemeClr val="bg1"/>
                </a:solidFill>
              </a:defRPr>
            </a:lvl4pPr>
            <a:lvl5pPr>
              <a:defRPr lang="en-US" baseline="0" noProof="0" dirty="0" smtClean="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650524" y="1825625"/>
            <a:ext cx="489204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BE74F-367A-4D3C-8AA7-FA60CCA05EAE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93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9150"/>
            <a:ext cx="10094976" cy="11521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489204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498723"/>
            <a:ext cx="4892040" cy="310197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753" y="1828800"/>
            <a:ext cx="489204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656753" y="2498723"/>
            <a:ext cx="4892040" cy="310197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E3F9C-6465-4987-8E4E-615CFD4753AA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6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9EFD6-3C20-43C6-9E75-1A9D48D9576F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85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3D5A-A484-46EE-9DC8-9A16BFF8327E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605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599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00600" y="987425"/>
            <a:ext cx="5753100" cy="4613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54249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7BC8-78D1-4FEB-9D4F-E22E45CC04F7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72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599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800600" y="987425"/>
            <a:ext cx="5753100" cy="46132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54249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8210-870C-4A62-9D1B-4B25162550AB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29C50-D6F1-4DB6-9B68-F4CD3996E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576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39793"/>
            <a:ext cx="10096500" cy="1150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096500" cy="3778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0CABDA2-EB00-4A4D-86B7-63E286A484E5}" type="datetime1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E5B29C50-D6F1-4DB6-9B68-F4CD3996E9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8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000" b="1" kern="1200" cap="none" spc="0">
          <a:ln w="12700" cmpd="sng">
            <a:noFill/>
            <a:prstDash val="solid"/>
          </a:ln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6648" userDrawn="1">
          <p15:clr>
            <a:srgbClr val="F26B43"/>
          </p15:clr>
        </p15:guide>
        <p15:guide id="4" orient="horz" pos="3528" userDrawn="1">
          <p15:clr>
            <a:srgbClr val="F26B43"/>
          </p15:clr>
        </p15:guide>
        <p15:guide id="5" orient="horz" pos="1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RED CELLS – BLUE TINTS!</a:t>
            </a:r>
            <a:br>
              <a:rPr lang="en-US" dirty="0"/>
            </a:br>
            <a:r>
              <a:rPr lang="en-US" sz="4400" dirty="0"/>
              <a:t>A PREGNANCY MYSTERY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04463-70EF-9451-5CEA-99A9DDD4531B}"/>
              </a:ext>
            </a:extLst>
          </p:cNvPr>
          <p:cNvSpPr txBox="1"/>
          <p:nvPr/>
        </p:nvSpPr>
        <p:spPr>
          <a:xfrm>
            <a:off x="5268191" y="4599841"/>
            <a:ext cx="6484467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IMCU I CHIEF – PROF DR. P.V BALAMURUGAN MD.,</a:t>
            </a:r>
          </a:p>
          <a:p>
            <a:r>
              <a:rPr lang="en-US" sz="2400" dirty="0">
                <a:solidFill>
                  <a:schemeClr val="bg1"/>
                </a:solidFill>
              </a:rPr>
              <a:t>IMCU I ASST PROF – DR. PALANIKUMARAN MD.,</a:t>
            </a:r>
            <a:endParaRPr lang="en-IN" sz="24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81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1110B-DC85-6640-7F21-39029A5F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2021… On the day of her father’s death…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F2CAE-0DC4-43AA-4A0B-1CCDCF37A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c/o  giddiness for 1day </a:t>
            </a:r>
            <a:r>
              <a:rPr lang="en-IN" dirty="0"/>
              <a:t>-&gt; went to a </a:t>
            </a:r>
            <a:r>
              <a:rPr lang="en-IN" dirty="0" err="1"/>
              <a:t>pvt</a:t>
            </a:r>
            <a:r>
              <a:rPr lang="en-IN" dirty="0"/>
              <a:t> hospital -&gt; spo2 – </a:t>
            </a:r>
            <a:r>
              <a:rPr lang="en-IN" dirty="0">
                <a:highlight>
                  <a:srgbClr val="FF0000"/>
                </a:highlight>
              </a:rPr>
              <a:t>57%</a:t>
            </a:r>
            <a:r>
              <a:rPr lang="en-IN" dirty="0"/>
              <a:t> -&gt; referred to GRH.</a:t>
            </a:r>
          </a:p>
          <a:p>
            <a:r>
              <a:rPr lang="en-IN" dirty="0"/>
              <a:t>O/E: not tachypnoeic, cyanosis +</a:t>
            </a:r>
            <a:r>
              <a:rPr lang="en-US" dirty="0"/>
              <a:t>, icterus +</a:t>
            </a:r>
          </a:p>
          <a:p>
            <a:r>
              <a:rPr lang="en-US" dirty="0"/>
              <a:t>Pt was suspected as a case of poisoning</a:t>
            </a:r>
          </a:p>
          <a:p>
            <a:r>
              <a:rPr lang="en-IN" dirty="0"/>
              <a:t>Stomach wash given and pt was kept under NPO</a:t>
            </a:r>
          </a:p>
          <a:p>
            <a:r>
              <a:rPr lang="en-IN" dirty="0"/>
              <a:t>Pt was connected to NIV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69232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DFD0E-E199-5438-EF12-79A4EBF7B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82364-4368-87B4-8E17-8501361E9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Later, she was treated as a case of ?drug induced methemoglobinemia</a:t>
            </a:r>
          </a:p>
          <a:p>
            <a:r>
              <a:rPr lang="en-US" dirty="0"/>
              <a:t>Treated with methylene blue</a:t>
            </a:r>
          </a:p>
          <a:p>
            <a:r>
              <a:rPr lang="en-US" dirty="0"/>
              <a:t>On the day of discharge:</a:t>
            </a:r>
          </a:p>
          <a:p>
            <a:pPr marL="0" indent="0">
              <a:buNone/>
            </a:pPr>
            <a:r>
              <a:rPr lang="en-US" dirty="0"/>
              <a:t>Her spo2 was 61%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07319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29E93-3398-5BEC-A9E6-A11CDEB19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3D600-8A9A-5E63-FC03-3E5EF020AA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Covid throat swab – neg</a:t>
            </a:r>
          </a:p>
          <a:p>
            <a:r>
              <a:rPr lang="en-US" dirty="0"/>
              <a:t>ECG – NSR/ NAD/ No ST changes</a:t>
            </a:r>
          </a:p>
          <a:p>
            <a:r>
              <a:rPr lang="en-US" dirty="0"/>
              <a:t>ANA – neg</a:t>
            </a:r>
          </a:p>
          <a:p>
            <a:r>
              <a:rPr lang="en-US" dirty="0"/>
              <a:t>CBC:</a:t>
            </a:r>
          </a:p>
          <a:p>
            <a:pPr marL="0" indent="0">
              <a:buNone/>
            </a:pPr>
            <a:r>
              <a:rPr lang="en-US" dirty="0"/>
              <a:t>TC- 7800</a:t>
            </a:r>
          </a:p>
          <a:p>
            <a:pPr marL="0" indent="0">
              <a:buNone/>
            </a:pPr>
            <a:r>
              <a:rPr lang="en-US" dirty="0"/>
              <a:t>Hb- 11.5</a:t>
            </a:r>
          </a:p>
          <a:p>
            <a:pPr marL="0" indent="0">
              <a:buNone/>
            </a:pPr>
            <a:r>
              <a:rPr lang="en-US" dirty="0" err="1"/>
              <a:t>Plt</a:t>
            </a:r>
            <a:r>
              <a:rPr lang="en-US" dirty="0"/>
              <a:t>- 1.9lakh</a:t>
            </a:r>
          </a:p>
          <a:p>
            <a:pPr marL="0" indent="0">
              <a:buNone/>
            </a:pPr>
            <a:r>
              <a:rPr lang="en-US" dirty="0"/>
              <a:t>MCH- 32.2</a:t>
            </a:r>
          </a:p>
          <a:p>
            <a:pPr marL="0" indent="0">
              <a:buNone/>
            </a:pPr>
            <a:r>
              <a:rPr lang="en-US" dirty="0"/>
              <a:t>MCHC- 31.9</a:t>
            </a:r>
          </a:p>
          <a:p>
            <a:pPr marL="0" indent="0">
              <a:buNone/>
            </a:pPr>
            <a:r>
              <a:rPr lang="en-US" dirty="0"/>
              <a:t>ESR- 18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00FC3A-9897-017B-5937-9FC30000CC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LFT:</a:t>
            </a:r>
          </a:p>
          <a:p>
            <a:pPr marL="0" indent="0">
              <a:buNone/>
            </a:pPr>
            <a:r>
              <a:rPr lang="en-US" dirty="0" err="1"/>
              <a:t>T.Bil</a:t>
            </a:r>
            <a:r>
              <a:rPr lang="en-US" dirty="0"/>
              <a:t>: 7.8        OT: 8</a:t>
            </a:r>
          </a:p>
          <a:p>
            <a:pPr marL="0" indent="0">
              <a:buNone/>
            </a:pPr>
            <a:r>
              <a:rPr lang="en-US" dirty="0"/>
              <a:t>Dir:0.4           PT: 5</a:t>
            </a:r>
          </a:p>
          <a:p>
            <a:pPr marL="0" indent="0">
              <a:buNone/>
            </a:pPr>
            <a:r>
              <a:rPr lang="en-US" dirty="0"/>
              <a:t>Ind: 7.4         ALP:15</a:t>
            </a:r>
          </a:p>
          <a:p>
            <a:endParaRPr lang="en-US" dirty="0"/>
          </a:p>
          <a:p>
            <a:r>
              <a:rPr lang="en-IN" dirty="0"/>
              <a:t>Peripheral smear:</a:t>
            </a:r>
          </a:p>
          <a:p>
            <a:pPr marL="0" indent="0">
              <a:buNone/>
            </a:pPr>
            <a:r>
              <a:rPr lang="en-IN" dirty="0" err="1"/>
              <a:t>Microspherocytes</a:t>
            </a:r>
            <a:r>
              <a:rPr lang="en-IN" dirty="0"/>
              <a:t> (8%)</a:t>
            </a:r>
          </a:p>
          <a:p>
            <a:r>
              <a:rPr lang="en-IN" dirty="0"/>
              <a:t>USG:</a:t>
            </a:r>
          </a:p>
          <a:p>
            <a:pPr marL="0" indent="0">
              <a:buNone/>
            </a:pPr>
            <a:r>
              <a:rPr lang="en-IN" dirty="0"/>
              <a:t>Mild splenomegaly</a:t>
            </a:r>
          </a:p>
          <a:p>
            <a:r>
              <a:rPr lang="en-IN" dirty="0"/>
              <a:t>HbA2: 4.8%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27487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A4048B-E7A6-7880-2D56-BB31BDCEB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Opinions:</a:t>
            </a:r>
            <a:endParaRPr lang="en-IN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1F68BE-9FF2-2EB8-EF56-BBADF911F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Anesthesia:</a:t>
            </a:r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D349C2-DDBC-8DC7-ACE7-791AFFA0D2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Mechanical ventilation</a:t>
            </a:r>
          </a:p>
          <a:p>
            <a:pPr marL="0" indent="0">
              <a:buNone/>
            </a:pPr>
            <a:r>
              <a:rPr lang="en-US" dirty="0"/>
              <a:t>Endocrinology:</a:t>
            </a:r>
          </a:p>
          <a:p>
            <a:r>
              <a:rPr lang="en-US" dirty="0"/>
              <a:t>?Sick euthyroid illness</a:t>
            </a:r>
          </a:p>
          <a:p>
            <a:pPr marL="0" indent="0">
              <a:buNone/>
            </a:pPr>
            <a:r>
              <a:rPr lang="en-US" dirty="0"/>
              <a:t>Cardiology:</a:t>
            </a:r>
          </a:p>
          <a:p>
            <a:r>
              <a:rPr lang="en-US" dirty="0"/>
              <a:t>CT- Chest</a:t>
            </a:r>
          </a:p>
          <a:p>
            <a:endParaRPr lang="en-IN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B6A547-5585-0C40-B9B1-031208BCE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Bubble contrast:</a:t>
            </a:r>
            <a:endParaRPr lang="en-IN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250E26A-076C-2E9F-1C59-56F4ABEA5A4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No intracardiac shunt</a:t>
            </a:r>
          </a:p>
          <a:p>
            <a:r>
              <a:rPr lang="en-US" dirty="0"/>
              <a:t>Left side chamber shows minimal bubble contrast after 5 cardiac cycle</a:t>
            </a:r>
          </a:p>
          <a:p>
            <a:r>
              <a:rPr lang="en-US" dirty="0"/>
              <a:t>Suggested- CTPA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3759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1333D8C-0505-EF1D-1F0F-0FCEF5219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CTPA:</a:t>
            </a:r>
            <a:endParaRPr lang="en-IN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AE9182D-2024-F088-30B4-359536535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0473" y="1132971"/>
            <a:ext cx="4353790" cy="54159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9DBDF2-6E5A-9593-DF0A-952E8FA61FB9}"/>
              </a:ext>
            </a:extLst>
          </p:cNvPr>
          <p:cNvSpPr txBox="1"/>
          <p:nvPr/>
        </p:nvSpPr>
        <p:spPr>
          <a:xfrm>
            <a:off x="571172" y="1790700"/>
            <a:ext cx="1973617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IMP: NORMAL</a:t>
            </a:r>
            <a:endParaRPr lang="en-IN" sz="24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765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AA258-88B3-1A9F-E521-290797DD0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Hb Electrophoresis:</a:t>
            </a:r>
            <a:endParaRPr lang="en-IN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1F8617E-07DF-2A95-7996-702A830799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62658" y="1866868"/>
            <a:ext cx="4249535" cy="4821086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42BF220-AB49-53FB-02BA-DD3D99428A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24792" y="1866869"/>
            <a:ext cx="4226040" cy="48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75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A50920-017C-DE4A-CA18-E0DAAC207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755" y="2738756"/>
            <a:ext cx="3480954" cy="115090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2025…</a:t>
            </a:r>
            <a:br>
              <a:rPr lang="en-US" dirty="0"/>
            </a:br>
            <a:r>
              <a:rPr lang="en-US" sz="2700" dirty="0"/>
              <a:t>AT IMCU 1</a:t>
            </a:r>
            <a:br>
              <a:rPr lang="en-US" sz="3100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40007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7D52B-DE63-0C01-6446-8E353B2C7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Radiologist (o)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580C7-A0F9-1D74-C80F-7393E13E4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USG </a:t>
            </a:r>
            <a:r>
              <a:rPr lang="en-US" dirty="0" err="1"/>
              <a:t>abd</a:t>
            </a:r>
            <a:r>
              <a:rPr lang="en-US" dirty="0"/>
              <a:t> and pelvis :</a:t>
            </a:r>
          </a:p>
          <a:p>
            <a:pPr marL="0" indent="0">
              <a:buNone/>
            </a:pPr>
            <a:r>
              <a:rPr lang="en-US" dirty="0"/>
              <a:t>IMP: Moderate splenomegaly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610704-2361-B41D-89C1-60A67CCF4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545" y="639793"/>
            <a:ext cx="5212817" cy="590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46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54463-246B-A1FB-3D31-ED26BDDED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ABG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DEC2C3-0040-D3E8-BEBE-A2F00DD26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6591" y="639793"/>
            <a:ext cx="3522518" cy="60847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EBAE01-EF0A-0BDC-9873-FD86B298F9E4}"/>
              </a:ext>
            </a:extLst>
          </p:cNvPr>
          <p:cNvSpPr txBox="1"/>
          <p:nvPr/>
        </p:nvSpPr>
        <p:spPr>
          <a:xfrm>
            <a:off x="577269" y="1804555"/>
            <a:ext cx="1587294" cy="4308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Imp: normal</a:t>
            </a:r>
            <a:endParaRPr lang="en-IN" sz="22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06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ACE7E-0839-62BB-413A-A1A6B43EF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missing report…</a:t>
            </a:r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F59EEE9-DB06-1126-747F-0E7A31D8D3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5450" y="1437409"/>
            <a:ext cx="5128348" cy="49640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BF2B39-7897-B4E9-4211-1D333A809599}"/>
              </a:ext>
            </a:extLst>
          </p:cNvPr>
          <p:cNvSpPr txBox="1"/>
          <p:nvPr/>
        </p:nvSpPr>
        <p:spPr>
          <a:xfrm>
            <a:off x="561109" y="1984664"/>
            <a:ext cx="3002810" cy="4308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chemeClr val="bg1"/>
                </a:solidFill>
              </a:rPr>
              <a:t>Methaemoglobin</a:t>
            </a:r>
            <a:r>
              <a:rPr lang="en-US" sz="2200" dirty="0">
                <a:solidFill>
                  <a:schemeClr val="bg1"/>
                </a:solidFill>
              </a:rPr>
              <a:t>: 19.5%</a:t>
            </a:r>
            <a:endParaRPr lang="en-IN" sz="22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625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Chief complaints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A 27 yr old female, </a:t>
            </a:r>
            <a:r>
              <a:rPr lang="en-US" dirty="0" err="1"/>
              <a:t>primi</a:t>
            </a:r>
            <a:r>
              <a:rPr lang="en-US" dirty="0"/>
              <a:t>, GA- 37W+ 4d came for routine antenatal check up on 24/10/25. (LMP- 6/2/25 and EDD-13/11/25)</a:t>
            </a:r>
          </a:p>
          <a:p>
            <a:r>
              <a:rPr lang="en-US" dirty="0"/>
              <a:t>As she was DCT +</a:t>
            </a:r>
            <a:r>
              <a:rPr lang="en-US" dirty="0" err="1"/>
              <a:t>ve</a:t>
            </a:r>
            <a:r>
              <a:rPr lang="en-US" dirty="0"/>
              <a:t> and her hemoglobin was </a:t>
            </a:r>
            <a:r>
              <a:rPr lang="en-US" dirty="0">
                <a:solidFill>
                  <a:srgbClr val="FF0000"/>
                </a:solidFill>
              </a:rPr>
              <a:t>8 gram</a:t>
            </a:r>
            <a:r>
              <a:rPr lang="en-US" dirty="0"/>
              <a:t>, she was admitted for further management of anemia. She also had  previous blood transfusion history at 35 weeks of gestation.</a:t>
            </a:r>
          </a:p>
          <a:p>
            <a:r>
              <a:rPr lang="en-US" dirty="0"/>
              <a:t>On admission, she was asymptomatic with no significant complaints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Comfortable at rest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Pallor present, central cyanosis present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No pedal edema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85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E2AC1-8D3E-D074-A736-A8F5D211F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AB04FF-59A2-BF2D-85F7-15E47631B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343" y="0"/>
            <a:ext cx="10689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91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A2CB45-FE86-3181-58B5-9DA0CA23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959" y="2593284"/>
            <a:ext cx="3564082" cy="1150907"/>
          </a:xfrm>
        </p:spPr>
        <p:txBody>
          <a:bodyPr/>
          <a:lstStyle/>
          <a:p>
            <a:pPr algn="ctr"/>
            <a:r>
              <a:rPr lang="en-US" dirty="0"/>
              <a:t>Let’s discuss…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36257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4FA8B-3190-1EB7-0728-F7375CE37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methemoglobin?</a:t>
            </a:r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AC97BF-8D74-F526-40B4-BAC771649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111" y="1790700"/>
            <a:ext cx="6476280" cy="472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74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C57704-ADFA-1ABD-6CF3-01CA4D686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Congenital methemoglobinemia?</a:t>
            </a:r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F47F0A-8E94-25A3-D611-5813BD566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Hereditary disorder with chronically elevated </a:t>
            </a:r>
            <a:r>
              <a:rPr lang="en-IN" dirty="0" err="1"/>
              <a:t>methemoglobin</a:t>
            </a:r>
            <a:r>
              <a:rPr lang="en-IN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Caused by cytochrome b5 reductase deficiency or Hb M variants.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Leads to impaired reduction of Fe³⁺ → Fe²⁺ in </a:t>
            </a:r>
            <a:r>
              <a:rPr lang="en-IN" dirty="0" err="1"/>
              <a:t>hemoglobin</a:t>
            </a:r>
            <a:r>
              <a:rPr lang="en-IN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Results in lifelong cyanosis.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err="1"/>
              <a:t>PaO</a:t>
            </a:r>
            <a:r>
              <a:rPr lang="en-IN" dirty="0"/>
              <a:t>₂ remains normal despite low SpO₂.</a:t>
            </a:r>
          </a:p>
        </p:txBody>
      </p:sp>
    </p:spTree>
    <p:extLst>
      <p:ext uri="{BB962C8B-B14F-4D97-AF65-F5344CB8AC3E}">
        <p14:creationId xmlns:p14="http://schemas.microsoft.com/office/powerpoint/2010/main" val="2078357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7F0BC-38F6-9420-3E7C-85930554D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Congenital Methemoglobinemia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09EB5-EE38-4C0D-9048-4435501AB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1. Cytochrome b5 Reductase Deficiency</a:t>
            </a:r>
          </a:p>
          <a:p>
            <a:pPr marL="0" indent="0">
              <a:buNone/>
            </a:pPr>
            <a:r>
              <a:rPr lang="en-IN" dirty="0"/>
              <a:t>Type 1(Erythrocyte Type)</a:t>
            </a:r>
          </a:p>
          <a:p>
            <a:pPr marL="0" indent="0">
              <a:buNone/>
            </a:pPr>
            <a:r>
              <a:rPr lang="en-IN" dirty="0"/>
              <a:t>Type 2 (Generalized Type)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2. </a:t>
            </a:r>
            <a:r>
              <a:rPr lang="en-IN" dirty="0" err="1"/>
              <a:t>Hemoglobin</a:t>
            </a:r>
            <a:r>
              <a:rPr lang="en-IN" dirty="0"/>
              <a:t> M Variants</a:t>
            </a:r>
          </a:p>
        </p:txBody>
      </p:sp>
    </p:spTree>
    <p:extLst>
      <p:ext uri="{BB962C8B-B14F-4D97-AF65-F5344CB8AC3E}">
        <p14:creationId xmlns:p14="http://schemas.microsoft.com/office/powerpoint/2010/main" val="1246853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84AFF-21DC-233C-97B0-1B37C6B88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1. Cytochrome b5 Reductase Deficiency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5EB55-2EB5-E3A0-AC11-D4C77719D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i="1" u="sng" dirty="0"/>
              <a:t>a) Type I (Erythrocyte reductase deficiency):</a:t>
            </a:r>
          </a:p>
          <a:p>
            <a:r>
              <a:rPr lang="en-IN" dirty="0"/>
              <a:t>Defect limited to RBCs.</a:t>
            </a:r>
          </a:p>
          <a:p>
            <a:r>
              <a:rPr lang="en-IN" dirty="0"/>
              <a:t>Most common type.</a:t>
            </a:r>
          </a:p>
          <a:p>
            <a:r>
              <a:rPr lang="en-IN" dirty="0"/>
              <a:t>Autosomal recessive.</a:t>
            </a:r>
          </a:p>
          <a:p>
            <a:r>
              <a:rPr lang="en-IN" dirty="0"/>
              <a:t>Patients are cyanotic from infancy, but otherwise asymptomatic, normal growth.</a:t>
            </a:r>
          </a:p>
          <a:p>
            <a:r>
              <a:rPr lang="en-IN" dirty="0" err="1"/>
              <a:t>MetHb</a:t>
            </a:r>
            <a:r>
              <a:rPr lang="en-IN" dirty="0"/>
              <a:t> usually 20–30%.</a:t>
            </a:r>
          </a:p>
          <a:p>
            <a:r>
              <a:rPr lang="en-IN" dirty="0"/>
              <a:t>No neurological involvement.</a:t>
            </a:r>
          </a:p>
        </p:txBody>
      </p:sp>
    </p:spTree>
    <p:extLst>
      <p:ext uri="{BB962C8B-B14F-4D97-AF65-F5344CB8AC3E}">
        <p14:creationId xmlns:p14="http://schemas.microsoft.com/office/powerpoint/2010/main" val="622046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A7BD4-F995-303C-1664-65636B50D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C7087-2754-3BA7-D082-69DE19B0F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i="1" u="sng" dirty="0"/>
              <a:t>b) Type II (Generalized reductase deficiency):</a:t>
            </a:r>
          </a:p>
          <a:p>
            <a:r>
              <a:rPr lang="en-US" dirty="0"/>
              <a:t>Type 2 is relatively severe and is endemic in specific populations of the world like Athabasca and Navajo Native Americans in the United States and Yakutsk, Siberian natives. Type 2 affects 10-15% of individuals with congenital </a:t>
            </a:r>
            <a:r>
              <a:rPr lang="en-US"/>
              <a:t>cb5r deficiency.</a:t>
            </a:r>
            <a:endParaRPr lang="en-IN" dirty="0"/>
          </a:p>
          <a:p>
            <a:r>
              <a:rPr lang="en-IN" dirty="0"/>
              <a:t>Enzyme deficient in </a:t>
            </a:r>
            <a:r>
              <a:rPr lang="en-IN" b="1" dirty="0"/>
              <a:t>all tissues</a:t>
            </a:r>
            <a:r>
              <a:rPr lang="en-IN" dirty="0"/>
              <a:t>.</a:t>
            </a:r>
          </a:p>
          <a:p>
            <a:r>
              <a:rPr lang="en-IN" dirty="0"/>
              <a:t>Severe → </a:t>
            </a:r>
            <a:r>
              <a:rPr lang="en-IN" b="1" dirty="0"/>
              <a:t>neurologic symptoms</a:t>
            </a:r>
            <a:r>
              <a:rPr lang="en-IN" dirty="0"/>
              <a:t>: developmental delay, microcephaly, dystonia, seizures.</a:t>
            </a:r>
          </a:p>
          <a:p>
            <a:r>
              <a:rPr lang="en-IN" dirty="0"/>
              <a:t>High mortality in early childhood.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6729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863EC-DC50-6696-4047-FC37EE0D0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90627-D342-F852-0683-11BCEE3F3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b="1" i="1" u="sng" dirty="0"/>
              <a:t>2) </a:t>
            </a:r>
            <a:r>
              <a:rPr lang="en-IN" b="1" i="1" u="sng" dirty="0" err="1"/>
              <a:t>Hemoglobin</a:t>
            </a:r>
            <a:r>
              <a:rPr lang="en-IN" b="1" i="1" u="sng" dirty="0"/>
              <a:t> M Disease:</a:t>
            </a:r>
          </a:p>
          <a:p>
            <a:r>
              <a:rPr lang="en-IN" dirty="0"/>
              <a:t>Autosomal dominant.</a:t>
            </a:r>
          </a:p>
          <a:p>
            <a:r>
              <a:rPr lang="en-IN" dirty="0"/>
              <a:t>Mutation in globin chain (</a:t>
            </a:r>
            <a:r>
              <a:rPr lang="el-GR" dirty="0"/>
              <a:t>α </a:t>
            </a:r>
            <a:r>
              <a:rPr lang="en-IN" dirty="0"/>
              <a:t>or </a:t>
            </a:r>
            <a:r>
              <a:rPr lang="el-GR" dirty="0"/>
              <a:t>β) </a:t>
            </a:r>
            <a:r>
              <a:rPr lang="en-IN" dirty="0"/>
              <a:t>stabilizes Fe³⁺ state.</a:t>
            </a:r>
          </a:p>
          <a:p>
            <a:r>
              <a:rPr lang="en-IN" b="1" dirty="0"/>
              <a:t>Lifelong cyanosis</a:t>
            </a:r>
            <a:r>
              <a:rPr lang="en-IN" dirty="0"/>
              <a:t>, but </a:t>
            </a:r>
            <a:r>
              <a:rPr lang="en-IN" b="1" dirty="0"/>
              <a:t>NO response to methylene blue</a:t>
            </a:r>
            <a:r>
              <a:rPr lang="en-IN" dirty="0"/>
              <a:t>.</a:t>
            </a:r>
          </a:p>
          <a:p>
            <a:r>
              <a:rPr lang="en-IN" dirty="0"/>
              <a:t>Patients otherwise asymptomatic.</a:t>
            </a:r>
          </a:p>
          <a:p>
            <a:pPr marL="0" indent="0">
              <a:buNone/>
            </a:pPr>
            <a:r>
              <a:rPr lang="en-IN" dirty="0"/>
              <a:t>Common variants:</a:t>
            </a:r>
          </a:p>
          <a:p>
            <a:r>
              <a:rPr lang="el-GR" dirty="0"/>
              <a:t>α-</a:t>
            </a:r>
            <a:r>
              <a:rPr lang="en-IN" dirty="0"/>
              <a:t>chain (</a:t>
            </a:r>
            <a:r>
              <a:rPr lang="el-GR" dirty="0"/>
              <a:t>α</a:t>
            </a:r>
            <a:r>
              <a:rPr lang="en-IN" dirty="0"/>
              <a:t>M Boston, </a:t>
            </a:r>
            <a:r>
              <a:rPr lang="el-GR" dirty="0"/>
              <a:t>α</a:t>
            </a:r>
            <a:r>
              <a:rPr lang="en-IN" dirty="0"/>
              <a:t>M Iwate)</a:t>
            </a:r>
          </a:p>
          <a:p>
            <a:r>
              <a:rPr lang="el-GR" dirty="0"/>
              <a:t>β-</a:t>
            </a:r>
            <a:r>
              <a:rPr lang="en-IN" dirty="0"/>
              <a:t>chain (</a:t>
            </a:r>
            <a:r>
              <a:rPr lang="el-GR" dirty="0"/>
              <a:t>β</a:t>
            </a:r>
            <a:r>
              <a:rPr lang="en-IN" dirty="0"/>
              <a:t>M Saskatoon, </a:t>
            </a:r>
            <a:r>
              <a:rPr lang="el-GR" dirty="0"/>
              <a:t>β</a:t>
            </a:r>
            <a:r>
              <a:rPr lang="en-IN" dirty="0"/>
              <a:t>M Hyde Park)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9182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F88D0-54E2-0DF8-152F-70AA06AFD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features:</a:t>
            </a:r>
            <a:endParaRPr lang="en-IN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24E0F8F-87A0-8C99-D29E-AC4023F7A0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1500" y="1564243"/>
            <a:ext cx="8603673" cy="529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Chocolate brown blood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Cyanosis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disproportionate to symptoms.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Normal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PaO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₂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on ABG; but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low SpO₂ (~85%)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on pulse oximetry.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Symptoms correlate with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MetHb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level: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10–20% → cyanosis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20–40% → headache, dizziness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40–60% → metabolic acidosis, arrhythmia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70% → death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594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4619A-F1E3-6649-8BCC-BF445AEC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Diagnosis: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1B6FC-963A-1D7C-BFBA-B97E3C87C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b="1" dirty="0"/>
              <a:t>1. Clinical Clues</a:t>
            </a:r>
          </a:p>
          <a:p>
            <a:r>
              <a:rPr lang="en-IN" b="1" dirty="0"/>
              <a:t>Lifelong cyanosis</a:t>
            </a:r>
            <a:r>
              <a:rPr lang="en-IN" dirty="0"/>
              <a:t> from infancy</a:t>
            </a:r>
          </a:p>
          <a:p>
            <a:r>
              <a:rPr lang="en-IN" b="1" dirty="0"/>
              <a:t>Chocolate-brown blood</a:t>
            </a:r>
            <a:endParaRPr lang="en-IN" dirty="0"/>
          </a:p>
          <a:p>
            <a:r>
              <a:rPr lang="en-IN" b="1" dirty="0"/>
              <a:t>SpO₂ ~85%</a:t>
            </a:r>
            <a:r>
              <a:rPr lang="en-IN" dirty="0"/>
              <a:t> (fixed)</a:t>
            </a:r>
          </a:p>
          <a:p>
            <a:r>
              <a:rPr lang="en-IN" b="1" dirty="0"/>
              <a:t>Normal </a:t>
            </a:r>
            <a:r>
              <a:rPr lang="en-IN" b="1" dirty="0" err="1"/>
              <a:t>PaO</a:t>
            </a:r>
            <a:r>
              <a:rPr lang="en-IN" b="1" dirty="0"/>
              <a:t>₂</a:t>
            </a:r>
            <a:r>
              <a:rPr lang="en-IN" dirty="0"/>
              <a:t> on ABG → </a:t>
            </a:r>
            <a:r>
              <a:rPr lang="en-IN" i="1" dirty="0"/>
              <a:t>“saturation gap”</a:t>
            </a:r>
            <a:endParaRPr lang="en-IN" dirty="0"/>
          </a:p>
          <a:p>
            <a:pPr marL="0" indent="0">
              <a:buNone/>
            </a:pPr>
            <a:br>
              <a:rPr lang="en-IN" dirty="0"/>
            </a:br>
            <a:endParaRPr lang="en-IN" dirty="0"/>
          </a:p>
          <a:p>
            <a:r>
              <a:rPr lang="en-IN" b="1" dirty="0"/>
              <a:t>2. Confirmatory Test</a:t>
            </a:r>
          </a:p>
          <a:p>
            <a:r>
              <a:rPr lang="en-IN" b="1" dirty="0"/>
              <a:t>Co-oximetry</a:t>
            </a:r>
            <a:r>
              <a:rPr lang="en-IN" dirty="0"/>
              <a:t> → directly measures </a:t>
            </a:r>
            <a:r>
              <a:rPr lang="en-IN" dirty="0" err="1"/>
              <a:t>methemoglobin</a:t>
            </a:r>
            <a:r>
              <a:rPr lang="en-IN" dirty="0"/>
              <a:t> (gold standard)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81610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498A0-7B92-F516-FBFC-CD9B7C0D9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F90C7-B36B-7417-0F9C-B262AA673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39997"/>
            <a:ext cx="10096500" cy="37780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Vitals: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BP- 120/80 mmHg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PR- 86/min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Spo2- </a:t>
            </a:r>
            <a:r>
              <a:rPr lang="en-US" dirty="0">
                <a:highlight>
                  <a:srgbClr val="FF0000"/>
                </a:highlight>
              </a:rPr>
              <a:t>50%RA</a:t>
            </a:r>
          </a:p>
          <a:p>
            <a:pPr marL="0" indent="0">
              <a:buNone/>
            </a:pPr>
            <a:endParaRPr lang="en-US" dirty="0">
              <a:highlight>
                <a:srgbClr val="FF0000"/>
              </a:highlight>
            </a:endParaRPr>
          </a:p>
          <a:p>
            <a:pPr marL="0" indent="0">
              <a:buNone/>
            </a:pPr>
            <a:r>
              <a:rPr lang="en-IN" dirty="0"/>
              <a:t>S/E: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CVS- S1, S2 +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RS- BAE+, no added sounds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P/A- soft, BS+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CNS- NFND</a:t>
            </a:r>
          </a:p>
        </p:txBody>
      </p:sp>
    </p:spTree>
    <p:extLst>
      <p:ext uri="{BB962C8B-B14F-4D97-AF65-F5344CB8AC3E}">
        <p14:creationId xmlns:p14="http://schemas.microsoft.com/office/powerpoint/2010/main" val="3235380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E66C9-9793-0192-6C0A-6DE34FEF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4C888-413F-0C9D-39F4-34A87C984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11828"/>
            <a:ext cx="10096500" cy="48139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/>
              <a:t>3. Specific Tests:</a:t>
            </a:r>
          </a:p>
          <a:p>
            <a:r>
              <a:rPr lang="en-IN" b="1" dirty="0"/>
              <a:t>Cytochrome b5 reductase activity</a:t>
            </a:r>
            <a:endParaRPr lang="en-IN" dirty="0"/>
          </a:p>
          <a:p>
            <a:pPr lvl="1"/>
            <a:r>
              <a:rPr lang="en-IN" dirty="0"/>
              <a:t>↓ in Type I / Type II</a:t>
            </a:r>
          </a:p>
          <a:p>
            <a:r>
              <a:rPr lang="en-IN" b="1" dirty="0" err="1"/>
              <a:t>Hemoglobin</a:t>
            </a:r>
            <a:r>
              <a:rPr lang="en-IN" b="1" dirty="0"/>
              <a:t> electrophoresis / genetic testing</a:t>
            </a:r>
            <a:endParaRPr lang="en-IN" dirty="0"/>
          </a:p>
          <a:p>
            <a:pPr lvl="1"/>
            <a:r>
              <a:rPr lang="en-IN" dirty="0"/>
              <a:t>Detects </a:t>
            </a:r>
            <a:r>
              <a:rPr lang="en-IN" b="1" dirty="0"/>
              <a:t>Hb M variants</a:t>
            </a:r>
            <a:endParaRPr lang="en-IN" dirty="0"/>
          </a:p>
          <a:p>
            <a:pPr marL="0" indent="0">
              <a:buNone/>
            </a:pPr>
            <a:br>
              <a:rPr lang="en-IN" dirty="0"/>
            </a:br>
            <a:endParaRPr lang="en-IN" dirty="0"/>
          </a:p>
          <a:p>
            <a:pPr marL="0" indent="0">
              <a:buNone/>
            </a:pPr>
            <a:r>
              <a:rPr lang="en-IN" b="1" dirty="0"/>
              <a:t>4. Supportive Lab Findings</a:t>
            </a:r>
          </a:p>
          <a:p>
            <a:r>
              <a:rPr lang="en-IN" dirty="0"/>
              <a:t>Normal ABG (</a:t>
            </a:r>
            <a:r>
              <a:rPr lang="en-IN" dirty="0" err="1"/>
              <a:t>PaO</a:t>
            </a:r>
            <a:r>
              <a:rPr lang="en-IN" dirty="0"/>
              <a:t>₂ normal)</a:t>
            </a:r>
          </a:p>
          <a:p>
            <a:r>
              <a:rPr lang="en-IN" dirty="0"/>
              <a:t>Normal chest X-ray and cardiac evaluation</a:t>
            </a:r>
          </a:p>
          <a:p>
            <a:r>
              <a:rPr lang="en-IN" dirty="0"/>
              <a:t>Normal CBC (except ↑ </a:t>
            </a:r>
            <a:r>
              <a:rPr lang="en-IN" dirty="0" err="1"/>
              <a:t>MetHb</a:t>
            </a:r>
            <a:r>
              <a:rPr lang="en-IN" dirty="0"/>
              <a:t>)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330061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0FE83-0A04-C8F0-A63C-A40617FE5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BDA5F-B118-5D0C-9B82-4EA3D93DB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Important Differentiation:</a:t>
            </a:r>
          </a:p>
          <a:p>
            <a:r>
              <a:rPr lang="en-IN" dirty="0"/>
              <a:t>Low SpO₂ + normal </a:t>
            </a:r>
            <a:r>
              <a:rPr lang="en-IN" dirty="0" err="1"/>
              <a:t>PaO</a:t>
            </a:r>
            <a:r>
              <a:rPr lang="en-IN" dirty="0"/>
              <a:t>₂ = Methemoglobinemia</a:t>
            </a:r>
          </a:p>
          <a:p>
            <a:r>
              <a:rPr lang="en-IN" dirty="0"/>
              <a:t>Low SpO₂ + low </a:t>
            </a:r>
            <a:r>
              <a:rPr lang="en-IN" dirty="0" err="1"/>
              <a:t>PaO</a:t>
            </a:r>
            <a:r>
              <a:rPr lang="en-IN" dirty="0"/>
              <a:t>₂ = Respiratory cause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831138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D5361-7093-7AA7-7574-637ADA772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Treatment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51DBB-0439-8DEE-25A3-389690A2D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1. Type I (RBC-restricted enzyme deficiency)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Methylene Blue (DOC)</a:t>
            </a:r>
          </a:p>
          <a:p>
            <a:r>
              <a:rPr lang="en-IN" dirty="0"/>
              <a:t>Dose: 1–2 mg/kg </a:t>
            </a:r>
          </a:p>
          <a:p>
            <a:r>
              <a:rPr lang="en-IN" dirty="0"/>
              <a:t>IV-Rapid response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Vitamin C (oral)Helps reduce </a:t>
            </a:r>
            <a:r>
              <a:rPr lang="en-IN" dirty="0" err="1"/>
              <a:t>methemoglobin</a:t>
            </a:r>
            <a:r>
              <a:rPr lang="en-IN" dirty="0"/>
              <a:t> chronically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Avoid oxidant drugs (dapsone, nitrates, benzocaine)</a:t>
            </a:r>
          </a:p>
        </p:txBody>
      </p:sp>
    </p:spTree>
    <p:extLst>
      <p:ext uri="{BB962C8B-B14F-4D97-AF65-F5344CB8AC3E}">
        <p14:creationId xmlns:p14="http://schemas.microsoft.com/office/powerpoint/2010/main" val="20438557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6F1F6-49C4-5891-72F5-F6CEEDEDA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2CC9A-A4F8-7AC7-CF6D-5E387D390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Type II (Generalized deficiency)</a:t>
            </a:r>
          </a:p>
          <a:p>
            <a:r>
              <a:rPr lang="en-US" dirty="0"/>
              <a:t>No effective treatment</a:t>
            </a:r>
          </a:p>
          <a:p>
            <a:r>
              <a:rPr lang="en-US" dirty="0"/>
              <a:t>Only supportive care</a:t>
            </a:r>
          </a:p>
          <a:p>
            <a:r>
              <a:rPr lang="en-US" dirty="0"/>
              <a:t>Poor prognosis due to severe neurological disease</a:t>
            </a:r>
          </a:p>
          <a:p>
            <a:endParaRPr lang="en-US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869930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EC0A-551F-11A7-A3A0-732F9C14C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0E92D-5995-F85D-37E3-8048995EA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3. Hemoglobin M Variants</a:t>
            </a:r>
          </a:p>
          <a:p>
            <a:r>
              <a:rPr lang="en-US" b="1" dirty="0"/>
              <a:t>Methylene Blue NOT effective</a:t>
            </a:r>
            <a:endParaRPr lang="en-US" dirty="0"/>
          </a:p>
          <a:p>
            <a:r>
              <a:rPr lang="en-US" dirty="0"/>
              <a:t>Only </a:t>
            </a:r>
            <a:r>
              <a:rPr lang="en-US" b="1" dirty="0"/>
              <a:t>reassurance + avoid oxidant triggers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Important Precaution!!!</a:t>
            </a:r>
          </a:p>
          <a:p>
            <a:r>
              <a:rPr lang="en-US" b="1" dirty="0"/>
              <a:t>Do NOT give methylene blue in G6PD deficiency</a:t>
            </a:r>
            <a:br>
              <a:rPr lang="en-US" dirty="0"/>
            </a:br>
            <a:r>
              <a:rPr lang="en-US" dirty="0"/>
              <a:t>→ risk of </a:t>
            </a:r>
            <a:r>
              <a:rPr lang="en-US" b="1" dirty="0"/>
              <a:t>severe hemolysis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268273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81C4B-994F-CAFE-2379-B4C7A6625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induced methemoglobinemia: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09054-4908-D64C-5786-88CAE6F1A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sz="2600" b="1" i="1" dirty="0"/>
              <a:t>Local </a:t>
            </a:r>
            <a:r>
              <a:rPr lang="en-IN" sz="2600" b="1" i="1" dirty="0" err="1"/>
              <a:t>anesthetics</a:t>
            </a:r>
            <a:r>
              <a:rPr lang="en-IN" sz="2600" b="1" i="1" dirty="0"/>
              <a:t>:</a:t>
            </a:r>
          </a:p>
          <a:p>
            <a:r>
              <a:rPr lang="en-IN" b="1" dirty="0"/>
              <a:t>Benzocaine</a:t>
            </a:r>
            <a:r>
              <a:rPr lang="en-IN" dirty="0"/>
              <a:t> (topical) – most common</a:t>
            </a:r>
          </a:p>
          <a:p>
            <a:r>
              <a:rPr lang="en-IN" b="1" dirty="0"/>
              <a:t>Lidocaine, Prilocaine</a:t>
            </a:r>
            <a:r>
              <a:rPr lang="en-IN" dirty="0"/>
              <a:t> (esp. in EMLA cream)</a:t>
            </a:r>
          </a:p>
          <a:p>
            <a:pPr marL="0" indent="0">
              <a:buNone/>
            </a:pPr>
            <a:r>
              <a:rPr lang="en-IN" sz="2600" b="1" i="1" dirty="0"/>
              <a:t>Antibiotics:</a:t>
            </a:r>
          </a:p>
          <a:p>
            <a:r>
              <a:rPr lang="en-IN" b="1" dirty="0"/>
              <a:t>Dapsone</a:t>
            </a:r>
            <a:r>
              <a:rPr lang="en-IN" dirty="0"/>
              <a:t> (MC overall)</a:t>
            </a:r>
          </a:p>
          <a:p>
            <a:r>
              <a:rPr lang="en-IN" b="1" dirty="0" err="1"/>
              <a:t>Sulfonamides</a:t>
            </a:r>
            <a:endParaRPr lang="en-IN" dirty="0"/>
          </a:p>
          <a:p>
            <a:r>
              <a:rPr lang="en-IN" b="1" dirty="0"/>
              <a:t>Nitrofurantoin</a:t>
            </a:r>
            <a:endParaRPr lang="en-IN" dirty="0"/>
          </a:p>
          <a:p>
            <a:pPr marL="0" indent="0">
              <a:buNone/>
            </a:pPr>
            <a:r>
              <a:rPr lang="en-IN" sz="2600" b="1" i="1" dirty="0"/>
              <a:t>Nitrates/Nitrites:</a:t>
            </a:r>
          </a:p>
          <a:p>
            <a:r>
              <a:rPr lang="en-IN" b="1" dirty="0" err="1"/>
              <a:t>Nitroglycerin</a:t>
            </a:r>
            <a:r>
              <a:rPr lang="en-IN" dirty="0"/>
              <a:t>, </a:t>
            </a:r>
            <a:r>
              <a:rPr lang="en-IN" b="1" dirty="0"/>
              <a:t>Nitroprusside</a:t>
            </a:r>
            <a:endParaRPr lang="en-IN" dirty="0"/>
          </a:p>
          <a:p>
            <a:r>
              <a:rPr lang="en-IN" b="1" dirty="0"/>
              <a:t>Amyl nitrite</a:t>
            </a:r>
            <a:r>
              <a:rPr lang="en-IN" dirty="0"/>
              <a:t>, </a:t>
            </a:r>
            <a:r>
              <a:rPr lang="en-IN" b="1" dirty="0"/>
              <a:t>well-water nitrate contamination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987359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59398-53A6-CD19-A669-261A2711F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4F23C-7296-31DB-B934-4E1AD35E6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b="1" i="1" dirty="0"/>
              <a:t>Others</a:t>
            </a:r>
            <a:r>
              <a:rPr lang="en-IN" b="1" dirty="0"/>
              <a:t>:</a:t>
            </a:r>
          </a:p>
          <a:p>
            <a:r>
              <a:rPr lang="en-IN" b="1" dirty="0"/>
              <a:t>Metoclopramide</a:t>
            </a:r>
            <a:endParaRPr lang="en-IN" dirty="0"/>
          </a:p>
          <a:p>
            <a:r>
              <a:rPr lang="en-IN" b="1" dirty="0"/>
              <a:t>Phenazopyridine</a:t>
            </a:r>
            <a:endParaRPr lang="en-IN" dirty="0"/>
          </a:p>
          <a:p>
            <a:r>
              <a:rPr lang="en-IN" b="1" dirty="0"/>
              <a:t>Chloroquine</a:t>
            </a:r>
            <a:endParaRPr lang="en-IN" dirty="0"/>
          </a:p>
          <a:p>
            <a:r>
              <a:rPr lang="en-IN" b="1" dirty="0"/>
              <a:t>Rasburicase</a:t>
            </a:r>
            <a:endParaRPr lang="en-IN" dirty="0"/>
          </a:p>
          <a:p>
            <a:r>
              <a:rPr lang="en-IN" b="1" dirty="0"/>
              <a:t>Aniline dyes</a:t>
            </a:r>
            <a:r>
              <a:rPr lang="en-IN" dirty="0"/>
              <a:t>, </a:t>
            </a:r>
            <a:r>
              <a:rPr lang="en-IN" b="1" dirty="0"/>
              <a:t>industrial chemicals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878832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3DCA4-30A2-EFB1-4B08-3A43A4622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Treatment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4B937-4727-675B-7553-AC98029E0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IN" sz="2200" dirty="0"/>
              <a:t>Immediate Actions</a:t>
            </a:r>
          </a:p>
          <a:p>
            <a:pPr>
              <a:lnSpc>
                <a:spcPct val="120000"/>
              </a:lnSpc>
            </a:pPr>
            <a:r>
              <a:rPr lang="en-IN" sz="2200" dirty="0"/>
              <a:t>Stop offending drug (dapsone, benzocaine, nitrates, etc.)</a:t>
            </a:r>
          </a:p>
          <a:p>
            <a:pPr>
              <a:lnSpc>
                <a:spcPct val="170000"/>
              </a:lnSpc>
            </a:pPr>
            <a:r>
              <a:rPr lang="en-IN" sz="2200" dirty="0"/>
              <a:t>Begin High-flow O₂ (non-rebreather mask)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49104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D7633-029C-1588-3125-A451F04D0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351C1-82D1-38E8-53EC-0C67E48B5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065821"/>
            <a:ext cx="10096500" cy="538693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IN" sz="8800" b="1" u="sng" dirty="0"/>
              <a:t>Assess Severity: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IN" sz="9600" b="1" i="1" u="sng" dirty="0"/>
              <a:t>Mild (&lt;20% </a:t>
            </a:r>
            <a:r>
              <a:rPr lang="en-IN" sz="9600" b="1" i="1" u="sng" dirty="0" err="1"/>
              <a:t>MetHb</a:t>
            </a:r>
            <a:r>
              <a:rPr lang="en-IN" sz="9600" b="1" i="1" u="sng" dirty="0"/>
              <a:t>, asymptomatic)</a:t>
            </a:r>
          </a:p>
          <a:p>
            <a:pPr>
              <a:lnSpc>
                <a:spcPct val="170000"/>
              </a:lnSpc>
            </a:pPr>
            <a:r>
              <a:rPr lang="en-IN" sz="8800" dirty="0"/>
              <a:t>O₂ + Observe</a:t>
            </a:r>
          </a:p>
          <a:p>
            <a:pPr>
              <a:lnSpc>
                <a:spcPct val="170000"/>
              </a:lnSpc>
            </a:pPr>
            <a:r>
              <a:rPr lang="en-IN" sz="8800" dirty="0"/>
              <a:t>Remove offending agent</a:t>
            </a:r>
          </a:p>
          <a:p>
            <a:pPr>
              <a:lnSpc>
                <a:spcPct val="170000"/>
              </a:lnSpc>
            </a:pPr>
            <a:r>
              <a:rPr lang="en-IN" sz="8800" b="1" dirty="0"/>
              <a:t>No methylene blue needed</a:t>
            </a:r>
            <a:endParaRPr lang="en-IN" sz="8800" dirty="0"/>
          </a:p>
          <a:p>
            <a:pPr marL="0" indent="0">
              <a:lnSpc>
                <a:spcPct val="170000"/>
              </a:lnSpc>
              <a:buNone/>
            </a:pPr>
            <a:r>
              <a:rPr lang="en-IN" sz="9600" b="1" i="1" u="sng" dirty="0"/>
              <a:t>Moderate/Severe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IN" sz="8800" b="1" i="1" dirty="0" err="1"/>
              <a:t>MetHb</a:t>
            </a:r>
            <a:r>
              <a:rPr lang="en-IN" sz="8800" b="1" i="1" dirty="0"/>
              <a:t> (&gt;20%</a:t>
            </a:r>
            <a:r>
              <a:rPr lang="en-IN" sz="8800" i="1" dirty="0"/>
              <a:t> OR </a:t>
            </a:r>
            <a:r>
              <a:rPr lang="en-IN" sz="8800" b="1" i="1" dirty="0"/>
              <a:t>Symptoms</a:t>
            </a:r>
            <a:r>
              <a:rPr lang="en-IN" sz="8800" i="1" dirty="0"/>
              <a:t>: </a:t>
            </a:r>
            <a:r>
              <a:rPr lang="en-IN" sz="8800" i="1" dirty="0" err="1"/>
              <a:t>dyspnea</a:t>
            </a:r>
            <a:r>
              <a:rPr lang="en-IN" sz="8800" i="1" dirty="0"/>
              <a:t>, tachycardia, confusion)</a:t>
            </a:r>
            <a:br>
              <a:rPr lang="en-IN" sz="8800" i="1" dirty="0"/>
            </a:br>
            <a:r>
              <a:rPr lang="en-IN" sz="8800" dirty="0"/>
              <a:t>→ </a:t>
            </a:r>
            <a:r>
              <a:rPr lang="en-IN" sz="8800" b="1" dirty="0"/>
              <a:t>Give methylene blue</a:t>
            </a:r>
            <a:endParaRPr lang="en-IN" sz="88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121567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DC69F-58AD-907F-A326-CFF5C7042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AC3FD-67A3-03B3-3F02-DC7A99620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20882"/>
            <a:ext cx="10096500" cy="5084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800" b="1" i="1" u="sng" dirty="0"/>
              <a:t>Methylene Blue (Antidote):</a:t>
            </a:r>
          </a:p>
          <a:p>
            <a:r>
              <a:rPr lang="en-IN" b="1" dirty="0"/>
              <a:t>1–2 mg/kg IV over 5 mins</a:t>
            </a:r>
            <a:endParaRPr lang="en-IN" dirty="0"/>
          </a:p>
          <a:p>
            <a:r>
              <a:rPr lang="en-IN" dirty="0"/>
              <a:t>Reassess at 1 hr</a:t>
            </a:r>
          </a:p>
          <a:p>
            <a:r>
              <a:rPr lang="en-IN" b="1" dirty="0"/>
              <a:t>Repeat once</a:t>
            </a:r>
            <a:r>
              <a:rPr lang="en-IN" dirty="0"/>
              <a:t> if </a:t>
            </a:r>
            <a:r>
              <a:rPr lang="en-IN" dirty="0" err="1"/>
              <a:t>MetHb</a:t>
            </a:r>
            <a:r>
              <a:rPr lang="en-IN" dirty="0"/>
              <a:t> still high</a:t>
            </a:r>
          </a:p>
          <a:p>
            <a:r>
              <a:rPr lang="en-IN" dirty="0"/>
              <a:t>Max ~7 mg/kg/day</a:t>
            </a:r>
          </a:p>
          <a:p>
            <a:endParaRPr lang="en-IN" dirty="0"/>
          </a:p>
          <a:p>
            <a:pPr marL="0" indent="0">
              <a:buNone/>
            </a:pPr>
            <a:r>
              <a:rPr lang="en-IN" b="1" i="1" dirty="0"/>
              <a:t> If G6PD Deficient:</a:t>
            </a:r>
          </a:p>
          <a:p>
            <a:r>
              <a:rPr lang="en-IN" b="1" dirty="0"/>
              <a:t>Do NOT give methylene blue</a:t>
            </a:r>
            <a:endParaRPr lang="en-IN" dirty="0"/>
          </a:p>
          <a:p>
            <a:r>
              <a:rPr lang="en-IN" dirty="0"/>
              <a:t>Give </a:t>
            </a:r>
            <a:r>
              <a:rPr lang="en-IN" b="1" dirty="0"/>
              <a:t>Ascorbic acid</a:t>
            </a:r>
            <a:endParaRPr lang="en-IN" dirty="0"/>
          </a:p>
          <a:p>
            <a:r>
              <a:rPr lang="en-IN" dirty="0"/>
              <a:t>Consider </a:t>
            </a:r>
            <a:r>
              <a:rPr lang="en-IN" b="1" dirty="0"/>
              <a:t>Exchange transfusion</a:t>
            </a:r>
            <a:endParaRPr lang="en-IN" dirty="0"/>
          </a:p>
          <a:p>
            <a:r>
              <a:rPr lang="en-IN" dirty="0"/>
              <a:t>Consider </a:t>
            </a:r>
            <a:r>
              <a:rPr lang="en-IN" b="1" dirty="0"/>
              <a:t>Hyperbaric oxygen</a:t>
            </a:r>
            <a:r>
              <a:rPr lang="en-IN" dirty="0"/>
              <a:t> (life-threatening)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0720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969E20-E6CC-3C19-9FF0-58759B981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Investigations: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B5C8F-3E4E-6202-26BA-FD394AD2B8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LFT:</a:t>
            </a:r>
          </a:p>
          <a:p>
            <a:pPr marL="0" indent="0">
              <a:buNone/>
            </a:pPr>
            <a:r>
              <a:rPr lang="en-US" dirty="0"/>
              <a:t>Sr. </a:t>
            </a:r>
            <a:r>
              <a:rPr lang="en-US" dirty="0" err="1"/>
              <a:t>bil</a:t>
            </a:r>
            <a:r>
              <a:rPr lang="en-US" dirty="0"/>
              <a:t>- 1.7          OT-33</a:t>
            </a:r>
          </a:p>
          <a:p>
            <a:pPr marL="0" indent="0">
              <a:buNone/>
            </a:pPr>
            <a:r>
              <a:rPr lang="en-US" dirty="0"/>
              <a:t>Direct- 0.8         PT- 28</a:t>
            </a:r>
          </a:p>
          <a:p>
            <a:pPr marL="0" indent="0">
              <a:buNone/>
            </a:pPr>
            <a:r>
              <a:rPr lang="en-US" dirty="0"/>
              <a:t>Indirect- 0.9     ALP- 158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RFT:</a:t>
            </a:r>
          </a:p>
          <a:p>
            <a:pPr marL="0" indent="0">
              <a:buNone/>
            </a:pPr>
            <a:r>
              <a:rPr lang="en-US" dirty="0"/>
              <a:t>Urea- 16</a:t>
            </a:r>
          </a:p>
          <a:p>
            <a:pPr marL="0" indent="0">
              <a:buNone/>
            </a:pPr>
            <a:r>
              <a:rPr lang="en-US" dirty="0" err="1"/>
              <a:t>Creat</a:t>
            </a:r>
            <a:r>
              <a:rPr lang="en-US" dirty="0"/>
              <a:t>- 0.6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F1BBFA-3BC9-96B0-DA45-399EF37D7C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CBC:</a:t>
            </a:r>
          </a:p>
          <a:p>
            <a:pPr marL="0" indent="0">
              <a:buNone/>
            </a:pPr>
            <a:r>
              <a:rPr lang="en-US" dirty="0"/>
              <a:t>TC- 12000       MCV- 98</a:t>
            </a:r>
          </a:p>
          <a:p>
            <a:pPr marL="0" indent="0">
              <a:buNone/>
            </a:pPr>
            <a:r>
              <a:rPr lang="en-US" dirty="0"/>
              <a:t>Hb- 8                MCH- 32</a:t>
            </a:r>
          </a:p>
          <a:p>
            <a:pPr marL="0" indent="0">
              <a:buNone/>
            </a:pPr>
            <a:r>
              <a:rPr lang="en-US" dirty="0" err="1"/>
              <a:t>Plt</a:t>
            </a:r>
            <a:r>
              <a:rPr lang="en-US" dirty="0"/>
              <a:t>- 3lakh        MCHC- 33</a:t>
            </a:r>
          </a:p>
          <a:p>
            <a:r>
              <a:rPr lang="en-IN" dirty="0"/>
              <a:t>LDH- 383</a:t>
            </a:r>
          </a:p>
          <a:p>
            <a:r>
              <a:rPr lang="en-IN" dirty="0"/>
              <a:t>CHG with PS:</a:t>
            </a:r>
          </a:p>
          <a:p>
            <a:pPr marL="0" indent="0">
              <a:buNone/>
            </a:pPr>
            <a:r>
              <a:rPr lang="en-IN" dirty="0"/>
              <a:t>Microcytic Hypochromic </a:t>
            </a:r>
            <a:r>
              <a:rPr lang="en-IN" dirty="0" err="1"/>
              <a:t>anemia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Retic- 5%</a:t>
            </a:r>
          </a:p>
        </p:txBody>
      </p:sp>
    </p:spTree>
    <p:extLst>
      <p:ext uri="{BB962C8B-B14F-4D97-AF65-F5344CB8AC3E}">
        <p14:creationId xmlns:p14="http://schemas.microsoft.com/office/powerpoint/2010/main" val="14137025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7F4FB-A715-BA17-C9E2-E608B58B4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60E68-9186-D165-D5FF-3B7BA1DBD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39793"/>
            <a:ext cx="10096500" cy="567788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b="1" i="1" dirty="0"/>
              <a:t>Monitor:</a:t>
            </a:r>
          </a:p>
          <a:p>
            <a:pPr>
              <a:lnSpc>
                <a:spcPct val="150000"/>
              </a:lnSpc>
            </a:pPr>
            <a:r>
              <a:rPr lang="en-IN" dirty="0"/>
              <a:t>Repeat </a:t>
            </a:r>
            <a:r>
              <a:rPr lang="en-IN" b="1" dirty="0" err="1"/>
              <a:t>MetHb</a:t>
            </a:r>
            <a:r>
              <a:rPr lang="en-IN" dirty="0"/>
              <a:t> levels q1–2 hrs</a:t>
            </a:r>
          </a:p>
          <a:p>
            <a:pPr>
              <a:lnSpc>
                <a:spcPct val="150000"/>
              </a:lnSpc>
            </a:pPr>
            <a:r>
              <a:rPr lang="en-IN" dirty="0"/>
              <a:t>Watch for </a:t>
            </a:r>
            <a:r>
              <a:rPr lang="en-IN" b="1" dirty="0" err="1"/>
              <a:t>hemolysis</a:t>
            </a:r>
            <a:r>
              <a:rPr lang="en-IN" dirty="0"/>
              <a:t> (esp. if </a:t>
            </a:r>
            <a:r>
              <a:rPr lang="en-IN" dirty="0" err="1"/>
              <a:t>rasburicase</a:t>
            </a:r>
            <a:r>
              <a:rPr lang="en-IN" dirty="0"/>
              <a:t>-induced)</a:t>
            </a:r>
          </a:p>
          <a:p>
            <a:pPr>
              <a:lnSpc>
                <a:spcPct val="150000"/>
              </a:lnSpc>
            </a:pPr>
            <a:r>
              <a:rPr lang="en-IN" dirty="0"/>
              <a:t>Monitor oxygenation + cardiac rhythm</a:t>
            </a:r>
          </a:p>
          <a:p>
            <a:pPr>
              <a:lnSpc>
                <a:spcPct val="150000"/>
              </a:lnSpc>
            </a:pPr>
            <a:endParaRPr lang="en-IN" dirty="0"/>
          </a:p>
          <a:p>
            <a:pPr marL="0" indent="0">
              <a:lnSpc>
                <a:spcPct val="150000"/>
              </a:lnSpc>
              <a:buNone/>
            </a:pPr>
            <a:r>
              <a:rPr lang="en-IN" b="1" i="1" dirty="0"/>
              <a:t> Escalate if Refractory:</a:t>
            </a:r>
          </a:p>
          <a:p>
            <a:pPr>
              <a:lnSpc>
                <a:spcPct val="150000"/>
              </a:lnSpc>
            </a:pPr>
            <a:r>
              <a:rPr lang="en-IN" dirty="0" err="1"/>
              <a:t>MetHb</a:t>
            </a:r>
            <a:r>
              <a:rPr lang="en-IN" dirty="0"/>
              <a:t> </a:t>
            </a:r>
            <a:r>
              <a:rPr lang="en-IN" b="1" dirty="0"/>
              <a:t>&gt;50%</a:t>
            </a:r>
            <a:r>
              <a:rPr lang="en-IN" dirty="0"/>
              <a:t> with symptoms</a:t>
            </a:r>
          </a:p>
          <a:p>
            <a:pPr>
              <a:lnSpc>
                <a:spcPct val="150000"/>
              </a:lnSpc>
            </a:pPr>
            <a:r>
              <a:rPr lang="en-IN" dirty="0"/>
              <a:t>Persistent hypoxia</a:t>
            </a:r>
            <a:br>
              <a:rPr lang="en-IN" dirty="0"/>
            </a:br>
            <a:r>
              <a:rPr lang="en-IN" dirty="0"/>
              <a:t>→ </a:t>
            </a:r>
            <a:r>
              <a:rPr lang="en-IN" b="1" dirty="0"/>
              <a:t>Exchange transfusion</a:t>
            </a:r>
            <a:r>
              <a:rPr lang="en-IN" dirty="0"/>
              <a:t> or </a:t>
            </a:r>
            <a:r>
              <a:rPr lang="en-IN" b="1" dirty="0"/>
              <a:t>Hyperbaric O₂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999287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F306C3-ACE3-E3D5-F617-5498E7D7A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854" y="4678394"/>
            <a:ext cx="3834246" cy="115090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THANK YOU!</a:t>
            </a:r>
            <a:endParaRPr lang="en-IN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1D1EC9-985F-689B-30B7-B4CA0C577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13" y="1288473"/>
            <a:ext cx="4724374" cy="310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9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913CB-570B-6C81-AB10-F5CC91C34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medicine (o)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34E98-A1B1-A310-AF49-3F915675D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IMP: </a:t>
            </a:r>
            <a:r>
              <a:rPr lang="en-US" b="1" i="1" u="sng" dirty="0"/>
              <a:t>Desaturation f/e </a:t>
            </a:r>
          </a:p>
          <a:p>
            <a:r>
              <a:rPr lang="en-US" dirty="0"/>
              <a:t>Suggested: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NRM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CT chest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Vascular (o)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7338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8DD6A-4001-B249-4ABB-81A540978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B08A0-3D24-4B82-C936-D2C0B6494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Imaging:</a:t>
            </a:r>
          </a:p>
          <a:p>
            <a:r>
              <a:rPr lang="en-US" dirty="0"/>
              <a:t>Xray- normal</a:t>
            </a:r>
          </a:p>
          <a:p>
            <a:r>
              <a:rPr lang="en-US" dirty="0"/>
              <a:t>CT-chest- normal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59763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54AA3-6321-9C8E-82A6-2B8A9DAD9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Cardiologist (o)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A62BA-01B1-332A-84ED-6644ABAAF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Echo : </a:t>
            </a:r>
          </a:p>
          <a:p>
            <a:pPr marL="0" indent="0">
              <a:buNone/>
            </a:pPr>
            <a:r>
              <a:rPr lang="en-US" dirty="0"/>
              <a:t>No RWMA</a:t>
            </a:r>
          </a:p>
          <a:p>
            <a:pPr marL="0" indent="0">
              <a:buNone/>
            </a:pPr>
            <a:r>
              <a:rPr lang="en-US" dirty="0"/>
              <a:t>EF 60%</a:t>
            </a:r>
          </a:p>
          <a:p>
            <a:pPr marL="0" indent="0">
              <a:buNone/>
            </a:pPr>
            <a:r>
              <a:rPr lang="en-US" dirty="0"/>
              <a:t>No pericardial effusion</a:t>
            </a:r>
          </a:p>
          <a:p>
            <a:pPr marL="0" indent="0">
              <a:buNone/>
            </a:pPr>
            <a:r>
              <a:rPr lang="en-US" dirty="0"/>
              <a:t>No clot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Imp: </a:t>
            </a:r>
            <a:r>
              <a:rPr lang="en-US" b="1" i="1" u="sng" dirty="0"/>
              <a:t>normal study / stable cardiac status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Physician (o)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58574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959D2-E9A1-A46A-0442-DE82C1EC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Anasthetist</a:t>
            </a:r>
            <a:r>
              <a:rPr lang="en-US" dirty="0"/>
              <a:t> (o):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02160-9F9C-05E0-39E9-C7E4F1E83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 NRBM </a:t>
            </a:r>
          </a:p>
          <a:p>
            <a:r>
              <a:rPr lang="en-US" dirty="0"/>
              <a:t>Physician (o)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11168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EDE52A-BAAB-4F09-47E6-96357215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828" y="2780321"/>
            <a:ext cx="6670964" cy="1150907"/>
          </a:xfrm>
        </p:spPr>
        <p:txBody>
          <a:bodyPr/>
          <a:lstStyle/>
          <a:p>
            <a:r>
              <a:rPr lang="en-US" dirty="0"/>
              <a:t>Past history revealed…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89310680"/>
      </p:ext>
    </p:extLst>
  </p:cSld>
  <p:clrMapOvr>
    <a:masterClrMapping/>
  </p:clrMapOvr>
</p:sld>
</file>

<file path=ppt/theme/theme1.xml><?xml version="1.0" encoding="utf-8"?>
<a:theme xmlns:a="http://schemas.openxmlformats.org/drawingml/2006/main" name="Vertical Lexicon design templat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tx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ertical lexicon design slides.potx" id="{49C7086D-B6BF-42C9-B2E9-7A6F5A963EAA}" vid="{839E83B1-FF0C-49E8-8563-59D864F05AE3}"/>
    </a:ext>
  </a:extLst>
</a:theme>
</file>

<file path=ppt/theme/theme2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1BD8E5-A18E-435C-B431-90A6B59F4B6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BEBB951-DE64-4CB8-9E1C-184A357AD7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EEE0F9-7BC9-4998-8617-7CC115AD97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Vertical lexicon design slides</Template>
  <TotalTime>1836</TotalTime>
  <Words>1292</Words>
  <Application>Microsoft Office PowerPoint</Application>
  <PresentationFormat>Widescreen</PresentationFormat>
  <Paragraphs>260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Wingdings</vt:lpstr>
      <vt:lpstr>Vertical Lexicon design template</vt:lpstr>
      <vt:lpstr>RED CELLS – BLUE TINTS! A PREGNANCY MYSTERY </vt:lpstr>
      <vt:lpstr>Chief complaints</vt:lpstr>
      <vt:lpstr>   </vt:lpstr>
      <vt:lpstr>Investigations: </vt:lpstr>
      <vt:lpstr>Respiratory medicine (o)</vt:lpstr>
      <vt:lpstr>  </vt:lpstr>
      <vt:lpstr>Cardiologist (o)</vt:lpstr>
      <vt:lpstr>Anasthetist (o):</vt:lpstr>
      <vt:lpstr>Past history revealed…</vt:lpstr>
      <vt:lpstr>2021… On the day of her father’s death…</vt:lpstr>
      <vt:lpstr>  </vt:lpstr>
      <vt:lpstr>LAB:</vt:lpstr>
      <vt:lpstr>Opinions:</vt:lpstr>
      <vt:lpstr>CTPA:</vt:lpstr>
      <vt:lpstr>Hb Electrophoresis:</vt:lpstr>
      <vt:lpstr> 2025… AT IMCU 1 </vt:lpstr>
      <vt:lpstr>Radiologist (o)</vt:lpstr>
      <vt:lpstr>ABG</vt:lpstr>
      <vt:lpstr>The missing report…</vt:lpstr>
      <vt:lpstr>  </vt:lpstr>
      <vt:lpstr>Let’s discuss…</vt:lpstr>
      <vt:lpstr>What is methemoglobin?</vt:lpstr>
      <vt:lpstr>What is Congenital methemoglobinemia?</vt:lpstr>
      <vt:lpstr>Types of Congenital Methemoglobinemia</vt:lpstr>
      <vt:lpstr>1. Cytochrome b5 Reductase Deficiency</vt:lpstr>
      <vt:lpstr>  </vt:lpstr>
      <vt:lpstr>  </vt:lpstr>
      <vt:lpstr>Clinical features:</vt:lpstr>
      <vt:lpstr>Diagnosis:</vt:lpstr>
      <vt:lpstr>     </vt:lpstr>
      <vt:lpstr>  </vt:lpstr>
      <vt:lpstr>  Treatment</vt:lpstr>
      <vt:lpstr>  </vt:lpstr>
      <vt:lpstr>  </vt:lpstr>
      <vt:lpstr>Drug induced methemoglobinemia:</vt:lpstr>
      <vt:lpstr>  </vt:lpstr>
      <vt:lpstr> Treatment</vt:lpstr>
      <vt:lpstr>  </vt:lpstr>
      <vt:lpstr>  </vt:lpstr>
      <vt:lpstr> 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Mahima Sakthivel</dc:creator>
  <cp:lastModifiedBy>Mahima Sakthivel</cp:lastModifiedBy>
  <cp:revision>3</cp:revision>
  <dcterms:created xsi:type="dcterms:W3CDTF">2025-11-16T09:26:41Z</dcterms:created>
  <dcterms:modified xsi:type="dcterms:W3CDTF">2025-11-25T17:42:47Z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