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dd50253bf34b0ca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dd50253bf34b0ca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dd50253bf34b0ca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dd50253bf34b0ca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dd50253bf34b0ca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dd50253bf34b0ca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dd50253bf34b0ca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dd50253bf34b0ca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c4be9431bd7260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c4be9431bd7260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dd50253bf34b0ca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dd50253bf34b0ca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c4be9431bd7260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c4be9431bd7260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c4be9431bd7260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c4be9431bd7260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48b46757443569b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48b46757443569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48b46757443569b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48b46757443569b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48b46757443569b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48b46757443569b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48b46757443569b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48b46757443569b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48b46757443569b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48b46757443569b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dd50253bf34b0ca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dd50253bf34b0ca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dd50253bf34b0ca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dd50253bf34b0c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11.xml"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13.xml"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218450"/>
            <a:ext cx="8520600" cy="1818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t>JOURNAL CLUB                                                                                  </a:t>
            </a:r>
            <a:endParaRPr b="1"/>
          </a:p>
        </p:txBody>
      </p:sp>
      <p:sp>
        <p:nvSpPr>
          <p:cNvPr id="55" name="Google Shape;55;p13"/>
          <p:cNvSpPr txBox="1">
            <a:spLocks noGrp="1"/>
          </p:cNvSpPr>
          <p:nvPr>
            <p:ph type="subTitle" idx="1"/>
          </p:nvPr>
        </p:nvSpPr>
        <p:spPr>
          <a:xfrm>
            <a:off x="208500" y="1569875"/>
            <a:ext cx="8520600" cy="282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             CHIEF-Dr.C.DHARMARAJ.MD.DCH</a:t>
            </a:r>
            <a:endParaRPr/>
          </a:p>
          <a:p>
            <a:pPr marL="0" lvl="0" indent="0" algn="l" rtl="0">
              <a:spcBef>
                <a:spcPts val="0"/>
              </a:spcBef>
              <a:spcAft>
                <a:spcPts val="0"/>
              </a:spcAft>
              <a:buNone/>
            </a:pPr>
            <a:r>
              <a:rPr lang="en"/>
              <a:t>             ASST PROF-Dr.M.ARUL PRAKASH MD DA</a:t>
            </a:r>
            <a:endParaRPr/>
          </a:p>
          <a:p>
            <a:pPr marL="0" lvl="0" indent="0" algn="l" rtl="0">
              <a:spcBef>
                <a:spcPts val="0"/>
              </a:spcBef>
              <a:spcAft>
                <a:spcPts val="0"/>
              </a:spcAft>
              <a:buNone/>
            </a:pPr>
            <a:r>
              <a:rPr lang="en"/>
              <a:t>                                   Dr.A.PRABHU MD</a:t>
            </a:r>
            <a:endParaRPr/>
          </a:p>
          <a:p>
            <a:pPr marL="0" lvl="0" indent="0" algn="l" rtl="0">
              <a:spcBef>
                <a:spcPts val="0"/>
              </a:spcBef>
              <a:spcAft>
                <a:spcPts val="0"/>
              </a:spcAft>
              <a:buNone/>
            </a:pPr>
            <a:r>
              <a:rPr lang="en"/>
              <a:t>                                   Dr.VINOTH KANNAN MD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body" idx="1"/>
          </p:nvPr>
        </p:nvSpPr>
        <p:spPr>
          <a:xfrm>
            <a:off x="110000" y="100700"/>
            <a:ext cx="8727000" cy="4339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Similarly, the distribution of each lipid Level for each category based on the MELD score is given in Table  2.Except for the patients with a MELD score of ≤10, a clear dose-response relationship (decreasingtrend) is seen with all other levels of lipids for increasing severity based on the MELD score.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228175" y="-1"/>
            <a:ext cx="8520600" cy="4981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113" name="Google Shape;113;p23"/>
          <p:cNvPicPr preferRelativeResize="0"/>
          <p:nvPr/>
        </p:nvPicPr>
        <p:blipFill rotWithShape="1">
          <a:blip r:embed="rId3">
            <a:alphaModFix/>
          </a:blip>
          <a:srcRect t="8884" r="10160" b="4437"/>
          <a:stretch/>
        </p:blipFill>
        <p:spPr>
          <a:xfrm>
            <a:off x="457200" y="674125"/>
            <a:ext cx="7307200" cy="4176852"/>
          </a:xfrm>
          <a:prstGeom prst="rect">
            <a:avLst/>
          </a:prstGeom>
          <a:noFill/>
          <a:ln w="9525" cap="flat" cmpd="sng">
            <a:solidFill>
              <a:schemeClr val="dk2"/>
            </a:solidFill>
            <a:prstDash val="dash"/>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9" name="Google Shape;11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100"/>
              <a:buFont typeface="Arial"/>
              <a:buNone/>
            </a:pPr>
            <a:r>
              <a:rPr lang="en"/>
              <a:t>The distribution and association of Lipid profile with the presence of ascites, Spontaneous bacterial peritonitis, and UGI bleeding are given in Tables 3 to 5, respectively. The cholesterol, LDL, and HDL were significantly lower among patients with ascites and among patients with spontaneous bacterial peritonitis compared to their respective groups. However, none of the lipid profiles significantly differed based on the presence of UGI bleeding.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5"/>
          <p:cNvPicPr preferRelativeResize="0"/>
          <p:nvPr/>
        </p:nvPicPr>
        <p:blipFill rotWithShape="1">
          <a:blip r:embed="rId3">
            <a:alphaModFix/>
          </a:blip>
          <a:srcRect t="12241" r="8983" b="15236"/>
          <a:stretch/>
        </p:blipFill>
        <p:spPr>
          <a:xfrm>
            <a:off x="152400" y="373050"/>
            <a:ext cx="8036326" cy="45124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311700" y="161374"/>
            <a:ext cx="8520600" cy="402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a:t>
            </a:r>
            <a:endParaRPr/>
          </a:p>
        </p:txBody>
      </p:sp>
      <p:sp>
        <p:nvSpPr>
          <p:cNvPr id="130" name="Google Shape;130;p26"/>
          <p:cNvSpPr txBox="1">
            <a:spLocks noGrp="1"/>
          </p:cNvSpPr>
          <p:nvPr>
            <p:ph type="body" idx="1"/>
          </p:nvPr>
        </p:nvSpPr>
        <p:spPr>
          <a:xfrm>
            <a:off x="101525" y="852225"/>
            <a:ext cx="8730900" cy="37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decreased levels of LDL and HDL might be attributed to the reduced synthesis of apolipoproteins A and B. </a:t>
            </a:r>
            <a:endParaRPr/>
          </a:p>
          <a:p>
            <a:pPr marL="0" lvl="0" indent="0" algn="l" rtl="0">
              <a:spcBef>
                <a:spcPts val="1200"/>
              </a:spcBef>
              <a:spcAft>
                <a:spcPts val="0"/>
              </a:spcAft>
              <a:buNone/>
            </a:pPr>
            <a:r>
              <a:rPr lang="en"/>
              <a:t>Since apo B is involved in the synthesis of VLDL, the reduced level of TGLs is explained in cirrhosis. This can be due to insulin resistance found in liver cirrhosis. </a:t>
            </a:r>
            <a:endParaRPr/>
          </a:p>
          <a:p>
            <a:pPr marL="0" lvl="0" indent="0" algn="l" rtl="0">
              <a:spcBef>
                <a:spcPts val="1200"/>
              </a:spcBef>
              <a:spcAft>
                <a:spcPts val="1200"/>
              </a:spcAft>
              <a:buNone/>
            </a:pPr>
            <a:r>
              <a:rPr lang="en"/>
              <a:t>The insulin signaling mechanism in cirrhosis is found to be critical for lipogenesis regulated by phosphoinositide 3-kinase and AKT serine/threonine kinase 2 signaling pathway.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a:t>
            </a:r>
            <a:endParaRPr/>
          </a:p>
        </p:txBody>
      </p:sp>
      <p:sp>
        <p:nvSpPr>
          <p:cNvPr id="136" name="Google Shape;136;p27"/>
          <p:cNvSpPr txBox="1">
            <a:spLocks noGrp="1"/>
          </p:cNvSpPr>
          <p:nvPr>
            <p:ph type="body" idx="1"/>
          </p:nvPr>
        </p:nvSpPr>
        <p:spPr>
          <a:xfrm>
            <a:off x="311700" y="1346181"/>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serum total cholesterol, LDL, VLDL, HDL, and TGLs were significantly lower as the stage of severity of cirrhosis advanced.</a:t>
            </a:r>
            <a:endParaRPr/>
          </a:p>
          <a:p>
            <a:pPr marL="0" lvl="0" indent="0" algn="l" rtl="0">
              <a:spcBef>
                <a:spcPts val="1200"/>
              </a:spcBef>
              <a:spcAft>
                <a:spcPts val="0"/>
              </a:spcAft>
              <a:buClr>
                <a:schemeClr val="dk1"/>
              </a:buClr>
              <a:buSzPts val="1100"/>
              <a:buFont typeface="Arial"/>
              <a:buNone/>
            </a:pPr>
            <a:r>
              <a:rPr lang="en"/>
              <a:t>Further formulation of the scoring system in association with a preexisting scoring </a:t>
            </a:r>
            <a:endParaRPr/>
          </a:p>
          <a:p>
            <a:pPr marL="0" lvl="0" indent="0" algn="l" rtl="0">
              <a:spcBef>
                <a:spcPts val="1200"/>
              </a:spcBef>
              <a:spcAft>
                <a:spcPts val="0"/>
              </a:spcAft>
              <a:buClr>
                <a:schemeClr val="dk1"/>
              </a:buClr>
              <a:buSzPts val="1100"/>
              <a:buFont typeface="Arial"/>
              <a:buNone/>
            </a:pPr>
            <a:r>
              <a:rPr lang="en"/>
              <a:t>system may provide a better assessment of patients’ prognoses in view of morbidity and mortality.</a:t>
            </a:r>
            <a:endParaRPr/>
          </a:p>
          <a:p>
            <a:pPr marL="0" lvl="0" indent="0" algn="l" rtl="0">
              <a:spcBef>
                <a:spcPts val="1200"/>
              </a:spcBef>
              <a:spcAft>
                <a:spcPts val="1200"/>
              </a:spcAft>
              <a:buClr>
                <a:schemeClr val="dk1"/>
              </a:buClr>
              <a:buSzPts val="1100"/>
              <a:buFont typeface="Arial"/>
              <a:buNone/>
            </a:pPr>
            <a:r>
              <a:rPr lang="en"/>
              <a:t> It is also a cost-effective method.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Lipid profile as an indicator of severity in cirrhosis of Liver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a:p>
        </p:txBody>
      </p:sp>
      <p:sp>
        <p:nvSpPr>
          <p:cNvPr id="66" name="Google Shape;66;p15"/>
          <p:cNvSpPr txBox="1">
            <a:spLocks noGrp="1"/>
          </p:cNvSpPr>
          <p:nvPr>
            <p:ph type="body" idx="1"/>
          </p:nvPr>
        </p:nvSpPr>
        <p:spPr>
          <a:xfrm>
            <a:off x="311700" y="1142000"/>
            <a:ext cx="8763900" cy="356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      The liver plays a key role in lipid metaboism</a:t>
            </a:r>
            <a:endParaRPr sz="2400"/>
          </a:p>
          <a:p>
            <a:pPr marL="0" lvl="0" indent="0" algn="l" rtl="0">
              <a:spcBef>
                <a:spcPts val="1200"/>
              </a:spcBef>
              <a:spcAft>
                <a:spcPts val="0"/>
              </a:spcAft>
              <a:buNone/>
            </a:pPr>
            <a:r>
              <a:rPr lang="en" sz="2400"/>
              <a:t>    Depending on species it is, more or less, the hub of fatty acid synthesis and lipid circulation through lipoprotein synthesis.</a:t>
            </a:r>
            <a:endParaRPr sz="2400"/>
          </a:p>
          <a:p>
            <a:pPr marL="0" lvl="0" indent="0" algn="l" rtl="0">
              <a:spcBef>
                <a:spcPts val="1200"/>
              </a:spcBef>
              <a:spcAft>
                <a:spcPts val="1200"/>
              </a:spcAft>
              <a:buNone/>
            </a:pPr>
            <a:r>
              <a:rPr lang="en" sz="2400"/>
              <a:t>     Hence,Deranged lipid profile can seve as a biomarker for assessing disease severity in cirrhotic patients</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a:t>
            </a:r>
            <a:endParaRPr/>
          </a:p>
        </p:txBody>
      </p:sp>
      <p:sp>
        <p:nvSpPr>
          <p:cNvPr id="72" name="Google Shape;72;p16"/>
          <p:cNvSpPr txBox="1">
            <a:spLocks noGrp="1"/>
          </p:cNvSpPr>
          <p:nvPr>
            <p:ph type="body" idx="1"/>
          </p:nvPr>
        </p:nvSpPr>
        <p:spPr>
          <a:xfrm>
            <a:off x="767100" y="1017725"/>
            <a:ext cx="8376900" cy="355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STUDY -ANALYTICAL CROSS SECTIONAL STUDY</a:t>
            </a:r>
            <a:endParaRPr/>
          </a:p>
          <a:p>
            <a:pPr marL="0" lvl="0" indent="0" algn="l" rtl="0">
              <a:spcBef>
                <a:spcPts val="1200"/>
              </a:spcBef>
              <a:spcAft>
                <a:spcPts val="0"/>
              </a:spcAft>
              <a:buNone/>
            </a:pPr>
            <a:r>
              <a:rPr lang="en"/>
              <a:t>STUDY POPULATION-120 </a:t>
            </a:r>
            <a:endParaRPr/>
          </a:p>
          <a:p>
            <a:pPr marL="0" lvl="0" indent="0" algn="l" rtl="0">
              <a:spcBef>
                <a:spcPts val="1200"/>
              </a:spcBef>
              <a:spcAft>
                <a:spcPts val="0"/>
              </a:spcAft>
              <a:buNone/>
            </a:pPr>
            <a:r>
              <a:rPr lang="en"/>
              <a:t>   Sample size was calculated by mean [±standard deviation (SD)] difference of VLDL between the patients with MELD score 19–24 (16.8 ± 2.7) and &gt;24 (15.0 ± 2.0), at 95% confidence interval and 80% power using Open Epi software. The calculated (minimum) sample size was 58.</a:t>
            </a:r>
            <a:endParaRPr/>
          </a:p>
          <a:p>
            <a:pPr marL="0" lvl="0" indent="0" algn="l" rtl="0">
              <a:spcBef>
                <a:spcPts val="1200"/>
              </a:spcBef>
              <a:spcAft>
                <a:spcPts val="0"/>
              </a:spcAft>
              <a:buNone/>
            </a:pPr>
            <a:r>
              <a:rPr lang="en"/>
              <a:t>       Fasting lipid profile was taken from cirrhotic patients.</a:t>
            </a:r>
            <a:endParaRPr/>
          </a:p>
          <a:p>
            <a:pPr marL="0" lvl="0" indent="0" algn="l" rtl="0">
              <a:spcBef>
                <a:spcPts val="1200"/>
              </a:spcBef>
              <a:spcAft>
                <a:spcPts val="0"/>
              </a:spcAft>
              <a:buNone/>
            </a:pPr>
            <a:r>
              <a:rPr lang="en"/>
              <a:t>      Total cholesterol,Triglycerides,HDL by direct method</a:t>
            </a:r>
            <a:endParaRPr/>
          </a:p>
          <a:p>
            <a:pPr marL="0" lvl="0" indent="0" algn="l" rtl="0">
              <a:spcBef>
                <a:spcPts val="1200"/>
              </a:spcBef>
              <a:spcAft>
                <a:spcPts val="0"/>
              </a:spcAft>
              <a:buNone/>
            </a:pPr>
            <a:r>
              <a:rPr lang="en"/>
              <a:t>      VLDL,LDL levels were measured by Friedwald formul.</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Inclusion crieteria</a:t>
            </a:r>
            <a:endParaRPr/>
          </a:p>
        </p:txBody>
      </p:sp>
      <p:sp>
        <p:nvSpPr>
          <p:cNvPr id="78" name="Google Shape;7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  Age less than 18 years with cirrhosis</a:t>
            </a:r>
            <a:endParaRPr/>
          </a:p>
          <a:p>
            <a:pPr marL="457200" lvl="0" indent="-342900" algn="l" rtl="0">
              <a:spcBef>
                <a:spcPts val="0"/>
              </a:spcBef>
              <a:spcAft>
                <a:spcPts val="0"/>
              </a:spcAft>
              <a:buSzPts val="1800"/>
              <a:buChar char="●"/>
            </a:pPr>
            <a:r>
              <a:rPr lang="en"/>
              <a:t>Admitted to medical wards</a:t>
            </a:r>
            <a:endParaRPr/>
          </a:p>
          <a:p>
            <a:pPr marL="457200" lvl="0" indent="-342900" algn="l" rtl="0">
              <a:spcBef>
                <a:spcPts val="0"/>
              </a:spcBef>
              <a:spcAft>
                <a:spcPts val="0"/>
              </a:spcAft>
              <a:buSzPts val="1800"/>
              <a:buChar char="●"/>
            </a:pPr>
            <a:r>
              <a:rPr lang="en"/>
              <a:t>TOTAL-120</a:t>
            </a:r>
            <a:endParaRPr/>
          </a:p>
          <a:p>
            <a:pPr marL="457200" lvl="0" indent="-342900" algn="l" rtl="0">
              <a:spcBef>
                <a:spcPts val="0"/>
              </a:spcBef>
              <a:spcAft>
                <a:spcPts val="0"/>
              </a:spcAft>
              <a:buSzPts val="1800"/>
              <a:buChar char="●"/>
            </a:pPr>
            <a:r>
              <a:rPr lang="en"/>
              <a:t>Of them, 76 (63%)were males, and 44 (37%) were females. Alcohol (84, 75.0%), hepatitis B (8, 7.1%), and NASH (6, 5.4%) were the most common cause of cirrhosis.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Exclusion criteria</a:t>
            </a:r>
            <a:endParaRPr/>
          </a:p>
        </p:txBody>
      </p:sp>
      <p:sp>
        <p:nvSpPr>
          <p:cNvPr id="84" name="Google Shape;8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DM/SHTN</a:t>
            </a:r>
            <a:endParaRPr/>
          </a:p>
          <a:p>
            <a:pPr marL="457200" lvl="0" indent="-342900" algn="l" rtl="0">
              <a:spcBef>
                <a:spcPts val="0"/>
              </a:spcBef>
              <a:spcAft>
                <a:spcPts val="0"/>
              </a:spcAft>
              <a:buSzPts val="1800"/>
              <a:buChar char="●"/>
            </a:pPr>
            <a:r>
              <a:rPr lang="en"/>
              <a:t>Cerebrovascular diseases</a:t>
            </a:r>
            <a:endParaRPr/>
          </a:p>
          <a:p>
            <a:pPr marL="457200" lvl="0" indent="-342900" algn="l" rtl="0">
              <a:spcBef>
                <a:spcPts val="0"/>
              </a:spcBef>
              <a:spcAft>
                <a:spcPts val="0"/>
              </a:spcAft>
              <a:buSzPts val="1800"/>
              <a:buChar char="●"/>
            </a:pPr>
            <a:r>
              <a:rPr lang="en"/>
              <a:t>Patients on lipid lowering drugs</a:t>
            </a:r>
            <a:endParaRPr/>
          </a:p>
          <a:p>
            <a:pPr marL="457200" lvl="0" indent="-342900" algn="l" rtl="0">
              <a:spcBef>
                <a:spcPts val="0"/>
              </a:spcBef>
              <a:spcAft>
                <a:spcPts val="0"/>
              </a:spcAft>
              <a:buSzPts val="1800"/>
              <a:buChar char="●"/>
            </a:pPr>
            <a:r>
              <a:rPr lang="en"/>
              <a:t>Hypo/hyperthyroidism</a:t>
            </a:r>
            <a:endParaRPr/>
          </a:p>
          <a:p>
            <a:pPr marL="457200" lvl="0" indent="-342900" algn="l" rtl="0">
              <a:spcBef>
                <a:spcPts val="0"/>
              </a:spcBef>
              <a:spcAft>
                <a:spcPts val="0"/>
              </a:spcAft>
              <a:buSzPts val="1800"/>
              <a:buChar char="●"/>
            </a:pPr>
            <a:r>
              <a:rPr lang="en"/>
              <a:t>Chronic kidney disease</a:t>
            </a:r>
            <a:endParaRPr/>
          </a:p>
          <a:p>
            <a:pPr marL="457200" lvl="0" indent="-342900" algn="l" rtl="0">
              <a:spcBef>
                <a:spcPts val="0"/>
              </a:spcBef>
              <a:spcAft>
                <a:spcPts val="0"/>
              </a:spcAft>
              <a:buSzPts val="1800"/>
              <a:buChar char="●"/>
            </a:pPr>
            <a:r>
              <a:rPr lang="en"/>
              <a:t>Pancreatitis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248355" y="193811"/>
            <a:ext cx="8457300" cy="47559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r>
              <a:rPr lang="en" sz="1800"/>
              <a:t>All clinically diagnosed cirrhosis patients were prescribed a complete hemogram, renal function test, liver function test including serum protein,ultrasonogram of the abdomen, coagulation profile, and upper gastrointestinal endoscopy as part of the routine care.</a:t>
            </a:r>
            <a:endParaRPr sz="1800"/>
          </a:p>
          <a:p>
            <a:pPr marL="457200" lvl="0" indent="0" algn="l" rtl="0">
              <a:spcBef>
                <a:spcPts val="0"/>
              </a:spcBef>
              <a:spcAft>
                <a:spcPts val="0"/>
              </a:spcAft>
              <a:buNone/>
            </a:pPr>
            <a:endParaRPr sz="1800"/>
          </a:p>
          <a:p>
            <a:pPr marL="457200" lvl="0" indent="0" algn="l" rtl="0">
              <a:spcBef>
                <a:spcPts val="0"/>
              </a:spcBef>
              <a:spcAft>
                <a:spcPts val="0"/>
              </a:spcAft>
              <a:buNone/>
            </a:pPr>
            <a:r>
              <a:rPr lang="en" sz="1800"/>
              <a:t> Further, disease severity is categorized using Child-Turcotte-Pugh score. CTP scoring has three grades; score 5–6 is class A, score 7–9 is class B,and score 10–15 is class C.</a:t>
            </a:r>
            <a:endParaRPr sz="1800"/>
          </a:p>
          <a:p>
            <a:pPr marL="457200" lvl="0" indent="0" algn="l" rtl="0">
              <a:spcBef>
                <a:spcPts val="0"/>
              </a:spcBef>
              <a:spcAft>
                <a:spcPts val="0"/>
              </a:spcAft>
              <a:buNone/>
            </a:pPr>
            <a:endParaRPr sz="1800"/>
          </a:p>
          <a:p>
            <a:pPr marL="0" lvl="0" indent="0" algn="just" rtl="0">
              <a:spcBef>
                <a:spcPts val="0"/>
              </a:spcBef>
              <a:spcAft>
                <a:spcPts val="0"/>
              </a:spcAft>
              <a:buNone/>
            </a:pPr>
            <a:r>
              <a:rPr lang="en" sz="1800"/>
              <a:t>       After informed consent, the fasting serum lipid profile is measured among patients with cirrhosis. Total serum cholesterol, TGL, and high-density lipoprotein (HDL) were measured by the direct method, and serum LDL and VLDL were calculated using Fried Wald formula (LDL cholesterol = </a:t>
            </a:r>
            <a:endParaRPr sz="1800"/>
          </a:p>
          <a:p>
            <a:pPr marL="457200" lvl="0" indent="0" algn="l" rtl="0">
              <a:spcBef>
                <a:spcPts val="0"/>
              </a:spcBef>
              <a:spcAft>
                <a:spcPts val="0"/>
              </a:spcAft>
              <a:buNone/>
            </a:pPr>
            <a:r>
              <a:rPr lang="en" sz="1800"/>
              <a:t>Total cholesterol − [HDL cholesterol − TGL/5] and VLDL = Sr. TGLs/5)</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a:t>
            </a:r>
            <a:endParaRPr/>
          </a:p>
        </p:txBody>
      </p:sp>
      <p:sp>
        <p:nvSpPr>
          <p:cNvPr id="95" name="Google Shape;95;p20"/>
          <p:cNvSpPr txBox="1">
            <a:spLocks noGrp="1"/>
          </p:cNvSpPr>
          <p:nvPr>
            <p:ph type="body" idx="1"/>
          </p:nvPr>
        </p:nvSpPr>
        <p:spPr>
          <a:xfrm>
            <a:off x="238525" y="1085650"/>
            <a:ext cx="8593800" cy="3483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 total of 44 (36.7%), 50 (41.7%), and 26 (21.6%) patients were classified with Child-Pugh score categories A, B, and C,respectively.The mean and SD of each lipid level for each category based on the Child-Pugh score is given in Table  1. A clear dose-response relationship (decreasing trend) is seen in the levels of lipids for increasing severity based on the Child-Pugh score.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1" name="Google Shape;101;p21"/>
          <p:cNvSpPr txBox="1">
            <a:spLocks noGrp="1"/>
          </p:cNvSpPr>
          <p:nvPr>
            <p:ph type="body" idx="1"/>
          </p:nvPr>
        </p:nvSpPr>
        <p:spPr>
          <a:xfrm>
            <a:off x="311700" y="1148214"/>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2" name="Google Shape;102;p21"/>
          <p:cNvPicPr preferRelativeResize="0"/>
          <p:nvPr/>
        </p:nvPicPr>
        <p:blipFill>
          <a:blip r:embed="rId3">
            <a:alphaModFix/>
          </a:blip>
          <a:stretch>
            <a:fillRect/>
          </a:stretch>
        </p:blipFill>
        <p:spPr>
          <a:xfrm>
            <a:off x="177025" y="302450"/>
            <a:ext cx="8273101" cy="48410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JOURNAL CLUB                                                                                  </vt:lpstr>
      <vt:lpstr>Lipid profile as an indicator of severity in cirrhosis of Liver</vt:lpstr>
      <vt:lpstr>INTRODUCTION</vt:lpstr>
      <vt:lpstr>Method</vt:lpstr>
      <vt:lpstr>Inclusion crieteria</vt:lpstr>
      <vt:lpstr>Exclusion criteria</vt:lpstr>
      <vt:lpstr>All clinically diagnosed cirrhosis patients were prescribed a complete hemogram, renal function test, liver function test including serum protein,ultrasonogram of the abdomen, coagulation profile, and upper gastrointestinal endoscopy as part of the routine care.   Further, disease severity is categorized using Child-Turcotte-Pugh score. CTP scoring has three grades; score 5–6 is class A, score 7–9 is class B,and score 10–15 is class C.         After informed consent, the fasting serum lipid profile is measured among patients with cirrhosis. Total serum cholesterol, TGL, and high-density lipoprotein (HDL) were measured by the direct method, and serum LDL and VLDL were calculated using Fried Wald formula (LDL cholesterol =  Total cholesterol − [HDL cholesterol − TGL/5] and VLDL = Sr. TGLs/5)</vt:lpstr>
      <vt:lpstr>RESULTS</vt:lpstr>
      <vt:lpstr>PowerPoint Presentation</vt:lpstr>
      <vt:lpstr>PowerPoint Presentation</vt:lpstr>
      <vt:lpstr>PowerPoint Presentation</vt:lpstr>
      <vt:lpstr>PowerPoint Presentation</vt:lpstr>
      <vt:lpstr>PowerPoint Presentation</vt:lpstr>
      <vt:lpstr>DISCUSSION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dc:title>
  <cp:lastModifiedBy>fetancylin1999@gmail.com</cp:lastModifiedBy>
  <cp:revision>1</cp:revision>
  <dcterms:modified xsi:type="dcterms:W3CDTF">2024-02-25T15:59:42Z</dcterms:modified>
</cp:coreProperties>
</file>