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tableStyles" Target="tableStyles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IN" lang="en-US"/>
              <a:t>R</a:t>
            </a:r>
            <a:r>
              <a:rPr altLang="en-IN" lang="en-US"/>
              <a:t>h</a:t>
            </a:r>
            <a:r>
              <a:rPr altLang="en-IN" lang="en-US"/>
              <a:t>eumatoid</a:t>
            </a:r>
            <a:r>
              <a:rPr altLang="en-IN" lang="en-US"/>
              <a:t> </a:t>
            </a:r>
            <a:r>
              <a:rPr altLang="en-IN" lang="en-US"/>
              <a:t>arthritis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10" name="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6250" lnSpcReduction="20000"/>
          </a:bodyPr>
          <a:p>
            <a:endParaRPr lang="en-GB"/>
          </a:p>
          <a:p>
            <a:r>
              <a:rPr altLang="en-IN" lang="en-US"/>
              <a:t>CHIEF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u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m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D</a:t>
            </a:r>
            <a:r>
              <a:rPr altLang="en-IN" lang="en-US"/>
              <a:t>.</a:t>
            </a:r>
            <a:endParaRPr lang="en-GB"/>
          </a:p>
          <a:p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s</a:t>
            </a:r>
            <a:r>
              <a:rPr altLang="en-IN" lang="en-US"/>
              <a:t>istant</a:t>
            </a:r>
            <a:r>
              <a:rPr altLang="en-IN" lang="en-US"/>
              <a:t> </a:t>
            </a:r>
            <a:r>
              <a:rPr altLang="en-IN" lang="en-US"/>
              <a:t>Professor</a:t>
            </a:r>
            <a:r>
              <a:rPr altLang="en-IN" lang="en-US"/>
              <a:t> </a:t>
            </a:r>
            <a:r>
              <a:rPr altLang="en-IN" lang="en-US"/>
              <a:t>D</a:t>
            </a:r>
            <a:r>
              <a:rPr altLang="en-IN" lang="en-US"/>
              <a:t>r</a:t>
            </a:r>
            <a:r>
              <a:rPr altLang="en-IN" lang="en-US"/>
              <a:t>.P.KRISHNARAJAN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D</a:t>
            </a:r>
            <a:r>
              <a:rPr altLang="en-IN" lang="en-US"/>
              <a:t>.</a:t>
            </a:r>
            <a:endParaRPr lang="en-GB"/>
          </a:p>
          <a:p>
            <a:r>
              <a:rPr altLang="en-IN" lang="en-US"/>
              <a:t>Dr.S.SUGADEV</a:t>
            </a:r>
            <a:r>
              <a:rPr altLang="en-IN" lang="en-US"/>
              <a:t> </a:t>
            </a:r>
            <a:r>
              <a:rPr altLang="en-IN" lang="en-US"/>
              <a:t>M</a:t>
            </a:r>
            <a:r>
              <a:rPr altLang="en-IN" lang="en-US"/>
              <a:t>D</a:t>
            </a:r>
            <a:r>
              <a:rPr altLang="en-IN" lang="en-US"/>
              <a:t>.</a:t>
            </a:r>
            <a:endParaRPr lang="en-GB"/>
          </a:p>
          <a:p>
            <a:endParaRPr lang="en-GB"/>
          </a:p>
          <a:p>
            <a:r>
              <a:rPr altLang="en-IN" lang="en-US"/>
              <a:t>P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-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Fathima</a:t>
            </a:r>
            <a:r>
              <a:rPr altLang="en-IN" lang="en-US"/>
              <a:t> 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/>
              <a:t>Sequence:</a:t>
            </a:r>
            <a:endParaRPr lang="en-GB"/>
          </a:p>
        </p:txBody>
      </p:sp>
      <p:sp>
        <p:nvSpPr>
          <p:cNvPr id="1048637" name=""/>
          <p:cNvSpPr>
            <a:spLocks noGrp="1"/>
          </p:cNvSpPr>
          <p:nvPr>
            <p:ph idx="1"/>
          </p:nvPr>
        </p:nvSpPr>
        <p:spPr/>
        <p:txBody>
          <a:bodyPr>
            <a:normAutofit fontScale="90625" lnSpcReduction="20000"/>
          </a:bodyPr>
          <a:p>
            <a:r>
              <a:rPr altLang="en-IN" lang="en-US"/>
              <a:t>Genetic predisposition.</a:t>
            </a:r>
            <a:endParaRPr lang="en-GB"/>
          </a:p>
          <a:p>
            <a:r>
              <a:rPr altLang="en-IN" lang="en-US"/>
              <a:t>Environmental exposure.</a:t>
            </a:r>
            <a:endParaRPr lang="en-GB"/>
          </a:p>
          <a:p>
            <a:r>
              <a:rPr altLang="en-IN" lang="en-US"/>
              <a:t>PAD activation.</a:t>
            </a:r>
            <a:endParaRPr lang="en-GB"/>
          </a:p>
          <a:p>
            <a:r>
              <a:rPr altLang="en-IN" lang="en-US"/>
              <a:t>Hypercitrullination.</a:t>
            </a:r>
            <a:endParaRPr lang="en-GB"/>
          </a:p>
          <a:p>
            <a:r>
              <a:rPr altLang="en-IN" lang="en-US"/>
              <a:t>ACPA </a:t>
            </a:r>
            <a:r>
              <a:rPr altLang="en-IN" lang="en-US"/>
              <a:t>→ Immune complexes</a:t>
            </a:r>
            <a:endParaRPr lang="en-GB"/>
          </a:p>
          <a:p>
            <a:r>
              <a:rPr altLang="en-IN" lang="en-US"/>
              <a:t>Epitope spreading.</a:t>
            </a:r>
            <a:endParaRPr lang="en-GB"/>
          </a:p>
          <a:p>
            <a:r>
              <a:rPr altLang="en-IN" lang="en-US"/>
              <a:t>Cytokine rise</a:t>
            </a:r>
            <a:r>
              <a:rPr altLang="en-IN" lang="en-US"/>
              <a:t> </a:t>
            </a:r>
            <a:endParaRPr lang="en-GB"/>
          </a:p>
          <a:p>
            <a:r>
              <a:rPr altLang="en-IN" lang="en-US"/>
              <a:t> Clinical RA.</a:t>
            </a:r>
            <a:endParaRPr lang="en-GB"/>
          </a:p>
          <a:p>
            <a:endParaRPr lang="en-GB"/>
          </a:p>
          <a:p>
            <a:r>
              <a:rPr altLang="en-IN" lang="en-US"/>
              <a:t>Autoantibodies appear years before symptoms.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/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Clinical Features – Articular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Symmetrical inflammatory polyarthritis</a:t>
            </a:r>
          </a:p>
          <a:p>
            <a:r>
              <a:t>Small joints: MCP, PIP, wrists, MTP</a:t>
            </a:r>
          </a:p>
          <a:p>
            <a:r>
              <a:t>Morning stiffness &gt; 1 hour</a:t>
            </a:r>
          </a:p>
          <a:p>
            <a:r>
              <a:t>Swelling, warmth, tenderness</a:t>
            </a:r>
          </a:p>
          <a:p>
            <a:r>
              <a:t>Joint deformities in chronic disease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1" name=""/>
        <p:cNvGrpSpPr/>
        <p:nvPr/>
      </p:nvGrpSpPr>
      <p:grpSpPr>
        <a:xfrm/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5455"/>
          </a:bodyPr>
          <a:p>
            <a:r>
              <a:t>ACR/EULAR Classification Criteria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Joint involvement</a:t>
            </a:r>
          </a:p>
          <a:p>
            <a:r>
              <a:t>Serology (RF, anti-CCP)</a:t>
            </a:r>
          </a:p>
          <a:p>
            <a:r>
              <a:t>Acute phase reactants (ESR/CRP)</a:t>
            </a:r>
          </a:p>
          <a:p>
            <a:r>
              <a:t>Duration of symptoms ≥ 6 weeks</a:t>
            </a:r>
          </a:p>
          <a:p>
            <a:r>
              <a:t>Score ≥6 suggests definite 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 txBox="1"/>
          <p:nvPr/>
        </p:nvSpPr>
        <p:spPr>
          <a:xfrm>
            <a:off x="-37202" y="0"/>
            <a:ext cx="9395127" cy="26060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1. </a:t>
            </a:r>
            <a:r>
              <a:rPr b="1" sz="2800" lang="en-GB">
                <a:solidFill>
                  <a:srgbClr val="000000"/>
                </a:solidFill>
              </a:rPr>
              <a:t>Joint Involvement </a:t>
            </a:r>
            <a:r>
              <a:rPr sz="2800" lang="en-GB">
                <a:solidFill>
                  <a:srgbClr val="000000"/>
                </a:solidFill>
              </a:rPr>
              <a:t>(0–5 points)
1 medium to large joint → 0 points
2–10 medium to large joints → 1 point
1–3 small joints (± large joints) → 2 points
4–10 small joints (± large joints) → 3 points
10 joints (at least one small joint) → 5 points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3" name=""/>
          <p:cNvSpPr txBox="1"/>
          <p:nvPr/>
        </p:nvSpPr>
        <p:spPr>
          <a:xfrm>
            <a:off x="0" y="2545079"/>
            <a:ext cx="9107069" cy="1767841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2.</a:t>
            </a:r>
            <a:r>
              <a:rPr b="1" sz="2800" lang="en-GB">
                <a:solidFill>
                  <a:srgbClr val="000000"/>
                </a:solidFill>
              </a:rPr>
              <a:t> Serology </a:t>
            </a:r>
            <a:r>
              <a:rPr sz="2800" lang="en-GB">
                <a:solidFill>
                  <a:srgbClr val="000000"/>
                </a:solidFill>
              </a:rPr>
              <a:t>(0–3 points)
Negative RF AND negative ACPA → 0 points
Low-positive RF OR low-positive ACPA → 2 points
High-positive RF OR high-positive ACPA → 3 points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4" name=""/>
          <p:cNvSpPr txBox="1"/>
          <p:nvPr/>
        </p:nvSpPr>
        <p:spPr>
          <a:xfrm>
            <a:off x="38438" y="4251960"/>
            <a:ext cx="9319486" cy="26060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3. </a:t>
            </a:r>
            <a:r>
              <a:rPr b="1" sz="2800" lang="en-GB">
                <a:solidFill>
                  <a:srgbClr val="000000"/>
                </a:solidFill>
              </a:rPr>
              <a:t>Acute Phase Reactants</a:t>
            </a:r>
            <a:r>
              <a:rPr sz="2800" lang="en-GB">
                <a:solidFill>
                  <a:srgbClr val="000000"/>
                </a:solidFill>
              </a:rPr>
              <a:t> (0–1 point)
Normal CRP AND normal ESR → 0 points
Abnormal CRP OR abnormal ESR → 1 point
4.</a:t>
            </a:r>
            <a:r>
              <a:rPr b="1" sz="2800" lang="en-GB">
                <a:solidFill>
                  <a:srgbClr val="000000"/>
                </a:solidFill>
              </a:rPr>
              <a:t> Duration of Symptoms </a:t>
            </a:r>
            <a:r>
              <a:rPr sz="2800" lang="en-GB">
                <a:solidFill>
                  <a:srgbClr val="000000"/>
                </a:solidFill>
              </a:rPr>
              <a:t>(0–1 point)
&lt;6 weeks → 0 points
≥6 weeks → 1 point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627348" y="220724"/>
            <a:ext cx="7636484" cy="2186939"/>
          </a:xfrm>
          <a:prstGeom prst="rect"/>
        </p:spPr>
        <p:txBody>
          <a:bodyPr rtlCol="0" wrap="square">
            <a:spAutoFit/>
          </a:bodyPr>
          <a:p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m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j</a:t>
            </a:r>
            <a:r>
              <a:rPr sz="2800" lang="en-GB">
                <a:solidFill>
                  <a:srgbClr val="000000"/>
                </a:solidFill>
              </a:rPr>
              <a:t>oints: MCP, PIP, MTP (2–5), thumb IP, wrists
Medium–large joints: Shoulders, elbows, hips, knees, ankles
</a:t>
            </a:r>
            <a:r>
              <a:rPr b="1" sz="2800" lang="en-GB">
                <a:solidFill>
                  <a:srgbClr val="000000"/>
                </a:solidFill>
              </a:rPr>
              <a:t>DIP joints, first CMC, and first MTP are excluded</a:t>
            </a:r>
            <a:endParaRPr b="1" sz="2800" lang="en-GB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99425" y="2517438"/>
            <a:ext cx="4060347" cy="2153958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99425" y="4781171"/>
            <a:ext cx="4031216" cy="1977719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403033" y="2517436"/>
            <a:ext cx="2137586" cy="4196123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 flipH="1">
            <a:off x="6713011" y="2523178"/>
            <a:ext cx="2118355" cy="412042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8" name=""/>
        <p:cNvGrpSpPr/>
        <p:nvPr/>
      </p:nvGrpSpPr>
      <p:grpSpPr>
        <a:xfrm/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Extra-articular Manifestations</a:t>
            </a:r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Rheumatoid nodules</a:t>
            </a:r>
          </a:p>
          <a:p>
            <a:r>
              <a:t>Interstitial lung disease and pleural involvement</a:t>
            </a:r>
          </a:p>
          <a:p>
            <a:r>
              <a:t>Vasculitis</a:t>
            </a:r>
          </a:p>
          <a:p>
            <a:r>
              <a:t>Anemia of chronic disease</a:t>
            </a:r>
          </a:p>
          <a:p>
            <a:r>
              <a:t>Ocular involvement (scleritis, episcleritis)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 txBox="1"/>
          <p:nvPr/>
        </p:nvSpPr>
        <p:spPr>
          <a:xfrm>
            <a:off x="385294" y="504812"/>
            <a:ext cx="3911285" cy="2606040"/>
          </a:xfrm>
          <a:prstGeom prst="rect"/>
        </p:spPr>
        <p:txBody>
          <a:bodyPr rtlCol="0" wrap="square">
            <a:spAutoFit/>
          </a:bodyPr>
          <a:p>
            <a:r>
              <a:rPr altLang="en-IN" b="1" sz="2800" lang="en-US">
                <a:solidFill>
                  <a:srgbClr val="000000"/>
                </a:solidFill>
              </a:rPr>
              <a:t>Systemic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Fever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Weight loss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Fatigue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Susceptibility to infection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385294" y="3674250"/>
            <a:ext cx="4000000" cy="2186940"/>
          </a:xfrm>
          <a:prstGeom prst="rect"/>
        </p:spPr>
        <p:txBody>
          <a:bodyPr rtlCol="0" wrap="square">
            <a:spAutoFit/>
          </a:bodyPr>
          <a:p>
            <a:r>
              <a:rPr altLang="en-IN" b="1" sz="2800" lang="en-US">
                <a:solidFill>
                  <a:srgbClr val="000000"/>
                </a:solidFill>
              </a:rPr>
              <a:t>Musculoskeletal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Muscle wasting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Tenosynovitis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Bursitis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Osteoporosis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7" name=""/>
          <p:cNvSpPr txBox="1"/>
          <p:nvPr/>
        </p:nvSpPr>
        <p:spPr>
          <a:xfrm>
            <a:off x="4385295" y="504812"/>
            <a:ext cx="4000000" cy="4701540"/>
          </a:xfrm>
          <a:prstGeom prst="rect"/>
        </p:spPr>
        <p:txBody>
          <a:bodyPr rtlCol="0" wrap="square">
            <a:spAutoFit/>
          </a:bodyPr>
          <a:p>
            <a:r>
              <a:rPr altLang="en-IN" b="1" sz="2800" lang="en-US">
                <a:solidFill>
                  <a:srgbClr val="000000"/>
                </a:solidFill>
              </a:rPr>
              <a:t>H</a:t>
            </a:r>
            <a:r>
              <a:rPr altLang="en-IN" b="1" sz="2800" lang="en-US">
                <a:solidFill>
                  <a:srgbClr val="000000"/>
                </a:solidFill>
              </a:rPr>
              <a:t>e</a:t>
            </a:r>
            <a:r>
              <a:rPr altLang="en-IN" b="1" sz="2800" lang="en-US">
                <a:solidFill>
                  <a:srgbClr val="000000"/>
                </a:solidFill>
              </a:rPr>
              <a:t>m</a:t>
            </a:r>
            <a:r>
              <a:rPr altLang="en-IN" b="1" sz="2800" lang="en-US">
                <a:solidFill>
                  <a:srgbClr val="000000"/>
                </a:solidFill>
              </a:rPr>
              <a:t>a</a:t>
            </a:r>
            <a:r>
              <a:rPr altLang="en-IN" b="1" sz="2800" lang="en-US">
                <a:solidFill>
                  <a:srgbClr val="000000"/>
                </a:solidFill>
              </a:rPr>
              <a:t>t</a:t>
            </a:r>
            <a:r>
              <a:rPr altLang="en-IN" b="1" sz="2800" lang="en-US">
                <a:solidFill>
                  <a:srgbClr val="000000"/>
                </a:solidFill>
              </a:rPr>
              <a:t>o</a:t>
            </a:r>
            <a:r>
              <a:rPr altLang="en-IN" b="1" sz="2800" lang="en-US">
                <a:solidFill>
                  <a:srgbClr val="000000"/>
                </a:solidFill>
              </a:rPr>
              <a:t>l</a:t>
            </a:r>
            <a:r>
              <a:rPr altLang="en-IN" b="1" sz="2800" lang="en-US">
                <a:solidFill>
                  <a:srgbClr val="000000"/>
                </a:solidFill>
              </a:rPr>
              <a:t>o</a:t>
            </a:r>
            <a:r>
              <a:rPr altLang="en-IN" b="1" sz="2800" lang="en-US">
                <a:solidFill>
                  <a:srgbClr val="000000"/>
                </a:solidFill>
              </a:rPr>
              <a:t>g</a:t>
            </a:r>
            <a:r>
              <a:rPr altLang="en-IN" b="1" sz="2800" lang="en-US">
                <a:solidFill>
                  <a:srgbClr val="000000"/>
                </a:solidFill>
              </a:rPr>
              <a:t>i</a:t>
            </a:r>
            <a:r>
              <a:rPr altLang="en-IN" b="1" sz="2800" lang="en-US">
                <a:solidFill>
                  <a:srgbClr val="000000"/>
                </a:solidFill>
              </a:rPr>
              <a:t>c</a:t>
            </a:r>
            <a:r>
              <a:rPr altLang="en-IN" b="1" sz="2800" lang="en-US">
                <a:solidFill>
                  <a:srgbClr val="000000"/>
                </a:solidFill>
              </a:rPr>
              <a:t>a</a:t>
            </a:r>
            <a:r>
              <a:rPr altLang="en-IN" b="1" sz="2800" lang="en-US">
                <a:solidFill>
                  <a:srgbClr val="000000"/>
                </a:solidFill>
              </a:rPr>
              <a:t>l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IN">
                <a:solidFill>
                  <a:srgbClr val="000000"/>
                </a:solidFill>
              </a:rPr>
              <a:t>•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Anaemia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Thrombocytosis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Eosinophilia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  <a:p>
            <a:r>
              <a:rPr altLang="en-IN" b="1" sz="2800" lang="en-US">
                <a:solidFill>
                  <a:srgbClr val="000000"/>
                </a:solidFill>
              </a:rPr>
              <a:t>Lymphatic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Felty syndrome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Splenomegaly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IN">
                <a:solidFill>
                  <a:srgbClr val="000000"/>
                </a:solidFill>
              </a:rPr>
              <a:t>•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Nodules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Sinuses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Fistulae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 txBox="1"/>
          <p:nvPr/>
        </p:nvSpPr>
        <p:spPr>
          <a:xfrm rot="21570372">
            <a:off x="542784" y="147882"/>
            <a:ext cx="4000000" cy="6797040"/>
          </a:xfrm>
          <a:prstGeom prst="rect"/>
        </p:spPr>
        <p:txBody>
          <a:bodyPr rtlCol="0" wrap="square">
            <a:spAutoFit/>
          </a:bodyPr>
          <a:p>
            <a:r>
              <a:rPr b="1" sz="2800" lang="en-GB">
                <a:solidFill>
                  <a:srgbClr val="000000"/>
                </a:solidFill>
              </a:rPr>
              <a:t>Ocular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Episcleritis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Scleritis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Scleromalacia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Keratoconjunctivitis sicca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  <a:p>
            <a:r>
              <a:rPr b="1" sz="2800" lang="en-GB">
                <a:solidFill>
                  <a:srgbClr val="000000"/>
                </a:solidFill>
              </a:rPr>
              <a:t>Vasculitis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Digital arteritis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Ulcers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Pyoderma gangrenosum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Mononeuritis multiplex</a:t>
            </a:r>
            <a:endParaRPr sz="2800" lang="en-GB">
              <a:solidFill>
                <a:srgbClr val="000000"/>
              </a:solidFill>
            </a:endParaRPr>
          </a:p>
          <a:p>
            <a:r>
              <a:rPr sz="2800" lang="en-GB">
                <a:solidFill>
                  <a:srgbClr val="000000"/>
                </a:solidFill>
              </a:rPr>
              <a:t>• Visceral arteritis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01" name=""/>
          <p:cNvSpPr txBox="1"/>
          <p:nvPr/>
        </p:nvSpPr>
        <p:spPr>
          <a:xfrm>
            <a:off x="4309518" y="130771"/>
            <a:ext cx="5003629" cy="3863341"/>
          </a:xfrm>
          <a:prstGeom prst="rect"/>
        </p:spPr>
        <p:txBody>
          <a:bodyPr rtlCol="0" wrap="square">
            <a:spAutoFit/>
          </a:bodyPr>
          <a:p>
            <a:r>
              <a:rPr altLang="en-IN" b="1" sz="2800" lang="en-US">
                <a:solidFill>
                  <a:srgbClr val="000000"/>
                </a:solidFill>
              </a:rPr>
              <a:t>Cardiac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Pericarditis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Myocarditis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Endocarditis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Conduction defects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Coronary vasculitis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Granulomatous aortitis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  <a:p>
            <a:endParaRPr b="1"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 txBox="1"/>
          <p:nvPr/>
        </p:nvSpPr>
        <p:spPr>
          <a:xfrm rot="21600000">
            <a:off x="551015" y="708864"/>
            <a:ext cx="6252823" cy="2186941"/>
          </a:xfrm>
          <a:prstGeom prst="rect"/>
        </p:spPr>
        <p:txBody>
          <a:bodyPr rtlCol="0" wrap="square">
            <a:spAutoFit/>
          </a:bodyPr>
          <a:p>
            <a:r>
              <a:rPr altLang="en-IN" b="1" sz="2800" lang="en-US">
                <a:solidFill>
                  <a:srgbClr val="000000"/>
                </a:solidFill>
              </a:rPr>
              <a:t>Neurological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Cervical cord compression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Compression neuropathies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Peripheral neuropathy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</a:rPr>
              <a:t>• Mononeuritis multiplex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728" name=""/>
          <p:cNvSpPr txBox="1"/>
          <p:nvPr/>
        </p:nvSpPr>
        <p:spPr>
          <a:xfrm rot="21600000">
            <a:off x="551015" y="2302007"/>
            <a:ext cx="5694229" cy="4701540"/>
          </a:xfrm>
          <a:prstGeom prst="rect"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  <a:p>
            <a:r>
              <a:rPr altLang="en-IN" b="1" sz="2800" lang="en-US">
                <a:solidFill>
                  <a:srgbClr val="000000"/>
                </a:solidFill>
                <a:latin typeface="Arial"/>
              </a:rPr>
              <a:t>Pulmonary</a:t>
            </a:r>
            <a:endParaRPr b="1"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Nodules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Pleural effusions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Pulmonary fibrosis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Obliterative bronchiolitis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Caplan syndrome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Bronchiectasis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2800" lang="en-US">
                <a:solidFill>
                  <a:srgbClr val="000000"/>
                </a:solidFill>
                <a:latin typeface="Arial"/>
              </a:rPr>
              <a:t>• Pneumothorax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/>
              <a:t>R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umatoid</a:t>
            </a:r>
            <a:r>
              <a:rPr altLang="en-IN" lang="en-US"/>
              <a:t> </a:t>
            </a:r>
            <a:r>
              <a:rPr altLang="en-IN" lang="en-US"/>
              <a:t>nodules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40" name="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altLang="en-IN" sz="1800" lang="en-US"/>
              <a:t>F</a:t>
            </a:r>
            <a:r>
              <a:rPr altLang="en-IN" sz="1800" lang="en-US"/>
              <a:t>i</a:t>
            </a:r>
            <a:r>
              <a:rPr altLang="en-IN" sz="1800" lang="en-US"/>
              <a:t>rm</a:t>
            </a:r>
            <a:r>
              <a:rPr altLang="en-IN" sz="1800" lang="en-US"/>
              <a:t>,</a:t>
            </a:r>
            <a:r>
              <a:rPr altLang="en-IN" sz="1800" lang="en-US"/>
              <a:t> </a:t>
            </a:r>
            <a:r>
              <a:rPr altLang="en-IN" sz="1800" lang="en-US"/>
              <a:t> </a:t>
            </a:r>
            <a:r>
              <a:rPr altLang="en-IN" sz="1800" lang="en-US"/>
              <a:t>n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 </a:t>
            </a:r>
            <a:r>
              <a:rPr altLang="en-IN" sz="1800" lang="en-US"/>
              <a:t>tender</a:t>
            </a:r>
            <a:r>
              <a:rPr altLang="en-IN" sz="1800" lang="en-US"/>
              <a:t> </a:t>
            </a:r>
            <a:r>
              <a:rPr altLang="en-IN" sz="1800" lang="en-US"/>
              <a:t>subcutaneous granulomatous lesions</a:t>
            </a:r>
            <a:r>
              <a:rPr altLang="en-IN" sz="1800" lang="en-US"/>
              <a:t> </a:t>
            </a:r>
            <a:r>
              <a:rPr altLang="en-IN" sz="1800" lang="en-US"/>
              <a:t>w</a:t>
            </a:r>
            <a:r>
              <a:rPr altLang="en-IN" sz="1800" lang="en-US"/>
              <a:t>i</a:t>
            </a:r>
            <a:r>
              <a:rPr altLang="en-IN" sz="1800" lang="en-US"/>
              <a:t>t</a:t>
            </a:r>
            <a:r>
              <a:rPr altLang="en-IN" sz="1800" lang="en-US"/>
              <a:t>h</a:t>
            </a:r>
            <a:r>
              <a:rPr altLang="en-IN" sz="1800" lang="en-US"/>
              <a:t> </a:t>
            </a:r>
            <a:r>
              <a:rPr altLang="en-IN" sz="1800" lang="en-US"/>
              <a:t>o</a:t>
            </a:r>
            <a:r>
              <a:rPr altLang="en-IN" sz="1800" lang="en-US"/>
              <a:t>v</a:t>
            </a:r>
            <a:r>
              <a:rPr altLang="en-IN" sz="1800" lang="en-US"/>
              <a:t>e</a:t>
            </a:r>
            <a:r>
              <a:rPr altLang="en-IN" sz="1800" lang="en-US"/>
              <a:t>r</a:t>
            </a:r>
            <a:r>
              <a:rPr altLang="en-IN" sz="1800" lang="en-US"/>
              <a:t>l</a:t>
            </a:r>
            <a:r>
              <a:rPr altLang="en-IN" sz="1800" lang="en-US"/>
              <a:t>y</a:t>
            </a:r>
            <a:r>
              <a:rPr altLang="en-IN" sz="1800" lang="en-US"/>
              <a:t>i</a:t>
            </a:r>
            <a:r>
              <a:rPr altLang="en-IN" sz="1800" lang="en-US"/>
              <a:t>n</a:t>
            </a:r>
            <a:r>
              <a:rPr altLang="en-IN" sz="1800" lang="en-US"/>
              <a:t>g</a:t>
            </a:r>
            <a:r>
              <a:rPr altLang="en-IN" sz="1800" lang="en-US"/>
              <a:t> </a:t>
            </a:r>
            <a:r>
              <a:rPr altLang="en-IN" sz="1800" lang="en-US"/>
              <a:t>n</a:t>
            </a:r>
            <a:r>
              <a:rPr altLang="en-IN" sz="1800" lang="en-US"/>
              <a:t>o</a:t>
            </a:r>
            <a:r>
              <a:rPr altLang="en-IN" sz="1800" lang="en-US"/>
              <a:t>r</a:t>
            </a:r>
            <a:r>
              <a:rPr altLang="en-IN" sz="1800" lang="en-US"/>
              <a:t>m</a:t>
            </a:r>
            <a:r>
              <a:rPr altLang="en-IN" sz="1800" lang="en-US"/>
              <a:t>a</a:t>
            </a:r>
            <a:r>
              <a:rPr altLang="en-IN" sz="1800" lang="en-US"/>
              <a:t>l</a:t>
            </a:r>
            <a:r>
              <a:rPr altLang="en-IN" sz="1800" lang="en-US"/>
              <a:t> </a:t>
            </a:r>
            <a:r>
              <a:rPr altLang="en-IN" sz="1800" lang="en-US"/>
              <a:t>s</a:t>
            </a:r>
            <a:r>
              <a:rPr altLang="en-IN" sz="1800" lang="en-US"/>
              <a:t>k</a:t>
            </a:r>
            <a:r>
              <a:rPr altLang="en-IN" sz="1800" lang="en-US"/>
              <a:t>i</a:t>
            </a:r>
            <a:r>
              <a:rPr altLang="en-IN" sz="1800" lang="en-US"/>
              <a:t>n</a:t>
            </a:r>
            <a:endParaRPr lang="en-GB"/>
          </a:p>
          <a:p>
            <a:r>
              <a:rPr altLang="en-IN" sz="1800" lang="en-US"/>
              <a:t>Seen in seropositive RA (RF / anti-CCP positive).</a:t>
            </a:r>
            <a:endParaRPr lang="en-GB"/>
          </a:p>
          <a:p>
            <a:r>
              <a:rPr altLang="en-IN" sz="1800" lang="en-US"/>
              <a:t>Associated with</a:t>
            </a:r>
            <a:r>
              <a:rPr altLang="en-IN" sz="1800" lang="en-US"/>
              <a:t> </a:t>
            </a:r>
            <a:r>
              <a:rPr altLang="en-IN" sz="1800" lang="en-US"/>
              <a:t>Severe disease</a:t>
            </a:r>
            <a:r>
              <a:rPr altLang="en-IN" sz="1800" lang="en-US"/>
              <a:t>,</a:t>
            </a:r>
            <a:r>
              <a:rPr altLang="en-IN" sz="1800" lang="en-US"/>
              <a:t>Long-standing RA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altLang="en-IN" sz="1800" lang="en-US"/>
              <a:t>s</a:t>
            </a:r>
            <a:r>
              <a:rPr altLang="en-IN" sz="1800" lang="en-US"/>
              <a:t>m</a:t>
            </a:r>
            <a:r>
              <a:rPr altLang="en-IN" sz="1800" lang="en-US"/>
              <a:t>o</a:t>
            </a:r>
            <a:r>
              <a:rPr altLang="en-IN" sz="1800" lang="en-US"/>
              <a:t>k</a:t>
            </a:r>
            <a:r>
              <a:rPr altLang="en-IN" sz="1800" lang="en-US"/>
              <a:t>i</a:t>
            </a:r>
            <a:r>
              <a:rPr altLang="en-IN" sz="1800" lang="en-US"/>
              <a:t>n</a:t>
            </a:r>
            <a:r>
              <a:rPr altLang="en-IN" sz="1800" lang="en-US"/>
              <a:t>g</a:t>
            </a:r>
            <a:endParaRPr lang="en-GB"/>
          </a:p>
          <a:p>
            <a:r>
              <a:rPr altLang="en-IN" sz="1800" lang="en-US"/>
              <a:t>Pressure points:</a:t>
            </a:r>
            <a:r>
              <a:rPr altLang="en-IN" sz="1800" lang="en-US"/>
              <a:t>Extensor surface of forearm (olecranon region)</a:t>
            </a:r>
            <a:r>
              <a:rPr altLang="en-IN" sz="1800" lang="en-US"/>
              <a:t>,</a:t>
            </a:r>
            <a:r>
              <a:rPr altLang="en-IN" sz="1800" lang="en-US"/>
              <a:t>Elbows</a:t>
            </a:r>
            <a:r>
              <a:rPr altLang="en-IN" sz="1800" lang="en-US"/>
              <a:t> </a:t>
            </a:r>
            <a:r>
              <a:rPr altLang="en-IN" sz="1800" lang="en-US"/>
              <a:t>,</a:t>
            </a:r>
            <a:r>
              <a:rPr altLang="en-IN" sz="1800" lang="en-US"/>
              <a:t>Fingers</a:t>
            </a:r>
            <a:r>
              <a:rPr altLang="en-IN" sz="1800" lang="en-US"/>
              <a:t> </a:t>
            </a:r>
            <a:r>
              <a:rPr altLang="en-IN" sz="1800" lang="en-US"/>
              <a:t>,</a:t>
            </a:r>
            <a:r>
              <a:rPr altLang="en-IN" sz="1800" lang="en-US"/>
              <a:t>Achilles tendon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altLang="en-IN" sz="1800" lang="en-US"/>
              <a:t>Occiput.</a:t>
            </a:r>
            <a:endParaRPr lang="en-GB"/>
          </a:p>
          <a:p>
            <a:r>
              <a:rPr altLang="en-IN" sz="1800" lang="en-US"/>
              <a:t>P</a:t>
            </a:r>
            <a:r>
              <a:rPr altLang="en-IN" sz="1800" lang="en-US"/>
              <a:t>a</a:t>
            </a:r>
            <a:r>
              <a:rPr altLang="en-IN" sz="1800" lang="en-US"/>
              <a:t>t</a:t>
            </a:r>
            <a:r>
              <a:rPr altLang="en-IN" sz="1800" lang="en-US"/>
              <a:t>h</a:t>
            </a:r>
            <a:r>
              <a:rPr altLang="en-IN" sz="1800" lang="en-US"/>
              <a:t>o</a:t>
            </a:r>
            <a:r>
              <a:rPr altLang="en-IN" sz="1800" lang="en-US"/>
              <a:t>l</a:t>
            </a:r>
            <a:r>
              <a:rPr altLang="en-IN" sz="1800" lang="en-US"/>
              <a:t>o</a:t>
            </a:r>
            <a:r>
              <a:rPr altLang="en-IN" sz="1800" lang="en-US"/>
              <a:t>g</a:t>
            </a:r>
            <a:r>
              <a:rPr altLang="en-IN" sz="1800" lang="en-US"/>
              <a:t>y</a:t>
            </a:r>
            <a:r>
              <a:rPr altLang="en-IN" sz="1800" lang="en-US"/>
              <a:t> </a:t>
            </a:r>
            <a:r>
              <a:rPr altLang="en-IN" sz="1800" lang="en-US"/>
              <a:t>-</a:t>
            </a:r>
            <a:r>
              <a:rPr altLang="en-IN" sz="1800" lang="en-US"/>
              <a:t>P</a:t>
            </a:r>
            <a:r>
              <a:rPr altLang="en-IN" sz="1800" lang="en-US"/>
              <a:t>alisading granuloma</a:t>
            </a:r>
            <a:r>
              <a:rPr altLang="en-IN" sz="1800" lang="en-US"/>
              <a:t> </a:t>
            </a:r>
            <a:r>
              <a:rPr altLang="en-IN" sz="1800" lang="en-US"/>
              <a:t>p</a:t>
            </a:r>
            <a:r>
              <a:rPr altLang="en-IN" sz="1800" lang="en-US"/>
              <a:t>a</a:t>
            </a:r>
            <a:r>
              <a:rPr altLang="en-IN" sz="1800" lang="en-US"/>
              <a:t>t</a:t>
            </a:r>
            <a:r>
              <a:rPr altLang="en-IN" sz="1800" lang="en-US"/>
              <a:t>t</a:t>
            </a:r>
            <a:r>
              <a:rPr altLang="en-IN" sz="1800" lang="en-US"/>
              <a:t>e</a:t>
            </a:r>
            <a:r>
              <a:rPr altLang="en-IN" sz="1800" lang="en-US"/>
              <a:t>r</a:t>
            </a:r>
            <a:r>
              <a:rPr altLang="en-IN" sz="1800" lang="en-US"/>
              <a:t>n</a:t>
            </a:r>
            <a:r>
              <a:rPr altLang="en-IN" sz="1800" lang="en-US"/>
              <a:t> </a:t>
            </a:r>
            <a:endParaRPr sz="1600" lang="en-GB"/>
          </a:p>
          <a:p>
            <a:pPr indent="0" marL="0">
              <a:buNone/>
            </a:pPr>
            <a:r>
              <a:rPr altLang="en-IN" sz="1800" lang="en-US"/>
              <a:t>C</a:t>
            </a:r>
            <a:r>
              <a:rPr altLang="en-IN" sz="1800" lang="en-US"/>
              <a:t>entral </a:t>
            </a:r>
            <a:r>
              <a:rPr altLang="en-IN" sz="1800" lang="en-US"/>
              <a:t>Fibrinoid necrosis</a:t>
            </a:r>
            <a:r>
              <a:rPr altLang="en-IN" sz="1800" lang="en-US"/>
              <a:t>s</a:t>
            </a:r>
            <a:r>
              <a:rPr altLang="en-IN" sz="1800" lang="en-US"/>
              <a:t>u</a:t>
            </a:r>
            <a:r>
              <a:rPr altLang="en-IN" sz="1800" lang="en-US"/>
              <a:t>r</a:t>
            </a:r>
            <a:r>
              <a:rPr altLang="en-IN" sz="1800" lang="en-US"/>
              <a:t>r</a:t>
            </a:r>
            <a:r>
              <a:rPr altLang="en-IN" sz="1800" lang="en-US"/>
              <a:t>o</a:t>
            </a:r>
            <a:r>
              <a:rPr altLang="en-IN" sz="1800" lang="en-US"/>
              <a:t>u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e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altLang="en-IN" sz="1800" lang="en-US"/>
              <a:t>b</a:t>
            </a:r>
            <a:r>
              <a:rPr altLang="en-IN" sz="1800" lang="en-US"/>
              <a:t>y</a:t>
            </a:r>
            <a:r>
              <a:rPr altLang="en-IN" sz="1800" lang="en-US"/>
              <a:t> </a:t>
            </a:r>
            <a:endParaRPr sz="1600" lang="en-GB"/>
          </a:p>
          <a:p>
            <a:pPr indent="0" marL="0">
              <a:buNone/>
            </a:pPr>
            <a:r>
              <a:rPr altLang="en-IN" sz="1800" lang="en-US"/>
              <a:t>Palisading histiocytes (epithelioid macrophages)</a:t>
            </a:r>
            <a:r>
              <a:rPr altLang="en-IN" sz="1800" lang="en-US"/>
              <a:t>w</a:t>
            </a:r>
            <a:r>
              <a:rPr altLang="en-IN" sz="1800" lang="en-US"/>
              <a:t>i</a:t>
            </a:r>
            <a:r>
              <a:rPr altLang="en-IN" sz="1800" lang="en-US"/>
              <a:t>t</a:t>
            </a:r>
            <a:r>
              <a:rPr altLang="en-IN" sz="1800" lang="en-US"/>
              <a:t>h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 </a:t>
            </a:r>
            <a:endParaRPr sz="1600" lang="en-GB"/>
          </a:p>
          <a:p>
            <a:pPr indent="0" marL="0">
              <a:buNone/>
            </a:pPr>
            <a:r>
              <a:rPr altLang="en-IN" sz="1800" lang="en-US"/>
              <a:t>Outer zone</a:t>
            </a:r>
            <a:r>
              <a:rPr altLang="en-IN" sz="1800" lang="en-US"/>
              <a:t> </a:t>
            </a:r>
            <a:r>
              <a:rPr altLang="en-IN" sz="1800" lang="en-US"/>
              <a:t>o</a:t>
            </a:r>
            <a:r>
              <a:rPr altLang="en-IN" sz="1800" lang="en-US"/>
              <a:t>f</a:t>
            </a:r>
            <a:r>
              <a:rPr altLang="en-IN" sz="1800" lang="en-US"/>
              <a:t> </a:t>
            </a:r>
            <a:r>
              <a:rPr altLang="en-IN" sz="1800" lang="en-US"/>
              <a:t>Granulation tissue with inflammatory cells.</a:t>
            </a:r>
            <a:endParaRPr sz="1600" lang="en-GB"/>
          </a:p>
          <a:p>
            <a:pPr indent="0" marL="0">
              <a:buNone/>
            </a:pPr>
            <a:endParaRPr sz="1600" lang="en-GB"/>
          </a:p>
          <a:p>
            <a:pPr indent="0" marL="0">
              <a:buNone/>
            </a:pPr>
            <a:endParaRPr sz="1600" lang="en-GB"/>
          </a:p>
          <a:p>
            <a:pPr indent="0" marL="0">
              <a:buNone/>
            </a:pPr>
            <a:r>
              <a:rPr altLang="en-IN" sz="1800" lang="en-US"/>
              <a:t>Methotrexate therapy can cause accelerated nodulosis</a:t>
            </a:r>
            <a:endParaRPr sz="1600" lang="en-GB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1696">
            <a:off x="6330595" y="3100007"/>
            <a:ext cx="2693441" cy="326727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/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Definition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Chronic systemic autoimmune inflammatory disease</a:t>
            </a:r>
          </a:p>
          <a:p>
            <a:r>
              <a:t>Predominantly affects synovial joints</a:t>
            </a:r>
          </a:p>
          <a:p>
            <a:r>
              <a:t>Leads to synovitis, cartilage damage, and bone erosion</a:t>
            </a:r>
          </a:p>
          <a:p>
            <a:r>
              <a:t>Extra-articular systemic manifestations possible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l"/>
            <a:r>
              <a:rPr altLang="en-IN" b="1" sz="2400" lang="en-US"/>
              <a:t>Rheumatoid Arthritis–Associated Interstitial Lung Disease (RA-ILD)</a:t>
            </a:r>
            <a:br>
              <a:rPr altLang="en-IN" b="1" sz="2400" lang="en-US"/>
            </a:br>
            <a:r>
              <a:rPr altLang="en-IN" sz="2000" lang="en-US"/>
              <a:t>More common in</a:t>
            </a:r>
            <a:r>
              <a:rPr altLang="en-IN" sz="2000" lang="en-US"/>
              <a:t> </a:t>
            </a:r>
            <a:r>
              <a:rPr altLang="en-IN" sz="2000" lang="en-US"/>
              <a:t>Male </a:t>
            </a:r>
            <a:r>
              <a:rPr altLang="en-IN" sz="2000" lang="en-US"/>
              <a:t>Smokers</a:t>
            </a:r>
            <a:r>
              <a:rPr altLang="en-IN" sz="2000" lang="en-US"/>
              <a:t> </a:t>
            </a:r>
            <a:r>
              <a:rPr altLang="en-IN" sz="2000" lang="en-US"/>
              <a:t>w</a:t>
            </a:r>
            <a:r>
              <a:rPr altLang="en-IN" sz="2000" lang="en-US"/>
              <a:t>i</a:t>
            </a:r>
            <a:r>
              <a:rPr altLang="en-IN" sz="2000" lang="en-US"/>
              <a:t>t</a:t>
            </a:r>
            <a:r>
              <a:rPr altLang="en-IN" sz="2000" lang="en-US"/>
              <a:t>h</a:t>
            </a:r>
            <a:r>
              <a:rPr altLang="en-IN" sz="2000" lang="en-US"/>
              <a:t> </a:t>
            </a:r>
            <a:r>
              <a:rPr altLang="en-IN" sz="2000" lang="en-US"/>
              <a:t>Seropositive RA </a:t>
            </a:r>
            <a:r>
              <a:rPr altLang="en-IN" sz="2000" lang="en-US"/>
              <a:t>a</a:t>
            </a:r>
            <a:r>
              <a:rPr altLang="en-IN" sz="2000" lang="en-US"/>
              <a:t>n</a:t>
            </a:r>
            <a:r>
              <a:rPr altLang="en-IN" sz="2000" lang="en-US"/>
              <a:t>d</a:t>
            </a:r>
            <a:r>
              <a:rPr altLang="en-IN" sz="2000" lang="en-US"/>
              <a:t> </a:t>
            </a:r>
            <a:r>
              <a:rPr altLang="en-IN" sz="2000" lang="en-US"/>
              <a:t>l</a:t>
            </a:r>
            <a:r>
              <a:rPr altLang="en-IN" sz="2000" lang="en-US"/>
              <a:t>ong-standing disease.</a:t>
            </a:r>
            <a:endParaRPr lang="en-GB"/>
          </a:p>
        </p:txBody>
      </p:sp>
      <p:sp>
        <p:nvSpPr>
          <p:cNvPr id="1048650" name="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3333" lnSpcReduction="20000"/>
          </a:bodyPr>
          <a:p>
            <a:r>
              <a:rPr altLang="en-IN" lang="en-US"/>
              <a:t>UIP – Usual Interstitial Pneumonia </a:t>
            </a:r>
            <a:r>
              <a:rPr altLang="en-IN" lang="en-US"/>
              <a:t>(</a:t>
            </a:r>
            <a:r>
              <a:rPr altLang="en-IN" lang="en-US"/>
              <a:t>I</a:t>
            </a:r>
            <a:r>
              <a:rPr altLang="en-IN" lang="en-US"/>
              <a:t>P</a:t>
            </a:r>
            <a:r>
              <a:rPr altLang="en-IN" lang="en-US"/>
              <a:t>F</a:t>
            </a:r>
            <a:r>
              <a:rPr altLang="en-IN" lang="en-US"/>
              <a:t>)</a:t>
            </a:r>
            <a:r>
              <a:rPr altLang="en-IN" lang="en-US"/>
              <a:t>(MOST COMMON)</a:t>
            </a:r>
            <a:endParaRPr lang="en-GB"/>
          </a:p>
        </p:txBody>
      </p:sp>
      <p:sp>
        <p:nvSpPr>
          <p:cNvPr id="1048651" name=""/>
          <p:cNvSpPr>
            <a:spLocks noGrp="1"/>
          </p:cNvSpPr>
          <p:nvPr>
            <p:ph sz="half" idx="2"/>
          </p:nvPr>
        </p:nvSpPr>
        <p:spPr>
          <a:xfrm>
            <a:off x="457199" y="2079892"/>
            <a:ext cx="4040188" cy="3951288"/>
          </a:xfrm>
        </p:spPr>
        <p:txBody>
          <a:bodyPr/>
          <a:p>
            <a:r>
              <a:rPr altLang="en-IN" lang="en-US"/>
              <a:t>Subpleural fibrosis.</a:t>
            </a:r>
            <a:endParaRPr lang="en-GB"/>
          </a:p>
          <a:p>
            <a:r>
              <a:rPr altLang="en-IN" lang="en-US"/>
              <a:t>Honeycombing</a:t>
            </a:r>
            <a:r>
              <a:rPr altLang="en-IN" lang="en-US"/>
              <a:t> </a:t>
            </a:r>
            <a:r>
              <a:rPr altLang="en-IN" lang="en-US"/>
              <a:t>w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o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ior</a:t>
            </a:r>
            <a:r>
              <a:rPr altLang="en-IN" lang="en-US"/>
              <a:t> </a:t>
            </a:r>
            <a:r>
              <a:rPr altLang="en-IN" lang="en-US"/>
              <a:t>Basal predominance.</a:t>
            </a:r>
            <a:endParaRPr lang="en-GB"/>
          </a:p>
        </p:txBody>
      </p:sp>
      <p:sp>
        <p:nvSpPr>
          <p:cNvPr id="1048652" name="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5833" lnSpcReduction="20000"/>
          </a:bodyPr>
          <a:p>
            <a:r>
              <a:rPr altLang="en-IN" lang="en-US"/>
              <a:t>NSIP – Nonspecific Interstitial Pneumonia</a:t>
            </a:r>
            <a:endParaRPr lang="en-GB"/>
          </a:p>
        </p:txBody>
      </p:sp>
      <p:sp>
        <p:nvSpPr>
          <p:cNvPr id="1048653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altLang="en-IN" sz="1800" lang="en-US"/>
              <a:t>More inflammatory.</a:t>
            </a:r>
            <a:endParaRPr sz="1600" lang="en-GB"/>
          </a:p>
          <a:p>
            <a:r>
              <a:rPr altLang="en-IN" sz="1800" lang="en-US"/>
              <a:t>Better prognosis.</a:t>
            </a:r>
            <a:endParaRPr sz="1600" lang="en-GB"/>
          </a:p>
          <a:p>
            <a:r>
              <a:rPr altLang="en-IN" sz="1800" lang="en-US"/>
              <a:t> </a:t>
            </a:r>
            <a:r>
              <a:rPr altLang="en-IN" sz="1800" lang="en-US"/>
              <a:t>B</a:t>
            </a:r>
            <a:r>
              <a:rPr altLang="en-IN" sz="1800" lang="en-US"/>
              <a:t>i</a:t>
            </a:r>
            <a:r>
              <a:rPr altLang="en-IN" sz="1800" lang="en-US"/>
              <a:t>l</a:t>
            </a:r>
            <a:r>
              <a:rPr altLang="en-IN" sz="1800" lang="en-US"/>
              <a:t>a</a:t>
            </a:r>
            <a:r>
              <a:rPr altLang="en-IN" sz="1800" lang="en-US"/>
              <a:t>t</a:t>
            </a:r>
            <a:r>
              <a:rPr altLang="en-IN" sz="1800" lang="en-US"/>
              <a:t>e</a:t>
            </a:r>
            <a:r>
              <a:rPr altLang="en-IN" sz="1800" lang="en-US"/>
              <a:t>r</a:t>
            </a:r>
            <a:r>
              <a:rPr altLang="en-IN" sz="1800" lang="en-US"/>
              <a:t>a</a:t>
            </a:r>
            <a:r>
              <a:rPr altLang="en-IN" sz="1800" lang="en-US"/>
              <a:t>l</a:t>
            </a:r>
            <a:r>
              <a:rPr altLang="en-IN" sz="1800" lang="en-US"/>
              <a:t> </a:t>
            </a:r>
            <a:r>
              <a:rPr altLang="en-IN" sz="1800" lang="en-US"/>
              <a:t>s</a:t>
            </a:r>
            <a:r>
              <a:rPr altLang="en-IN" sz="1800" lang="en-US"/>
              <a:t>y</a:t>
            </a:r>
            <a:r>
              <a:rPr altLang="en-IN" sz="1800" lang="en-US"/>
              <a:t>m</a:t>
            </a:r>
            <a:r>
              <a:rPr altLang="en-IN" sz="1800" lang="en-US"/>
              <a:t>m</a:t>
            </a:r>
            <a:r>
              <a:rPr altLang="en-IN" sz="1800" lang="en-US"/>
              <a:t>etric</a:t>
            </a:r>
            <a:r>
              <a:rPr altLang="en-IN" sz="1800" lang="en-US"/>
              <a:t> </a:t>
            </a:r>
            <a:r>
              <a:rPr altLang="en-IN" sz="1800" lang="en-US"/>
              <a:t>Ground-glass changes</a:t>
            </a:r>
            <a:r>
              <a:rPr altLang="en-IN" sz="1800" lang="en-US"/>
              <a:t> </a:t>
            </a:r>
            <a:r>
              <a:rPr altLang="en-IN" sz="1800" lang="en-US"/>
              <a:t>w</a:t>
            </a:r>
            <a:r>
              <a:rPr altLang="en-IN" sz="1800" lang="en-US"/>
              <a:t>i</a:t>
            </a:r>
            <a:r>
              <a:rPr altLang="en-IN" sz="1800" lang="en-US"/>
              <a:t>t</a:t>
            </a:r>
            <a:r>
              <a:rPr altLang="en-IN" sz="1800" lang="en-US"/>
              <a:t>h</a:t>
            </a:r>
            <a:r>
              <a:rPr altLang="en-IN" sz="1800" lang="en-US"/>
              <a:t> </a:t>
            </a:r>
            <a:r>
              <a:rPr altLang="en-IN" sz="1800" lang="en-US"/>
              <a:t>f</a:t>
            </a:r>
            <a:r>
              <a:rPr altLang="en-IN" sz="1800" lang="en-US"/>
              <a:t>i</a:t>
            </a:r>
            <a:r>
              <a:rPr altLang="en-IN" sz="1800" lang="en-US"/>
              <a:t>n</a:t>
            </a:r>
            <a:r>
              <a:rPr altLang="en-IN" sz="1800" lang="en-US"/>
              <a:t>e</a:t>
            </a:r>
            <a:r>
              <a:rPr altLang="en-IN" sz="1800" lang="en-US"/>
              <a:t> </a:t>
            </a:r>
            <a:r>
              <a:rPr altLang="en-IN" sz="1800" lang="en-US"/>
              <a:t>reticulat</a:t>
            </a:r>
            <a:r>
              <a:rPr altLang="en-IN" sz="1800" lang="en-US"/>
              <a:t>i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altLang="en-IN" sz="1800" lang="en-US"/>
              <a:t>t</a:t>
            </a:r>
            <a:r>
              <a:rPr altLang="en-IN" sz="1800" lang="en-US"/>
              <a:t>r</a:t>
            </a:r>
            <a:r>
              <a:rPr altLang="en-IN" sz="1800" lang="en-US"/>
              <a:t>a</a:t>
            </a:r>
            <a:r>
              <a:rPr altLang="en-IN" sz="1800" lang="en-US"/>
              <a:t>c</a:t>
            </a:r>
            <a:r>
              <a:rPr altLang="en-IN" sz="1800" lang="en-US"/>
              <a:t>t</a:t>
            </a:r>
            <a:r>
              <a:rPr altLang="en-IN" sz="1800" lang="en-US"/>
              <a:t>i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 </a:t>
            </a:r>
            <a:r>
              <a:rPr altLang="en-IN" sz="1800" lang="en-US"/>
              <a:t>b</a:t>
            </a:r>
            <a:r>
              <a:rPr altLang="en-IN" sz="1800" lang="en-US"/>
              <a:t>r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c</a:t>
            </a:r>
            <a:r>
              <a:rPr altLang="en-IN" sz="1800" lang="en-US"/>
              <a:t>h</a:t>
            </a:r>
            <a:r>
              <a:rPr altLang="en-IN" sz="1800" lang="en-US"/>
              <a:t>i</a:t>
            </a:r>
            <a:r>
              <a:rPr altLang="en-IN" sz="1800" lang="en-US"/>
              <a:t>ectasis</a:t>
            </a:r>
            <a:r>
              <a:rPr altLang="en-IN" sz="1800" lang="en-US"/>
              <a:t> </a:t>
            </a:r>
            <a:r>
              <a:rPr altLang="en-IN" sz="1800" lang="en-US"/>
              <a:t>w</a:t>
            </a:r>
            <a:r>
              <a:rPr altLang="en-IN" sz="1800" lang="en-US"/>
              <a:t>i</a:t>
            </a:r>
            <a:r>
              <a:rPr altLang="en-IN" sz="1800" lang="en-US"/>
              <a:t>t</a:t>
            </a:r>
            <a:r>
              <a:rPr altLang="en-IN" sz="1800" lang="en-US"/>
              <a:t>h</a:t>
            </a:r>
            <a:r>
              <a:rPr altLang="en-IN" sz="1800" lang="en-US"/>
              <a:t> </a:t>
            </a:r>
            <a:r>
              <a:rPr altLang="en-IN" sz="1800" lang="en-US"/>
              <a:t>Subpleural</a:t>
            </a:r>
            <a:r>
              <a:rPr altLang="en-IN" sz="1800" lang="en-US"/>
              <a:t> </a:t>
            </a:r>
            <a:r>
              <a:rPr altLang="en-IN" sz="1800" lang="en-US"/>
              <a:t>s</a:t>
            </a:r>
            <a:r>
              <a:rPr altLang="en-IN" sz="1800" lang="en-US"/>
              <a:t>p</a:t>
            </a:r>
            <a:r>
              <a:rPr altLang="en-IN" sz="1800" lang="en-US"/>
              <a:t>a</a:t>
            </a:r>
            <a:r>
              <a:rPr altLang="en-IN" sz="1800" lang="en-US"/>
              <a:t>r</a:t>
            </a:r>
            <a:r>
              <a:rPr altLang="en-IN" sz="1800" lang="en-US"/>
              <a:t>i</a:t>
            </a:r>
            <a:r>
              <a:rPr altLang="en-IN" sz="1800" lang="en-US"/>
              <a:t>n</a:t>
            </a:r>
            <a:r>
              <a:rPr altLang="en-IN" sz="1800" lang="en-US"/>
              <a:t>g</a:t>
            </a:r>
            <a:r>
              <a:rPr altLang="en-IN" sz="1800" lang="en-US"/>
              <a:t> </a:t>
            </a:r>
            <a:r>
              <a:rPr altLang="en-IN" sz="1800" lang="en-US"/>
              <a:t>.</a:t>
            </a:r>
            <a:endParaRPr lang="en-GB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38962" y="4064819"/>
            <a:ext cx="8272105" cy="2628618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55" name=""/>
          <p:cNvSpPr>
            <a:spLocks noGrp="1"/>
          </p:cNvSpPr>
          <p:nvPr>
            <p:ph idx="1"/>
          </p:nvPr>
        </p:nvSpPr>
        <p:spPr>
          <a:xfrm>
            <a:off x="457199" y="1417637"/>
            <a:ext cx="8229600" cy="4525963"/>
          </a:xfrm>
        </p:spPr>
        <p:txBody>
          <a:bodyPr/>
          <a:p>
            <a:pPr indent="0" marL="0">
              <a:buNone/>
            </a:pPr>
            <a:r>
              <a:rPr altLang="en-IN" b="1" sz="1800" lang="en-US"/>
              <a:t>R</a:t>
            </a:r>
            <a:r>
              <a:rPr altLang="en-IN" b="1" sz="1800" lang="en-US"/>
              <a:t>A</a:t>
            </a:r>
            <a:r>
              <a:rPr altLang="en-IN" b="1" sz="1800" lang="en-US"/>
              <a:t> Pleural effusion</a:t>
            </a:r>
            <a:endParaRPr b="1" sz="1600" lang="en-GB"/>
          </a:p>
          <a:p>
            <a:pPr indent="0" marL="0">
              <a:buNone/>
            </a:pPr>
            <a:r>
              <a:rPr sz="1800" lang="en-GB"/>
              <a:t>Usually small, unilateral.</a:t>
            </a:r>
            <a:endParaRPr sz="1600" lang="en-GB"/>
          </a:p>
          <a:p>
            <a:pPr indent="0" marL="0">
              <a:buNone/>
            </a:pPr>
            <a:r>
              <a:rPr sz="1800" lang="en-GB"/>
              <a:t>Pleural fluid:</a:t>
            </a:r>
            <a:r>
              <a:rPr sz="1800" lang="en-GB"/>
              <a:t>Low glucose</a:t>
            </a:r>
            <a:r>
              <a:rPr altLang="en-IN" sz="1800" lang="en-US"/>
              <a:t>,</a:t>
            </a:r>
            <a:r>
              <a:rPr sz="1800" lang="en-GB"/>
              <a:t>Low pH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sz="1800" lang="en-GB"/>
              <a:t>High LDH.</a:t>
            </a:r>
            <a:endParaRPr sz="1600" lang="en-GB"/>
          </a:p>
          <a:p>
            <a:pPr indent="0" marL="0">
              <a:buNone/>
            </a:pPr>
            <a:r>
              <a:rPr altLang="en-IN" b="1" sz="1800" lang="en-US"/>
              <a:t>Rheumatoid Lung Nodules</a:t>
            </a:r>
            <a:endParaRPr b="1" sz="1600" lang="en-GB"/>
          </a:p>
          <a:p>
            <a:pPr indent="0" marL="0">
              <a:buNone/>
            </a:pPr>
            <a:r>
              <a:rPr altLang="en-IN" sz="1800" lang="en-US"/>
              <a:t>Subpleural nodules</a:t>
            </a:r>
            <a:r>
              <a:rPr altLang="en-IN" sz="1800" lang="en-US"/>
              <a:t> </a:t>
            </a:r>
            <a:r>
              <a:rPr altLang="en-IN" sz="1800" lang="en-US"/>
              <a:t>w</a:t>
            </a:r>
            <a:r>
              <a:rPr altLang="en-IN" sz="1800" lang="en-US"/>
              <a:t>h</a:t>
            </a:r>
            <a:r>
              <a:rPr altLang="en-IN" sz="1800" lang="en-US"/>
              <a:t>i</a:t>
            </a:r>
            <a:r>
              <a:rPr altLang="en-IN" sz="1800" lang="en-US"/>
              <a:t>c</a:t>
            </a:r>
            <a:r>
              <a:rPr altLang="en-IN" sz="1800" lang="en-US"/>
              <a:t>h</a:t>
            </a:r>
            <a:r>
              <a:rPr altLang="en-IN" sz="1800" lang="en-US"/>
              <a:t> </a:t>
            </a:r>
            <a:r>
              <a:rPr altLang="en-IN" sz="1800" lang="en-US"/>
              <a:t>m</a:t>
            </a:r>
            <a:r>
              <a:rPr altLang="en-IN" sz="1800" lang="en-US"/>
              <a:t>ay cavitate</a:t>
            </a:r>
            <a:r>
              <a:rPr altLang="en-IN" sz="1800" lang="en-US"/>
              <a:t> </a:t>
            </a:r>
            <a:r>
              <a:rPr altLang="en-IN" sz="1800" lang="en-US"/>
              <a:t>a</a:t>
            </a:r>
            <a:r>
              <a:rPr altLang="en-IN" sz="1800" lang="en-US"/>
              <a:t>n</a:t>
            </a:r>
            <a:r>
              <a:rPr altLang="en-IN" sz="1800" lang="en-US"/>
              <a:t>d</a:t>
            </a:r>
            <a:r>
              <a:rPr altLang="en-IN" sz="1800" lang="en-US"/>
              <a:t> </a:t>
            </a:r>
            <a:r>
              <a:rPr altLang="en-IN" sz="1800" lang="en-US"/>
              <a:t>m</a:t>
            </a:r>
            <a:r>
              <a:rPr altLang="en-IN" sz="1800" lang="en-US"/>
              <a:t>i</a:t>
            </a:r>
            <a:r>
              <a:rPr altLang="en-IN" sz="1800" lang="en-US"/>
              <a:t>m</a:t>
            </a:r>
            <a:r>
              <a:rPr altLang="en-IN" sz="1800" lang="en-US"/>
              <a:t>i</a:t>
            </a:r>
            <a:r>
              <a:rPr altLang="en-IN" sz="1800" lang="en-US"/>
              <a:t>c</a:t>
            </a:r>
            <a:r>
              <a:rPr altLang="en-IN" sz="1800" lang="en-US"/>
              <a:t> </a:t>
            </a:r>
            <a:r>
              <a:rPr altLang="en-IN" sz="1800" lang="en-US"/>
              <a:t>t</a:t>
            </a:r>
            <a:r>
              <a:rPr altLang="en-IN" sz="1800" lang="en-US"/>
              <a:t>b</a:t>
            </a:r>
            <a:r>
              <a:rPr altLang="en-IN" sz="1800" lang="en-US"/>
              <a:t> </a:t>
            </a:r>
            <a:r>
              <a:rPr altLang="en-IN" sz="1800" lang="en-US"/>
              <a:t>/</a:t>
            </a:r>
            <a:r>
              <a:rPr altLang="en-IN" sz="1800" lang="en-US"/>
              <a:t>m</a:t>
            </a:r>
            <a:r>
              <a:rPr altLang="en-IN" sz="1800" lang="en-US"/>
              <a:t>a</a:t>
            </a:r>
            <a:r>
              <a:rPr altLang="en-IN" sz="1800" lang="en-US"/>
              <a:t>l</a:t>
            </a:r>
            <a:r>
              <a:rPr altLang="en-IN" sz="1800" lang="en-US"/>
              <a:t>i</a:t>
            </a:r>
            <a:r>
              <a:rPr altLang="en-IN" sz="1800" lang="en-US"/>
              <a:t>g</a:t>
            </a:r>
            <a:r>
              <a:rPr altLang="en-IN" sz="1800" lang="en-US"/>
              <a:t>n</a:t>
            </a:r>
            <a:r>
              <a:rPr altLang="en-IN" sz="1800" lang="en-US"/>
              <a:t>ancy</a:t>
            </a:r>
            <a:r>
              <a:rPr altLang="en-IN" sz="1800" lang="en-US"/>
              <a:t> </a:t>
            </a:r>
            <a:endParaRPr lang="en-GB"/>
          </a:p>
          <a:p>
            <a:pPr indent="0" marL="0">
              <a:buNone/>
            </a:pPr>
            <a:r>
              <a:rPr altLang="en-IN" b="1" sz="1800" i="0" lang="en-US"/>
              <a:t>Pulmonary Hypertension</a:t>
            </a:r>
            <a:endParaRPr b="1" i="0" lang="en-GB"/>
          </a:p>
          <a:p>
            <a:pPr indent="0" marL="0">
              <a:buNone/>
            </a:pPr>
            <a:r>
              <a:rPr altLang="en-IN" sz="1800" lang="en-US"/>
              <a:t>Secondary to ILD or vasculopathy.</a:t>
            </a:r>
            <a:endParaRPr lang="en-GB"/>
          </a:p>
          <a:p>
            <a:pPr indent="0" marL="0">
              <a:buNone/>
            </a:pPr>
            <a:r>
              <a:rPr b="1" sz="2000" lang="en-GB"/>
              <a:t>Vasculitis in RA</a:t>
            </a:r>
            <a:r>
              <a:rPr lang="en-GB"/>
              <a:t> </a:t>
            </a:r>
            <a:r>
              <a:rPr sz="1800" lang="en-GB"/>
              <a:t> </a:t>
            </a:r>
            <a:r>
              <a:rPr altLang="en-IN" sz="1800" lang="en-US"/>
              <a:t>-</a:t>
            </a:r>
            <a:r>
              <a:rPr altLang="en-IN" sz="1800" lang="en-US"/>
              <a:t>s</a:t>
            </a:r>
            <a:r>
              <a:rPr altLang="en-IN" sz="1800" lang="en-US"/>
              <a:t>e</a:t>
            </a:r>
            <a:r>
              <a:rPr altLang="en-IN" sz="1800" lang="en-US"/>
              <a:t>n</a:t>
            </a:r>
            <a:r>
              <a:rPr altLang="en-IN" sz="1800" lang="en-US"/>
              <a:t>s</a:t>
            </a:r>
            <a:r>
              <a:rPr altLang="en-IN" sz="1800" lang="en-US"/>
              <a:t>o</a:t>
            </a:r>
            <a:r>
              <a:rPr altLang="en-IN" sz="1800" lang="en-US"/>
              <a:t>r</a:t>
            </a:r>
            <a:r>
              <a:rPr altLang="en-IN" sz="1800" lang="en-US"/>
              <a:t>i</a:t>
            </a:r>
            <a:r>
              <a:rPr altLang="en-IN" sz="1800" lang="en-US"/>
              <a:t>m</a:t>
            </a:r>
            <a:r>
              <a:rPr altLang="en-IN" sz="1800" lang="en-US"/>
              <a:t>o</a:t>
            </a:r>
            <a:r>
              <a:rPr altLang="en-IN" sz="1800" lang="en-US"/>
              <a:t>t</a:t>
            </a:r>
            <a:r>
              <a:rPr altLang="en-IN" sz="1800" lang="en-US"/>
              <a:t>o</a:t>
            </a:r>
            <a:r>
              <a:rPr altLang="en-IN" sz="1800" lang="en-US"/>
              <a:t>r</a:t>
            </a:r>
            <a:r>
              <a:rPr altLang="en-IN" sz="1800" lang="en-US"/>
              <a:t> </a:t>
            </a:r>
            <a:r>
              <a:rPr altLang="en-IN" sz="1800" lang="en-US"/>
              <a:t>p</a:t>
            </a:r>
            <a:r>
              <a:rPr altLang="en-IN" sz="1800" lang="en-US"/>
              <a:t>o</a:t>
            </a:r>
            <a:r>
              <a:rPr altLang="en-IN" sz="1800" lang="en-US"/>
              <a:t>l</a:t>
            </a:r>
            <a:r>
              <a:rPr altLang="en-IN" sz="1800" lang="en-US"/>
              <a:t>y</a:t>
            </a:r>
            <a:r>
              <a:rPr altLang="en-IN" sz="1800" lang="en-US"/>
              <a:t>n</a:t>
            </a:r>
            <a:r>
              <a:rPr altLang="en-IN" sz="1800" lang="en-US"/>
              <a:t>europathy</a:t>
            </a:r>
            <a:r>
              <a:rPr altLang="en-IN" sz="1800" lang="en-US"/>
              <a:t> </a:t>
            </a:r>
            <a:r>
              <a:rPr altLang="en-IN" sz="1800" lang="en-US"/>
              <a:t>l</a:t>
            </a:r>
            <a:r>
              <a:rPr altLang="en-IN" sz="1800" lang="en-US"/>
              <a:t>i</a:t>
            </a:r>
            <a:r>
              <a:rPr altLang="en-IN" sz="1800" lang="en-US"/>
              <a:t>k</a:t>
            </a:r>
            <a:r>
              <a:rPr altLang="en-IN" sz="1800" lang="en-US"/>
              <a:t>e</a:t>
            </a:r>
            <a:r>
              <a:rPr altLang="en-IN" sz="1800" lang="en-US"/>
              <a:t> </a:t>
            </a:r>
            <a:r>
              <a:rPr altLang="en-IN" sz="1800" lang="en-US"/>
              <a:t>m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o</a:t>
            </a:r>
            <a:r>
              <a:rPr altLang="en-IN" sz="1800" lang="en-US"/>
              <a:t>n</a:t>
            </a:r>
            <a:r>
              <a:rPr altLang="en-IN" sz="1800" lang="en-US"/>
              <a:t>e</a:t>
            </a:r>
            <a:r>
              <a:rPr altLang="en-IN" sz="1800" lang="en-US"/>
              <a:t>u</a:t>
            </a:r>
            <a:r>
              <a:rPr altLang="en-IN" sz="1800" lang="en-US"/>
              <a:t>r</a:t>
            </a:r>
            <a:r>
              <a:rPr altLang="en-IN" sz="1800" lang="en-US"/>
              <a:t>i</a:t>
            </a:r>
            <a:r>
              <a:rPr altLang="en-IN" sz="1800" lang="en-US"/>
              <a:t>t</a:t>
            </a:r>
            <a:r>
              <a:rPr altLang="en-IN" sz="1800" lang="en-US"/>
              <a:t>i</a:t>
            </a:r>
            <a:r>
              <a:rPr altLang="en-IN" sz="1800" lang="en-US"/>
              <a:t>s</a:t>
            </a:r>
            <a:r>
              <a:rPr altLang="en-IN" sz="1800" lang="en-US"/>
              <a:t> </a:t>
            </a:r>
            <a:r>
              <a:rPr altLang="en-IN" sz="1800" lang="en-US"/>
              <a:t>m</a:t>
            </a:r>
            <a:r>
              <a:rPr altLang="en-IN" sz="1800" lang="en-US"/>
              <a:t>u</a:t>
            </a:r>
            <a:r>
              <a:rPr altLang="en-IN" sz="1800" lang="en-US"/>
              <a:t>l</a:t>
            </a:r>
            <a:r>
              <a:rPr altLang="en-IN" sz="1800" lang="en-US"/>
              <a:t>t</a:t>
            </a:r>
            <a:r>
              <a:rPr altLang="en-IN" sz="1800" lang="en-US"/>
              <a:t>i</a:t>
            </a:r>
            <a:r>
              <a:rPr altLang="en-IN" sz="1800" lang="en-US"/>
              <a:t>p</a:t>
            </a:r>
            <a:r>
              <a:rPr altLang="en-IN" sz="1800" lang="en-US"/>
              <a:t>l</a:t>
            </a:r>
            <a:r>
              <a:rPr altLang="en-IN" sz="1800" lang="en-US"/>
              <a:t>e</a:t>
            </a:r>
            <a:r>
              <a:rPr altLang="en-IN" sz="1800" lang="en-US"/>
              <a:t>x</a:t>
            </a:r>
            <a:endParaRPr sz="2800" lang="en-GB"/>
          </a:p>
          <a:p>
            <a:pPr indent="0" marL="0">
              <a:buNone/>
            </a:pPr>
            <a:r>
              <a:rPr sz="1800" lang="en-GB"/>
              <a:t>benign nail-fold infarcts to a deep, erosive, scarring pyoderma gangrenosum</a:t>
            </a:r>
            <a:endParaRPr sz="2800" lang="en-GB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-33" b="49627"/>
          <a:stretch>
            <a:fillRect/>
          </a:stretch>
        </p:blipFill>
        <p:spPr>
          <a:xfrm>
            <a:off x="605746" y="4627789"/>
            <a:ext cx="3094130" cy="1959645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52563" r="-33" b="0"/>
          <a:stretch>
            <a:fillRect/>
          </a:stretch>
        </p:blipFill>
        <p:spPr>
          <a:xfrm>
            <a:off x="3788076" y="4627789"/>
            <a:ext cx="2916999" cy="1987954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704"/>
          </a:xfrm>
        </p:spPr>
        <p:txBody>
          <a:bodyPr/>
          <a:p>
            <a:r>
              <a:rPr altLang="en-IN" lang="en-US"/>
              <a:t>Ocular Manifestations</a:t>
            </a:r>
            <a:endParaRPr lang="en-GB"/>
          </a:p>
        </p:txBody>
      </p:sp>
      <p:sp>
        <p:nvSpPr>
          <p:cNvPr id="1048657" name=""/>
          <p:cNvSpPr txBox="1"/>
          <p:nvPr/>
        </p:nvSpPr>
        <p:spPr>
          <a:xfrm>
            <a:off x="145560" y="1119140"/>
            <a:ext cx="9416647" cy="1158240"/>
          </a:xfrm>
          <a:prstGeom prst="rect"/>
        </p:spPr>
        <p:txBody>
          <a:bodyPr rtlCol="0" wrap="square">
            <a:spAutoFit/>
          </a:bodyPr>
          <a:p>
            <a:r>
              <a:rPr b="1" sz="1800" lang="en-GB">
                <a:solidFill>
                  <a:srgbClr val="000000"/>
                </a:solidFill>
              </a:rPr>
              <a:t>Keratoconjunctivitis Sicca </a:t>
            </a:r>
            <a:r>
              <a:rPr sz="1800" lang="en-GB">
                <a:solidFill>
                  <a:srgbClr val="000000"/>
                </a:solidFill>
              </a:rPr>
              <a:t>(Dry Eye)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altLang="en-IN" sz="1800" lang="en-US">
                <a:solidFill>
                  <a:srgbClr val="000000"/>
                </a:solidFill>
              </a:rPr>
              <a:t>-</a:t>
            </a:r>
            <a:r>
              <a:rPr sz="1800" lang="en-GB">
                <a:solidFill>
                  <a:srgbClr val="000000"/>
                </a:solidFill>
              </a:rPr>
              <a:t>MOST COMMON ocular manifestation.
Cause:</a:t>
            </a:r>
            <a:r>
              <a:rPr altLang="en-IN" sz="1800" lang="en-US">
                <a:solidFill>
                  <a:srgbClr val="000000"/>
                </a:solidFill>
              </a:rPr>
              <a:t>s</a:t>
            </a:r>
            <a:r>
              <a:rPr sz="1800" lang="en-GB">
                <a:solidFill>
                  <a:srgbClr val="000000"/>
                </a:solidFill>
              </a:rPr>
              <a:t>econdary Sjögren syndrome.
</a:t>
            </a:r>
            <a:r>
              <a:rPr altLang="en-IN" sz="1800" lang="en-US">
                <a:solidFill>
                  <a:srgbClr val="000000"/>
                </a:solidFill>
              </a:rPr>
              <a:t>P</a:t>
            </a:r>
            <a:r>
              <a:rPr altLang="en-IN" sz="1800" lang="en-US">
                <a:solidFill>
                  <a:srgbClr val="000000"/>
                </a:solidFill>
              </a:rPr>
              <a:t>r</a:t>
            </a:r>
            <a:r>
              <a:rPr altLang="en-IN" sz="1800" lang="en-US">
                <a:solidFill>
                  <a:srgbClr val="000000"/>
                </a:solidFill>
              </a:rPr>
              <a:t>e</a:t>
            </a:r>
            <a:r>
              <a:rPr altLang="en-IN" sz="1800" lang="en-US">
                <a:solidFill>
                  <a:srgbClr val="000000"/>
                </a:solidFill>
              </a:rPr>
              <a:t>s</a:t>
            </a:r>
            <a:r>
              <a:rPr altLang="en-IN" sz="1800" lang="en-US">
                <a:solidFill>
                  <a:srgbClr val="000000"/>
                </a:solidFill>
              </a:rPr>
              <a:t>e</a:t>
            </a:r>
            <a:r>
              <a:rPr altLang="en-IN" sz="1800" lang="en-US">
                <a:solidFill>
                  <a:srgbClr val="000000"/>
                </a:solidFill>
              </a:rPr>
              <a:t>n</a:t>
            </a:r>
            <a:r>
              <a:rPr altLang="en-IN" sz="1800" lang="en-US">
                <a:solidFill>
                  <a:srgbClr val="000000"/>
                </a:solidFill>
              </a:rPr>
              <a:t>t</a:t>
            </a:r>
            <a:r>
              <a:rPr altLang="en-IN" sz="1800" lang="en-US">
                <a:solidFill>
                  <a:srgbClr val="000000"/>
                </a:solidFill>
              </a:rPr>
              <a:t>s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altLang="en-IN" sz="1800" lang="en-US">
                <a:solidFill>
                  <a:srgbClr val="000000"/>
                </a:solidFill>
              </a:rPr>
              <a:t>w</a:t>
            </a:r>
            <a:r>
              <a:rPr altLang="en-IN" sz="1800" lang="en-US">
                <a:solidFill>
                  <a:srgbClr val="000000"/>
                </a:solidFill>
              </a:rPr>
              <a:t>i</a:t>
            </a:r>
            <a:r>
              <a:rPr altLang="en-IN" sz="1800" lang="en-US">
                <a:solidFill>
                  <a:srgbClr val="000000"/>
                </a:solidFill>
              </a:rPr>
              <a:t>t</a:t>
            </a:r>
            <a:r>
              <a:rPr altLang="en-IN" sz="1800" lang="en-US">
                <a:solidFill>
                  <a:srgbClr val="000000"/>
                </a:solidFill>
              </a:rPr>
              <a:t>h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sz="1800" lang="en-GB">
                <a:solidFill>
                  <a:srgbClr val="000000"/>
                </a:solidFill>
              </a:rPr>
              <a:t>Dryness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altLang="en-IN" sz="1800" lang="en-US">
                <a:solidFill>
                  <a:srgbClr val="000000"/>
                </a:solidFill>
              </a:rPr>
              <a:t>,</a:t>
            </a:r>
            <a:r>
              <a:rPr sz="1800" lang="en-GB">
                <a:solidFill>
                  <a:srgbClr val="000000"/>
                </a:solidFill>
              </a:rPr>
              <a:t>Gritty sensation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altLang="en-IN" sz="1800" lang="en-US">
                <a:solidFill>
                  <a:srgbClr val="000000"/>
                </a:solidFill>
              </a:rPr>
              <a:t>,</a:t>
            </a:r>
            <a:r>
              <a:rPr sz="1800" lang="en-GB">
                <a:solidFill>
                  <a:srgbClr val="000000"/>
                </a:solidFill>
              </a:rPr>
              <a:t>Burning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altLang="en-IN" sz="1800" lang="en-US">
                <a:solidFill>
                  <a:srgbClr val="000000"/>
                </a:solidFill>
              </a:rPr>
              <a:t>a</a:t>
            </a:r>
            <a:r>
              <a:rPr altLang="en-IN" sz="1800" lang="en-US">
                <a:solidFill>
                  <a:srgbClr val="000000"/>
                </a:solidFill>
              </a:rPr>
              <a:t>n</a:t>
            </a:r>
            <a:r>
              <a:rPr altLang="en-IN" sz="1800" lang="en-US">
                <a:solidFill>
                  <a:srgbClr val="000000"/>
                </a:solidFill>
              </a:rPr>
              <a:t>d</a:t>
            </a:r>
            <a:r>
              <a:rPr altLang="en-IN" sz="1800" lang="en-US">
                <a:solidFill>
                  <a:srgbClr val="000000"/>
                </a:solidFill>
              </a:rPr>
              <a:t> </a:t>
            </a:r>
            <a:r>
              <a:rPr sz="1800" lang="en-GB">
                <a:solidFill>
                  <a:srgbClr val="000000"/>
                </a:solidFill>
              </a:rPr>
              <a:t>Photophobia.
Pathology:Lacrimal gland autoimmune destruction → decreased tear production.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58" name=""/>
          <p:cNvSpPr txBox="1"/>
          <p:nvPr/>
        </p:nvSpPr>
        <p:spPr>
          <a:xfrm>
            <a:off x="126572" y="2387013"/>
            <a:ext cx="8280639" cy="840740"/>
          </a:xfrm>
          <a:prstGeom prst="rect"/>
        </p:spPr>
        <p:txBody>
          <a:bodyPr rtlCol="0" wrap="square">
            <a:spAutoFit/>
          </a:bodyPr>
          <a:p>
            <a:r>
              <a:rPr b="1" sz="1800" lang="en-GB">
                <a:solidFill>
                  <a:srgbClr val="000000"/>
                </a:solidFill>
              </a:rPr>
              <a:t>Episcleritis</a:t>
            </a:r>
            <a:r>
              <a:rPr altLang="en-IN" b="1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Mild inflammation of episclera</a:t>
            </a:r>
            <a:endParaRPr sz="1800" lang="en-GB">
              <a:solidFill>
                <a:srgbClr val="000000"/>
              </a:solidFill>
            </a:endParaRPr>
          </a:p>
          <a:p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w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Red eye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Mild discomfort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w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Sectoral redness</a:t>
            </a:r>
            <a:endParaRPr sz="1800" lang="en-GB">
              <a:solidFill>
                <a:srgbClr val="000000"/>
              </a:solidFill>
            </a:endParaRPr>
          </a:p>
          <a:p>
            <a:r>
              <a:rPr sz="1600" lang="en-GB">
                <a:solidFill>
                  <a:srgbClr val="000000"/>
                </a:solidFill>
              </a:rPr>
              <a:t>Usually benign and self-limited.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59" name=""/>
          <p:cNvSpPr txBox="1"/>
          <p:nvPr/>
        </p:nvSpPr>
        <p:spPr>
          <a:xfrm>
            <a:off x="145560" y="3227753"/>
            <a:ext cx="7686324" cy="993140"/>
          </a:xfrm>
          <a:prstGeom prst="rect"/>
        </p:spPr>
        <p:txBody>
          <a:bodyPr rtlCol="0" wrap="square">
            <a:spAutoFit/>
          </a:bodyPr>
          <a:p>
            <a:r>
              <a:rPr b="1" sz="2000" lang="en-GB">
                <a:solidFill>
                  <a:srgbClr val="000000"/>
                </a:solidFill>
              </a:rPr>
              <a:t>Scleritis</a:t>
            </a:r>
            <a:r>
              <a:rPr sz="2800" lang="en-GB">
                <a:solidFill>
                  <a:srgbClr val="000000"/>
                </a:solidFill>
              </a:rPr>
              <a:t>
</a:t>
            </a:r>
            <a:r>
              <a:rPr sz="1600" lang="en-GB">
                <a:solidFill>
                  <a:srgbClr val="000000"/>
                </a:solidFill>
              </a:rPr>
              <a:t>Serious manifestation associated with severe RA.
Types: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Diffuse anterior scleritis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,</a:t>
            </a:r>
            <a:r>
              <a:rPr sz="1600" lang="en-GB">
                <a:solidFill>
                  <a:srgbClr val="000000"/>
                </a:solidFill>
              </a:rPr>
              <a:t>Nodular scleritis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Necrotizing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scleritis</a:t>
            </a:r>
            <a:endParaRPr sz="2400" lang="en-GB">
              <a:solidFill>
                <a:srgbClr val="000000"/>
              </a:solidFill>
            </a:endParaRPr>
          </a:p>
        </p:txBody>
      </p:sp>
      <p:sp>
        <p:nvSpPr>
          <p:cNvPr id="1048660" name=""/>
          <p:cNvSpPr txBox="1"/>
          <p:nvPr/>
        </p:nvSpPr>
        <p:spPr>
          <a:xfrm>
            <a:off x="145560" y="4197127"/>
            <a:ext cx="7508223" cy="1475740"/>
          </a:xfrm>
          <a:prstGeom prst="rect"/>
        </p:spPr>
        <p:txBody>
          <a:bodyPr rtlCol="0" wrap="square">
            <a:spAutoFit/>
          </a:bodyPr>
          <a:p>
            <a:r>
              <a:rPr sz="1600" lang="en-GB">
                <a:solidFill>
                  <a:srgbClr val="000000"/>
                </a:solidFill>
              </a:rPr>
              <a:t>Often associated with systemic vasculitis.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w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deep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b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y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v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b</a:t>
            </a:r>
            <a:r>
              <a:rPr altLang="en-IN" sz="1600" lang="en-US">
                <a:solidFill>
                  <a:srgbClr val="000000"/>
                </a:solidFill>
              </a:rPr>
              <a:t>y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u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,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,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phot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b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,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f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u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k</a:t>
            </a:r>
            <a:r>
              <a:rPr altLang="en-IN" sz="1600" lang="en-US">
                <a:solidFill>
                  <a:srgbClr val="000000"/>
                </a:solidFill>
              </a:rPr>
              <a:t>y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l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ration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m</a:t>
            </a:r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l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m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l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perfor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,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1600" lang="en-US">
                <a:solidFill>
                  <a:srgbClr val="000000"/>
                </a:solidFill>
              </a:rPr>
              <a:t>o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u</a:t>
            </a:r>
            <a:r>
              <a:rPr altLang="en-IN" sz="1600" lang="en-US">
                <a:solidFill>
                  <a:srgbClr val="000000"/>
                </a:solidFill>
              </a:rPr>
              <a:t>l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m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g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c</a:t>
            </a:r>
            <a:r>
              <a:rPr altLang="en-IN" sz="1600" lang="en-US">
                <a:solidFill>
                  <a:srgbClr val="000000"/>
                </a:solidFill>
              </a:rPr>
              <a:t>y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.</a:t>
            </a:r>
            <a:endParaRPr sz="2800" lang="en-GB">
              <a:solidFill>
                <a:srgbClr val="000000"/>
              </a:solidFill>
            </a:endParaRPr>
          </a:p>
          <a:p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61" name=""/>
          <p:cNvSpPr txBox="1"/>
          <p:nvPr/>
        </p:nvSpPr>
        <p:spPr>
          <a:xfrm rot="21600000">
            <a:off x="126572" y="5328124"/>
            <a:ext cx="11129190" cy="1056640"/>
          </a:xfrm>
          <a:prstGeom prst="rect"/>
        </p:spPr>
        <p:txBody>
          <a:bodyPr rtlCol="0" wrap="square">
            <a:spAutoFit/>
          </a:bodyPr>
          <a:p>
            <a:r>
              <a:rPr b="1" sz="1600" lang="en-GB">
                <a:solidFill>
                  <a:srgbClr val="000000"/>
                </a:solidFill>
              </a:rPr>
              <a:t>Peripheral Ulcerative Keratitis (PUK)</a:t>
            </a:r>
            <a:r>
              <a:rPr altLang="en-IN" b="1" sz="1600" lang="en-US">
                <a:solidFill>
                  <a:srgbClr val="000000"/>
                </a:solidFill>
              </a:rPr>
              <a:t> </a:t>
            </a:r>
            <a:r>
              <a:rPr altLang="en-IN" b="1" sz="1600" lang="en-US">
                <a:solidFill>
                  <a:srgbClr val="000000"/>
                </a:solidFill>
              </a:rPr>
              <a:t>-</a:t>
            </a:r>
            <a:r>
              <a:rPr altLang="en-IN" b="1" sz="1600" lang="en-US">
                <a:solidFill>
                  <a:srgbClr val="000000"/>
                </a:solidFill>
              </a:rPr>
              <a:t> </a:t>
            </a:r>
            <a:r>
              <a:rPr altLang="en-IN" b="1" sz="1600" lang="en-US">
                <a:solidFill>
                  <a:srgbClr val="000000"/>
                </a:solidFill>
              </a:rPr>
              <a:t>s</a:t>
            </a:r>
            <a:r>
              <a:rPr sz="1600" lang="en-GB">
                <a:solidFill>
                  <a:srgbClr val="000000"/>
                </a:solidFill>
              </a:rPr>
              <a:t>evere complication.
</a:t>
            </a:r>
            <a:r>
              <a:rPr altLang="en-IN" sz="1600" lang="en-US">
                <a:solidFill>
                  <a:srgbClr val="000000"/>
                </a:solidFill>
              </a:rPr>
              <a:t>P</a:t>
            </a:r>
            <a:r>
              <a:rPr altLang="en-IN" sz="1600" lang="en-US">
                <a:solidFill>
                  <a:srgbClr val="000000"/>
                </a:solidFill>
              </a:rPr>
              <a:t>r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e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s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w</a:t>
            </a:r>
            <a:r>
              <a:rPr altLang="en-IN" sz="1600" lang="en-US">
                <a:solidFill>
                  <a:srgbClr val="000000"/>
                </a:solidFill>
              </a:rPr>
              <a:t>i</a:t>
            </a:r>
            <a:r>
              <a:rPr altLang="en-IN" sz="1600" lang="en-US">
                <a:solidFill>
                  <a:srgbClr val="000000"/>
                </a:solidFill>
              </a:rPr>
              <a:t>t</a:t>
            </a:r>
            <a:r>
              <a:rPr altLang="en-IN" sz="1600" lang="en-US">
                <a:solidFill>
                  <a:srgbClr val="000000"/>
                </a:solidFill>
              </a:rPr>
              <a:t>h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Corneal thinning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altLang="en-IN" sz="1600" lang="en-US">
                <a:solidFill>
                  <a:srgbClr val="000000"/>
                </a:solidFill>
              </a:rPr>
              <a:t>a</a:t>
            </a:r>
            <a:r>
              <a:rPr altLang="en-IN" sz="1600" lang="en-US">
                <a:solidFill>
                  <a:srgbClr val="000000"/>
                </a:solidFill>
              </a:rPr>
              <a:t>n</a:t>
            </a:r>
            <a:r>
              <a:rPr altLang="en-IN" sz="1600" lang="en-US">
                <a:solidFill>
                  <a:srgbClr val="000000"/>
                </a:solidFill>
              </a:rPr>
              <a:t>d</a:t>
            </a:r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Ulceration near limbus</a:t>
            </a:r>
            <a:endParaRPr sz="2800" lang="en-GB">
              <a:solidFill>
                <a:srgbClr val="000000"/>
              </a:solidFill>
            </a:endParaRPr>
          </a:p>
          <a:p>
            <a:r>
              <a:rPr altLang="en-IN" sz="1600" lang="en-US">
                <a:solidFill>
                  <a:srgbClr val="000000"/>
                </a:solidFill>
              </a:rPr>
              <a:t> </a:t>
            </a:r>
            <a:r>
              <a:rPr sz="1600" lang="en-GB">
                <a:solidFill>
                  <a:srgbClr val="000000"/>
                </a:solidFill>
              </a:rPr>
              <a:t>Risk of perforation.
Mechanism:Immune-mediated vasculitis.</a:t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-32" b="52004"/>
          <a:stretch>
            <a:fillRect/>
          </a:stretch>
        </p:blipFill>
        <p:spPr>
          <a:xfrm>
            <a:off x="6042417" y="2387012"/>
            <a:ext cx="2908430" cy="1362825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18105" t="63187" r="17168" b="12815"/>
          <a:stretch>
            <a:fillRect/>
          </a:stretch>
        </p:blipFill>
        <p:spPr>
          <a:xfrm>
            <a:off x="6916423" y="3951414"/>
            <a:ext cx="1987548" cy="1622857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6765">
            <a:off x="-310115" y="8948"/>
            <a:ext cx="9812976" cy="7087531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4" name=""/>
        <p:cNvGrpSpPr/>
        <p:nvPr/>
      </p:nvGrpSpPr>
      <p:grpSpPr>
        <a:xfrm/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Investigations</a:t>
            </a:r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Rheumatoid factor (RF)</a:t>
            </a:r>
            <a:r>
              <a:rPr altLang="en-IN" lang="en-US"/>
              <a:t> </a:t>
            </a:r>
            <a:r>
              <a:rPr altLang="en-IN" lang="en-US"/>
              <a:t>IgM</a:t>
            </a:r>
            <a:r>
              <a:rPr altLang="en-IN" lang="en-US"/>
              <a:t> </a:t>
            </a:r>
            <a:r>
              <a:rPr altLang="en-IN" lang="en-US"/>
              <a:t>an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b</a:t>
            </a:r>
            <a:r>
              <a:rPr altLang="en-IN" lang="en-US"/>
              <a:t>o</a:t>
            </a:r>
            <a:r>
              <a:rPr altLang="en-IN" lang="en-US"/>
              <a:t>d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g</a:t>
            </a:r>
            <a:r>
              <a:rPr altLang="en-IN" lang="en-US"/>
              <a:t>G</a:t>
            </a:r>
            <a:endParaRPr altLang="en-US" lang="zh-CN"/>
          </a:p>
          <a:p>
            <a:r>
              <a:t>Anti-CCP antibodies (high specificity)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C</a:t>
            </a:r>
            <a:r>
              <a:rPr altLang="en-IN" lang="en-US"/>
              <a:t>P</a:t>
            </a:r>
            <a:r>
              <a:rPr altLang="en-IN" lang="en-US"/>
              <a:t>-</a:t>
            </a:r>
            <a:r>
              <a:rPr altLang="en-IN" lang="en-US"/>
              <a:t>2</a:t>
            </a:r>
            <a:r>
              <a:rPr altLang="en-IN" lang="en-US"/>
              <a:t>=</a:t>
            </a:r>
            <a:r>
              <a:rPr altLang="en-IN" lang="en-US"/>
              <a:t> </a:t>
            </a:r>
            <a:r>
              <a:rPr altLang="en-IN" lang="en-US"/>
              <a:t>C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C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S</a:t>
            </a:r>
            <a:r>
              <a:rPr altLang="en-IN" lang="en-US"/>
              <a:t>T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ARD</a:t>
            </a:r>
            <a:r>
              <a:rPr altLang="en-IN" lang="en-US"/>
              <a:t> </a:t>
            </a:r>
            <a:endParaRPr altLang="en-US" lang="zh-CN"/>
          </a:p>
          <a:p>
            <a:r>
              <a:t>ESR and CRP elevated</a:t>
            </a:r>
          </a:p>
          <a:p>
            <a:r>
              <a:t>CBC for anemia and inflammation</a:t>
            </a:r>
          </a:p>
          <a:p>
            <a:r>
              <a:t>Imaging: X-ray, ultrasound, MRI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/>
              <a:t>Categories of RA Autoantibodies</a:t>
            </a:r>
            <a:endParaRPr lang="en-GB"/>
          </a:p>
        </p:txBody>
      </p:sp>
      <p:sp>
        <p:nvSpPr>
          <p:cNvPr id="104866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Citrullination-associated antibodies (ACPA)</a:t>
            </a:r>
            <a:endParaRPr lang="en-GB"/>
          </a:p>
          <a:p>
            <a:r>
              <a:rPr altLang="en-IN" lang="en-US"/>
              <a:t>Antibodies to chemically modified proteins</a:t>
            </a:r>
            <a:endParaRPr lang="en-GB"/>
          </a:p>
          <a:p>
            <a:r>
              <a:rPr altLang="en-IN" lang="en-US"/>
              <a:t>Nonspecific autoantibodies.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IN" lang="en-US"/>
              <a:t>Anti-Citrullinated Protein Antibodies (ACPA)</a:t>
            </a:r>
            <a:endParaRPr lang="en-GB"/>
          </a:p>
        </p:txBody>
      </p:sp>
      <p:sp>
        <p:nvSpPr>
          <p:cNvPr id="1048667" name="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altLang="en-IN" lang="en-US"/>
              <a:t>Targets:</a:t>
            </a:r>
            <a:endParaRPr lang="en-GB"/>
          </a:p>
        </p:txBody>
      </p:sp>
      <p:sp>
        <p:nvSpPr>
          <p:cNvPr id="1048668" name="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altLang="en-IN" lang="en-US"/>
              <a:t>Vimentin</a:t>
            </a:r>
            <a:endParaRPr lang="en-GB"/>
          </a:p>
          <a:p>
            <a:r>
              <a:rPr altLang="en-IN" lang="en-US"/>
              <a:t>Fibrinogen</a:t>
            </a:r>
            <a:endParaRPr lang="en-GB"/>
          </a:p>
          <a:p>
            <a:r>
              <a:rPr altLang="en-IN" lang="en-US"/>
              <a:t>Collagen type II</a:t>
            </a:r>
            <a:endParaRPr lang="en-GB"/>
          </a:p>
          <a:p>
            <a:r>
              <a:rPr altLang="en-IN" lang="en-US"/>
              <a:t>α-enolase</a:t>
            </a:r>
            <a:endParaRPr lang="en-GB"/>
          </a:p>
          <a:p>
            <a:r>
              <a:rPr altLang="en-IN" lang="en-US"/>
              <a:t>Histones.</a:t>
            </a:r>
            <a:endParaRPr lang="en-GB"/>
          </a:p>
        </p:txBody>
      </p:sp>
      <p:sp>
        <p:nvSpPr>
          <p:cNvPr id="1048669" name="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p>
            <a:r>
              <a:rPr altLang="en-IN" lang="en-US"/>
              <a:t>Clinical importance:</a:t>
            </a:r>
            <a:endParaRPr lang="en-GB"/>
          </a:p>
        </p:txBody>
      </p:sp>
      <p:sp>
        <p:nvSpPr>
          <p:cNvPr id="1048670" name="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altLang="en-IN" lang="en-US"/>
              <a:t>Specificity ~95%.</a:t>
            </a:r>
            <a:endParaRPr lang="en-GB"/>
          </a:p>
          <a:p>
            <a:r>
              <a:rPr altLang="en-IN" lang="en-US"/>
              <a:t>Present years before symptoms.</a:t>
            </a:r>
            <a:endParaRPr lang="en-GB"/>
          </a:p>
          <a:p>
            <a:r>
              <a:rPr altLang="en-IN" lang="en-US"/>
              <a:t>Predict erosive disease.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72" name="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altLang="en-IN" lang="en-US"/>
              <a:t>Anti-PAD Antibodies</a:t>
            </a:r>
            <a:endParaRPr lang="en-GB"/>
          </a:p>
        </p:txBody>
      </p:sp>
      <p:sp>
        <p:nvSpPr>
          <p:cNvPr id="1048673" name=""/>
          <p:cNvSpPr>
            <a:spLocks noGrp="1"/>
          </p:cNvSpPr>
          <p:nvPr>
            <p:ph sz="half" idx="2"/>
          </p:nvPr>
        </p:nvSpPr>
        <p:spPr/>
        <p:txBody>
          <a:bodyPr/>
          <a:p>
            <a:pPr indent="0" marL="0">
              <a:buNone/>
            </a:pPr>
            <a:r>
              <a:rPr altLang="en-IN" lang="en-US"/>
              <a:t>Anti-PAD4:</a:t>
            </a:r>
            <a:endParaRPr lang="en-GB"/>
          </a:p>
          <a:p>
            <a:r>
              <a:rPr altLang="en-IN" lang="en-US"/>
              <a:t>Severe disease.</a:t>
            </a:r>
            <a:endParaRPr lang="en-GB"/>
          </a:p>
          <a:p>
            <a:r>
              <a:rPr altLang="en-IN" lang="en-US"/>
              <a:t>Progressive joint da</a:t>
            </a:r>
            <a:r>
              <a:rPr altLang="en-IN" lang="en-US"/>
              <a:t>mage.</a:t>
            </a:r>
            <a:endParaRPr lang="en-GB"/>
          </a:p>
          <a:p>
            <a:r>
              <a:rPr altLang="en-IN" lang="en-US"/>
              <a:t>RA-associated ILD.</a:t>
            </a:r>
            <a:endParaRPr lang="en-GB"/>
          </a:p>
          <a:p>
            <a:pPr indent="0" marL="0">
              <a:buNone/>
            </a:pPr>
            <a:r>
              <a:rPr lang="en-GB"/>
              <a:t> Anti-PAD3/PAD4 cross-reactive:</a:t>
            </a:r>
            <a:endParaRPr lang="en-GB"/>
          </a:p>
          <a:p>
            <a:r>
              <a:rPr lang="en-GB"/>
              <a:t>Enhance PAD activity.</a:t>
            </a:r>
            <a:endParaRPr lang="en-GB"/>
          </a:p>
          <a:p>
            <a:r>
              <a:rPr lang="en-GB"/>
              <a:t>Promote hypercitrullination.</a:t>
            </a:r>
            <a:endParaRPr lang="en-GB"/>
          </a:p>
        </p:txBody>
      </p:sp>
      <p:sp>
        <p:nvSpPr>
          <p:cNvPr id="1048674" name="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5833" lnSpcReduction="20000"/>
          </a:bodyPr>
          <a:p>
            <a:r>
              <a:rPr altLang="en-IN" lang="en-US"/>
              <a:t>Other Chemically Modified Antigens</a:t>
            </a:r>
            <a:endParaRPr lang="en-GB"/>
          </a:p>
        </p:txBody>
      </p:sp>
      <p:sp>
        <p:nvSpPr>
          <p:cNvPr id="1048675" name="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1667" lnSpcReduction="20000"/>
          </a:bodyPr>
          <a:p>
            <a:pPr indent="0" marL="0">
              <a:buNone/>
            </a:pPr>
            <a:r>
              <a:rPr altLang="en-IN" lang="en-US"/>
              <a:t>Anti-CarP antibodies</a:t>
            </a:r>
            <a:endParaRPr lang="en-GB"/>
          </a:p>
          <a:p>
            <a:r>
              <a:rPr altLang="en-IN" lang="en-US"/>
              <a:t>Seen in ACPA-negative RA.</a:t>
            </a:r>
            <a:endParaRPr lang="en-GB"/>
          </a:p>
          <a:p>
            <a:r>
              <a:rPr altLang="en-IN" lang="en-US"/>
              <a:t>Predict severe </a:t>
            </a:r>
            <a:r>
              <a:rPr altLang="en-IN" lang="en-US"/>
              <a:t>diseas</a:t>
            </a:r>
            <a:r>
              <a:rPr altLang="en-IN" lang="en-US"/>
              <a:t>e</a:t>
            </a:r>
            <a:endParaRPr lang="en-GB"/>
          </a:p>
          <a:p>
            <a:pPr indent="0" marL="0">
              <a:buNone/>
            </a:pPr>
            <a:r>
              <a:rPr altLang="en-IN" lang="en-US"/>
              <a:t>Anti-MA</a:t>
            </a:r>
            <a:r>
              <a:rPr altLang="en-IN" lang="en-US"/>
              <a:t>A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tibodies</a:t>
            </a:r>
            <a:r>
              <a:rPr altLang="en-IN" lang="en-US"/>
              <a:t> </a:t>
            </a:r>
            <a:endParaRPr lang="en-GB"/>
          </a:p>
          <a:p>
            <a:pPr indent="0" marL="0">
              <a:buNone/>
            </a:pP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-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3</a:t>
            </a:r>
            <a:r>
              <a:rPr altLang="en-IN" lang="en-US"/>
              <a:t>3</a:t>
            </a:r>
            <a:endParaRPr lang="en-GB"/>
          </a:p>
          <a:p>
            <a:pPr indent="0" marL="0">
              <a:buNone/>
            </a:pPr>
            <a:endParaRPr lang="en-GB"/>
          </a:p>
          <a:p>
            <a:pPr indent="0" marL="0">
              <a:buNone/>
            </a:pPr>
            <a:r>
              <a:rPr altLang="en-IN" b="1" lang="en-US"/>
              <a:t>Rheumatoid Factor (RF)</a:t>
            </a:r>
            <a:endParaRPr lang="en-GB"/>
          </a:p>
          <a:p>
            <a:pPr indent="0" marL="0">
              <a:buNone/>
            </a:pPr>
            <a:r>
              <a:rPr altLang="en-IN" lang="en-US"/>
              <a:t>I</a:t>
            </a:r>
            <a:r>
              <a:rPr altLang="en-IN" lang="en-US"/>
              <a:t>gM against IgG Fc.</a:t>
            </a:r>
            <a:endParaRPr lang="en-GB"/>
          </a:p>
          <a:p>
            <a:pPr indent="0" marL="0">
              <a:buNone/>
            </a:pPr>
            <a:r>
              <a:rPr altLang="en-IN" lang="en-US"/>
              <a:t>Sensitive but nonspecific.</a:t>
            </a:r>
            <a:endParaRPr lang="en-GB"/>
          </a:p>
          <a:p>
            <a:pPr indent="0" marL="0">
              <a:buNone/>
            </a:pPr>
            <a:r>
              <a:rPr altLang="en-IN" lang="en-US"/>
              <a:t>Amplifies immune complexes.</a:t>
            </a:r>
            <a:endParaRPr lang="en-GB"/>
          </a:p>
          <a:p>
            <a:pPr indent="0" marL="0">
              <a:buNone/>
            </a:pPr>
            <a:r>
              <a:rPr altLang="en-IN" lang="en-US"/>
              <a:t>Enhances complement activation.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5455"/>
          </a:bodyPr>
          <a:p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g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v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oid</a:t>
            </a:r>
            <a:r>
              <a:rPr altLang="en-IN" lang="en-US"/>
              <a:t> </a:t>
            </a:r>
            <a:r>
              <a:rPr altLang="en-IN" lang="en-US"/>
              <a:t>arthritis</a:t>
            </a:r>
            <a:r>
              <a:rPr altLang="en-IN" lang="en-US"/>
              <a:t> </a:t>
            </a:r>
            <a:endParaRPr lang="en-GB"/>
          </a:p>
        </p:txBody>
      </p:sp>
      <p:sp>
        <p:nvSpPr>
          <p:cNvPr id="1048677" name=""/>
          <p:cNvSpPr>
            <a:spLocks noGrp="1"/>
          </p:cNvSpPr>
          <p:nvPr>
            <p:ph idx="1"/>
          </p:nvPr>
        </p:nvSpPr>
        <p:spPr/>
        <p:txBody>
          <a:bodyPr>
            <a:normAutofit fontScale="68750" lnSpcReduction="20000"/>
          </a:bodyPr>
          <a:p>
            <a:r>
              <a:rPr altLang="en-IN" lang="en-US"/>
              <a:t>Seronegative RA refers to patients with clinical rheumatoid arthritis who lack</a:t>
            </a:r>
            <a:r>
              <a:rPr altLang="en-IN" lang="en-US"/>
              <a:t> </a:t>
            </a:r>
            <a:r>
              <a:rPr altLang="en-IN" lang="en-US"/>
              <a:t>Rheumatoi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Fa</a:t>
            </a:r>
            <a:r>
              <a:rPr altLang="en-IN" lang="en-US"/>
              <a:t>c</a:t>
            </a:r>
            <a:r>
              <a:rPr altLang="en-IN" lang="en-US"/>
              <a:t>t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 Anti-CCP antibodies (ACPA)</a:t>
            </a:r>
            <a:r>
              <a:rPr altLang="en-IN" lang="en-US"/>
              <a:t> </a:t>
            </a:r>
            <a:r>
              <a:rPr altLang="en-IN" lang="en-US"/>
              <a:t>,</a:t>
            </a:r>
            <a:r>
              <a:rPr altLang="en-IN" lang="en-US"/>
              <a:t>But still fulfill clinical and imaging criteria for RA.</a:t>
            </a:r>
            <a:endParaRPr lang="en-GB"/>
          </a:p>
          <a:p>
            <a:r>
              <a:rPr altLang="en-IN" lang="en-US"/>
              <a:t>20–30% of RA patients are seronegative.</a:t>
            </a:r>
            <a:endParaRPr lang="en-GB"/>
          </a:p>
          <a:p>
            <a:r>
              <a:rPr altLang="en-IN" lang="en-US"/>
              <a:t>May represent</a:t>
            </a:r>
            <a:r>
              <a:rPr altLang="en-IN" lang="en-US"/>
              <a:t> </a:t>
            </a:r>
            <a:r>
              <a:rPr altLang="en-IN" lang="en-US"/>
              <a:t>True RA subtype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Early RA before seroconversion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Misclassified spondyloarthritis </a:t>
            </a:r>
            <a:endParaRPr lang="en-GB"/>
          </a:p>
          <a:p>
            <a:r>
              <a:rPr altLang="en-IN" lang="en-US"/>
              <a:t>Important Differential Diagnosis</a:t>
            </a:r>
            <a:r>
              <a:rPr altLang="en-IN" lang="en-US"/>
              <a:t>-</a:t>
            </a:r>
            <a:endParaRPr lang="en-GB"/>
          </a:p>
          <a:p>
            <a:pPr indent="0" marL="0">
              <a:buNone/>
            </a:pPr>
            <a:r>
              <a:rPr altLang="en-IN" lang="en-US"/>
              <a:t>Pso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atic arthritis</a:t>
            </a:r>
            <a:endParaRPr lang="en-GB"/>
          </a:p>
          <a:p>
            <a:pPr indent="0" marL="0">
              <a:buNone/>
            </a:pPr>
            <a:r>
              <a:rPr altLang="en-IN" lang="en-US"/>
              <a:t>Reactive arthritis</a:t>
            </a:r>
            <a:endParaRPr lang="en-GB"/>
          </a:p>
          <a:p>
            <a:pPr indent="0" marL="0">
              <a:buNone/>
            </a:pPr>
            <a:r>
              <a:rPr altLang="en-IN" lang="en-US"/>
              <a:t>Ankylosing spondylitis</a:t>
            </a:r>
            <a:endParaRPr lang="en-GB"/>
          </a:p>
          <a:p>
            <a:pPr indent="0" marL="0">
              <a:buNone/>
            </a:pPr>
            <a:r>
              <a:rPr altLang="en-IN" lang="en-US"/>
              <a:t>Undifferentiated inflammatory arthritis</a:t>
            </a:r>
            <a:endParaRPr lang="en-GB"/>
          </a:p>
          <a:p>
            <a:pPr indent="0" marL="0">
              <a:buNone/>
            </a:pPr>
            <a:r>
              <a:rPr altLang="en-IN" lang="en-US"/>
              <a:t>Viral arthritis</a:t>
            </a:r>
            <a:endParaRPr lang="en-GB"/>
          </a:p>
          <a:p>
            <a:pPr indent="0" marL="0">
              <a:buNone/>
            </a:pPr>
            <a:r>
              <a:rPr altLang="en-IN" lang="en-US"/>
              <a:t>Crystal arthritis</a:t>
            </a: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IN" lang="en-US"/>
              <a:t>L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A</a:t>
            </a:r>
            <a:r>
              <a:rPr altLang="en-IN" lang="en-US"/>
              <a:t>(</a:t>
            </a:r>
            <a:r>
              <a:rPr altLang="en-IN" lang="en-US"/>
              <a:t> </a:t>
            </a:r>
            <a:r>
              <a:rPr altLang="en-IN" lang="en-US"/>
              <a:t>L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r</a:t>
            </a:r>
            <a:r>
              <a:rPr altLang="en-IN" lang="en-US"/>
              <a:t> </a:t>
            </a:r>
            <a:r>
              <a:rPr altLang="en-IN" lang="en-US"/>
              <a:t>E</a:t>
            </a:r>
            <a:r>
              <a:rPr altLang="en-IN" lang="en-US"/>
              <a:t>l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r</a:t>
            </a:r>
            <a:r>
              <a:rPr altLang="en-IN" lang="en-US"/>
              <a:t>l</a:t>
            </a:r>
            <a:r>
              <a:rPr altLang="en-IN" lang="en-US"/>
              <a:t>y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r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u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toid</a:t>
            </a:r>
            <a:r>
              <a:rPr altLang="en-IN" lang="en-US"/>
              <a:t> </a:t>
            </a:r>
            <a:r>
              <a:rPr altLang="en-IN" lang="en-US"/>
              <a:t>arthritis</a:t>
            </a:r>
            <a:r>
              <a:rPr altLang="en-IN" lang="en-US"/>
              <a:t> </a:t>
            </a:r>
            <a:r>
              <a:rPr altLang="en-IN" lang="en-US"/>
              <a:t>)</a:t>
            </a:r>
            <a:endParaRPr lang="en-GB"/>
          </a:p>
        </p:txBody>
      </p:sp>
      <p:sp>
        <p:nvSpPr>
          <p:cNvPr id="1048679" name=""/>
          <p:cNvSpPr txBox="1"/>
          <p:nvPr/>
        </p:nvSpPr>
        <p:spPr>
          <a:xfrm>
            <a:off x="411112" y="1417635"/>
            <a:ext cx="8321776" cy="9296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Rheumatoid arthritis with disease onset after age ≥60 years.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80" name=""/>
          <p:cNvSpPr txBox="1"/>
          <p:nvPr/>
        </p:nvSpPr>
        <p:spPr>
          <a:xfrm>
            <a:off x="344360" y="2347275"/>
            <a:ext cx="8455278" cy="9296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Often acute or subacute onset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w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h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sz="2800" lang="en-GB">
                <a:solidFill>
                  <a:srgbClr val="000000"/>
                </a:solidFill>
              </a:rPr>
              <a:t>Prominent systemic inflammatory symptoms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81" name=""/>
          <p:cNvSpPr txBox="1"/>
          <p:nvPr/>
        </p:nvSpPr>
        <p:spPr>
          <a:xfrm>
            <a:off x="348809" y="3276915"/>
            <a:ext cx="7894042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Greater involvement of large proximal joints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82" name=""/>
          <p:cNvSpPr txBox="1"/>
          <p:nvPr/>
        </p:nvSpPr>
        <p:spPr>
          <a:xfrm>
            <a:off x="457199" y="3787454"/>
            <a:ext cx="8274310" cy="510541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Seronegative disease more frequent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83" name=""/>
          <p:cNvSpPr txBox="1"/>
          <p:nvPr/>
        </p:nvSpPr>
        <p:spPr>
          <a:xfrm>
            <a:off x="457200" y="4297995"/>
            <a:ext cx="8843896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Rheumatoid nodules less common.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84" name=""/>
          <p:cNvSpPr txBox="1"/>
          <p:nvPr/>
        </p:nvSpPr>
        <p:spPr>
          <a:xfrm>
            <a:off x="539270" y="4808533"/>
            <a:ext cx="4572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PMR-like symptoms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7" name=""/>
        <p:cNvGrpSpPr/>
        <p:nvPr/>
      </p:nvGrpSpPr>
      <p:grpSpPr>
        <a:xfrm/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Epidemiology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t>Prevalence ~0.5–1% worldwide</a:t>
            </a:r>
          </a:p>
          <a:p>
            <a:pPr indent="0" marL="0">
              <a:buNone/>
            </a:pPr>
            <a:r>
              <a:t>Female predominance (≈3:1)</a:t>
            </a:r>
          </a:p>
          <a:p>
            <a:pPr indent="0" marL="0">
              <a:buNone/>
            </a:pP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i</a:t>
            </a:r>
            <a:r>
              <a:rPr altLang="en-IN" lang="en-US"/>
              <a:t>d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c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e</a:t>
            </a:r>
            <a:r>
              <a:rPr altLang="en-IN" lang="en-US"/>
              <a:t>t</a:t>
            </a:r>
            <a:r>
              <a:rPr altLang="en-IN" lang="en-US"/>
              <a:t>w</a:t>
            </a:r>
            <a:r>
              <a:rPr altLang="en-IN" lang="en-US"/>
              <a:t>e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 </a:t>
            </a:r>
            <a:r>
              <a:rPr altLang="en-IN" lang="en-US"/>
              <a:t>2</a:t>
            </a:r>
            <a:r>
              <a:rPr altLang="en-IN" lang="en-US"/>
              <a:t>5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5</a:t>
            </a:r>
            <a:r>
              <a:rPr altLang="en-IN" lang="en-US"/>
              <a:t>5</a:t>
            </a:r>
            <a:r>
              <a:rPr altLang="en-IN" lang="en-US"/>
              <a:t> </a:t>
            </a:r>
            <a:r>
              <a:rPr altLang="en-IN" lang="en-US"/>
              <a:t>y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o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g</a:t>
            </a:r>
            <a:r>
              <a:rPr altLang="en-IN" lang="en-US"/>
              <a:t>e</a:t>
            </a:r>
            <a:endParaRPr altLang="en-US" lang="zh-CN"/>
          </a:p>
          <a:p>
            <a:pPr indent="0" marL="0">
              <a:buNone/>
            </a:pPr>
            <a:r>
              <a:t>Peak onset: 30–</a:t>
            </a:r>
            <a:r>
              <a:rPr altLang="en-IN" lang="en-US"/>
              <a:t>50years</a:t>
            </a:r>
            <a:endParaRPr altLang="en-US" lang="zh-CN"/>
          </a:p>
          <a:p>
            <a:pPr indent="0" marL="0">
              <a:buNone/>
            </a:pPr>
            <a:r>
              <a:t>Genetic predisposition (HLA-DRB1 shared epitope)</a:t>
            </a:r>
          </a:p>
          <a:p>
            <a:pPr indent="0" marL="0">
              <a:buNone/>
            </a:pPr>
            <a:r>
              <a:t>Environmental factors: smoking, infections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/>
              <a:t>Rheumatoid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ritis</a:t>
            </a:r>
            <a:r>
              <a:rPr altLang="en-IN" lang="en-US"/>
              <a:t> </a:t>
            </a:r>
            <a:r>
              <a:rPr altLang="en-IN" lang="en-US"/>
              <a:t>v</a:t>
            </a:r>
            <a:r>
              <a:rPr altLang="en-IN" lang="en-US"/>
              <a:t>a</a:t>
            </a:r>
            <a:r>
              <a:rPr altLang="en-IN" lang="en-US"/>
              <a:t>r</a:t>
            </a:r>
            <a:r>
              <a:rPr altLang="en-IN" lang="en-US"/>
              <a:t>i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s</a:t>
            </a:r>
            <a:endParaRPr lang="en-GB"/>
          </a:p>
        </p:txBody>
      </p:sp>
      <p:sp>
        <p:nvSpPr>
          <p:cNvPr id="1048686" name=""/>
          <p:cNvSpPr>
            <a:spLocks noGrp="1"/>
          </p:cNvSpPr>
          <p:nvPr>
            <p:ph sz="half" idx="1"/>
          </p:nvPr>
        </p:nvSpPr>
        <p:spPr>
          <a:xfrm>
            <a:off x="311638" y="1297436"/>
            <a:ext cx="4038600" cy="4525963"/>
          </a:xfrm>
        </p:spPr>
        <p:txBody>
          <a:bodyPr>
            <a:normAutofit fontScale="95000"/>
          </a:bodyPr>
          <a:p>
            <a:pPr indent="0" marL="0">
              <a:buNone/>
            </a:pPr>
            <a:r>
              <a:rPr altLang="en-IN" sz="2000" lang="en-US"/>
              <a:t>Palindromic</a:t>
            </a:r>
            <a:r>
              <a:rPr altLang="en-IN" sz="2000" lang="en-US"/>
              <a:t> </a:t>
            </a:r>
            <a:r>
              <a:rPr altLang="en-IN" sz="2000" lang="en-US"/>
              <a:t>Rheumatism</a:t>
            </a:r>
            <a:endParaRPr sz="1800" lang="en-GB"/>
          </a:p>
          <a:p>
            <a:r>
              <a:rPr altLang="en-IN" sz="2000" lang="en-US"/>
              <a:t>Recurrent episodes of acute arthritis.</a:t>
            </a:r>
            <a:endParaRPr sz="1800" lang="en-GB"/>
          </a:p>
          <a:p>
            <a:r>
              <a:rPr altLang="en-IN" sz="2000" lang="en-US"/>
              <a:t>Sudden onset and complete resolution.</a:t>
            </a:r>
            <a:endParaRPr sz="1800" lang="en-GB"/>
          </a:p>
          <a:p>
            <a:r>
              <a:rPr altLang="en-IN" sz="2000" lang="en-US"/>
              <a:t>No joint damage between attacks.</a:t>
            </a:r>
            <a:endParaRPr lang="en-GB"/>
          </a:p>
          <a:p>
            <a:endParaRPr lang="en-GB"/>
          </a:p>
          <a:p>
            <a:pPr indent="0" marL="0">
              <a:buNone/>
            </a:pPr>
            <a:r>
              <a:rPr altLang="en-IN" sz="2000" lang="en-US"/>
              <a:t>Caplan Syndrome</a:t>
            </a:r>
            <a:endParaRPr lang="en-GB"/>
          </a:p>
          <a:p>
            <a:r>
              <a:rPr altLang="en-IN" sz="2000" lang="en-US"/>
              <a:t>RA + pneumoconiosis (coal workers)</a:t>
            </a:r>
            <a:endParaRPr lang="en-GB"/>
          </a:p>
          <a:p>
            <a:r>
              <a:rPr altLang="en-IN" sz="2000" lang="en-US"/>
              <a:t>Rheumatoid nodules in lungs.</a:t>
            </a:r>
            <a:endParaRPr lang="en-GB"/>
          </a:p>
          <a:p>
            <a:r>
              <a:rPr altLang="en-IN" sz="2000" lang="en-US"/>
              <a:t>Occupational exposure history</a:t>
            </a:r>
            <a:endParaRPr lang="en-GB"/>
          </a:p>
        </p:txBody>
      </p:sp>
      <p:sp>
        <p:nvSpPr>
          <p:cNvPr id="1048687" name=""/>
          <p:cNvSpPr>
            <a:spLocks noGrp="1"/>
          </p:cNvSpPr>
          <p:nvPr>
            <p:ph sz="half" idx="2"/>
          </p:nvPr>
        </p:nvSpPr>
        <p:spPr>
          <a:xfrm>
            <a:off x="4648199" y="1417638"/>
            <a:ext cx="4038600" cy="4525963"/>
          </a:xfrm>
        </p:spPr>
        <p:txBody>
          <a:bodyPr>
            <a:normAutofit fontScale="94444"/>
          </a:bodyPr>
          <a:p>
            <a:pPr indent="0" marL="0">
              <a:buNone/>
            </a:pPr>
            <a:r>
              <a:rPr altLang="en-IN" sz="1800" lang="en-US"/>
              <a:t>RS3PE Syndrome</a:t>
            </a:r>
            <a:endParaRPr sz="2000" lang="en-GB"/>
          </a:p>
          <a:p>
            <a:pPr indent="0" marL="0">
              <a:buNone/>
            </a:pPr>
            <a:r>
              <a:rPr altLang="en-IN" sz="1800" lang="en-US"/>
              <a:t>(Remitting Seronegative Symmetrical Synovitis with Pitting Edema)</a:t>
            </a:r>
            <a:endParaRPr sz="2000" lang="en-GB"/>
          </a:p>
          <a:p>
            <a:r>
              <a:rPr altLang="en-IN" sz="1800" lang="en-US"/>
              <a:t>Elderly patients.</a:t>
            </a:r>
            <a:endParaRPr sz="2000" lang="en-GB"/>
          </a:p>
          <a:p>
            <a:r>
              <a:rPr altLang="en-IN" sz="1800" lang="en-US"/>
              <a:t>Sudden onset symmetrical synovitis.</a:t>
            </a:r>
            <a:endParaRPr sz="2000" lang="en-GB"/>
          </a:p>
          <a:p>
            <a:r>
              <a:rPr altLang="en-IN" sz="1800" lang="en-US"/>
              <a:t>Dorsal hand/foot pitting edema.</a:t>
            </a:r>
            <a:endParaRPr sz="2000" lang="en-GB"/>
          </a:p>
          <a:p>
            <a:r>
              <a:rPr altLang="en-IN" sz="1800" lang="en-US"/>
              <a:t>Seronegative.</a:t>
            </a:r>
            <a:endParaRPr sz="2000" lang="en-GB"/>
          </a:p>
          <a:p>
            <a:r>
              <a:rPr altLang="en-IN" sz="1800" lang="en-US"/>
              <a:t>Good steroid response.</a:t>
            </a:r>
            <a:endParaRPr lang="en-GB"/>
          </a:p>
          <a:p>
            <a:endParaRPr lang="en-GB"/>
          </a:p>
          <a:p>
            <a:pPr indent="0" marL="0">
              <a:buNone/>
            </a:pPr>
            <a:r>
              <a:rPr altLang="en-IN" sz="1800" lang="en-US"/>
              <a:t>Felty Syndrome</a:t>
            </a:r>
            <a:endParaRPr lang="en-GB"/>
          </a:p>
          <a:p>
            <a:r>
              <a:rPr altLang="en-IN" sz="1800" lang="en-US"/>
              <a:t>Rheumatoid arthritis</a:t>
            </a:r>
            <a:r>
              <a:rPr altLang="en-IN" sz="1800" lang="en-US"/>
              <a:t> </a:t>
            </a:r>
            <a:r>
              <a:rPr altLang="en-IN" sz="1800" lang="en-US"/>
              <a:t>(</a:t>
            </a:r>
            <a:r>
              <a:rPr altLang="en-IN" sz="1800" lang="en-US"/>
              <a:t>Severe seropositive</a:t>
            </a:r>
            <a:r>
              <a:rPr altLang="en-IN" sz="1800" lang="en-US"/>
              <a:t>)</a:t>
            </a:r>
            <a:endParaRPr lang="en-GB"/>
          </a:p>
          <a:p>
            <a:r>
              <a:rPr altLang="en-IN" sz="1800" lang="en-US"/>
              <a:t> </a:t>
            </a:r>
            <a:r>
              <a:rPr altLang="en-IN" sz="1800" lang="en-US"/>
              <a:t>Splenomegaly</a:t>
            </a:r>
            <a:endParaRPr lang="en-GB"/>
          </a:p>
          <a:p>
            <a:r>
              <a:rPr altLang="en-IN" sz="1800" lang="en-US"/>
              <a:t>Neutropenia</a:t>
            </a:r>
            <a:r>
              <a:rPr altLang="en-IN" sz="1800" lang="en-US"/>
              <a:t> </a:t>
            </a:r>
            <a:r>
              <a:rPr altLang="en-IN" sz="1800" lang="en-US"/>
              <a:t>(</a:t>
            </a:r>
            <a:r>
              <a:rPr altLang="en-IN" sz="1800" lang="en-US"/>
              <a:t>Infection risk</a:t>
            </a:r>
            <a:r>
              <a:rPr altLang="en-IN" sz="1800" lang="en-US"/>
              <a:t>)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i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 </a:t>
            </a:r>
            <a:r>
              <a:rPr altLang="en-IN" lang="en-US"/>
              <a:t>f</a:t>
            </a:r>
            <a:r>
              <a:rPr altLang="en-IN" lang="en-US"/>
              <a:t>e</a:t>
            </a:r>
            <a:r>
              <a:rPr altLang="en-IN" lang="en-US"/>
              <a:t>a</a:t>
            </a:r>
            <a:r>
              <a:rPr altLang="en-IN" lang="en-US"/>
              <a:t>t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endParaRPr lang="en-GB"/>
          </a:p>
        </p:txBody>
      </p:sp>
      <p:sp>
        <p:nvSpPr>
          <p:cNvPr id="1048724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charset="2"/>
              <a:buChar char="l"/>
            </a:pPr>
            <a:r>
              <a:rPr lang="en-GB"/>
              <a:t>Chronic autoimmune synovitis → pannus → cartilage and bone erosion.</a:t>
            </a:r>
            <a:endParaRPr lang="en-GB"/>
          </a:p>
          <a:p>
            <a:pPr>
              <a:buFont typeface="Wingdings" charset="2"/>
              <a:buChar char="l"/>
            </a:pPr>
            <a:r>
              <a:rPr lang="en-GB"/>
              <a:t>Symmetrical small-joint inflammatory arthritis with morning stiffness.</a:t>
            </a:r>
            <a:endParaRPr lang="en-GB"/>
          </a:p>
          <a:p>
            <a:pPr>
              <a:buFont typeface="Wingdings" charset="2"/>
              <a:buChar char="l"/>
            </a:pPr>
            <a:r>
              <a:rPr lang="en-GB"/>
              <a:t>Anti-CCP highly specific; RF sensitive.</a:t>
            </a:r>
            <a:endParaRPr lang="en-GB"/>
          </a:p>
          <a:p>
            <a:pPr>
              <a:buFont typeface="Wingdings" charset="2"/>
              <a:buChar char="l"/>
            </a:pPr>
            <a:r>
              <a:rPr altLang="en-IN" lang="en-US"/>
              <a:t>U</a:t>
            </a:r>
            <a:r>
              <a:rPr altLang="en-IN" lang="en-US"/>
              <a:t>I</a:t>
            </a:r>
            <a:r>
              <a:rPr altLang="en-IN" lang="en-US"/>
              <a:t>P</a:t>
            </a:r>
            <a:r>
              <a:rPr altLang="en-IN" lang="en-US"/>
              <a:t>/</a:t>
            </a:r>
            <a:r>
              <a:rPr altLang="en-IN" lang="en-US"/>
              <a:t>I</a:t>
            </a:r>
            <a:r>
              <a:rPr altLang="en-IN" lang="en-US"/>
              <a:t>P</a:t>
            </a:r>
            <a:r>
              <a:rPr altLang="en-IN" lang="en-US"/>
              <a:t>F</a:t>
            </a:r>
            <a:r>
              <a:rPr altLang="en-IN" lang="en-US"/>
              <a:t> </a:t>
            </a:r>
            <a:r>
              <a:rPr altLang="en-IN" lang="en-US"/>
              <a:t>-</a:t>
            </a:r>
            <a:r>
              <a:rPr altLang="en-IN" lang="en-US"/>
              <a:t> </a:t>
            </a:r>
            <a:r>
              <a:rPr altLang="en-IN" lang="en-US"/>
              <a:t>b</a:t>
            </a:r>
            <a:r>
              <a:rPr altLang="en-IN" lang="en-US"/>
              <a:t>a</a:t>
            </a:r>
            <a:r>
              <a:rPr altLang="en-IN" lang="en-US"/>
              <a:t>s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 </a:t>
            </a:r>
            <a:r>
              <a:rPr altLang="en-IN" lang="en-US"/>
              <a:t>h</a:t>
            </a:r>
            <a:r>
              <a:rPr altLang="en-IN" lang="en-US"/>
              <a:t>o</a:t>
            </a:r>
            <a:r>
              <a:rPr altLang="en-IN" lang="en-US"/>
              <a:t>n</a:t>
            </a:r>
            <a:r>
              <a:rPr altLang="en-IN" lang="en-US"/>
              <a:t>e</a:t>
            </a:r>
            <a:r>
              <a:rPr altLang="en-IN" lang="en-US"/>
              <a:t>y</a:t>
            </a:r>
            <a:r>
              <a:rPr altLang="en-IN" lang="en-US"/>
              <a:t>c</a:t>
            </a:r>
            <a:r>
              <a:rPr altLang="en-IN" lang="en-US"/>
              <a:t>o</a:t>
            </a:r>
            <a:r>
              <a:rPr altLang="en-IN" lang="en-US"/>
              <a:t>m</a:t>
            </a:r>
            <a:r>
              <a:rPr altLang="en-IN" lang="en-US"/>
              <a:t>b</a:t>
            </a:r>
            <a:r>
              <a:rPr altLang="en-IN" lang="en-US"/>
              <a:t>i</a:t>
            </a:r>
            <a:r>
              <a:rPr altLang="en-IN" lang="en-US"/>
              <a:t>n</a:t>
            </a:r>
            <a:r>
              <a:rPr altLang="en-IN" lang="en-US"/>
              <a:t>g</a:t>
            </a:r>
            <a:r>
              <a:rPr altLang="en-IN" lang="en-US"/>
              <a:t> </a:t>
            </a:r>
            <a:endParaRPr lang="en-GB"/>
          </a:p>
          <a:p>
            <a:pPr>
              <a:buFont typeface="Wingdings" charset="2"/>
              <a:buChar char="l"/>
            </a:pPr>
            <a:r>
              <a:rPr altLang="en-IN" lang="en-US"/>
              <a:t> </a:t>
            </a:r>
            <a:r>
              <a:rPr altLang="en-IN" lang="en-US"/>
              <a:t>N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P</a:t>
            </a:r>
            <a:r>
              <a:rPr altLang="en-IN" lang="en-US"/>
              <a:t>-</a:t>
            </a:r>
            <a:r>
              <a:rPr altLang="en-IN" lang="en-US"/>
              <a:t>Bilateral symmetric Ground-glass changes with fine reticulation and traction bronchiectasis with Subpleural sparing .</a:t>
            </a:r>
            <a:endParaRPr lang="en-GB"/>
          </a:p>
          <a:p>
            <a:pPr>
              <a:buFont typeface="Wingdings" charset="2"/>
              <a:buChar char="l"/>
            </a:pPr>
            <a:endParaRPr lang="en-GB"/>
          </a:p>
          <a:p>
            <a:endParaRPr altLang="en-US" 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81" name=""/>
        <p:cNvGrpSpPr/>
        <p:nvPr/>
      </p:nvGrpSpPr>
      <p:grpSpPr>
        <a:xfrm/>
      </p:grpSpPr>
      <p:sp>
        <p:nvSpPr>
          <p:cNvPr id="104868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-IN" lang="en-US"/>
              <a:t>R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o</a:t>
            </a:r>
            <a:r>
              <a:rPr altLang="en-IN" lang="en-US"/>
              <a:t>u</a:t>
            </a:r>
            <a:r>
              <a:rPr altLang="en-IN" lang="en-US"/>
              <a:t>r</a:t>
            </a:r>
            <a:r>
              <a:rPr altLang="en-IN" lang="en-US"/>
              <a:t>c</a:t>
            </a:r>
            <a:r>
              <a:rPr altLang="en-IN" lang="en-US"/>
              <a:t>e</a:t>
            </a:r>
            <a:r>
              <a:rPr altLang="en-IN" lang="en-US"/>
              <a:t>s</a:t>
            </a:r>
            <a:endParaRPr altLang="en-US" lang="zh-CN"/>
          </a:p>
        </p:txBody>
      </p:sp>
      <p:sp>
        <p:nvSpPr>
          <p:cNvPr id="1048689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t>Harrison’s Principles of InternalMedicine </a:t>
            </a:r>
          </a:p>
          <a:p>
            <a:r>
              <a:t>Kelley’s Rheumatology</a:t>
            </a: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8" name=""/>
        <p:cNvGrpSpPr/>
        <p:nvPr/>
      </p:nvGrpSpPr>
      <p:grpSpPr>
        <a:xfrm/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Pathogenesis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/>
          </a:bodyPr>
          <a:p>
            <a:r>
              <a:t>Autoimmune activation against synovial antigens</a:t>
            </a:r>
            <a:r>
              <a:rPr altLang="en-IN" lang="en-US"/>
              <a:t> </a:t>
            </a:r>
            <a:r>
              <a:rPr altLang="en-IN" lang="en-US"/>
              <a:t>-</a:t>
            </a:r>
            <a:r>
              <a:rPr altLang="en-IN" lang="en-US"/>
              <a:t>E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H</a:t>
            </a:r>
            <a:r>
              <a:rPr altLang="en-IN" lang="en-US"/>
              <a:t>E</a:t>
            </a:r>
            <a:r>
              <a:rPr altLang="en-IN" lang="en-US"/>
              <a:t>S</a:t>
            </a:r>
            <a:r>
              <a:rPr altLang="en-IN" lang="en-US"/>
              <a:t>I</a:t>
            </a:r>
            <a:r>
              <a:rPr altLang="en-IN" lang="en-US"/>
              <a:t>T</a:t>
            </a:r>
            <a:r>
              <a:rPr altLang="en-IN" lang="en-US"/>
              <a:t>I</a:t>
            </a:r>
            <a:r>
              <a:rPr altLang="en-IN" lang="en-US"/>
              <a:t>S</a:t>
            </a:r>
            <a:endParaRPr altLang="en-US" lang="zh-CN"/>
          </a:p>
          <a:p>
            <a:r>
              <a:t>Role of T cells</a:t>
            </a:r>
            <a:r>
              <a:rPr altLang="en-IN" lang="en-US"/>
              <a:t>(IL-17)</a:t>
            </a:r>
            <a:endParaRPr altLang="en-US" lang="zh-CN"/>
          </a:p>
          <a:p>
            <a:pPr indent="0" marL="0">
              <a:buNone/>
            </a:pPr>
            <a:r>
              <a:rPr altLang="en-IN" lang="en-US"/>
              <a:t>→ neutrophil recruitment</a:t>
            </a:r>
            <a:r>
              <a:t>, B cells, macrophage</a:t>
            </a:r>
            <a:r>
              <a:rPr altLang="en-IN" lang="en-US"/>
              <a:t>s</a:t>
            </a:r>
            <a:r>
              <a:rPr altLang="en-IN" lang="en-US"/>
              <a:t> </a:t>
            </a:r>
            <a:endParaRPr altLang="en-US" lang="zh-CN"/>
          </a:p>
          <a:p>
            <a:pPr indent="0" marL="0">
              <a:buNone/>
            </a:pPr>
            <a:r>
              <a:rPr altLang="en-IN" lang="en-US"/>
              <a:t>-</a:t>
            </a:r>
            <a:r>
              <a:rPr altLang="en-IN" lang="en-US"/>
              <a:t>Neutrophils</a:t>
            </a:r>
            <a:r>
              <a:rPr altLang="en-IN" lang="en-US"/>
              <a:t> </a:t>
            </a:r>
            <a:r>
              <a:rPr altLang="en-IN" lang="en-US"/>
              <a:t>Release PAD enzymes.</a:t>
            </a:r>
            <a:endParaRPr altLang="en-US" lang="zh-CN"/>
          </a:p>
          <a:p>
            <a:pPr indent="0" marL="0">
              <a:buNone/>
            </a:pPr>
            <a:r>
              <a:rPr altLang="en-IN" lang="en-US"/>
              <a:t>NET formation produces citrullinated proteins.</a:t>
            </a:r>
            <a:endParaRPr altLang="en-US" lang="zh-CN"/>
          </a:p>
          <a:p>
            <a:pPr indent="0" marL="0">
              <a:buNone/>
            </a:pPr>
            <a:r>
              <a:rPr altLang="en-IN" lang="en-US"/>
              <a:t>Sustains chronic inflammation.</a:t>
            </a:r>
            <a:endParaRPr altLang="en-US" lang="zh-CN"/>
          </a:p>
          <a:p>
            <a:pPr indent="0" marL="0">
              <a:buNone/>
            </a:pPr>
            <a:endParaRPr altLang="en-US"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 txBox="1"/>
          <p:nvPr/>
        </p:nvSpPr>
        <p:spPr>
          <a:xfrm>
            <a:off x="674162" y="0"/>
            <a:ext cx="7604772" cy="6797040"/>
          </a:xfrm>
          <a:prstGeom prst="rect"/>
        </p:spPr>
        <p:txBody>
          <a:bodyPr rtlCol="0" wrap="square">
            <a:spAutoFit/>
          </a:bodyPr>
          <a:p>
            <a:pPr algn="ctr">
              <a:lnSpc>
                <a:spcPct val="100000"/>
              </a:lnSpc>
            </a:pPr>
            <a:r>
              <a:rPr sz="2800" lang="en-GB">
                <a:solidFill>
                  <a:srgbClr val="000000"/>
                </a:solidFill>
              </a:rPr>
              <a:t>Autoimmune activation
⬇
Synovial inflammation (TNF-α, IL-1, IL-6)
⬇
Synovial hyperplasia + angiogenesis</a:t>
            </a:r>
            <a:r>
              <a:rPr altLang="en-IN" sz="2800" lang="en-US">
                <a:solidFill>
                  <a:srgbClr val="000000"/>
                </a:solidFill>
              </a:rPr>
              <a:t>+</a:t>
            </a:r>
            <a:r>
              <a:rPr altLang="en-IN" sz="2800" lang="en-US">
                <a:solidFill>
                  <a:srgbClr val="000000"/>
                </a:solidFill>
              </a:rPr>
              <a:t>dense inflammatory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infil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endParaRPr sz="2800" lang="en-GB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2800" lang="en-GB">
                <a:solidFill>
                  <a:srgbClr val="000000"/>
                </a:solidFill>
              </a:rPr>
              <a:t>⬇
Granulation tissue formation
PANNUS</a:t>
            </a:r>
            <a:r>
              <a:rPr altLang="en-IN" sz="2800" lang="en-US">
                <a:solidFill>
                  <a:srgbClr val="000000"/>
                </a:solidFill>
              </a:rPr>
              <a:t>(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g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v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v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ive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s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)</a:t>
            </a:r>
            <a:r>
              <a:rPr sz="2800" lang="en-GB">
                <a:solidFill>
                  <a:srgbClr val="000000"/>
                </a:solidFill>
              </a:rPr>
              <a:t>
⬇
Cartilage degradation (MMPs)
⬇
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K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sz="2800" lang="en-GB">
                <a:solidFill>
                  <a:srgbClr val="000000"/>
                </a:solidFill>
              </a:rPr>
              <a:t>Osteoclast activation → bone 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d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t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altLang="en-IN" sz="2800" lang="en-US">
                <a:solidFill>
                  <a:srgbClr val="000000"/>
                </a:solidFill>
              </a:rPr>
              <a:t>c</a:t>
            </a:r>
            <a:r>
              <a:rPr altLang="en-IN" sz="2800" lang="en-US">
                <a:solidFill>
                  <a:srgbClr val="000000"/>
                </a:solidFill>
              </a:rPr>
              <a:t>u</a:t>
            </a:r>
            <a:r>
              <a:rPr altLang="en-IN" sz="2800" lang="en-US">
                <a:solidFill>
                  <a:srgbClr val="000000"/>
                </a:solidFill>
              </a:rPr>
              <a:t>l</a:t>
            </a:r>
            <a:r>
              <a:rPr altLang="en-IN" sz="2800" lang="en-US">
                <a:solidFill>
                  <a:srgbClr val="000000"/>
                </a:solidFill>
              </a:rPr>
              <a:t>a</a:t>
            </a:r>
            <a:r>
              <a:rPr altLang="en-IN" sz="2800" lang="en-US">
                <a:solidFill>
                  <a:srgbClr val="000000"/>
                </a:solidFill>
              </a:rPr>
              <a:t>r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altLang="en-IN" sz="2800" lang="en-US">
                <a:solidFill>
                  <a:srgbClr val="000000"/>
                </a:solidFill>
              </a:rPr>
              <a:t>Cartilage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sz="2800" lang="en-GB">
                <a:solidFill>
                  <a:srgbClr val="000000"/>
                </a:solidFill>
              </a:rPr>
              <a:t>erosion
⬇
Fibrosis → ankylosis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7500"/>
          </a:bodyPr>
          <a:p>
            <a:pPr algn="l"/>
            <a:r>
              <a:rPr altLang="en-IN" sz="4000" lang="en-US"/>
              <a:t>H</a:t>
            </a:r>
            <a:r>
              <a:rPr altLang="en-IN" sz="4000" lang="en-US"/>
              <a:t>i</a:t>
            </a:r>
            <a:r>
              <a:rPr altLang="en-IN" sz="4000" lang="en-US"/>
              <a:t>s</a:t>
            </a:r>
            <a:r>
              <a:rPr altLang="en-IN" sz="4000" lang="en-US"/>
              <a:t>t</a:t>
            </a:r>
            <a:r>
              <a:rPr altLang="en-IN" sz="4000" lang="en-US"/>
              <a:t>o</a:t>
            </a:r>
            <a:r>
              <a:rPr altLang="en-IN" sz="4000" lang="en-US"/>
              <a:t>p</a:t>
            </a:r>
            <a:r>
              <a:rPr altLang="en-IN" sz="4000" lang="en-US"/>
              <a:t>a</a:t>
            </a:r>
            <a:r>
              <a:rPr altLang="en-IN" sz="4000" lang="en-US"/>
              <a:t>thology</a:t>
            </a:r>
            <a:r>
              <a:rPr altLang="en-IN" sz="4000" lang="en-US"/>
              <a:t> </a:t>
            </a:r>
            <a:r>
              <a:rPr altLang="en-IN" sz="4000" lang="en-US"/>
              <a:t>o</a:t>
            </a:r>
            <a:r>
              <a:rPr altLang="en-IN" sz="4000" lang="en-US"/>
              <a:t>f</a:t>
            </a:r>
            <a:r>
              <a:rPr altLang="en-IN" sz="4000" lang="en-US"/>
              <a:t> </a:t>
            </a:r>
            <a:r>
              <a:rPr altLang="en-IN" sz="4000" lang="en-US"/>
              <a:t>p</a:t>
            </a:r>
            <a:r>
              <a:rPr altLang="en-IN" sz="4000" lang="en-US"/>
              <a:t>a</a:t>
            </a:r>
            <a:r>
              <a:rPr altLang="en-IN" sz="4000" lang="en-US"/>
              <a:t>n</a:t>
            </a:r>
            <a:r>
              <a:rPr altLang="en-IN" sz="4000" lang="en-US"/>
              <a:t>n</a:t>
            </a:r>
            <a:r>
              <a:rPr altLang="en-IN" sz="4000" lang="en-US"/>
              <a:t>u</a:t>
            </a:r>
            <a:r>
              <a:rPr altLang="en-IN" sz="4000" lang="en-US"/>
              <a:t>s</a:t>
            </a:r>
            <a:r>
              <a:rPr altLang="en-IN" sz="4000" lang="en-US"/>
              <a:t> </a:t>
            </a:r>
            <a:r>
              <a:rPr altLang="en-IN" sz="4000" lang="en-US"/>
              <a:t>f</a:t>
            </a:r>
            <a:r>
              <a:rPr altLang="en-IN" sz="4000" lang="en-US"/>
              <a:t>o</a:t>
            </a:r>
            <a:r>
              <a:rPr altLang="en-IN" sz="4000" lang="en-US"/>
              <a:t>r</a:t>
            </a:r>
            <a:r>
              <a:rPr altLang="en-IN" sz="4000" lang="en-US"/>
              <a:t>mation</a:t>
            </a:r>
            <a:r>
              <a:rPr altLang="en-IN" sz="4000" lang="en-US"/>
              <a:t> </a:t>
            </a:r>
            <a:endParaRPr lang="en-GB"/>
          </a:p>
        </p:txBody>
      </p:sp>
      <p:sp>
        <p:nvSpPr>
          <p:cNvPr id="1048623" name=""/>
          <p:cNvSpPr txBox="1"/>
          <p:nvPr/>
        </p:nvSpPr>
        <p:spPr>
          <a:xfrm>
            <a:off x="445984" y="1800091"/>
            <a:ext cx="8125042" cy="4491989"/>
          </a:xfrm>
          <a:prstGeom prst="rect"/>
        </p:spPr>
        <p:txBody>
          <a:bodyPr rtlCol="0" wrap="square">
            <a:spAutoFit/>
          </a:bodyPr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sz="2800" lang="en-GB">
                <a:solidFill>
                  <a:srgbClr val="000000"/>
                </a:solidFill>
              </a:rPr>
              <a:t>Villous synovial hypertroph</a:t>
            </a:r>
            <a:r>
              <a:rPr altLang="en-IN" sz="2800" lang="en-US">
                <a:solidFill>
                  <a:srgbClr val="000000"/>
                </a:solidFill>
              </a:rPr>
              <a:t>y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altLang="en-IN" sz="2800" lang="en-US">
                <a:solidFill>
                  <a:srgbClr val="000000"/>
                </a:solidFill>
              </a:rPr>
              <a:t>Proliferating fibroblast-like synoviocytes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altLang="en-IN" sz="2800" lang="en-US">
                <a:solidFill>
                  <a:srgbClr val="000000"/>
                </a:solidFill>
              </a:rPr>
              <a:t>Macrophages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sz="2800" lang="en-GB">
                <a:solidFill>
                  <a:srgbClr val="000000"/>
                </a:solidFill>
              </a:rPr>
              <a:t>Lymphoplasmacytic infiltrate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sz="2800" lang="en-GB">
                <a:solidFill>
                  <a:srgbClr val="000000"/>
                </a:solidFill>
              </a:rPr>
              <a:t>Neovascularization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sz="2800" lang="en-GB">
                <a:solidFill>
                  <a:srgbClr val="000000"/>
                </a:solidFill>
              </a:rPr>
              <a:t>Fibrin deposition</a:t>
            </a:r>
            <a:endParaRPr sz="2800" lang="en-GB">
              <a:solidFill>
                <a:srgbClr val="000000"/>
              </a:solidFill>
            </a:endParaRPr>
          </a:p>
          <a:p>
            <a:pPr algn="l" indent="-457200" marL="457200">
              <a:lnSpc>
                <a:spcPct val="150000"/>
              </a:lnSpc>
              <a:buFont typeface="Wingdings" charset="2"/>
              <a:buChar char="ü"/>
            </a:pPr>
            <a:r>
              <a:rPr sz="2800" lang="en-GB">
                <a:solidFill>
                  <a:srgbClr val="000000"/>
                </a:solidFill>
              </a:rPr>
              <a:t>Invasive granulation tissue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330214" y="1142999"/>
            <a:ext cx="8356584" cy="9296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>Proliferative Aggressive Neovascularized synovium that </a:t>
            </a:r>
            <a:r>
              <a:rPr altLang="en-IN" sz="2800" lang="en-US">
                <a:solidFill>
                  <a:srgbClr val="000000"/>
                </a:solidFill>
              </a:rPr>
              <a:t>n</a:t>
            </a:r>
            <a:r>
              <a:rPr altLang="en-IN" sz="2800" lang="en-US">
                <a:solidFill>
                  <a:srgbClr val="000000"/>
                </a:solidFill>
              </a:rPr>
              <a:t>i</a:t>
            </a:r>
            <a:r>
              <a:rPr sz="2800" lang="en-GB">
                <a:solidFill>
                  <a:srgbClr val="000000"/>
                </a:solidFill>
              </a:rPr>
              <a:t>bbles</a:t>
            </a:r>
            <a:r>
              <a:rPr altLang="en-IN" sz="2800" lang="en-US">
                <a:solidFill>
                  <a:srgbClr val="000000"/>
                </a:solidFill>
              </a:rPr>
              <a:t> </a:t>
            </a:r>
            <a:r>
              <a:rPr sz="2800" lang="en-GB">
                <a:solidFill>
                  <a:srgbClr val="000000"/>
                </a:solidFill>
              </a:rPr>
              <a:t>cartilage.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00253" y="375348"/>
            <a:ext cx="8197279" cy="608015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5455"/>
          </a:bodyPr>
          <a:p>
            <a:r>
              <a:rPr altLang="en-IN" lang="en-US"/>
              <a:t>Core Concept of RA Autoimmunity</a:t>
            </a:r>
            <a:endParaRPr lang="en-GB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IN" lang="en-US"/>
              <a:t>A</a:t>
            </a:r>
            <a:r>
              <a:rPr altLang="en-IN" lang="en-US"/>
              <a:t>utoimmune disease driven by loss of tolerance to modified self-proteins.</a:t>
            </a:r>
            <a:endParaRPr lang="en-GB"/>
          </a:p>
          <a:p>
            <a:pPr indent="0" marL="0">
              <a:buNone/>
            </a:pPr>
            <a:r>
              <a:rPr altLang="en-IN" lang="en-US"/>
              <a:t>Central mechanism:</a:t>
            </a:r>
            <a:endParaRPr lang="en-GB"/>
          </a:p>
          <a:p>
            <a:r>
              <a:rPr altLang="en-IN" lang="en-US"/>
              <a:t> Post-translational protein modification.</a:t>
            </a:r>
            <a:endParaRPr lang="en-GB"/>
          </a:p>
          <a:p>
            <a:r>
              <a:rPr altLang="en-IN" lang="en-US"/>
              <a:t>Modified proteins become neoantigens.</a:t>
            </a:r>
            <a:endParaRPr lang="en-GB"/>
          </a:p>
          <a:p>
            <a:r>
              <a:rPr altLang="en-IN" lang="en-US"/>
              <a:t>Autoantibody formation precedes clinical disease.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634" name="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p>
            <a:pPr indent="0" marL="0">
              <a:buNone/>
            </a:pPr>
            <a:r>
              <a:rPr altLang="en-IN" lang="en-US"/>
              <a:t>Genetic Factors</a:t>
            </a:r>
            <a:endParaRPr lang="en-GB"/>
          </a:p>
          <a:p>
            <a:r>
              <a:rPr altLang="en-IN" lang="en-US"/>
              <a:t>HLA-DRB1 shared epitope.</a:t>
            </a:r>
            <a:endParaRPr lang="en-GB"/>
          </a:p>
          <a:p>
            <a:r>
              <a:rPr altLang="en-IN" lang="en-US"/>
              <a:t>PTPN22.</a:t>
            </a:r>
            <a:endParaRPr lang="en-GB"/>
          </a:p>
          <a:p>
            <a:r>
              <a:rPr altLang="en-IN" lang="en-US"/>
              <a:t>PAD2/PAD4 polymorphisms.</a:t>
            </a:r>
            <a:endParaRPr lang="en-GB"/>
          </a:p>
          <a:p>
            <a:pPr indent="0" marL="0">
              <a:buNone/>
            </a:pPr>
            <a:endParaRPr lang="en-GB"/>
          </a:p>
          <a:p>
            <a:r>
              <a:rPr altLang="en-IN" lang="en-US"/>
              <a:t>Increased presentation of citrullinated peptides.</a:t>
            </a:r>
            <a:endParaRPr lang="en-GB"/>
          </a:p>
          <a:p>
            <a:r>
              <a:rPr altLang="en-IN" lang="en-US"/>
              <a:t>Strong link with ACPA-positive RA.</a:t>
            </a:r>
            <a:endParaRPr lang="en-GB"/>
          </a:p>
        </p:txBody>
      </p:sp>
      <p:sp>
        <p:nvSpPr>
          <p:cNvPr id="1048635" name="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altLang="en-IN" lang="en-US"/>
              <a:t>Environmental Triggers</a:t>
            </a:r>
            <a:endParaRPr lang="en-GB"/>
          </a:p>
          <a:p>
            <a:r>
              <a:rPr altLang="en-IN" lang="en-US"/>
              <a:t>Smoking (strongest).</a:t>
            </a:r>
            <a:endParaRPr lang="en-GB"/>
          </a:p>
          <a:p>
            <a:r>
              <a:rPr altLang="en-IN" lang="en-US"/>
              <a:t>Periodontal disease (P. gingivalis).</a:t>
            </a:r>
            <a:endParaRPr lang="en-GB"/>
          </a:p>
          <a:p>
            <a:r>
              <a:rPr altLang="en-IN" lang="en-US"/>
              <a:t>Infection.</a:t>
            </a:r>
            <a:endParaRPr lang="en-GB"/>
          </a:p>
          <a:p>
            <a:r>
              <a:rPr altLang="en-IN" lang="en-US"/>
              <a:t>Mucosal inflammation.</a:t>
            </a:r>
            <a:endParaRPr lang="en-GB"/>
          </a:p>
          <a:p>
            <a:pPr indent="0" marL="0">
              <a:buNone/>
            </a:pPr>
            <a:r>
              <a:rPr altLang="en-IN" lang="en-US"/>
              <a:t>Concept:</a:t>
            </a:r>
            <a:endParaRPr lang="en-GB"/>
          </a:p>
          <a:p>
            <a:r>
              <a:rPr altLang="en-IN" lang="en-US"/>
              <a:t>Mucosal origin of RA autoimmunity.</a:t>
            </a:r>
            <a:endParaRPr lang="en-GB"/>
          </a:p>
          <a:p>
            <a:r>
              <a:rPr altLang="en-IN" lang="en-US"/>
              <a:t>Sites:</a:t>
            </a:r>
            <a:r>
              <a:rPr altLang="en-IN" lang="en-US"/>
              <a:t>Lung</a:t>
            </a:r>
            <a:r>
              <a:rPr altLang="en-IN" lang="en-US"/>
              <a:t>,</a:t>
            </a:r>
            <a:r>
              <a:rPr altLang="en-IN" lang="en-US"/>
              <a:t>Oral mucosa</a:t>
            </a:r>
            <a:r>
              <a:rPr altLang="en-IN" lang="en-US"/>
              <a:t>,</a:t>
            </a:r>
            <a:r>
              <a:rPr altLang="en-IN" lang="en-US"/>
              <a:t>GI tract.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SM-T735</dc:creator>
  <cp:lastModifiedBy>Steve Canny</cp:lastModifiedBy>
  <dcterms:created xsi:type="dcterms:W3CDTF">2013-01-21T21:14:16Z</dcterms:created>
  <dcterms:modified xsi:type="dcterms:W3CDTF">2026-02-22T19:10:31Z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7166dd258f5e43cc8d83594f47b0949d</vt:lpwstr>
  </property>
</Properties>
</file>