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7" r:id="rId10"/>
    <p:sldId id="264" r:id="rId11"/>
    <p:sldId id="265" r:id="rId12"/>
    <p:sldId id="266" r:id="rId13"/>
    <p:sldId id="271" r:id="rId14"/>
    <p:sldId id="290" r:id="rId15"/>
    <p:sldId id="275" r:id="rId16"/>
    <p:sldId id="277" r:id="rId17"/>
    <p:sldId id="270" r:id="rId18"/>
    <p:sldId id="291" r:id="rId19"/>
    <p:sldId id="278" r:id="rId20"/>
    <p:sldId id="295" r:id="rId21"/>
    <p:sldId id="292" r:id="rId22"/>
    <p:sldId id="285" r:id="rId23"/>
    <p:sldId id="282" r:id="rId24"/>
    <p:sldId id="288" r:id="rId25"/>
    <p:sldId id="273" r:id="rId26"/>
    <p:sldId id="279" r:id="rId27"/>
    <p:sldId id="280" r:id="rId28"/>
    <p:sldId id="283" r:id="rId29"/>
    <p:sldId id="284" r:id="rId30"/>
    <p:sldId id="272" r:id="rId31"/>
    <p:sldId id="281" r:id="rId32"/>
    <p:sldId id="293" r:id="rId33"/>
    <p:sldId id="294" r:id="rId34"/>
    <p:sldId id="286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046" autoAdjust="0"/>
  </p:normalViewPr>
  <p:slideViewPr>
    <p:cSldViewPr>
      <p:cViewPr>
        <p:scale>
          <a:sx n="71" d="100"/>
          <a:sy n="71" d="100"/>
        </p:scale>
        <p:origin x="-135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54F4-276A-40BF-843F-4EEFC32BC4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3DA0B5-448A-498B-A5F4-EF46892C2EC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54F4-276A-40BF-843F-4EEFC32BC4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A0B5-448A-498B-A5F4-EF46892C2E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54F4-276A-40BF-843F-4EEFC32BC4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A0B5-448A-498B-A5F4-EF46892C2E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0C54F4-276A-40BF-843F-4EEFC32BC4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A3DA0B5-448A-498B-A5F4-EF46892C2EC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54F4-276A-40BF-843F-4EEFC32BC4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A0B5-448A-498B-A5F4-EF46892C2EC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54F4-276A-40BF-843F-4EEFC32BC4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A0B5-448A-498B-A5F4-EF46892C2EC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A0B5-448A-498B-A5F4-EF46892C2E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54F4-276A-40BF-843F-4EEFC32BC4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54F4-276A-40BF-843F-4EEFC32BC4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A0B5-448A-498B-A5F4-EF46892C2EC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54F4-276A-40BF-843F-4EEFC32BC4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A0B5-448A-498B-A5F4-EF46892C2E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0C54F4-276A-40BF-843F-4EEFC32BC4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3DA0B5-448A-498B-A5F4-EF46892C2E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54F4-276A-40BF-843F-4EEFC32BC4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3DA0B5-448A-498B-A5F4-EF46892C2E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0C54F4-276A-40BF-843F-4EEFC32BC441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A3DA0B5-448A-498B-A5F4-EF46892C2E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III MEDICAL UNIT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OBSTRUCTING LYMPHOMA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r>
              <a:rPr lang="en-US" b="1" dirty="0" smtClean="0"/>
              <a:t>CVS</a:t>
            </a:r>
            <a:r>
              <a:rPr lang="en-US" dirty="0" smtClean="0"/>
              <a:t>: S1 , S2 +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muffled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apical impulse could made out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err="1" smtClean="0"/>
              <a:t>jvp</a:t>
            </a:r>
            <a:r>
              <a:rPr lang="en-US" dirty="0" smtClean="0"/>
              <a:t> elevated, non pulsatile in nature.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P/A</a:t>
            </a:r>
            <a:r>
              <a:rPr lang="en-US" dirty="0" smtClean="0"/>
              <a:t>: Soft, non tender, non distended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no </a:t>
            </a:r>
            <a:r>
              <a:rPr lang="en-US" dirty="0" err="1" smtClean="0"/>
              <a:t>organomegaly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bowel sounds present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no free fluid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SYSTEMIC EXAMINATION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CNS</a:t>
            </a:r>
            <a:r>
              <a:rPr lang="en-US" dirty="0" smtClean="0"/>
              <a:t>: conscious</a:t>
            </a:r>
          </a:p>
          <a:p>
            <a:pPr marL="0" indent="0">
              <a:buNone/>
            </a:pPr>
            <a:r>
              <a:rPr lang="en-US" dirty="0" smtClean="0"/>
              <a:t>              oriented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err="1" smtClean="0"/>
              <a:t>b/l</a:t>
            </a:r>
            <a:r>
              <a:rPr lang="en-US" dirty="0" smtClean="0"/>
              <a:t> pupil equally reacting to light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no evidence of </a:t>
            </a:r>
            <a:r>
              <a:rPr lang="en-US" dirty="0" err="1" smtClean="0"/>
              <a:t>horner</a:t>
            </a:r>
            <a:r>
              <a:rPr lang="en-US" dirty="0" smtClean="0"/>
              <a:t> syndrome</a:t>
            </a:r>
          </a:p>
          <a:p>
            <a:r>
              <a:rPr lang="en-US" b="1" dirty="0"/>
              <a:t>ECG</a:t>
            </a:r>
            <a:r>
              <a:rPr lang="en-US" dirty="0"/>
              <a:t> : low voltage </a:t>
            </a:r>
            <a:r>
              <a:rPr lang="en-US" dirty="0" smtClean="0"/>
              <a:t>complex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sinus tachycardia +</a:t>
            </a:r>
          </a:p>
          <a:p>
            <a:r>
              <a:rPr lang="en-US" b="1" dirty="0" smtClean="0"/>
              <a:t>FUNDUS EXAMINATION: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dirty="0" smtClean="0"/>
              <a:t>Early papilledema +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No </a:t>
            </a:r>
            <a:r>
              <a:rPr lang="en-US" dirty="0" smtClean="0"/>
              <a:t>evidence of hemorrhage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No </a:t>
            </a:r>
            <a:r>
              <a:rPr lang="en-US" dirty="0" smtClean="0"/>
              <a:t>Roth </a:t>
            </a:r>
            <a:r>
              <a:rPr lang="en-US" dirty="0" smtClean="0"/>
              <a:t>spots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profile: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873731"/>
              </p:ext>
            </p:extLst>
          </p:nvPr>
        </p:nvGraphicFramePr>
        <p:xfrm>
          <a:off x="304800" y="2133600"/>
          <a:ext cx="4267200" cy="483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</a:tblGrid>
              <a:tr h="439420">
                <a:tc>
                  <a:txBody>
                    <a:bodyPr/>
                    <a:lstStyle/>
                    <a:p>
                      <a:r>
                        <a:rPr lang="en-US" dirty="0" smtClean="0"/>
                        <a:t> Total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1o900</a:t>
                      </a:r>
                      <a:endParaRPr lang="en-US" dirty="0"/>
                    </a:p>
                  </a:txBody>
                  <a:tcPr/>
                </a:tc>
              </a:tr>
              <a:tr h="439420"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Differential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79/11/10</a:t>
                      </a:r>
                      <a:endParaRPr lang="en-US" dirty="0"/>
                    </a:p>
                  </a:txBody>
                  <a:tcPr/>
                </a:tc>
              </a:tr>
              <a:tr h="439420">
                <a:tc>
                  <a:txBody>
                    <a:bodyPr/>
                    <a:lstStyle/>
                    <a:p>
                      <a:r>
                        <a:rPr lang="en-US" dirty="0" smtClean="0"/>
                        <a:t>Hemoglobin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10.9</a:t>
                      </a:r>
                      <a:endParaRPr lang="en-US" dirty="0"/>
                    </a:p>
                  </a:txBody>
                  <a:tcPr/>
                </a:tc>
              </a:tr>
              <a:tr h="439420">
                <a:tc>
                  <a:txBody>
                    <a:bodyPr/>
                    <a:lstStyle/>
                    <a:p>
                      <a:r>
                        <a:rPr lang="en-US" dirty="0" smtClean="0"/>
                        <a:t>PCV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439420">
                <a:tc>
                  <a:txBody>
                    <a:bodyPr/>
                    <a:lstStyle/>
                    <a:p>
                      <a:r>
                        <a:rPr lang="en-US" dirty="0" smtClean="0"/>
                        <a:t>Platelet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3.11</a:t>
                      </a:r>
                      <a:r>
                        <a:rPr lang="en-US" baseline="0" dirty="0" smtClean="0"/>
                        <a:t> lakhs</a:t>
                      </a:r>
                      <a:endParaRPr lang="en-US" dirty="0"/>
                    </a:p>
                  </a:txBody>
                  <a:tcPr/>
                </a:tc>
              </a:tr>
              <a:tr h="439420">
                <a:tc>
                  <a:txBody>
                    <a:bodyPr/>
                    <a:lstStyle/>
                    <a:p>
                      <a:r>
                        <a:rPr lang="en-US" dirty="0" smtClean="0"/>
                        <a:t>Urea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 mg/dl</a:t>
                      </a:r>
                      <a:endParaRPr lang="en-US" dirty="0"/>
                    </a:p>
                  </a:txBody>
                  <a:tcPr/>
                </a:tc>
              </a:tr>
              <a:tr h="43942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Creatinine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 mg/dl</a:t>
                      </a:r>
                      <a:endParaRPr lang="en-US" dirty="0"/>
                    </a:p>
                  </a:txBody>
                  <a:tcPr/>
                </a:tc>
              </a:tr>
              <a:tr h="439420">
                <a:tc>
                  <a:txBody>
                    <a:bodyPr/>
                    <a:lstStyle/>
                    <a:p>
                      <a:r>
                        <a:rPr lang="en-US" dirty="0" smtClean="0"/>
                        <a:t>RBS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156mg</a:t>
                      </a:r>
                      <a:endParaRPr lang="en-US" dirty="0"/>
                    </a:p>
                  </a:txBody>
                  <a:tcPr/>
                </a:tc>
              </a:tr>
              <a:tr h="439420">
                <a:tc>
                  <a:txBody>
                    <a:bodyPr/>
                    <a:lstStyle/>
                    <a:p>
                      <a:r>
                        <a:rPr lang="en-US" dirty="0" smtClean="0"/>
                        <a:t>Phosphorus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5.6mg</a:t>
                      </a:r>
                      <a:endParaRPr lang="en-US" dirty="0"/>
                    </a:p>
                  </a:txBody>
                  <a:tcPr/>
                </a:tc>
              </a:tr>
              <a:tr h="439420">
                <a:tc>
                  <a:txBody>
                    <a:bodyPr/>
                    <a:lstStyle/>
                    <a:p>
                      <a:r>
                        <a:rPr lang="en-US" dirty="0" smtClean="0"/>
                        <a:t>Uric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7.9mg</a:t>
                      </a:r>
                      <a:endParaRPr lang="en-US" dirty="0"/>
                    </a:p>
                  </a:txBody>
                  <a:tcPr/>
                </a:tc>
              </a:tr>
              <a:tr h="439420">
                <a:tc>
                  <a:txBody>
                    <a:bodyPr/>
                    <a:lstStyle/>
                    <a:p>
                      <a:r>
                        <a:rPr lang="en-US" dirty="0" smtClean="0"/>
                        <a:t>Serum</a:t>
                      </a:r>
                      <a:r>
                        <a:rPr lang="en-US" baseline="0" dirty="0" smtClean="0"/>
                        <a:t> calcium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8mg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500319"/>
              </p:ext>
            </p:extLst>
          </p:nvPr>
        </p:nvGraphicFramePr>
        <p:xfrm>
          <a:off x="4724400" y="2169503"/>
          <a:ext cx="4191000" cy="4641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454112">
                <a:tc>
                  <a:txBody>
                    <a:bodyPr/>
                    <a:lstStyle/>
                    <a:p>
                      <a:r>
                        <a:rPr lang="en-US" dirty="0" smtClean="0"/>
                        <a:t>Total bilirubin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454112">
                <a:tc>
                  <a:txBody>
                    <a:bodyPr/>
                    <a:lstStyle/>
                    <a:p>
                      <a:r>
                        <a:rPr lang="en-US" dirty="0" smtClean="0"/>
                        <a:t>Indirect bilirubin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  <a:tr h="454112">
                <a:tc>
                  <a:txBody>
                    <a:bodyPr/>
                    <a:lstStyle/>
                    <a:p>
                      <a:r>
                        <a:rPr lang="en-US" dirty="0" smtClean="0"/>
                        <a:t>Direct</a:t>
                      </a:r>
                      <a:r>
                        <a:rPr lang="en-US" baseline="0" dirty="0" smtClean="0"/>
                        <a:t> bilirubin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</a:tr>
              <a:tr h="454112">
                <a:tc>
                  <a:txBody>
                    <a:bodyPr/>
                    <a:lstStyle/>
                    <a:p>
                      <a:r>
                        <a:rPr lang="en-US" dirty="0" smtClean="0"/>
                        <a:t>SGOT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</a:tr>
              <a:tr h="454112">
                <a:tc>
                  <a:txBody>
                    <a:bodyPr/>
                    <a:lstStyle/>
                    <a:p>
                      <a:r>
                        <a:rPr lang="en-US" dirty="0" smtClean="0"/>
                        <a:t>SGPT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  <a:tr h="454112">
                <a:tc>
                  <a:txBody>
                    <a:bodyPr/>
                    <a:lstStyle/>
                    <a:p>
                      <a:r>
                        <a:rPr lang="en-US" dirty="0" smtClean="0"/>
                        <a:t>ALP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</a:tr>
              <a:tr h="454112">
                <a:tc>
                  <a:txBody>
                    <a:bodyPr/>
                    <a:lstStyle/>
                    <a:p>
                      <a:r>
                        <a:rPr lang="en-US" dirty="0" smtClean="0"/>
                        <a:t>Total 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6.8</a:t>
                      </a:r>
                      <a:endParaRPr lang="en-US" dirty="0"/>
                    </a:p>
                  </a:txBody>
                  <a:tcPr/>
                </a:tc>
              </a:tr>
              <a:tr h="350839">
                <a:tc>
                  <a:txBody>
                    <a:bodyPr/>
                    <a:lstStyle/>
                    <a:p>
                      <a:r>
                        <a:rPr lang="en-US" dirty="0" smtClean="0"/>
                        <a:t>Albumin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</a:tr>
              <a:tr h="350839">
                <a:tc>
                  <a:txBody>
                    <a:bodyPr/>
                    <a:lstStyle/>
                    <a:p>
                      <a:r>
                        <a:rPr lang="en-US" dirty="0" smtClean="0"/>
                        <a:t>Globulin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</a:tr>
              <a:tr h="350839">
                <a:tc>
                  <a:txBody>
                    <a:bodyPr/>
                    <a:lstStyle/>
                    <a:p>
                      <a:r>
                        <a:rPr lang="en-US" dirty="0" smtClean="0"/>
                        <a:t>Na+/k+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137/4.2</a:t>
                      </a:r>
                      <a:endParaRPr lang="en-US" dirty="0"/>
                    </a:p>
                  </a:txBody>
                  <a:tcPr/>
                </a:tc>
              </a:tr>
              <a:tr h="350839">
                <a:tc>
                  <a:txBody>
                    <a:bodyPr/>
                    <a:lstStyle/>
                    <a:p>
                      <a:r>
                        <a:rPr lang="en-US" dirty="0" smtClean="0"/>
                        <a:t>ESR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88mm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8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VCTC non reactive</a:t>
            </a:r>
          </a:p>
          <a:p>
            <a:r>
              <a:rPr lang="en-US" dirty="0" smtClean="0"/>
              <a:t>HCV Negative</a:t>
            </a:r>
          </a:p>
          <a:p>
            <a:r>
              <a:rPr lang="en-US" dirty="0" err="1" smtClean="0"/>
              <a:t>HbsAG</a:t>
            </a:r>
            <a:r>
              <a:rPr lang="en-US" dirty="0" smtClean="0"/>
              <a:t> Negative</a:t>
            </a:r>
          </a:p>
          <a:p>
            <a:r>
              <a:rPr lang="en-US" dirty="0" smtClean="0"/>
              <a:t>Bleeding time: 3 </a:t>
            </a:r>
            <a:r>
              <a:rPr lang="en-US" dirty="0" err="1" smtClean="0"/>
              <a:t>mins</a:t>
            </a:r>
            <a:r>
              <a:rPr lang="en-US" dirty="0" smtClean="0"/>
              <a:t> 30 </a:t>
            </a:r>
            <a:r>
              <a:rPr lang="en-US" dirty="0" err="1" smtClean="0"/>
              <a:t>secs</a:t>
            </a:r>
            <a:endParaRPr lang="en-US" dirty="0" smtClean="0"/>
          </a:p>
          <a:p>
            <a:r>
              <a:rPr lang="en-US" dirty="0" smtClean="0"/>
              <a:t>Clotting time 5 </a:t>
            </a:r>
            <a:r>
              <a:rPr lang="en-US" dirty="0" err="1" smtClean="0"/>
              <a:t>mins</a:t>
            </a:r>
            <a:endParaRPr lang="en-US" dirty="0" smtClean="0"/>
          </a:p>
          <a:p>
            <a:r>
              <a:rPr lang="en-US" dirty="0" smtClean="0"/>
              <a:t>THYROID FUNCTION TEST 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s/o EUTHYROID state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r="20425"/>
          <a:stretch/>
        </p:blipFill>
        <p:spPr>
          <a:xfrm rot="5400000">
            <a:off x="1676400" y="838203"/>
            <a:ext cx="5410199" cy="6629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XRAY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553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63000" cy="6477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5102352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en-US" b="1" dirty="0" smtClean="0"/>
              <a:t>ARDIO THORACIC OPINION: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advise right ICD insertion </a:t>
            </a:r>
          </a:p>
          <a:p>
            <a:r>
              <a:rPr lang="en-US" b="1" dirty="0" smtClean="0"/>
              <a:t>Pleural fluid analysis: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838676"/>
              </p:ext>
            </p:extLst>
          </p:nvPr>
        </p:nvGraphicFramePr>
        <p:xfrm>
          <a:off x="1676400" y="3048001"/>
          <a:ext cx="6096000" cy="3352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78971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SUGAR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20mg</a:t>
                      </a:r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</a:t>
                      </a:r>
                      <a:r>
                        <a:rPr lang="en-US" dirty="0" smtClean="0"/>
                        <a:t>3500mg</a:t>
                      </a:r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TOTAL CELL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2800</a:t>
                      </a:r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CHOLESTEROL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40mg</a:t>
                      </a:r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TRIGLYCERIDES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36mg</a:t>
                      </a:r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4</a:t>
                      </a:r>
                      <a:endParaRPr lang="en-US" dirty="0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r>
                        <a:rPr lang="en-US" dirty="0" smtClean="0"/>
                        <a:t>      MALIGNANT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NEGATIVE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2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6" r="20262"/>
          <a:stretch/>
        </p:blipFill>
        <p:spPr>
          <a:xfrm rot="5400000">
            <a:off x="1866898" y="495302"/>
            <a:ext cx="5257804" cy="7162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XRAY AFTER ICD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USG ABDOMEN: No </a:t>
            </a:r>
            <a:r>
              <a:rPr lang="en-US" dirty="0" err="1" smtClean="0"/>
              <a:t>organomegaly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                        Right moderate pleural effusion</a:t>
            </a:r>
          </a:p>
          <a:p>
            <a:pPr marL="0" indent="0" algn="ctr">
              <a:buNone/>
            </a:pPr>
            <a:r>
              <a:rPr lang="en-US" dirty="0" smtClean="0"/>
              <a:t>              No free fluid in abdomen</a:t>
            </a:r>
          </a:p>
          <a:p>
            <a:r>
              <a:rPr lang="en-US" dirty="0" smtClean="0"/>
              <a:t>ECHO: Normal cardiac dimension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Mild pericardial effusion</a:t>
            </a:r>
          </a:p>
          <a:p>
            <a:pPr marL="0" indent="0" algn="ctr">
              <a:buNone/>
            </a:pPr>
            <a:r>
              <a:rPr lang="en-US" dirty="0" smtClean="0"/>
              <a:t>           No  </a:t>
            </a:r>
            <a:r>
              <a:rPr lang="en-US" dirty="0" err="1" smtClean="0"/>
              <a:t>doppler</a:t>
            </a:r>
            <a:r>
              <a:rPr lang="en-US" dirty="0" smtClean="0"/>
              <a:t>  evidence of cardiac  </a:t>
            </a:r>
            <a:r>
              <a:rPr lang="en-US" dirty="0" err="1" smtClean="0"/>
              <a:t>tamponade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Normal  biventricular function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24 year old female presenting with complaints of </a:t>
            </a:r>
          </a:p>
          <a:p>
            <a:pPr marL="0" indent="0">
              <a:buNone/>
            </a:pPr>
            <a:r>
              <a:rPr lang="en-US" dirty="0" smtClean="0"/>
              <a:t>                        facial puffiness for 7 days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swelling of the both </a:t>
            </a:r>
            <a:r>
              <a:rPr lang="en-US" dirty="0" smtClean="0"/>
              <a:t>upper limb </a:t>
            </a:r>
            <a:r>
              <a:rPr lang="en-US" dirty="0" smtClean="0"/>
              <a:t>for </a:t>
            </a:r>
            <a:r>
              <a:rPr lang="en-US" dirty="0" smtClean="0"/>
              <a:t>4 days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shortness of breath for 2days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RBCs shows normochromic , normocytic and hypochromic </a:t>
            </a:r>
            <a:r>
              <a:rPr lang="en-US" dirty="0" err="1" smtClean="0"/>
              <a:t>microcytes</a:t>
            </a:r>
            <a:endParaRPr lang="en-US" dirty="0" smtClean="0"/>
          </a:p>
          <a:p>
            <a:r>
              <a:rPr lang="en-US" dirty="0" smtClean="0"/>
              <a:t>WBCs count normal in number.</a:t>
            </a:r>
          </a:p>
          <a:p>
            <a:r>
              <a:rPr lang="en-US" dirty="0" smtClean="0"/>
              <a:t>Atypical cells not  seen.</a:t>
            </a:r>
          </a:p>
          <a:p>
            <a:r>
              <a:rPr lang="en-US" dirty="0" smtClean="0"/>
              <a:t>Neutrophils 82%</a:t>
            </a:r>
          </a:p>
          <a:p>
            <a:r>
              <a:rPr lang="en-US" dirty="0" smtClean="0"/>
              <a:t>Lymphocytes 10%</a:t>
            </a:r>
          </a:p>
          <a:p>
            <a:r>
              <a:rPr lang="en-US" dirty="0" err="1" smtClean="0"/>
              <a:t>Eosinophils</a:t>
            </a:r>
            <a:r>
              <a:rPr lang="en-US" dirty="0" smtClean="0"/>
              <a:t> 06%</a:t>
            </a:r>
          </a:p>
          <a:p>
            <a:r>
              <a:rPr lang="en-US" dirty="0" smtClean="0"/>
              <a:t>Platelet normal in number and morphology.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SMEAR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55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Normocellular</a:t>
            </a:r>
            <a:r>
              <a:rPr lang="en-US" dirty="0" smtClean="0"/>
              <a:t>  marrow </a:t>
            </a:r>
          </a:p>
          <a:p>
            <a:r>
              <a:rPr lang="en-US" dirty="0" smtClean="0"/>
              <a:t>Erythropoiesis show </a:t>
            </a:r>
            <a:r>
              <a:rPr lang="en-US" dirty="0" err="1" smtClean="0"/>
              <a:t>normoblastic</a:t>
            </a:r>
            <a:r>
              <a:rPr lang="en-US" dirty="0" smtClean="0"/>
              <a:t> and micro </a:t>
            </a:r>
            <a:r>
              <a:rPr lang="en-US" dirty="0" err="1" smtClean="0"/>
              <a:t>normoblastic</a:t>
            </a:r>
            <a:r>
              <a:rPr lang="en-US" dirty="0" smtClean="0"/>
              <a:t> maturation.</a:t>
            </a:r>
          </a:p>
          <a:p>
            <a:r>
              <a:rPr lang="en-US" dirty="0" smtClean="0"/>
              <a:t>Leucopoiesis show normal pattern of maturation with blasts less than 3%</a:t>
            </a:r>
          </a:p>
          <a:p>
            <a:r>
              <a:rPr lang="en-US" dirty="0" smtClean="0"/>
              <a:t>Megakaryocytes seen.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MARROW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51785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Well defined soft tissue mass lesion in the right </a:t>
            </a:r>
            <a:r>
              <a:rPr lang="en-US" dirty="0" err="1" smtClean="0"/>
              <a:t>hemithorax</a:t>
            </a:r>
            <a:r>
              <a:rPr lang="en-US" dirty="0" smtClean="0"/>
              <a:t> causing </a:t>
            </a:r>
            <a:r>
              <a:rPr lang="en-US" b="1" dirty="0" smtClean="0"/>
              <a:t>obstruction of right superior </a:t>
            </a:r>
            <a:r>
              <a:rPr lang="en-US" b="1" dirty="0" err="1" smtClean="0"/>
              <a:t>mediastinal</a:t>
            </a:r>
            <a:r>
              <a:rPr lang="en-US" dirty="0" smtClean="0"/>
              <a:t> structure and widening of mediastinum.</a:t>
            </a:r>
          </a:p>
          <a:p>
            <a:r>
              <a:rPr lang="en-US" dirty="0" smtClean="0"/>
              <a:t>The mass causing </a:t>
            </a:r>
            <a:r>
              <a:rPr lang="en-US" b="1" dirty="0" smtClean="0"/>
              <a:t>compression over trachea</a:t>
            </a:r>
            <a:r>
              <a:rPr lang="en-US" dirty="0" smtClean="0"/>
              <a:t> and shift the trachea to left side.</a:t>
            </a:r>
          </a:p>
          <a:p>
            <a:r>
              <a:rPr lang="en-US" b="1" dirty="0" smtClean="0"/>
              <a:t>SVC and right brachiocephalic vein appears narrow and </a:t>
            </a:r>
            <a:r>
              <a:rPr lang="en-US" b="1" dirty="0" err="1" smtClean="0"/>
              <a:t>opacified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Right main bronchus, upper lobe bronchus and right atrium appears to the narrowed and compressed.</a:t>
            </a:r>
          </a:p>
          <a:p>
            <a:r>
              <a:rPr lang="en-US" dirty="0" smtClean="0"/>
              <a:t>Minimal pericardial effusion present.</a:t>
            </a:r>
          </a:p>
          <a:p>
            <a:r>
              <a:rPr lang="en-US" dirty="0" smtClean="0"/>
              <a:t>Multiple enlarged posterior group of lymph nodes present.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CECT CHEST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rest / Nasal o2 @ 2l/min</a:t>
            </a:r>
          </a:p>
          <a:p>
            <a:r>
              <a:rPr lang="en-US" dirty="0" smtClean="0"/>
              <a:t>Inj. Hydrocortisone 100mg iv </a:t>
            </a:r>
            <a:r>
              <a:rPr lang="en-US" dirty="0" err="1" smtClean="0"/>
              <a:t>bd</a:t>
            </a:r>
            <a:endParaRPr lang="en-US" dirty="0" smtClean="0"/>
          </a:p>
          <a:p>
            <a:r>
              <a:rPr lang="en-US" dirty="0" smtClean="0"/>
              <a:t>Iv antibiotics</a:t>
            </a:r>
          </a:p>
          <a:p>
            <a:r>
              <a:rPr lang="en-US" dirty="0" err="1" smtClean="0"/>
              <a:t>Nebulisation</a:t>
            </a:r>
            <a:endParaRPr lang="en-US" dirty="0" smtClean="0"/>
          </a:p>
          <a:p>
            <a:r>
              <a:rPr lang="en-US" dirty="0" smtClean="0"/>
              <a:t>ICD insertion for right pleural effusion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ANTERIOR MEDIASTINAL MASS FOR EVALUATION WITH SUPERIOR VENA CAVA SYNDROME/ RIGHT MODERATE PLEURAL EFFUSION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PROVISIONAL 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 CELL TUMORS</a:t>
            </a:r>
          </a:p>
          <a:p>
            <a:r>
              <a:rPr lang="en-US" dirty="0" smtClean="0"/>
              <a:t>THYMIC  LYMPHOMA</a:t>
            </a:r>
          </a:p>
          <a:p>
            <a:r>
              <a:rPr lang="en-US" dirty="0" smtClean="0"/>
              <a:t>MEDIASTINAL  LYMPHOMA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DIFFERENTIAL 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Serum </a:t>
            </a:r>
            <a:r>
              <a:rPr lang="en-US" dirty="0" err="1" smtClean="0"/>
              <a:t>alfa</a:t>
            </a:r>
            <a:r>
              <a:rPr lang="en-US" dirty="0" smtClean="0"/>
              <a:t> </a:t>
            </a:r>
            <a:r>
              <a:rPr lang="en-US" dirty="0" err="1" smtClean="0"/>
              <a:t>feto</a:t>
            </a:r>
            <a:r>
              <a:rPr lang="en-US" dirty="0" smtClean="0"/>
              <a:t> protein: 0.1 </a:t>
            </a:r>
            <a:r>
              <a:rPr lang="en-US" dirty="0" err="1" smtClean="0"/>
              <a:t>ng</a:t>
            </a:r>
            <a:r>
              <a:rPr lang="en-US" dirty="0" smtClean="0"/>
              <a:t>/ml (0.0-8.5)</a:t>
            </a:r>
          </a:p>
          <a:p>
            <a:r>
              <a:rPr lang="en-US" dirty="0" smtClean="0"/>
              <a:t>Serum Beta HCG : 0.1 </a:t>
            </a:r>
            <a:r>
              <a:rPr lang="en-US" dirty="0" err="1" smtClean="0"/>
              <a:t>mIU</a:t>
            </a:r>
            <a:r>
              <a:rPr lang="en-US" dirty="0" smtClean="0"/>
              <a:t>/ml (0.0-5.0)</a:t>
            </a:r>
          </a:p>
          <a:p>
            <a:r>
              <a:rPr lang="en-US" dirty="0" smtClean="0"/>
              <a:t>Serum LDH : 1717U/L (225 – 450)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5589763" y="2474259"/>
            <a:ext cx="484632" cy="673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Biopsied section shows sheets of small lymphoid cells that have </a:t>
            </a:r>
            <a:r>
              <a:rPr lang="en-US" dirty="0" err="1" smtClean="0"/>
              <a:t>hyperchromatic</a:t>
            </a:r>
            <a:r>
              <a:rPr lang="en-US" dirty="0" smtClean="0"/>
              <a:t> enlarged nuclei, scanty cytoplasm.</a:t>
            </a:r>
          </a:p>
          <a:p>
            <a:r>
              <a:rPr lang="en-US" dirty="0" smtClean="0"/>
              <a:t>They are seen infiltrating adipose tissue and skeletal muscles.</a:t>
            </a:r>
          </a:p>
          <a:p>
            <a:r>
              <a:rPr lang="en-US" dirty="0" smtClean="0"/>
              <a:t>Crushed </a:t>
            </a:r>
            <a:r>
              <a:rPr lang="en-US" dirty="0" err="1" smtClean="0"/>
              <a:t>artefact</a:t>
            </a:r>
            <a:r>
              <a:rPr lang="en-US" dirty="0" smtClean="0"/>
              <a:t> and nuclear molding seen.</a:t>
            </a:r>
          </a:p>
          <a:p>
            <a:r>
              <a:rPr lang="en-US" b="1" dirty="0" smtClean="0"/>
              <a:t>Impression :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possibilites</a:t>
            </a:r>
            <a:r>
              <a:rPr lang="en-US" dirty="0" smtClean="0"/>
              <a:t> are</a:t>
            </a:r>
          </a:p>
          <a:p>
            <a:pPr marL="0" indent="0" algn="ctr">
              <a:buNone/>
            </a:pPr>
            <a:r>
              <a:rPr lang="en-US" b="1" dirty="0" smtClean="0"/>
              <a:t>1.Lymphoblastic lymphoma</a:t>
            </a:r>
          </a:p>
          <a:p>
            <a:pPr marL="0" indent="0" algn="ctr"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Thymoma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3. Small cell carcinoma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GUIDED BIOPSY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2400" y="1526078"/>
            <a:ext cx="8839200" cy="51795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WHOLE BODY 18F FDG PET CECT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619999" cy="567621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Patient was apparently normal before 7 days, then developed facial puffiness which is gradual in onset, progressive, associated with pain over floor of the mouth and not relieved by medication.</a:t>
            </a:r>
          </a:p>
          <a:p>
            <a:r>
              <a:rPr lang="en-US" dirty="0" smtClean="0"/>
              <a:t>H/o shortness of breath present for past 2 day, sudden in onset, progressive associated with orthopnea and not relieved by medication.</a:t>
            </a:r>
          </a:p>
          <a:p>
            <a:r>
              <a:rPr lang="en-US" dirty="0"/>
              <a:t>H</a:t>
            </a:r>
            <a:r>
              <a:rPr lang="en-US" dirty="0" smtClean="0"/>
              <a:t>/o  swelling of </a:t>
            </a:r>
            <a:r>
              <a:rPr lang="en-US" dirty="0" smtClean="0"/>
              <a:t>both upper limb </a:t>
            </a:r>
            <a:r>
              <a:rPr lang="en-US" dirty="0" smtClean="0"/>
              <a:t>for </a:t>
            </a:r>
            <a:r>
              <a:rPr lang="en-US" dirty="0" smtClean="0"/>
              <a:t>the past 4 days.</a:t>
            </a:r>
          </a:p>
          <a:p>
            <a:r>
              <a:rPr lang="en-US" dirty="0" smtClean="0"/>
              <a:t>H/o dry cough </a:t>
            </a:r>
            <a:r>
              <a:rPr lang="en-US" dirty="0" smtClean="0"/>
              <a:t>+</a:t>
            </a:r>
          </a:p>
          <a:p>
            <a:r>
              <a:rPr lang="en-US" dirty="0" smtClean="0"/>
              <a:t>No h/o hemoptysis</a:t>
            </a:r>
            <a:endParaRPr lang="en-US" dirty="0" smtClean="0"/>
          </a:p>
          <a:p>
            <a:r>
              <a:rPr lang="en-US" dirty="0" smtClean="0"/>
              <a:t>No h/o hoarseness of voice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PRESENTING ILLNESS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8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CD3 : POSITIVE</a:t>
            </a:r>
          </a:p>
          <a:p>
            <a:r>
              <a:rPr lang="en-US" dirty="0" smtClean="0"/>
              <a:t>PAX5 : NEGATIVE</a:t>
            </a:r>
          </a:p>
          <a:p>
            <a:r>
              <a:rPr lang="en-US" dirty="0" smtClean="0"/>
              <a:t>Ki67 : 60%</a:t>
            </a:r>
          </a:p>
          <a:p>
            <a:r>
              <a:rPr lang="en-US" dirty="0" smtClean="0"/>
              <a:t>CK : NEGATIVE</a:t>
            </a:r>
          </a:p>
          <a:p>
            <a:endParaRPr lang="en-US" dirty="0"/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DIAGNOSIS : T-CELL NON HODGKIN LYMPHOMA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IMMUNO HISTOCHEMISTRY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8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Patient underwent 5 cycles of radiation therapy followed by patient symptomatically relieved.</a:t>
            </a:r>
          </a:p>
          <a:p>
            <a:r>
              <a:rPr lang="en-US" dirty="0" smtClean="0"/>
              <a:t>Facial and left arm swelling reduced.</a:t>
            </a:r>
          </a:p>
          <a:p>
            <a:r>
              <a:rPr lang="en-US" dirty="0" smtClean="0"/>
              <a:t>Pleural effusion resolved</a:t>
            </a:r>
          </a:p>
          <a:p>
            <a:r>
              <a:rPr lang="en-US" dirty="0" smtClean="0"/>
              <a:t>ICD removed</a:t>
            </a:r>
          </a:p>
          <a:p>
            <a:pPr algn="ctr"/>
            <a:r>
              <a:rPr lang="en-US" dirty="0" smtClean="0"/>
              <a:t>patient then given with 1</a:t>
            </a:r>
            <a:r>
              <a:rPr lang="en-US" baseline="30000" dirty="0" smtClean="0"/>
              <a:t>st</a:t>
            </a:r>
            <a:r>
              <a:rPr lang="en-US" dirty="0" smtClean="0"/>
              <a:t> cycle of  chemotherapy </a:t>
            </a:r>
          </a:p>
          <a:p>
            <a:pPr marL="0" indent="0" algn="ctr">
              <a:buNone/>
            </a:pPr>
            <a:r>
              <a:rPr lang="en-US" b="1" dirty="0" smtClean="0"/>
              <a:t>CHOP REGIMEN</a:t>
            </a:r>
          </a:p>
          <a:p>
            <a:pPr marL="0" indent="0" algn="ctr">
              <a:buNone/>
            </a:pPr>
            <a:r>
              <a:rPr lang="en-US" b="1" dirty="0" smtClean="0"/>
              <a:t>  </a:t>
            </a:r>
            <a:r>
              <a:rPr lang="en-US" dirty="0"/>
              <a:t>I</a:t>
            </a:r>
            <a:r>
              <a:rPr lang="en-US" dirty="0" smtClean="0"/>
              <a:t>nj. cyclophosphamide 1gm,</a:t>
            </a:r>
          </a:p>
          <a:p>
            <a:pPr marL="0" indent="0" algn="ctr">
              <a:buNone/>
            </a:pPr>
            <a:r>
              <a:rPr lang="en-US" dirty="0" smtClean="0"/>
              <a:t>Inj.  </a:t>
            </a:r>
            <a:r>
              <a:rPr lang="en-US" dirty="0" err="1" smtClean="0"/>
              <a:t>adiramycin</a:t>
            </a:r>
            <a:r>
              <a:rPr lang="en-US" dirty="0"/>
              <a:t> </a:t>
            </a:r>
            <a:r>
              <a:rPr lang="en-US" dirty="0" smtClean="0"/>
              <a:t>75mg</a:t>
            </a:r>
          </a:p>
          <a:p>
            <a:pPr marL="0" indent="0" algn="ctr">
              <a:buNone/>
            </a:pPr>
            <a:r>
              <a:rPr lang="en-US" dirty="0" smtClean="0"/>
              <a:t>Inj. </a:t>
            </a:r>
            <a:r>
              <a:rPr lang="en-US" dirty="0" err="1" smtClean="0"/>
              <a:t>vincristin</a:t>
            </a:r>
            <a:r>
              <a:rPr lang="en-US" dirty="0" smtClean="0"/>
              <a:t> 2mg</a:t>
            </a:r>
          </a:p>
          <a:p>
            <a:pPr marL="0" indent="0" algn="ctr">
              <a:buNone/>
            </a:pPr>
            <a:r>
              <a:rPr lang="en-US" dirty="0" smtClean="0"/>
              <a:t>T. prednisolone D1-D5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Tdt</a:t>
            </a:r>
            <a:r>
              <a:rPr lang="en-US" b="1" dirty="0" smtClean="0"/>
              <a:t> : POSITIVE (50</a:t>
            </a:r>
            <a:r>
              <a:rPr lang="en-US" b="1" dirty="0" smtClean="0"/>
              <a:t>% T  </a:t>
            </a:r>
            <a:r>
              <a:rPr lang="en-US" b="1" dirty="0" smtClean="0"/>
              <a:t>LYMPHOID CELLS)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FINAL DIAGNOSIS: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b="1" dirty="0" smtClean="0">
                <a:latin typeface="Berlin Sans FB Demi" pitchFamily="34" charset="0"/>
              </a:rPr>
              <a:t>T</a:t>
            </a:r>
            <a:r>
              <a:rPr lang="en-US" dirty="0" smtClean="0">
                <a:latin typeface="Berlin Sans FB Demi" pitchFamily="34" charset="0"/>
              </a:rPr>
              <a:t>-CELL  ACUTE  LYMPHOBLASTIC  LYMPHOMA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54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 is now  on INDUCTION THERAPY OF  STANDARD BFM REGIMEN which include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T. Prednisolone 90mg</a:t>
            </a:r>
          </a:p>
          <a:p>
            <a:pPr marL="0" indent="0" algn="ctr">
              <a:buNone/>
            </a:pPr>
            <a:r>
              <a:rPr lang="en-US" dirty="0" smtClean="0"/>
              <a:t>Inj. Vincristine 2mg</a:t>
            </a:r>
          </a:p>
          <a:p>
            <a:pPr marL="0" indent="0" algn="ctr">
              <a:buNone/>
            </a:pPr>
            <a:r>
              <a:rPr lang="en-US" dirty="0" err="1" smtClean="0"/>
              <a:t>Inj</a:t>
            </a:r>
            <a:r>
              <a:rPr lang="en-US" dirty="0" smtClean="0"/>
              <a:t> . </a:t>
            </a:r>
            <a:r>
              <a:rPr lang="en-US" dirty="0" err="1" smtClean="0"/>
              <a:t>Daunorubicin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Inj. </a:t>
            </a:r>
            <a:r>
              <a:rPr lang="en-US" dirty="0" err="1" smtClean="0"/>
              <a:t>L.Asparaginase</a:t>
            </a:r>
            <a:r>
              <a:rPr lang="en-US" dirty="0" smtClean="0"/>
              <a:t> 10,000U</a:t>
            </a:r>
          </a:p>
          <a:p>
            <a:pPr marL="0" indent="0" algn="ctr">
              <a:buNone/>
            </a:pPr>
            <a:r>
              <a:rPr lang="en-US" dirty="0" smtClean="0"/>
              <a:t>Inj. IT Methotrexate 12mg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66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discuss about the superior  vena cava syndrome – clinical presentation and management.</a:t>
            </a:r>
          </a:p>
          <a:p>
            <a:r>
              <a:rPr lang="en-US" dirty="0" smtClean="0"/>
              <a:t>To discuss about various clinical presentation of  Acute lymphoblastic lymphoma.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86800" cy="6477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3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30" y="381000"/>
            <a:ext cx="8821270" cy="62439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h/o dysphagia</a:t>
            </a:r>
          </a:p>
          <a:p>
            <a:r>
              <a:rPr lang="en-US" dirty="0" smtClean="0"/>
              <a:t>No h/o fever</a:t>
            </a:r>
          </a:p>
          <a:p>
            <a:r>
              <a:rPr lang="en-US" dirty="0" smtClean="0"/>
              <a:t>No h/o night sweats</a:t>
            </a:r>
          </a:p>
          <a:p>
            <a:r>
              <a:rPr lang="en-US" dirty="0" smtClean="0"/>
              <a:t>No h/o trauma</a:t>
            </a:r>
          </a:p>
          <a:p>
            <a:r>
              <a:rPr lang="en-US" dirty="0" smtClean="0"/>
              <a:t>No h/o abdominal distension</a:t>
            </a:r>
          </a:p>
          <a:p>
            <a:r>
              <a:rPr lang="en-US" dirty="0" smtClean="0"/>
              <a:t>No h/o abdominal pain</a:t>
            </a:r>
          </a:p>
          <a:p>
            <a:r>
              <a:rPr lang="en-US" dirty="0" smtClean="0"/>
              <a:t>No h/o jaundice</a:t>
            </a:r>
          </a:p>
          <a:p>
            <a:r>
              <a:rPr lang="en-US" dirty="0" smtClean="0"/>
              <a:t>No h/o chest pain / palpitation</a:t>
            </a:r>
          </a:p>
          <a:p>
            <a:r>
              <a:rPr lang="en-US" dirty="0" smtClean="0"/>
              <a:t>No h/o loss of weight</a:t>
            </a:r>
          </a:p>
          <a:p>
            <a:r>
              <a:rPr lang="en-US" dirty="0" smtClean="0"/>
              <a:t>No h/o loss of appetite</a:t>
            </a:r>
          </a:p>
          <a:p>
            <a:r>
              <a:rPr lang="en-US" dirty="0" smtClean="0"/>
              <a:t>No h/o reduced urine output</a:t>
            </a:r>
          </a:p>
          <a:p>
            <a:r>
              <a:rPr lang="en-US" dirty="0" smtClean="0"/>
              <a:t>No h/o seizure / headache</a:t>
            </a:r>
          </a:p>
          <a:p>
            <a:r>
              <a:rPr lang="en-US" dirty="0" smtClean="0"/>
              <a:t>No h/o altered sensorium</a:t>
            </a:r>
          </a:p>
          <a:p>
            <a:r>
              <a:rPr lang="en-US" dirty="0" smtClean="0"/>
              <a:t>No h/o blurring of vision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PAST HISTORY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               N/k/c/o DM /HTN/CAD/CKD/BA/epilepsy/ thyroid disorders/TB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No h/o previous surgeries/ procedures</a:t>
            </a:r>
          </a:p>
          <a:p>
            <a:r>
              <a:rPr lang="en-US" b="1" dirty="0" smtClean="0"/>
              <a:t>PERSONAL HISTORY :</a:t>
            </a:r>
          </a:p>
          <a:p>
            <a:pPr marL="0" indent="0">
              <a:buNone/>
            </a:pPr>
            <a:r>
              <a:rPr lang="en-US" dirty="0" smtClean="0"/>
              <a:t>               Married since 1 year.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Irregular menstrual cycle,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Normal bladder and bowel habits</a:t>
            </a:r>
          </a:p>
          <a:p>
            <a:r>
              <a:rPr lang="en-US" dirty="0" smtClean="0"/>
              <a:t>FAMILY HISTORY: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No </a:t>
            </a:r>
            <a:r>
              <a:rPr lang="en-US" dirty="0" err="1" smtClean="0"/>
              <a:t>signifiant</a:t>
            </a:r>
            <a:r>
              <a:rPr lang="en-US" dirty="0" smtClean="0"/>
              <a:t> family history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5254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Patient is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conscious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oriented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dirty="0" err="1" smtClean="0"/>
              <a:t>tachypnoeic</a:t>
            </a:r>
            <a:r>
              <a:rPr lang="en-US" dirty="0" smtClean="0"/>
              <a:t>+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afebrile</a:t>
            </a:r>
          </a:p>
          <a:p>
            <a:pPr marL="0" indent="0">
              <a:buNone/>
            </a:pPr>
            <a:r>
              <a:rPr lang="en-US" dirty="0" smtClean="0"/>
              <a:t>                 facial puffiness +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dirty="0" err="1" smtClean="0"/>
              <a:t>conjuctival</a:t>
            </a:r>
            <a:r>
              <a:rPr lang="en-US" dirty="0" smtClean="0"/>
              <a:t> congestion +</a:t>
            </a:r>
          </a:p>
          <a:p>
            <a:pPr marL="0" indent="0">
              <a:buNone/>
            </a:pPr>
            <a:r>
              <a:rPr lang="en-US" dirty="0" smtClean="0"/>
              <a:t>                 no </a:t>
            </a:r>
            <a:r>
              <a:rPr lang="en-US" dirty="0" err="1" smtClean="0"/>
              <a:t>proptosis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not icteric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no cyanosis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no clubbing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no pedal edema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EXAMINATION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B/L cervical lymphadenopathy  + ( Level V)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largest lymph node of size 3*3 cm in left side of neck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r>
              <a:rPr lang="en-US" dirty="0" smtClean="0"/>
              <a:t>B/L axillary lymphadenopathy + (right &gt;left)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lymph node size 2*2cm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Hard </a:t>
            </a:r>
            <a:r>
              <a:rPr lang="en-US" dirty="0"/>
              <a:t>in consistency</a:t>
            </a:r>
          </a:p>
          <a:p>
            <a:pPr marL="0" indent="0">
              <a:buNone/>
            </a:pPr>
            <a:r>
              <a:rPr lang="en-US" dirty="0"/>
              <a:t>   Not well defined</a:t>
            </a:r>
          </a:p>
          <a:p>
            <a:pPr marL="0" indent="0">
              <a:buNone/>
            </a:pPr>
            <a:r>
              <a:rPr lang="en-US" dirty="0"/>
              <a:t>   Non </a:t>
            </a:r>
            <a:r>
              <a:rPr lang="en-US" dirty="0" smtClean="0"/>
              <a:t>tender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Not matted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No discharging sinuses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Bilateral  arm edema +,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tender, non pitting</a:t>
            </a:r>
          </a:p>
          <a:p>
            <a:r>
              <a:rPr lang="en-US" dirty="0" smtClean="0"/>
              <a:t>Dilated veins present over left shoulder girdle</a:t>
            </a:r>
          </a:p>
          <a:p>
            <a:r>
              <a:rPr lang="en-US" dirty="0" smtClean="0"/>
              <a:t>PEMPERTON SIGN POSITIVE</a:t>
            </a:r>
          </a:p>
          <a:p>
            <a:r>
              <a:rPr lang="en-US" dirty="0" smtClean="0"/>
              <a:t>Anterior </a:t>
            </a:r>
            <a:r>
              <a:rPr lang="en-US" dirty="0" err="1" smtClean="0"/>
              <a:t>d’Espine</a:t>
            </a:r>
            <a:r>
              <a:rPr lang="en-US" dirty="0" smtClean="0"/>
              <a:t> sign negative</a:t>
            </a:r>
          </a:p>
          <a:p>
            <a:r>
              <a:rPr lang="en-US" dirty="0" smtClean="0"/>
              <a:t>Supraclavicular dullness present.</a:t>
            </a:r>
          </a:p>
          <a:p>
            <a:r>
              <a:rPr lang="en-US" dirty="0" smtClean="0"/>
              <a:t>L/E of oral cavity: no </a:t>
            </a:r>
            <a:r>
              <a:rPr lang="en-US" dirty="0" err="1" smtClean="0"/>
              <a:t>tonsillar</a:t>
            </a:r>
            <a:r>
              <a:rPr lang="en-US" dirty="0" smtClean="0"/>
              <a:t> enlargement</a:t>
            </a:r>
          </a:p>
          <a:p>
            <a:r>
              <a:rPr lang="en-US" dirty="0" smtClean="0"/>
              <a:t>Thyroid : Normal</a:t>
            </a:r>
          </a:p>
          <a:p>
            <a:r>
              <a:rPr lang="en-US" dirty="0" smtClean="0"/>
              <a:t>Vitals : BP 100/60mmHg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pulse 140/min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spo2 85% in Room air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RR  40/min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RESPIRATORY SYSTEM: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Trachea shifted to left side.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Accessory muscles  are  acting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Expiratory stridor present.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Air entry reduced on right side infra mammary , axillary, infra axillary, infra scapular area.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VF, VR reduced in the above mentioned area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Stony dullness on </a:t>
            </a:r>
            <a:r>
              <a:rPr lang="en-US" dirty="0" smtClean="0"/>
              <a:t>percussion present </a:t>
            </a:r>
            <a:r>
              <a:rPr lang="en-US" dirty="0" smtClean="0"/>
              <a:t>in </a:t>
            </a:r>
            <a:r>
              <a:rPr lang="en-US" dirty="0" smtClean="0"/>
              <a:t>the above mentioned area.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SYSTEMIC EXAMINATION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666</TotalTime>
  <Words>1140</Words>
  <Application>Microsoft Office PowerPoint</Application>
  <PresentationFormat>On-screen Show (4:3)</PresentationFormat>
  <Paragraphs>260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Paper</vt:lpstr>
      <vt:lpstr>OBSTRUCTING LYMPHOMA</vt:lpstr>
      <vt:lpstr>COMPLAINTS</vt:lpstr>
      <vt:lpstr>HISTORY OF PRESENTING ILLNESS</vt:lpstr>
      <vt:lpstr>PowerPoint Presentation</vt:lpstr>
      <vt:lpstr>PowerPoint Presentation</vt:lpstr>
      <vt:lpstr>GENERAL EXAMINATION</vt:lpstr>
      <vt:lpstr>PowerPoint Presentation</vt:lpstr>
      <vt:lpstr>PowerPoint Presentation</vt:lpstr>
      <vt:lpstr>SYSTEMIC EXAMINATION</vt:lpstr>
      <vt:lpstr>SYSTEMIC EXAMINATION</vt:lpstr>
      <vt:lpstr>PowerPoint Presentation</vt:lpstr>
      <vt:lpstr>INVESTIGATIONS</vt:lpstr>
      <vt:lpstr>PowerPoint Presentation</vt:lpstr>
      <vt:lpstr>CHEST XRAY</vt:lpstr>
      <vt:lpstr>PowerPoint Presentation</vt:lpstr>
      <vt:lpstr>PowerPoint Presentation</vt:lpstr>
      <vt:lpstr>PowerPoint Presentation</vt:lpstr>
      <vt:lpstr>CHEST XRAY AFTER ICD</vt:lpstr>
      <vt:lpstr>PowerPoint Presentation</vt:lpstr>
      <vt:lpstr>PERIPHERAL SMEAR STUDY</vt:lpstr>
      <vt:lpstr>BONE MARROW STUDY</vt:lpstr>
      <vt:lpstr>CECT CHEST</vt:lpstr>
      <vt:lpstr>INITIAL TREATMENT</vt:lpstr>
      <vt:lpstr>PROVISIONAL DIAGNOSIS</vt:lpstr>
      <vt:lpstr>POSSIBLE DIFFERENTIAL DIAGNOSIS</vt:lpstr>
      <vt:lpstr>PowerPoint Presentation</vt:lpstr>
      <vt:lpstr>CT GUIDED BIOPSY</vt:lpstr>
      <vt:lpstr>WHOLE BODY 18F FDG PET CECT</vt:lpstr>
      <vt:lpstr>PowerPoint Presentation</vt:lpstr>
      <vt:lpstr>IMMUNO HISTOCHEMISTRY STUDY</vt:lpstr>
      <vt:lpstr>TREATMENT</vt:lpstr>
      <vt:lpstr>PowerPoint Presentation</vt:lpstr>
      <vt:lpstr>PowerPoint Presentation</vt:lpstr>
      <vt:lpstr>AIM OF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60</cp:revision>
  <dcterms:created xsi:type="dcterms:W3CDTF">2021-09-10T12:12:55Z</dcterms:created>
  <dcterms:modified xsi:type="dcterms:W3CDTF">2021-09-21T14:47:38Z</dcterms:modified>
</cp:coreProperties>
</file>