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92" r:id="rId12"/>
    <p:sldId id="267" r:id="rId13"/>
    <p:sldId id="269" r:id="rId14"/>
    <p:sldId id="286" r:id="rId15"/>
    <p:sldId id="297" r:id="rId16"/>
    <p:sldId id="268" r:id="rId17"/>
    <p:sldId id="270" r:id="rId18"/>
    <p:sldId id="272" r:id="rId19"/>
    <p:sldId id="273" r:id="rId20"/>
    <p:sldId id="274" r:id="rId21"/>
    <p:sldId id="275" r:id="rId22"/>
    <p:sldId id="282" r:id="rId23"/>
    <p:sldId id="277" r:id="rId24"/>
    <p:sldId id="276" r:id="rId25"/>
    <p:sldId id="299" r:id="rId26"/>
    <p:sldId id="278" r:id="rId27"/>
    <p:sldId id="293" r:id="rId28"/>
    <p:sldId id="281" r:id="rId29"/>
    <p:sldId id="279" r:id="rId30"/>
    <p:sldId id="285" r:id="rId31"/>
    <p:sldId id="287" r:id="rId32"/>
    <p:sldId id="289" r:id="rId33"/>
    <p:sldId id="300" r:id="rId34"/>
    <p:sldId id="288" r:id="rId35"/>
    <p:sldId id="290" r:id="rId36"/>
    <p:sldId id="296" r:id="rId37"/>
    <p:sldId id="302" r:id="rId38"/>
    <p:sldId id="304" r:id="rId39"/>
    <p:sldId id="305" r:id="rId40"/>
    <p:sldId id="295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14A1AB-E389-4E0C-89EB-D95F713C84C4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11F8E3-DA63-4199-9508-A62C06A06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 MEDICAL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CHIEF : PROF.DR. K. SENTHIL MD</a:t>
            </a:r>
          </a:p>
          <a:p>
            <a:pPr>
              <a:buNone/>
            </a:pPr>
            <a:r>
              <a:rPr lang="en-US" dirty="0" smtClean="0"/>
              <a:t> ASSOCIATE PROF : DR. K. MURALIDHARAN MD</a:t>
            </a:r>
          </a:p>
          <a:p>
            <a:pPr>
              <a:buNone/>
            </a:pPr>
            <a:r>
              <a:rPr lang="en-US" dirty="0" smtClean="0"/>
              <a:t>		 ASST PROF  : DR. V. MANIKANDAN MD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DR. C. RAMANAN MD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DR. S. SARAVANA MADAV MD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Tc</a:t>
            </a:r>
            <a:r>
              <a:rPr lang="en-US" dirty="0" smtClean="0"/>
              <a:t> – 10,800</a:t>
            </a:r>
          </a:p>
          <a:p>
            <a:r>
              <a:rPr lang="en-US" dirty="0" err="1" smtClean="0"/>
              <a:t>Hb</a:t>
            </a:r>
            <a:r>
              <a:rPr lang="en-US" dirty="0" smtClean="0"/>
              <a:t> – 11.1 </a:t>
            </a:r>
          </a:p>
          <a:p>
            <a:r>
              <a:rPr lang="en-US" dirty="0" smtClean="0"/>
              <a:t>PCV – 33</a:t>
            </a:r>
          </a:p>
          <a:p>
            <a:r>
              <a:rPr lang="en-US" dirty="0" smtClean="0"/>
              <a:t>Platelet – 3.3 </a:t>
            </a:r>
            <a:r>
              <a:rPr lang="en-US" dirty="0" err="1" smtClean="0"/>
              <a:t>lakhs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Urea – 28</a:t>
            </a:r>
          </a:p>
          <a:p>
            <a:r>
              <a:rPr lang="en-US" dirty="0" err="1" smtClean="0"/>
              <a:t>Creatinine</a:t>
            </a:r>
            <a:r>
              <a:rPr lang="en-US" dirty="0" smtClean="0"/>
              <a:t> – 0.9</a:t>
            </a:r>
          </a:p>
          <a:p>
            <a:endParaRPr lang="en-US" dirty="0"/>
          </a:p>
          <a:p>
            <a:r>
              <a:rPr lang="en-US" dirty="0" smtClean="0"/>
              <a:t>LFT - WNL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- 135 </a:t>
            </a:r>
          </a:p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- 3.6</a:t>
            </a:r>
          </a:p>
          <a:p>
            <a:r>
              <a:rPr lang="en-US" dirty="0" smtClean="0"/>
              <a:t>Ca</a:t>
            </a:r>
            <a:r>
              <a:rPr lang="en-US" baseline="30000" dirty="0" smtClean="0"/>
              <a:t>2+</a:t>
            </a:r>
            <a:r>
              <a:rPr lang="en-US" dirty="0" smtClean="0"/>
              <a:t> - 9.8</a:t>
            </a:r>
          </a:p>
          <a:p>
            <a:endParaRPr lang="en-US" dirty="0"/>
          </a:p>
          <a:p>
            <a:r>
              <a:rPr lang="en-US" dirty="0" smtClean="0"/>
              <a:t>PT – 19.4 sec</a:t>
            </a:r>
          </a:p>
          <a:p>
            <a:r>
              <a:rPr lang="en-US" dirty="0" smtClean="0"/>
              <a:t>INR – 1.4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APTT – 49.8 sec  </a:t>
            </a:r>
            <a:r>
              <a:rPr lang="en-US" dirty="0" smtClean="0"/>
              <a:t>(control – 32 sec)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MCV – 88.0 </a:t>
            </a:r>
            <a:r>
              <a:rPr lang="en-US" dirty="0" err="1" smtClean="0"/>
              <a:t>fL</a:t>
            </a:r>
            <a:endParaRPr lang="en-US" dirty="0" smtClean="0"/>
          </a:p>
          <a:p>
            <a:r>
              <a:rPr lang="en-US" dirty="0" smtClean="0"/>
              <a:t>MCH – 30.4 pg</a:t>
            </a:r>
          </a:p>
          <a:p>
            <a:r>
              <a:rPr lang="en-US" dirty="0" smtClean="0"/>
              <a:t>MCHC – 34.6 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RDW – 17.5%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RBC – </a:t>
            </a:r>
            <a:r>
              <a:rPr lang="en-US" dirty="0" err="1" smtClean="0"/>
              <a:t>normochromic</a:t>
            </a:r>
            <a:r>
              <a:rPr lang="en-US" dirty="0" smtClean="0"/>
              <a:t>, </a:t>
            </a:r>
            <a:r>
              <a:rPr lang="en-US" dirty="0" err="1" smtClean="0"/>
              <a:t>normocytic</a:t>
            </a:r>
            <a:endParaRPr lang="en-US" dirty="0" smtClean="0"/>
          </a:p>
          <a:p>
            <a:r>
              <a:rPr lang="en-US" dirty="0" smtClean="0"/>
              <a:t>WBC – count increased, </a:t>
            </a:r>
            <a:r>
              <a:rPr lang="en-US" dirty="0" err="1" smtClean="0"/>
              <a:t>neutrophilia</a:t>
            </a:r>
            <a:endParaRPr lang="en-US" dirty="0" smtClean="0"/>
          </a:p>
          <a:p>
            <a:r>
              <a:rPr lang="en-US" dirty="0" smtClean="0"/>
              <a:t>DC – 80/16/4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hemoparasites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VCTC – non reactive</a:t>
            </a:r>
          </a:p>
          <a:p>
            <a:r>
              <a:rPr lang="en-US" dirty="0" smtClean="0"/>
              <a:t>Viral marker - negative</a:t>
            </a:r>
          </a:p>
          <a:p>
            <a:r>
              <a:rPr lang="en-US" dirty="0" smtClean="0"/>
              <a:t>RPR – non reactive</a:t>
            </a:r>
          </a:p>
          <a:p>
            <a:endParaRPr lang="en-US" dirty="0"/>
          </a:p>
          <a:p>
            <a:r>
              <a:rPr lang="en-US" dirty="0" smtClean="0"/>
              <a:t>TFT -  </a:t>
            </a:r>
            <a:r>
              <a:rPr lang="en-US" dirty="0" err="1" smtClean="0"/>
              <a:t>euthyroid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Cholesterol – 139</a:t>
            </a:r>
          </a:p>
          <a:p>
            <a:r>
              <a:rPr lang="en-US" dirty="0" smtClean="0"/>
              <a:t>TGL – 143</a:t>
            </a:r>
          </a:p>
          <a:p>
            <a:r>
              <a:rPr lang="en-US" dirty="0" smtClean="0"/>
              <a:t>HDL – 25</a:t>
            </a:r>
          </a:p>
          <a:p>
            <a:r>
              <a:rPr lang="en-US" dirty="0" smtClean="0"/>
              <a:t>LDL – 98 </a:t>
            </a:r>
          </a:p>
          <a:p>
            <a:endParaRPr lang="en-US" dirty="0" smtClean="0"/>
          </a:p>
          <a:p>
            <a:r>
              <a:rPr lang="en-US" dirty="0" smtClean="0"/>
              <a:t>Total proteins – 4.88</a:t>
            </a:r>
          </a:p>
          <a:p>
            <a:r>
              <a:rPr lang="en-US" dirty="0" smtClean="0"/>
              <a:t>Albumin – 2.0</a:t>
            </a:r>
          </a:p>
          <a:p>
            <a:r>
              <a:rPr lang="en-US" dirty="0" smtClean="0"/>
              <a:t>Globulin – 2.88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Sr</a:t>
            </a:r>
            <a:r>
              <a:rPr lang="en-US" b="1" dirty="0" smtClean="0">
                <a:solidFill>
                  <a:srgbClr val="FF0000"/>
                </a:solidFill>
              </a:rPr>
              <a:t> amylase – 507 U/L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Subacute</a:t>
            </a:r>
            <a:r>
              <a:rPr lang="en-US" dirty="0" smtClean="0">
                <a:solidFill>
                  <a:srgbClr val="FF0000"/>
                </a:solidFill>
              </a:rPr>
              <a:t> infarct </a:t>
            </a:r>
            <a:r>
              <a:rPr lang="en-US" dirty="0" smtClean="0"/>
              <a:t>noted in right </a:t>
            </a:r>
            <a:r>
              <a:rPr lang="en-US" dirty="0" err="1" smtClean="0"/>
              <a:t>perisylvian</a:t>
            </a:r>
            <a:r>
              <a:rPr lang="en-US" dirty="0" smtClean="0"/>
              <a:t>, adjacent frontal and temporal cortical and </a:t>
            </a:r>
            <a:r>
              <a:rPr lang="en-US" dirty="0" err="1" smtClean="0"/>
              <a:t>subcortical</a:t>
            </a:r>
            <a:r>
              <a:rPr lang="en-US" dirty="0" smtClean="0"/>
              <a:t> regions</a:t>
            </a:r>
          </a:p>
          <a:p>
            <a:endParaRPr lang="en-US" dirty="0"/>
          </a:p>
        </p:txBody>
      </p:sp>
      <p:pic>
        <p:nvPicPr>
          <p:cNvPr id="1026" name="Picture 2" descr="C:\Users\Matrix\Desktop\Malaisamy homocystinuria\IMG_20210724_1505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528608" cy="339645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486400" y="25908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USG abdomen : </a:t>
            </a:r>
          </a:p>
          <a:p>
            <a:pPr lvl="1"/>
            <a:r>
              <a:rPr lang="en-US" dirty="0" smtClean="0"/>
              <a:t>Liver, spleen, kidney appears normal</a:t>
            </a:r>
          </a:p>
          <a:p>
            <a:pPr lvl="1"/>
            <a:r>
              <a:rPr lang="en-US" dirty="0" smtClean="0"/>
              <a:t>moderate free fluid noted</a:t>
            </a:r>
          </a:p>
          <a:p>
            <a:pPr lvl="1"/>
            <a:r>
              <a:rPr lang="en-US" dirty="0" smtClean="0"/>
              <a:t>diffuse peritoneal thickening with </a:t>
            </a:r>
            <a:r>
              <a:rPr lang="en-US" b="1" dirty="0" err="1" smtClean="0"/>
              <a:t>omental</a:t>
            </a:r>
            <a:r>
              <a:rPr lang="en-US" b="1" dirty="0" smtClean="0"/>
              <a:t> calcifications</a:t>
            </a:r>
            <a:r>
              <a:rPr lang="en-US" dirty="0" smtClean="0"/>
              <a:t> noted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CT chest</a:t>
            </a:r>
          </a:p>
          <a:p>
            <a:pPr lvl="1"/>
            <a:r>
              <a:rPr lang="en-US" dirty="0" err="1" smtClean="0"/>
              <a:t>Rt</a:t>
            </a:r>
            <a:r>
              <a:rPr lang="en-US" dirty="0" smtClean="0"/>
              <a:t> UL and Lt LL fibrotic strands noted</a:t>
            </a:r>
          </a:p>
          <a:p>
            <a:pPr lvl="1"/>
            <a:r>
              <a:rPr lang="en-US" dirty="0" smtClean="0"/>
              <a:t>Lt LL peripheral minimal GGO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CORADS 3 </a:t>
            </a:r>
            <a:r>
              <a:rPr lang="en-US" dirty="0" smtClean="0"/>
              <a:t>– 5% lung involvement</a:t>
            </a:r>
          </a:p>
          <a:p>
            <a:pPr lvl="1"/>
            <a:r>
              <a:rPr lang="en-US" dirty="0" smtClean="0"/>
              <a:t>Left minimal pleural effusion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COVID RT-PCR – </a:t>
            </a:r>
            <a:r>
              <a:rPr lang="en-US" b="1" dirty="0" smtClean="0">
                <a:solidFill>
                  <a:srgbClr val="FF0000"/>
                </a:solidFill>
              </a:rPr>
              <a:t>negative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Ascitic</a:t>
            </a:r>
            <a:r>
              <a:rPr lang="en-US" dirty="0" smtClean="0"/>
              <a:t> fluid analysis</a:t>
            </a:r>
          </a:p>
          <a:p>
            <a:pPr lvl="1"/>
            <a:r>
              <a:rPr lang="en-US" dirty="0" smtClean="0"/>
              <a:t>Protein – 3.2 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Sugar – 87 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Amylase – </a:t>
            </a:r>
            <a:r>
              <a:rPr lang="en-US" b="1" dirty="0" smtClean="0">
                <a:solidFill>
                  <a:srgbClr val="FF0000"/>
                </a:solidFill>
              </a:rPr>
              <a:t>4800 U/L</a:t>
            </a:r>
          </a:p>
          <a:p>
            <a:pPr lvl="1"/>
            <a:r>
              <a:rPr lang="en-US" dirty="0" smtClean="0"/>
              <a:t>ADA – 12.7 U/L</a:t>
            </a:r>
          </a:p>
          <a:p>
            <a:pPr lvl="1"/>
            <a:r>
              <a:rPr lang="en-US" dirty="0" smtClean="0"/>
              <a:t>Cells – 250; N-43%; L-57%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Pleura fluid analysis</a:t>
            </a:r>
          </a:p>
          <a:p>
            <a:pPr lvl="1"/>
            <a:r>
              <a:rPr lang="en-US" dirty="0" smtClean="0"/>
              <a:t>Protein – 1.8 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Sugar – 74 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Amylase – </a:t>
            </a:r>
            <a:r>
              <a:rPr lang="en-US" b="1" dirty="0" smtClean="0">
                <a:solidFill>
                  <a:srgbClr val="FF0000"/>
                </a:solidFill>
              </a:rPr>
              <a:t>869 U/L</a:t>
            </a:r>
          </a:p>
          <a:p>
            <a:pPr lvl="1"/>
            <a:r>
              <a:rPr lang="en-US" dirty="0" smtClean="0"/>
              <a:t>Cholesterol – 85 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TGL – 58 mg/</a:t>
            </a:r>
            <a:r>
              <a:rPr lang="en-US" dirty="0" err="1" smtClean="0"/>
              <a:t>dL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abdomen plain </a:t>
            </a:r>
          </a:p>
          <a:p>
            <a:pPr lvl="1"/>
            <a:r>
              <a:rPr lang="en-US" dirty="0" smtClean="0"/>
              <a:t>Pancreas – appears enlarged, especially tail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Pancreatic and </a:t>
            </a:r>
            <a:r>
              <a:rPr lang="en-US" b="1" dirty="0" err="1" smtClean="0">
                <a:solidFill>
                  <a:srgbClr val="FF0000"/>
                </a:solidFill>
              </a:rPr>
              <a:t>peripancreatic</a:t>
            </a:r>
            <a:r>
              <a:rPr lang="en-US" b="1" dirty="0" smtClean="0">
                <a:solidFill>
                  <a:srgbClr val="FF0000"/>
                </a:solidFill>
              </a:rPr>
              <a:t> inflammatory changes</a:t>
            </a:r>
            <a:r>
              <a:rPr lang="en-US" dirty="0" smtClean="0"/>
              <a:t> noted in distal body and tail with focal </a:t>
            </a:r>
            <a:r>
              <a:rPr lang="en-US" dirty="0" err="1" smtClean="0"/>
              <a:t>intraparenchymal</a:t>
            </a:r>
            <a:r>
              <a:rPr lang="en-US" dirty="0" smtClean="0"/>
              <a:t> collection</a:t>
            </a:r>
          </a:p>
          <a:p>
            <a:pPr lvl="1"/>
            <a:r>
              <a:rPr lang="en-US" dirty="0" smtClean="0"/>
              <a:t>Tiny calcifications noted in greater </a:t>
            </a:r>
            <a:r>
              <a:rPr lang="en-US" dirty="0" err="1" smtClean="0"/>
              <a:t>omentum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Gross free fluid in abdomen +</a:t>
            </a:r>
          </a:p>
          <a:p>
            <a:pPr lvl="1"/>
            <a:r>
              <a:rPr lang="en-US" dirty="0" smtClean="0"/>
              <a:t>Diffuse </a:t>
            </a:r>
            <a:r>
              <a:rPr lang="en-US" dirty="0" err="1" smtClean="0"/>
              <a:t>omental</a:t>
            </a:r>
            <a:r>
              <a:rPr lang="en-US" dirty="0" smtClean="0"/>
              <a:t> inflammatory changes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CECT abdomen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Visualised</a:t>
            </a:r>
            <a:r>
              <a:rPr lang="en-US" dirty="0" smtClean="0"/>
              <a:t> thorax –filling defect in apex of RV, p/o </a:t>
            </a:r>
            <a:r>
              <a:rPr lang="en-US" b="1" dirty="0" err="1" smtClean="0">
                <a:solidFill>
                  <a:srgbClr val="FF0000"/>
                </a:solidFill>
              </a:rPr>
              <a:t>intraventricular</a:t>
            </a:r>
            <a:r>
              <a:rPr lang="en-US" b="1" dirty="0" smtClean="0">
                <a:solidFill>
                  <a:srgbClr val="FF0000"/>
                </a:solidFill>
              </a:rPr>
              <a:t> thrombus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Splenic</a:t>
            </a:r>
            <a:r>
              <a:rPr lang="en-US" b="1" dirty="0" smtClean="0">
                <a:solidFill>
                  <a:srgbClr val="FF0000"/>
                </a:solidFill>
              </a:rPr>
              <a:t> artery thrombosis </a:t>
            </a:r>
            <a:r>
              <a:rPr lang="en-US" dirty="0" smtClean="0"/>
              <a:t>with large </a:t>
            </a:r>
            <a:r>
              <a:rPr lang="en-US" dirty="0" err="1" smtClean="0"/>
              <a:t>splenic</a:t>
            </a:r>
            <a:r>
              <a:rPr lang="en-US" dirty="0" smtClean="0"/>
              <a:t> infarct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Focal pancreatitis </a:t>
            </a:r>
            <a:r>
              <a:rPr lang="en-US" dirty="0" smtClean="0"/>
              <a:t>in tail of pancreas</a:t>
            </a:r>
          </a:p>
          <a:p>
            <a:r>
              <a:rPr lang="en-US" dirty="0" err="1" smtClean="0"/>
              <a:t>Atheromatous</a:t>
            </a:r>
            <a:r>
              <a:rPr lang="en-US" dirty="0" smtClean="0"/>
              <a:t> wall calcifications at bifurcation of abdominal aorta, right common iliac and inferior </a:t>
            </a:r>
            <a:r>
              <a:rPr lang="en-US" dirty="0" err="1" smtClean="0"/>
              <a:t>mesentric</a:t>
            </a:r>
            <a:r>
              <a:rPr lang="en-US" dirty="0" smtClean="0"/>
              <a:t> artery origin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IMA not </a:t>
            </a:r>
            <a:r>
              <a:rPr lang="en-US" b="1" dirty="0" err="1" smtClean="0">
                <a:solidFill>
                  <a:srgbClr val="FF0000"/>
                </a:solidFill>
              </a:rPr>
              <a:t>opacified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atrix\Desktop\Malaisamy homocystinuria\IMG_20210724_1507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81200"/>
            <a:ext cx="4528608" cy="3396456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4610100" y="2705100"/>
            <a:ext cx="533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905500" y="43815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chambers and valves are normal</a:t>
            </a:r>
          </a:p>
          <a:p>
            <a:r>
              <a:rPr lang="en-US" dirty="0" smtClean="0"/>
              <a:t>EF – 60 %</a:t>
            </a:r>
          </a:p>
          <a:p>
            <a:r>
              <a:rPr lang="en-US" dirty="0" smtClean="0"/>
              <a:t>No evidence of thrombus in RA, RV and MPA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IVC – </a:t>
            </a:r>
            <a:r>
              <a:rPr lang="en-US" b="1" dirty="0" err="1" smtClean="0">
                <a:solidFill>
                  <a:srgbClr val="FF0000"/>
                </a:solidFill>
              </a:rPr>
              <a:t>heterogenous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echogenic</a:t>
            </a:r>
            <a:r>
              <a:rPr lang="en-US" b="1" dirty="0" smtClean="0">
                <a:solidFill>
                  <a:srgbClr val="FF0000"/>
                </a:solidFill>
              </a:rPr>
              <a:t> mass seen – p/o thrombus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27 yrs old male, coolie, was brought with chief complaints of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Weakness of left UL &amp; LL x 4 days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Abdominal pain &amp; abdominal distension x 4 days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Carotid artery </a:t>
            </a:r>
            <a:r>
              <a:rPr lang="en-US" dirty="0" err="1" smtClean="0"/>
              <a:t>doppler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Intimal</a:t>
            </a:r>
            <a:r>
              <a:rPr lang="en-US" dirty="0" smtClean="0"/>
              <a:t> thickness of CCA 0.08 cm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Minimal </a:t>
            </a:r>
            <a:r>
              <a:rPr lang="en-US" b="1" dirty="0" err="1" smtClean="0">
                <a:solidFill>
                  <a:srgbClr val="FF0000"/>
                </a:solidFill>
              </a:rPr>
              <a:t>atheromatous</a:t>
            </a:r>
            <a:r>
              <a:rPr lang="en-US" b="1" dirty="0" smtClean="0">
                <a:solidFill>
                  <a:srgbClr val="FF0000"/>
                </a:solidFill>
              </a:rPr>
              <a:t> plaque formation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with calcification</a:t>
            </a:r>
            <a:r>
              <a:rPr lang="en-US" dirty="0" smtClean="0"/>
              <a:t> in the posterior wall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Intimal</a:t>
            </a:r>
            <a:r>
              <a:rPr lang="en-US" dirty="0" smtClean="0"/>
              <a:t> thickness of CCA 0.11 cm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Minimal </a:t>
            </a:r>
            <a:r>
              <a:rPr lang="en-US" b="1" dirty="0" err="1" smtClean="0">
                <a:solidFill>
                  <a:srgbClr val="FF0000"/>
                </a:solidFill>
              </a:rPr>
              <a:t>atheromatous</a:t>
            </a:r>
            <a:r>
              <a:rPr lang="en-US" b="1" dirty="0" smtClean="0">
                <a:solidFill>
                  <a:srgbClr val="FF0000"/>
                </a:solidFill>
              </a:rPr>
              <a:t> plaque formation with calcification</a:t>
            </a:r>
            <a:r>
              <a:rPr lang="en-US" dirty="0" smtClean="0"/>
              <a:t> involving the posterior wall CCA and carotid bulb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Right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Left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B/L lower limb </a:t>
            </a:r>
            <a:r>
              <a:rPr lang="en-US" dirty="0" err="1" smtClean="0"/>
              <a:t>doppler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Arterial </a:t>
            </a:r>
            <a:r>
              <a:rPr lang="en-US" dirty="0" err="1" smtClean="0"/>
              <a:t>doppler</a:t>
            </a:r>
            <a:r>
              <a:rPr lang="en-US" dirty="0" smtClean="0"/>
              <a:t> – </a:t>
            </a:r>
            <a:r>
              <a:rPr lang="en-US" dirty="0" err="1" smtClean="0"/>
              <a:t>b/l</a:t>
            </a:r>
            <a:r>
              <a:rPr lang="en-US" dirty="0" smtClean="0"/>
              <a:t> normal </a:t>
            </a:r>
            <a:r>
              <a:rPr lang="en-US" dirty="0" err="1" smtClean="0"/>
              <a:t>triphasic</a:t>
            </a:r>
            <a:r>
              <a:rPr lang="en-US" dirty="0" smtClean="0"/>
              <a:t> flow and wave pattern demonstrated</a:t>
            </a:r>
          </a:p>
          <a:p>
            <a:r>
              <a:rPr lang="en-US" dirty="0" smtClean="0"/>
              <a:t>Venous </a:t>
            </a:r>
            <a:r>
              <a:rPr lang="en-US" dirty="0" err="1" smtClean="0"/>
              <a:t>doppler</a:t>
            </a:r>
            <a:r>
              <a:rPr lang="en-US" dirty="0" smtClean="0"/>
              <a:t> – </a:t>
            </a:r>
            <a:r>
              <a:rPr lang="en-US" dirty="0" err="1" smtClean="0"/>
              <a:t>b/l</a:t>
            </a:r>
            <a:r>
              <a:rPr lang="en-US" dirty="0" smtClean="0"/>
              <a:t> no evidence of DVT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CVA – </a:t>
            </a:r>
            <a:r>
              <a:rPr lang="en-US" dirty="0" err="1" smtClean="0"/>
              <a:t>ischaemic</a:t>
            </a:r>
            <a:r>
              <a:rPr lang="en-US" dirty="0" smtClean="0"/>
              <a:t> stroke</a:t>
            </a:r>
          </a:p>
          <a:p>
            <a:r>
              <a:rPr lang="en-US" dirty="0" err="1" smtClean="0"/>
              <a:t>Splenic</a:t>
            </a:r>
            <a:r>
              <a:rPr lang="en-US" dirty="0" smtClean="0"/>
              <a:t> infarct with </a:t>
            </a:r>
            <a:r>
              <a:rPr lang="en-US" dirty="0" err="1" smtClean="0"/>
              <a:t>splenic</a:t>
            </a:r>
            <a:r>
              <a:rPr lang="en-US" dirty="0" smtClean="0"/>
              <a:t> artery thrombosis</a:t>
            </a:r>
          </a:p>
          <a:p>
            <a:r>
              <a:rPr lang="en-US" dirty="0" smtClean="0"/>
              <a:t>Acute pancreatitis with </a:t>
            </a:r>
            <a:r>
              <a:rPr lang="en-US" dirty="0" err="1" smtClean="0"/>
              <a:t>ascites</a:t>
            </a:r>
            <a:r>
              <a:rPr lang="en-US" dirty="0" smtClean="0"/>
              <a:t> and left mild pleural effusion</a:t>
            </a:r>
          </a:p>
          <a:p>
            <a:r>
              <a:rPr lang="en-US" dirty="0" smtClean="0"/>
              <a:t>IVC Thrombosis</a:t>
            </a:r>
          </a:p>
          <a:p>
            <a:r>
              <a:rPr lang="en-US" dirty="0" smtClean="0"/>
              <a:t>Early </a:t>
            </a:r>
            <a:r>
              <a:rPr lang="en-US" dirty="0" err="1" smtClean="0"/>
              <a:t>atheromatous</a:t>
            </a:r>
            <a:r>
              <a:rPr lang="en-US" dirty="0" smtClean="0"/>
              <a:t> changes </a:t>
            </a:r>
          </a:p>
          <a:p>
            <a:r>
              <a:rPr lang="en-US" dirty="0" err="1" smtClean="0"/>
              <a:t>Hypercoagulable</a:t>
            </a:r>
            <a:r>
              <a:rPr lang="en-US" dirty="0" smtClean="0"/>
              <a:t> state – involving both artery and vein; predominantly arterial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given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NPO</a:t>
            </a:r>
          </a:p>
          <a:p>
            <a:r>
              <a:rPr lang="en-US" dirty="0" smtClean="0"/>
              <a:t>Adequate hydration </a:t>
            </a:r>
          </a:p>
          <a:p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Ceftriaxone</a:t>
            </a:r>
            <a:r>
              <a:rPr lang="en-US" dirty="0" smtClean="0"/>
              <a:t> 1gm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Inj. </a:t>
            </a:r>
            <a:r>
              <a:rPr lang="en-US" dirty="0" err="1" smtClean="0"/>
              <a:t>Pantoprazole</a:t>
            </a:r>
            <a:r>
              <a:rPr lang="en-US" dirty="0" smtClean="0"/>
              <a:t> 40 mg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sz="2800" dirty="0" smtClean="0"/>
              <a:t>T. Aspirin 150 mg OD</a:t>
            </a:r>
          </a:p>
          <a:p>
            <a:r>
              <a:rPr lang="en-US" sz="2800" dirty="0" smtClean="0"/>
              <a:t>T. </a:t>
            </a:r>
            <a:r>
              <a:rPr lang="en-US" sz="2800" dirty="0" err="1" smtClean="0"/>
              <a:t>Atorvostatin</a:t>
            </a:r>
            <a:r>
              <a:rPr lang="en-US" sz="2800" dirty="0" smtClean="0"/>
              <a:t> 10 mg 4 HS</a:t>
            </a:r>
          </a:p>
          <a:p>
            <a:r>
              <a:rPr lang="en-US" sz="2800" dirty="0" err="1" smtClean="0"/>
              <a:t>Inj</a:t>
            </a:r>
            <a:r>
              <a:rPr lang="en-US" sz="2800" dirty="0" smtClean="0"/>
              <a:t> Heparin 5000 U iv QID</a:t>
            </a:r>
          </a:p>
          <a:p>
            <a:r>
              <a:rPr lang="en-US" sz="2800" dirty="0" smtClean="0"/>
              <a:t>T. </a:t>
            </a:r>
            <a:r>
              <a:rPr lang="en-US" sz="2800" dirty="0" err="1" smtClean="0"/>
              <a:t>Acitrom</a:t>
            </a:r>
            <a:r>
              <a:rPr lang="en-US" sz="2800" dirty="0" smtClean="0"/>
              <a:t> 2 mg 0 – 0 – 1 – 0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To continue anti platelets and </a:t>
            </a:r>
            <a:r>
              <a:rPr lang="en-US" dirty="0" err="1" smtClean="0"/>
              <a:t>statins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Conservative </a:t>
            </a:r>
            <a:r>
              <a:rPr lang="en-US" dirty="0" smtClean="0"/>
              <a:t>management</a:t>
            </a:r>
          </a:p>
          <a:p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Octreotide</a:t>
            </a:r>
            <a:r>
              <a:rPr lang="en-US" dirty="0" smtClean="0"/>
              <a:t> 100 mcg sc TDS</a:t>
            </a:r>
          </a:p>
          <a:p>
            <a:r>
              <a:rPr lang="en-US" dirty="0" smtClean="0"/>
              <a:t>To do MRCP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Neurologist opinion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GE </a:t>
            </a:r>
            <a:r>
              <a:rPr lang="en-US" dirty="0" smtClean="0"/>
              <a:t>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Advised Conservative management for pancreatitis and </a:t>
            </a:r>
            <a:r>
              <a:rPr lang="en-US" dirty="0" err="1" smtClean="0"/>
              <a:t>splenic</a:t>
            </a:r>
            <a:r>
              <a:rPr lang="en-US" dirty="0" smtClean="0"/>
              <a:t> infarct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Advised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β2 glycoprotein antibody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Protein C, S levels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Anti thrombin III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Factor V Leiden mutation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Surgery and S</a:t>
            </a:r>
            <a:r>
              <a:rPr lang="en-US" dirty="0" smtClean="0"/>
              <a:t>GE </a:t>
            </a:r>
            <a:r>
              <a:rPr lang="en-US" dirty="0" smtClean="0"/>
              <a:t>opinion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Rheumatology opinion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Inj</a:t>
            </a:r>
            <a:r>
              <a:rPr lang="en-US" dirty="0" smtClean="0"/>
              <a:t> Heparin 5000 u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To continue other line of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Fundus</a:t>
            </a:r>
            <a:r>
              <a:rPr lang="en-US" dirty="0" smtClean="0"/>
              <a:t> examination was normal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Vascular surgeon opinion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Ophthal</a:t>
            </a:r>
            <a:r>
              <a:rPr lang="en-US" dirty="0" smtClean="0"/>
              <a:t> opinion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Multiple </a:t>
            </a:r>
            <a:r>
              <a:rPr lang="en-US" b="1" dirty="0" err="1" smtClean="0">
                <a:solidFill>
                  <a:srgbClr val="FF0000"/>
                </a:solidFill>
              </a:rPr>
              <a:t>subacute</a:t>
            </a:r>
            <a:r>
              <a:rPr lang="en-US" b="1" dirty="0" smtClean="0">
                <a:solidFill>
                  <a:srgbClr val="FF0000"/>
                </a:solidFill>
              </a:rPr>
              <a:t> infarct </a:t>
            </a:r>
            <a:r>
              <a:rPr lang="en-US" dirty="0" smtClean="0"/>
              <a:t>noted involving cortical and </a:t>
            </a:r>
            <a:r>
              <a:rPr lang="en-US" dirty="0" err="1" smtClean="0"/>
              <a:t>subcortical</a:t>
            </a:r>
            <a:r>
              <a:rPr lang="en-US" dirty="0" smtClean="0"/>
              <a:t> regions of right frontal lobe, insular cortex, caudate nucleus, </a:t>
            </a:r>
            <a:r>
              <a:rPr lang="en-US" dirty="0" err="1" smtClean="0"/>
              <a:t>lentiform</a:t>
            </a:r>
            <a:r>
              <a:rPr lang="en-US" dirty="0" smtClean="0"/>
              <a:t> nucleus, posterior limb of internal capsule, thalamus, hippocampus and right </a:t>
            </a:r>
            <a:r>
              <a:rPr lang="en-US" dirty="0" err="1" smtClean="0"/>
              <a:t>crus</a:t>
            </a:r>
            <a:r>
              <a:rPr lang="en-US" dirty="0" smtClean="0"/>
              <a:t> of midbrain</a:t>
            </a:r>
          </a:p>
          <a:p>
            <a:endParaRPr lang="en-US" dirty="0" smtClean="0"/>
          </a:p>
          <a:p>
            <a:r>
              <a:rPr lang="en-US" dirty="0" smtClean="0"/>
              <a:t>Right frontal lobe showing areas of hemorrhagic transformation</a:t>
            </a:r>
          </a:p>
          <a:p>
            <a:endParaRPr lang="en-US" dirty="0" smtClean="0"/>
          </a:p>
          <a:p>
            <a:r>
              <a:rPr lang="en-US" dirty="0" smtClean="0"/>
              <a:t>MRA/MRV-normal</a:t>
            </a:r>
            <a:endParaRPr lang="en-US" dirty="0"/>
          </a:p>
        </p:txBody>
      </p:sp>
      <p:pic>
        <p:nvPicPr>
          <p:cNvPr id="1026" name="Picture 2" descr="C:\Users\Matrix\Desktop\Malaisamy homocystinuria\IMG_20210724_1509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2417763"/>
            <a:ext cx="3886200" cy="29146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7620000" y="33528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3600" y="41910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T. </a:t>
            </a:r>
            <a:r>
              <a:rPr lang="en-US" dirty="0" err="1" smtClean="0"/>
              <a:t>Clopidogrel</a:t>
            </a:r>
            <a:r>
              <a:rPr lang="en-US" dirty="0" smtClean="0"/>
              <a:t> 75 mg OD can be started </a:t>
            </a:r>
          </a:p>
          <a:p>
            <a:r>
              <a:rPr lang="en-US" dirty="0" smtClean="0"/>
              <a:t>To continue </a:t>
            </a:r>
            <a:r>
              <a:rPr lang="en-US" dirty="0" err="1" smtClean="0"/>
              <a:t>statin</a:t>
            </a:r>
            <a:r>
              <a:rPr lang="en-US" dirty="0" smtClean="0"/>
              <a:t> and other line of management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Neurology 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ANA – Negative</a:t>
            </a:r>
          </a:p>
          <a:p>
            <a:endParaRPr lang="en-US" dirty="0" smtClean="0"/>
          </a:p>
          <a:p>
            <a:r>
              <a:rPr lang="en-US" dirty="0" smtClean="0"/>
              <a:t>APLA –  </a:t>
            </a:r>
            <a:r>
              <a:rPr lang="en-US" dirty="0" err="1" smtClean="0"/>
              <a:t>cardiolipin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 &amp;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smtClean="0">
                <a:latin typeface="Times New Roman"/>
                <a:cs typeface="Times New Roman"/>
              </a:rPr>
              <a:t>– negative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             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2 glycoprotein </a:t>
            </a:r>
            <a:r>
              <a:rPr lang="en-US" dirty="0" err="1" smtClean="0">
                <a:latin typeface="Times New Roman"/>
                <a:cs typeface="Times New Roman"/>
              </a:rPr>
              <a:t>IgG</a:t>
            </a:r>
            <a:r>
              <a:rPr lang="en-US" dirty="0" smtClean="0">
                <a:latin typeface="Times New Roman"/>
                <a:cs typeface="Times New Roman"/>
              </a:rPr>
              <a:t> &amp;</a:t>
            </a:r>
            <a:r>
              <a:rPr lang="en-US" dirty="0" err="1" smtClean="0">
                <a:latin typeface="Times New Roman"/>
                <a:cs typeface="Times New Roman"/>
              </a:rPr>
              <a:t>IgM</a:t>
            </a:r>
            <a:r>
              <a:rPr lang="en-US" dirty="0" smtClean="0">
                <a:latin typeface="Times New Roman"/>
                <a:cs typeface="Times New Roman"/>
              </a:rPr>
              <a:t>- negative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					    </a:t>
            </a:r>
            <a:r>
              <a:rPr lang="en-US" dirty="0" err="1" smtClean="0">
                <a:latin typeface="Times New Roman"/>
                <a:cs typeface="Times New Roman"/>
              </a:rPr>
              <a:t>IgA</a:t>
            </a:r>
            <a:r>
              <a:rPr lang="en-US" dirty="0" smtClean="0">
                <a:latin typeface="Times New Roman"/>
                <a:cs typeface="Times New Roman"/>
              </a:rPr>
              <a:t> – 20.96 (&lt; 20.0)</a:t>
            </a:r>
          </a:p>
          <a:p>
            <a:endParaRPr lang="en-US" dirty="0"/>
          </a:p>
          <a:p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 antibody – </a:t>
            </a:r>
            <a:r>
              <a:rPr lang="en-US" b="1" dirty="0" smtClean="0">
                <a:solidFill>
                  <a:srgbClr val="FF0000"/>
                </a:solidFill>
              </a:rPr>
              <a:t>159</a:t>
            </a:r>
          </a:p>
          <a:p>
            <a:endParaRPr lang="en-US" dirty="0"/>
          </a:p>
          <a:p>
            <a:r>
              <a:rPr lang="en-US" dirty="0" err="1" smtClean="0"/>
              <a:t>Homocysteine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20.9 µmol/L </a:t>
            </a:r>
            <a:r>
              <a:rPr lang="en-US" dirty="0" smtClean="0"/>
              <a:t>( 4.4 – 10.8)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presenting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Patient was brought with c/o </a:t>
            </a:r>
            <a:r>
              <a:rPr lang="en-US" b="1" dirty="0" smtClean="0">
                <a:solidFill>
                  <a:srgbClr val="FF0000"/>
                </a:solidFill>
              </a:rPr>
              <a:t>inability to use left UL &amp; LL x 4 days; </a:t>
            </a:r>
            <a:r>
              <a:rPr lang="en-US" dirty="0" smtClean="0"/>
              <a:t>sudden onset; non progressive</a:t>
            </a:r>
          </a:p>
          <a:p>
            <a:r>
              <a:rPr lang="en-US" dirty="0" smtClean="0"/>
              <a:t>Patient didn’t seek any medical advice for 4 days for the weakness and was brought after 4 days only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H/o abdominal pain </a:t>
            </a:r>
            <a:r>
              <a:rPr lang="en-US" dirty="0" smtClean="0"/>
              <a:t>– diffuse, dull aching</a:t>
            </a:r>
          </a:p>
          <a:p>
            <a:r>
              <a:rPr lang="en-US" dirty="0" smtClean="0"/>
              <a:t>H/o abdominal distension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Patient was discharged and advised routine follow up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Patient presented with seizures (GTCS), right </a:t>
            </a:r>
            <a:r>
              <a:rPr lang="en-US" dirty="0" err="1" smtClean="0"/>
              <a:t>hemiplegia</a:t>
            </a:r>
            <a:r>
              <a:rPr lang="en-US" dirty="0" smtClean="0"/>
              <a:t> with GCS 5/15 after 1 month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Repeat CT showed recurrent </a:t>
            </a:r>
            <a:r>
              <a:rPr lang="en-US" dirty="0" err="1" smtClean="0"/>
              <a:t>ischaemic</a:t>
            </a:r>
            <a:r>
              <a:rPr lang="en-US" dirty="0" smtClean="0"/>
              <a:t> stroke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Further evaluation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67200" y="2209800"/>
            <a:ext cx="228600" cy="304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43400" y="3810000"/>
            <a:ext cx="228600" cy="304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4876800"/>
            <a:ext cx="228600" cy="304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brain</a:t>
            </a:r>
            <a:endParaRPr lang="en-US" dirty="0"/>
          </a:p>
        </p:txBody>
      </p:sp>
      <p:pic>
        <p:nvPicPr>
          <p:cNvPr id="3074" name="Picture 2" descr="C:\Users\Matrix\Desktop\Malaisamy homocystinuria\IMG_20210724_1510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630208" cy="3472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Gliotic</a:t>
            </a:r>
            <a:r>
              <a:rPr lang="en-US" dirty="0" smtClean="0"/>
              <a:t> foci noted in right </a:t>
            </a:r>
            <a:r>
              <a:rPr lang="en-US" dirty="0" err="1" smtClean="0"/>
              <a:t>frontoparietal</a:t>
            </a:r>
            <a:r>
              <a:rPr lang="en-US" dirty="0" smtClean="0"/>
              <a:t> region – </a:t>
            </a:r>
            <a:r>
              <a:rPr lang="en-US" b="1" dirty="0" smtClean="0">
                <a:solidFill>
                  <a:srgbClr val="FF0000"/>
                </a:solidFill>
              </a:rPr>
              <a:t>chronic infarct</a:t>
            </a:r>
          </a:p>
          <a:p>
            <a:r>
              <a:rPr lang="en-US" dirty="0" smtClean="0"/>
              <a:t>Abnormal area of </a:t>
            </a:r>
            <a:r>
              <a:rPr lang="en-US" dirty="0" err="1" smtClean="0"/>
              <a:t>hypodensity</a:t>
            </a:r>
            <a:r>
              <a:rPr lang="en-US" dirty="0" smtClean="0"/>
              <a:t> noted in left </a:t>
            </a:r>
            <a:r>
              <a:rPr lang="en-US" dirty="0" err="1" smtClean="0"/>
              <a:t>capsuloganglionic</a:t>
            </a:r>
            <a:r>
              <a:rPr lang="en-US" dirty="0" smtClean="0"/>
              <a:t> region with midline shift m/s 6mm – </a:t>
            </a:r>
            <a:r>
              <a:rPr lang="en-US" b="1" dirty="0" err="1" smtClean="0">
                <a:solidFill>
                  <a:srgbClr val="FF0000"/>
                </a:solidFill>
              </a:rPr>
              <a:t>subacute</a:t>
            </a:r>
            <a:r>
              <a:rPr lang="en-US" b="1" dirty="0" smtClean="0">
                <a:solidFill>
                  <a:srgbClr val="FF0000"/>
                </a:solidFill>
              </a:rPr>
              <a:t> infarct involving left MCA territory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0" y="38862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600200" y="35052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Tc</a:t>
            </a:r>
            <a:r>
              <a:rPr lang="en-US" dirty="0" smtClean="0"/>
              <a:t> – 12,900</a:t>
            </a:r>
          </a:p>
          <a:p>
            <a:r>
              <a:rPr lang="en-US" dirty="0" smtClean="0"/>
              <a:t>HB – 10.8</a:t>
            </a:r>
          </a:p>
          <a:p>
            <a:r>
              <a:rPr lang="en-US" dirty="0" smtClean="0"/>
              <a:t>PCV – 34%</a:t>
            </a:r>
          </a:p>
          <a:p>
            <a:r>
              <a:rPr lang="en-US" dirty="0" smtClean="0"/>
              <a:t>Platelet – 5.4 </a:t>
            </a:r>
            <a:r>
              <a:rPr lang="en-US" dirty="0" err="1" smtClean="0"/>
              <a:t>lakhs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Sr</a:t>
            </a:r>
            <a:r>
              <a:rPr lang="en-US" dirty="0" smtClean="0"/>
              <a:t> amylase – 41 U/L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Cholesterol – 129</a:t>
            </a:r>
          </a:p>
          <a:p>
            <a:r>
              <a:rPr lang="en-US" dirty="0" smtClean="0"/>
              <a:t>TGL – 97 </a:t>
            </a:r>
          </a:p>
          <a:p>
            <a:endParaRPr lang="en-US" dirty="0" smtClean="0"/>
          </a:p>
          <a:p>
            <a:r>
              <a:rPr lang="en-US" dirty="0" smtClean="0"/>
              <a:t>CRP – </a:t>
            </a:r>
            <a:r>
              <a:rPr lang="en-US" b="1" dirty="0" smtClean="0">
                <a:solidFill>
                  <a:srgbClr val="FF0000"/>
                </a:solidFill>
              </a:rPr>
              <a:t>102.9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PT – 31.1 sec</a:t>
            </a:r>
          </a:p>
          <a:p>
            <a:r>
              <a:rPr lang="en-US" dirty="0" smtClean="0"/>
              <a:t>INR – 2.2</a:t>
            </a:r>
          </a:p>
          <a:p>
            <a:r>
              <a:rPr lang="en-US" dirty="0" smtClean="0"/>
              <a:t>APTT – </a:t>
            </a:r>
            <a:r>
              <a:rPr lang="en-US" b="1" dirty="0" smtClean="0">
                <a:solidFill>
                  <a:srgbClr val="FF0000"/>
                </a:solidFill>
              </a:rPr>
              <a:t>180 sec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D-</a:t>
            </a:r>
            <a:r>
              <a:rPr lang="en-US" dirty="0" err="1" smtClean="0"/>
              <a:t>dimer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3.44</a:t>
            </a:r>
            <a:r>
              <a:rPr lang="en-US" dirty="0" smtClean="0"/>
              <a:t> mg/L (&lt;0.5)</a:t>
            </a:r>
          </a:p>
          <a:p>
            <a:r>
              <a:rPr lang="en-US" dirty="0" smtClean="0"/>
              <a:t>Fibrinogen – 234.2 mg/</a:t>
            </a:r>
            <a:r>
              <a:rPr lang="en-US" dirty="0" err="1" smtClean="0"/>
              <a:t>dL</a:t>
            </a:r>
            <a:r>
              <a:rPr lang="en-US" dirty="0" smtClean="0"/>
              <a:t> (150 – 300)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chambers and valves are normal</a:t>
            </a:r>
          </a:p>
          <a:p>
            <a:r>
              <a:rPr lang="en-US" dirty="0" smtClean="0"/>
              <a:t>LVEF – 60 %</a:t>
            </a:r>
          </a:p>
          <a:p>
            <a:r>
              <a:rPr lang="en-US" dirty="0" smtClean="0"/>
              <a:t>Grade I LV diastolic dysfunction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 clot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IVC – no thrombus</a:t>
            </a:r>
          </a:p>
          <a:p>
            <a:r>
              <a:rPr lang="en-US" dirty="0" smtClean="0"/>
              <a:t>PA -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Matrix\Desktop\Malaisamy homocystinuria\IMG_20210724_184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4288"/>
            <a:ext cx="9029700" cy="682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3124200"/>
            <a:ext cx="7123113" cy="16732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Acute pancreatitis/ recurrent </a:t>
            </a:r>
            <a:r>
              <a:rPr lang="en-US" dirty="0" err="1" smtClean="0"/>
              <a:t>ischaemic</a:t>
            </a:r>
            <a:r>
              <a:rPr lang="en-US" dirty="0" smtClean="0"/>
              <a:t> stroke/</a:t>
            </a:r>
            <a:r>
              <a:rPr lang="en-US" dirty="0" err="1" smtClean="0"/>
              <a:t>splenic</a:t>
            </a:r>
            <a:r>
              <a:rPr lang="en-US" dirty="0" smtClean="0"/>
              <a:t> artery thrombosis with </a:t>
            </a:r>
            <a:r>
              <a:rPr lang="en-US" dirty="0" err="1" smtClean="0"/>
              <a:t>splenic</a:t>
            </a:r>
            <a:r>
              <a:rPr lang="en-US" dirty="0" smtClean="0"/>
              <a:t> infarct/ </a:t>
            </a:r>
            <a:r>
              <a:rPr lang="en-US" dirty="0" err="1" smtClean="0"/>
              <a:t>hypercoagulable</a:t>
            </a:r>
            <a:r>
              <a:rPr lang="en-US" dirty="0" smtClean="0"/>
              <a:t> state/ multiple large arterial </a:t>
            </a:r>
            <a:r>
              <a:rPr lang="en-US" dirty="0" err="1" smtClean="0"/>
              <a:t>atheromatous</a:t>
            </a:r>
            <a:r>
              <a:rPr lang="en-US" dirty="0" smtClean="0"/>
              <a:t> calcification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Pancreatitis</a:t>
            </a:r>
          </a:p>
          <a:p>
            <a:r>
              <a:rPr lang="en-US" dirty="0" smtClean="0"/>
              <a:t>Alcoholic</a:t>
            </a:r>
          </a:p>
          <a:p>
            <a:r>
              <a:rPr lang="en-US" dirty="0" smtClean="0"/>
              <a:t>Homozygous MTHFR mutation (C677T)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hyperhomocystinemia</a:t>
            </a:r>
            <a:endParaRPr lang="en-US" dirty="0" smtClean="0"/>
          </a:p>
          <a:p>
            <a:r>
              <a:rPr lang="en-US" dirty="0" err="1" smtClean="0"/>
              <a:t>Dyslipidemia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Asymptomatic </a:t>
            </a:r>
            <a:r>
              <a:rPr lang="en-US" dirty="0" err="1" smtClean="0"/>
              <a:t>covid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? Paradoxical embolus</a:t>
            </a:r>
          </a:p>
          <a:p>
            <a:r>
              <a:rPr lang="en-US" dirty="0" smtClean="0"/>
              <a:t>? Inherited </a:t>
            </a:r>
            <a:r>
              <a:rPr lang="en-US" dirty="0" err="1" smtClean="0"/>
              <a:t>thrombophilia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TEE to r/o PFO</a:t>
            </a:r>
          </a:p>
          <a:p>
            <a:r>
              <a:rPr lang="en-US" dirty="0" smtClean="0"/>
              <a:t>Lipoprotein </a:t>
            </a:r>
            <a:r>
              <a:rPr lang="en-US" dirty="0" smtClean="0"/>
              <a:t>A</a:t>
            </a: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6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Factor II, VIII, IX, XI level</a:t>
            </a:r>
          </a:p>
          <a:p>
            <a:r>
              <a:rPr lang="en-US" dirty="0" smtClean="0"/>
              <a:t>Lupus anticoagulant                 </a:t>
            </a:r>
          </a:p>
          <a:p>
            <a:r>
              <a:rPr lang="en-US" dirty="0" smtClean="0"/>
              <a:t>Protein C, protein S</a:t>
            </a:r>
          </a:p>
          <a:p>
            <a:r>
              <a:rPr lang="en-US" dirty="0" err="1" smtClean="0"/>
              <a:t>Antithrombin</a:t>
            </a:r>
            <a:r>
              <a:rPr lang="en-US" dirty="0" smtClean="0"/>
              <a:t> III</a:t>
            </a:r>
          </a:p>
          <a:p>
            <a:r>
              <a:rPr lang="en-US" dirty="0" smtClean="0"/>
              <a:t>TAFI levels </a:t>
            </a:r>
          </a:p>
          <a:p>
            <a:r>
              <a:rPr lang="en-US" dirty="0" smtClean="0"/>
              <a:t>TFPI levels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h/o sensory disturbance</a:t>
            </a:r>
          </a:p>
          <a:p>
            <a:r>
              <a:rPr lang="en-US" dirty="0" smtClean="0"/>
              <a:t>No h/o bowel and bladder incontinence</a:t>
            </a:r>
          </a:p>
          <a:p>
            <a:r>
              <a:rPr lang="en-US" dirty="0" smtClean="0"/>
              <a:t>No history suggestive of cranial nerve involvement</a:t>
            </a:r>
          </a:p>
          <a:p>
            <a:r>
              <a:rPr lang="en-US" dirty="0" smtClean="0"/>
              <a:t>No h/o seizures, vomiting, headache, LOC</a:t>
            </a:r>
          </a:p>
          <a:p>
            <a:r>
              <a:rPr lang="en-US" dirty="0" smtClean="0"/>
              <a:t>No h/o </a:t>
            </a:r>
            <a:r>
              <a:rPr lang="en-US" dirty="0" err="1" smtClean="0"/>
              <a:t>diarrhoea</a:t>
            </a:r>
            <a:endParaRPr lang="en-US" dirty="0" smtClean="0"/>
          </a:p>
          <a:p>
            <a:r>
              <a:rPr lang="en-US" dirty="0" smtClean="0"/>
              <a:t>No h/o leg swelling, puffiness of face</a:t>
            </a:r>
          </a:p>
          <a:p>
            <a:r>
              <a:rPr lang="en-US" dirty="0" smtClean="0"/>
              <a:t>No h/o breathlessness</a:t>
            </a:r>
          </a:p>
          <a:p>
            <a:r>
              <a:rPr lang="en-US" dirty="0" smtClean="0"/>
              <a:t>No h/o reduced urine output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emphasis the approach to </a:t>
            </a:r>
            <a:r>
              <a:rPr lang="en-US" dirty="0" err="1" smtClean="0"/>
              <a:t>hypercoagulable</a:t>
            </a:r>
            <a:r>
              <a:rPr lang="en-US" dirty="0" smtClean="0"/>
              <a:t> state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8" name="Picture Placeholder 7" descr="Life-is-about-learning-new-things-and-11742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29" r="642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Past history </a:t>
            </a:r>
          </a:p>
          <a:p>
            <a:pPr lvl="1"/>
            <a:r>
              <a:rPr lang="en-US" dirty="0" smtClean="0"/>
              <a:t>Not a k/c/o HTN, DM, seizure disorder, renal disorder</a:t>
            </a:r>
          </a:p>
          <a:p>
            <a:pPr lvl="1"/>
            <a:r>
              <a:rPr lang="en-US" dirty="0" smtClean="0"/>
              <a:t>No h/o similar illness in the past</a:t>
            </a:r>
          </a:p>
          <a:p>
            <a:r>
              <a:rPr lang="en-US" dirty="0" smtClean="0"/>
              <a:t>Personal history</a:t>
            </a:r>
          </a:p>
          <a:p>
            <a:pPr lvl="1"/>
            <a:r>
              <a:rPr lang="en-US" dirty="0" smtClean="0"/>
              <a:t>Consumes mixed diet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Alcoholic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Denies h/o smoking, substance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Family history</a:t>
            </a:r>
          </a:p>
          <a:p>
            <a:pPr lvl="1"/>
            <a:r>
              <a:rPr lang="en-US" dirty="0" smtClean="0"/>
              <a:t>Born to parents of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</a:rPr>
              <a:t>rd</a:t>
            </a:r>
            <a:r>
              <a:rPr lang="en-US" b="1" dirty="0" smtClean="0">
                <a:solidFill>
                  <a:srgbClr val="FF0000"/>
                </a:solidFill>
              </a:rPr>
              <a:t> degree consanguinity</a:t>
            </a:r>
          </a:p>
          <a:p>
            <a:pPr lvl="1"/>
            <a:r>
              <a:rPr lang="en-US" dirty="0" smtClean="0"/>
              <a:t>No h/o similar complaints in any of the family members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Awake</a:t>
            </a:r>
          </a:p>
          <a:p>
            <a:r>
              <a:rPr lang="en-US" dirty="0" smtClean="0"/>
              <a:t>Obeying oral commands</a:t>
            </a:r>
          </a:p>
          <a:p>
            <a:r>
              <a:rPr lang="en-US" dirty="0" smtClean="0"/>
              <a:t>No pallor, </a:t>
            </a:r>
            <a:r>
              <a:rPr lang="en-US" dirty="0" err="1" smtClean="0"/>
              <a:t>icterus</a:t>
            </a:r>
            <a:r>
              <a:rPr lang="en-US" dirty="0" smtClean="0"/>
              <a:t>, cyanosis, clubbing, PE, GLN</a:t>
            </a:r>
          </a:p>
          <a:p>
            <a:r>
              <a:rPr lang="en-US" dirty="0" smtClean="0"/>
              <a:t>BP – 100/70 mmHg</a:t>
            </a:r>
          </a:p>
          <a:p>
            <a:r>
              <a:rPr lang="en-US" dirty="0" smtClean="0"/>
              <a:t>PR – 80/min</a:t>
            </a:r>
          </a:p>
          <a:p>
            <a:r>
              <a:rPr lang="en-US" dirty="0" smtClean="0"/>
              <a:t>SpO2 – 98%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CVS – S1 S2 + ,  no murmur</a:t>
            </a:r>
          </a:p>
          <a:p>
            <a:r>
              <a:rPr lang="en-US" dirty="0" smtClean="0"/>
              <a:t>RS – BAE + , </a:t>
            </a:r>
          </a:p>
          <a:p>
            <a:pPr>
              <a:buNone/>
            </a:pPr>
            <a:r>
              <a:rPr lang="en-US" dirty="0" smtClean="0"/>
              <a:t>		  AE reduced on left lower fields</a:t>
            </a:r>
          </a:p>
          <a:p>
            <a:pPr>
              <a:buNone/>
            </a:pPr>
            <a:r>
              <a:rPr lang="en-US" dirty="0" smtClean="0"/>
              <a:t>		   no added sounds</a:t>
            </a:r>
          </a:p>
          <a:p>
            <a:r>
              <a:rPr lang="en-US" dirty="0" smtClean="0"/>
              <a:t>P/A – </a:t>
            </a:r>
            <a:r>
              <a:rPr lang="en-US" dirty="0" err="1" smtClean="0"/>
              <a:t>soft,distended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    shifting dullness +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	    diffuse tenderness +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    no </a:t>
            </a:r>
            <a:r>
              <a:rPr lang="en-US" dirty="0" err="1" smtClean="0"/>
              <a:t>organomegaly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  	    BS +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CNS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		GCS – E4 V4 M6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Cranial nerves and sensory system examination were normal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743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Power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5/5 in both UL</a:t>
                      </a:r>
                      <a:r>
                        <a:rPr lang="en-US" baseline="0" dirty="0" smtClean="0"/>
                        <a:t> &amp; 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0/5 in both UL &amp;</a:t>
                      </a:r>
                      <a:r>
                        <a:rPr lang="en-US" baseline="0" dirty="0" smtClean="0"/>
                        <a:t> 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Plantar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Flexor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Extensor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395</TotalTime>
  <Words>1160</Words>
  <Application>Microsoft Office PowerPoint</Application>
  <PresentationFormat>On-screen Show (4:3)</PresentationFormat>
  <Paragraphs>273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Median</vt:lpstr>
      <vt:lpstr>VII MEDICAL UNIT</vt:lpstr>
      <vt:lpstr>Slide 2</vt:lpstr>
      <vt:lpstr>History of presenting illness</vt:lpstr>
      <vt:lpstr>Slide 4</vt:lpstr>
      <vt:lpstr>Slide 5</vt:lpstr>
      <vt:lpstr>Slide 6</vt:lpstr>
      <vt:lpstr>On examination</vt:lpstr>
      <vt:lpstr>Slide 8</vt:lpstr>
      <vt:lpstr>Slide 9</vt:lpstr>
      <vt:lpstr>Initial evaluation</vt:lpstr>
      <vt:lpstr>Slide 11</vt:lpstr>
      <vt:lpstr>Slide 12</vt:lpstr>
      <vt:lpstr>CT Brain</vt:lpstr>
      <vt:lpstr>Slide 14</vt:lpstr>
      <vt:lpstr>Slide 15</vt:lpstr>
      <vt:lpstr>Slide 16</vt:lpstr>
      <vt:lpstr>Slide 17</vt:lpstr>
      <vt:lpstr>CECT abdomen</vt:lpstr>
      <vt:lpstr>ECHO</vt:lpstr>
      <vt:lpstr>Carotid artery doppler</vt:lpstr>
      <vt:lpstr>B/L lower limb doppler</vt:lpstr>
      <vt:lpstr>Provisional diagnosis</vt:lpstr>
      <vt:lpstr>Treatment given</vt:lpstr>
      <vt:lpstr>Slide 24</vt:lpstr>
      <vt:lpstr>Slide 25</vt:lpstr>
      <vt:lpstr>Slide 26</vt:lpstr>
      <vt:lpstr>MRI brain</vt:lpstr>
      <vt:lpstr>Slide 28</vt:lpstr>
      <vt:lpstr>Slide 29</vt:lpstr>
      <vt:lpstr>Slide 30</vt:lpstr>
      <vt:lpstr>CT brain</vt:lpstr>
      <vt:lpstr>Slide 32</vt:lpstr>
      <vt:lpstr>Slide 33</vt:lpstr>
      <vt:lpstr>ECHO</vt:lpstr>
      <vt:lpstr>Slide 35</vt:lpstr>
      <vt:lpstr>Final diagnosis</vt:lpstr>
      <vt:lpstr>Slide 37</vt:lpstr>
      <vt:lpstr>Pending investigations</vt:lpstr>
      <vt:lpstr>After 6 months</vt:lpstr>
      <vt:lpstr>Aim of presentation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THROMBOSIS</dc:title>
  <dc:creator>Matrix</dc:creator>
  <cp:lastModifiedBy>Matrix</cp:lastModifiedBy>
  <cp:revision>14</cp:revision>
  <dcterms:created xsi:type="dcterms:W3CDTF">2021-07-23T17:33:24Z</dcterms:created>
  <dcterms:modified xsi:type="dcterms:W3CDTF">2021-07-26T14:49:50Z</dcterms:modified>
</cp:coreProperties>
</file>