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39"/>
  </p:notesMasterIdLst>
  <p:sldIdLst>
    <p:sldId id="257" r:id="rId2"/>
    <p:sldId id="304" r:id="rId3"/>
    <p:sldId id="305" r:id="rId4"/>
    <p:sldId id="289" r:id="rId5"/>
    <p:sldId id="259" r:id="rId6"/>
    <p:sldId id="260" r:id="rId7"/>
    <p:sldId id="261" r:id="rId8"/>
    <p:sldId id="309" r:id="rId9"/>
    <p:sldId id="310" r:id="rId10"/>
    <p:sldId id="290" r:id="rId11"/>
    <p:sldId id="293" r:id="rId12"/>
    <p:sldId id="291" r:id="rId13"/>
    <p:sldId id="279" r:id="rId14"/>
    <p:sldId id="303" r:id="rId15"/>
    <p:sldId id="311" r:id="rId16"/>
    <p:sldId id="306" r:id="rId17"/>
    <p:sldId id="307" r:id="rId18"/>
    <p:sldId id="292" r:id="rId19"/>
    <p:sldId id="297" r:id="rId20"/>
    <p:sldId id="298" r:id="rId21"/>
    <p:sldId id="299" r:id="rId22"/>
    <p:sldId id="300" r:id="rId23"/>
    <p:sldId id="285" r:id="rId24"/>
    <p:sldId id="301" r:id="rId25"/>
    <p:sldId id="302" r:id="rId26"/>
    <p:sldId id="286" r:id="rId27"/>
    <p:sldId id="287" r:id="rId28"/>
    <p:sldId id="312" r:id="rId29"/>
    <p:sldId id="280" r:id="rId30"/>
    <p:sldId id="288" r:id="rId31"/>
    <p:sldId id="313" r:id="rId32"/>
    <p:sldId id="294" r:id="rId33"/>
    <p:sldId id="295" r:id="rId34"/>
    <p:sldId id="308" r:id="rId35"/>
    <p:sldId id="314" r:id="rId36"/>
    <p:sldId id="315" r:id="rId37"/>
    <p:sldId id="296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F3A5"/>
    <a:srgbClr val="1C983A"/>
    <a:srgbClr val="076512"/>
    <a:srgbClr val="3CEC90"/>
    <a:srgbClr val="FF66FF"/>
    <a:srgbClr val="CCFF33"/>
    <a:srgbClr val="0BA11D"/>
    <a:srgbClr val="CC00FF"/>
    <a:srgbClr val="4BF35F"/>
    <a:srgbClr val="FF33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2" autoAdjust="0"/>
    <p:restoredTop sz="94680" autoAdjust="0"/>
  </p:normalViewPr>
  <p:slideViewPr>
    <p:cSldViewPr>
      <p:cViewPr>
        <p:scale>
          <a:sx n="70" d="100"/>
          <a:sy n="70" d="100"/>
        </p:scale>
        <p:origin x="-137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8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1048739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C8AD95-F8B7-4C4B-BEB2-16C073949D0C}" type="datetimeFigureOut">
              <a:rPr lang="en-IN" smtClean="0"/>
              <a:pPr/>
              <a:t>19-08-2019</a:t>
            </a:fld>
            <a:endParaRPr lang="en-IN"/>
          </a:p>
        </p:txBody>
      </p:sp>
      <p:sp>
        <p:nvSpPr>
          <p:cNvPr id="1048740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1048741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1048742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1048743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D7B0B6-D8B5-4D58-9B71-2CC3E854EE95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8A87A34-81AB-432B-8DAE-1953F412C126}" type="datetimeFigureOut">
              <a:rPr lang="en-US" smtClean="0"/>
              <a:pPr/>
              <a:t>8/19/2019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A87A34-81AB-432B-8DAE-1953F412C126}" type="datetimeFigureOut">
              <a:rPr lang="en-US" smtClean="0"/>
              <a:pPr/>
              <a:t>8/19/2019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A87A34-81AB-432B-8DAE-1953F412C126}" type="datetimeFigureOut">
              <a:rPr lang="en-US" smtClean="0"/>
              <a:pPr/>
              <a:t>8/19/2019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A87A34-81AB-432B-8DAE-1953F412C126}" type="datetimeFigureOut">
              <a:rPr lang="en-US" smtClean="0"/>
              <a:pPr/>
              <a:t>8/19/2019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A87A34-81AB-432B-8DAE-1953F412C126}" type="datetimeFigureOut">
              <a:rPr lang="en-US" smtClean="0"/>
              <a:pPr/>
              <a:t>8/19/2019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A87A34-81AB-432B-8DAE-1953F412C126}" type="datetimeFigureOut">
              <a:rPr lang="en-US" smtClean="0"/>
              <a:pPr/>
              <a:t>8/19/2019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A87A34-81AB-432B-8DAE-1953F412C126}" type="datetimeFigureOut">
              <a:rPr lang="en-US" smtClean="0"/>
              <a:pPr/>
              <a:t>8/19/2019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A87A34-81AB-432B-8DAE-1953F412C126}" type="datetimeFigureOut">
              <a:rPr lang="en-US" smtClean="0"/>
              <a:pPr/>
              <a:t>8/19/2019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A87A34-81AB-432B-8DAE-1953F412C126}" type="datetimeFigureOut">
              <a:rPr lang="en-US" smtClean="0"/>
              <a:pPr/>
              <a:t>8/19/2019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8A87A34-81AB-432B-8DAE-1953F412C126}" type="datetimeFigureOut">
              <a:rPr lang="en-US" smtClean="0"/>
              <a:pPr/>
              <a:t>8/19/2019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8A87A34-81AB-432B-8DAE-1953F412C126}" type="datetimeFigureOut">
              <a:rPr lang="en-US" smtClean="0"/>
              <a:pPr/>
              <a:t>8/19/2019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8A87A34-81AB-432B-8DAE-1953F412C126}" type="datetimeFigureOut">
              <a:rPr lang="en-US" smtClean="0"/>
              <a:pPr/>
              <a:t>8/19/2019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Title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1829761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IN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 CASE OF </a:t>
            </a:r>
            <a:r>
              <a:rPr lang="en-US" altLang="zh-CN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Unusual cause </a:t>
            </a:r>
            <a:r>
              <a:rPr lang="en-US" altLang="zh-CN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OF </a:t>
            </a:r>
            <a:r>
              <a:rPr lang="en-US" altLang="zh-CN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VISION </a:t>
            </a:r>
            <a:r>
              <a:rPr lang="en-US" altLang="zh-CN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LOSS</a:t>
            </a:r>
            <a:endParaRPr lang="en-IN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48594" name="Subtitle 2"/>
          <p:cNvSpPr>
            <a:spLocks noGrp="1"/>
          </p:cNvSpPr>
          <p:nvPr>
            <p:ph type="subTitle" idx="1"/>
          </p:nvPr>
        </p:nvSpPr>
        <p:spPr>
          <a:xfrm>
            <a:off x="0" y="3200400"/>
            <a:ext cx="5715000" cy="1199704"/>
          </a:xfrm>
        </p:spPr>
        <p:txBody>
          <a:bodyPr>
            <a:normAutofit fontScale="88796" lnSpcReduction="10000"/>
          </a:bodyPr>
          <a:lstStyle/>
          <a:p>
            <a:r>
              <a:rPr lang="en-IN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76512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DR.J.SANGUMANI </a:t>
            </a:r>
            <a:r>
              <a:rPr lang="en-IN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76512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MD</a:t>
            </a:r>
            <a:endParaRPr lang="en-IN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76512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en-IN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76512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DR.K.S.RAGHAVAN </a:t>
            </a:r>
            <a:r>
              <a:rPr lang="en-IN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76512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MD, </a:t>
            </a:r>
            <a:r>
              <a:rPr lang="en-IN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76512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D.DIAb</a:t>
            </a:r>
            <a:endParaRPr lang="en-US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76512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en-IN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76512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DR.P. SUDHA MD</a:t>
            </a:r>
            <a:endParaRPr lang="en-IN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76512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ontent Placeholder 12"/>
          <p:cNvGraphicFramePr>
            <a:graphicFrameLocks noGrp="1"/>
          </p:cNvGraphicFramePr>
          <p:nvPr>
            <p:ph sz="half" idx="1"/>
          </p:nvPr>
        </p:nvGraphicFramePr>
        <p:xfrm>
          <a:off x="228600" y="1447800"/>
          <a:ext cx="403860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9300"/>
                <a:gridCol w="2019300"/>
              </a:tblGrid>
              <a:tr h="83820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CBC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3820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HB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16.5</a:t>
                      </a:r>
                      <a:endParaRPr lang="en-US" dirty="0"/>
                    </a:p>
                  </a:txBody>
                  <a:tcPr/>
                </a:tc>
              </a:tr>
              <a:tr h="838200">
                <a:tc>
                  <a:txBody>
                    <a:bodyPr/>
                    <a:lstStyle/>
                    <a:p>
                      <a:r>
                        <a:rPr lang="en-US" dirty="0" smtClean="0"/>
                        <a:t>TC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5100</a:t>
                      </a:r>
                      <a:endParaRPr lang="en-US" dirty="0"/>
                    </a:p>
                  </a:txBody>
                  <a:tcPr/>
                </a:tc>
              </a:tr>
              <a:tr h="838200">
                <a:tc>
                  <a:txBody>
                    <a:bodyPr/>
                    <a:lstStyle/>
                    <a:p>
                      <a:r>
                        <a:rPr lang="en-US" dirty="0" smtClean="0"/>
                        <a:t>DC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62/26/12</a:t>
                      </a:r>
                      <a:endParaRPr lang="en-US" dirty="0"/>
                    </a:p>
                  </a:txBody>
                  <a:tcPr/>
                </a:tc>
              </a:tr>
              <a:tr h="838200">
                <a:tc>
                  <a:txBody>
                    <a:bodyPr/>
                    <a:lstStyle/>
                    <a:p>
                      <a:r>
                        <a:rPr lang="en-US" dirty="0" smtClean="0"/>
                        <a:t>PCV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</a:t>
                      </a:r>
                      <a:endParaRPr lang="en-US" dirty="0"/>
                    </a:p>
                  </a:txBody>
                  <a:tcPr/>
                </a:tc>
              </a:tr>
              <a:tr h="838200">
                <a:tc>
                  <a:txBody>
                    <a:bodyPr/>
                    <a:lstStyle/>
                    <a:p>
                      <a:r>
                        <a:rPr lang="en-US" dirty="0" smtClean="0"/>
                        <a:t>PLT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1.98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Content Placeholder 14"/>
          <p:cNvGraphicFramePr>
            <a:graphicFrameLocks noGrp="1"/>
          </p:cNvGraphicFramePr>
          <p:nvPr>
            <p:ph sz="half" idx="2"/>
          </p:nvPr>
        </p:nvGraphicFramePr>
        <p:xfrm>
          <a:off x="4648200" y="1524000"/>
          <a:ext cx="4038600" cy="4953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9300"/>
                <a:gridCol w="2019300"/>
              </a:tblGrid>
              <a:tr h="1052513">
                <a:tc>
                  <a:txBody>
                    <a:bodyPr/>
                    <a:lstStyle/>
                    <a:p>
                      <a:r>
                        <a:rPr lang="en-US" dirty="0" smtClean="0"/>
                        <a:t>RBS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84</a:t>
                      </a:r>
                      <a:endParaRPr lang="en-US" dirty="0"/>
                    </a:p>
                  </a:txBody>
                  <a:tcPr/>
                </a:tc>
              </a:tr>
              <a:tr h="975122">
                <a:tc>
                  <a:txBody>
                    <a:bodyPr/>
                    <a:lstStyle/>
                    <a:p>
                      <a:r>
                        <a:rPr lang="en-US" dirty="0" smtClean="0"/>
                        <a:t>UREA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/>
                </a:tc>
              </a:tr>
              <a:tr h="975122">
                <a:tc>
                  <a:txBody>
                    <a:bodyPr/>
                    <a:lstStyle/>
                    <a:p>
                      <a:r>
                        <a:rPr lang="en-US" dirty="0" smtClean="0"/>
                        <a:t>CREATININE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</a:t>
                      </a:r>
                      <a:endParaRPr lang="en-US" dirty="0"/>
                    </a:p>
                  </a:txBody>
                  <a:tcPr/>
                </a:tc>
              </a:tr>
              <a:tr h="975122">
                <a:tc>
                  <a:txBody>
                    <a:bodyPr/>
                    <a:lstStyle/>
                    <a:p>
                      <a:r>
                        <a:rPr lang="en-US" dirty="0" smtClean="0"/>
                        <a:t>Na</a:t>
                      </a:r>
                      <a:r>
                        <a:rPr lang="en-US" baseline="0" dirty="0" smtClean="0"/>
                        <a:t> 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131</a:t>
                      </a:r>
                      <a:endParaRPr lang="en-US" dirty="0"/>
                    </a:p>
                  </a:txBody>
                  <a:tcPr/>
                </a:tc>
              </a:tr>
              <a:tr h="975122">
                <a:tc>
                  <a:txBody>
                    <a:bodyPr/>
                    <a:lstStyle/>
                    <a:p>
                      <a:r>
                        <a:rPr lang="en-US" dirty="0" smtClean="0"/>
                        <a:t>K+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INVESTIGATIONS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</p:nvPr>
        </p:nvGraphicFramePr>
        <p:xfrm>
          <a:off x="2286000" y="1371600"/>
          <a:ext cx="4038600" cy="47672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9300"/>
                <a:gridCol w="2019300"/>
              </a:tblGrid>
              <a:tr h="68580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LFT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52462">
                <a:tc>
                  <a:txBody>
                    <a:bodyPr/>
                    <a:lstStyle/>
                    <a:p>
                      <a:r>
                        <a:rPr lang="en-US" dirty="0" smtClean="0"/>
                        <a:t>BILI   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1.6</a:t>
                      </a:r>
                      <a:endParaRPr lang="en-US" dirty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DIRECT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INDIRECT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dirty="0" smtClean="0"/>
                        <a:t>SGOT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dirty="0" smtClean="0"/>
                        <a:t>SGPT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dirty="0" smtClean="0"/>
                        <a:t>ALP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INVESTIGATIONS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ECG – WNL</a:t>
            </a:r>
          </a:p>
          <a:p>
            <a:endParaRPr lang="en-US" dirty="0" smtClean="0"/>
          </a:p>
          <a:p>
            <a:r>
              <a:rPr lang="en-US" dirty="0" smtClean="0"/>
              <a:t>CXR PA VIEW – NORMAL STUDY</a:t>
            </a:r>
          </a:p>
          <a:p>
            <a:endParaRPr lang="en-US" dirty="0" smtClean="0"/>
          </a:p>
          <a:p>
            <a:r>
              <a:rPr lang="en-US" dirty="0" smtClean="0"/>
              <a:t>USG ABD – NO SIGNIFICANT ABNORMALITY DETECTED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984A1116-7471-5340-B9FE-6B006BB19E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4718" y="1481138"/>
            <a:ext cx="3814564" cy="45259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FFC08C-00D4-654C-BDD3-BF6B3BB9D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CT-BRAIN PLAIN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0643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20190819_1933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0200" y="1219200"/>
            <a:ext cx="5715000" cy="47879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CT BRAIN CONTRAST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20190819_1932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219200"/>
            <a:ext cx="8229600" cy="4320198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10229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? LEFT CEREBELLAR INFARCT WITH OBSTRUCTIVE HYDROCEPHALUS</a:t>
            </a:r>
          </a:p>
          <a:p>
            <a:pPr>
              <a:buNone/>
            </a:pPr>
            <a:endParaRPr lang="en-US" sz="3200" dirty="0" smtClean="0"/>
          </a:p>
          <a:p>
            <a:r>
              <a:rPr lang="en-US" sz="3200" dirty="0" smtClean="0"/>
              <a:t>? </a:t>
            </a:r>
            <a:r>
              <a:rPr lang="en-US" sz="3200" dirty="0" smtClean="0"/>
              <a:t> POSTERIOR FOSSA SOL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PROVISIONAL DIAGNOSIS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sz="2800" dirty="0" smtClean="0"/>
              <a:t>? LEFT CEREBELLAR INFARCT WITH OBSTRUCTIVE HYDROCEPHALUS</a:t>
            </a:r>
          </a:p>
          <a:p>
            <a:endParaRPr lang="en-US" sz="2800" dirty="0" smtClean="0"/>
          </a:p>
          <a:p>
            <a:r>
              <a:rPr lang="en-US" sz="2800" dirty="0" smtClean="0"/>
              <a:t>SUGGESTED </a:t>
            </a:r>
            <a:r>
              <a:rPr lang="en-US" dirty="0" smtClean="0"/>
              <a:t>: </a:t>
            </a:r>
          </a:p>
          <a:p>
            <a:pPr algn="just">
              <a:buFont typeface="Wingdings" pitchFamily="2" charset="2"/>
              <a:buChar char="§"/>
            </a:pPr>
            <a:r>
              <a:rPr lang="en-US" dirty="0" smtClean="0"/>
              <a:t>MRI BRAIN WITH MRA/MRV</a:t>
            </a:r>
          </a:p>
          <a:p>
            <a:pPr algn="just">
              <a:buFont typeface="Wingdings" pitchFamily="2" charset="2"/>
              <a:buChar char="§"/>
            </a:pPr>
            <a:r>
              <a:rPr lang="en-US" dirty="0" smtClean="0"/>
              <a:t>LIPID/COAGULATION PROFILE</a:t>
            </a:r>
          </a:p>
          <a:p>
            <a:pPr algn="just">
              <a:buFont typeface="Wingdings" pitchFamily="2" charset="2"/>
              <a:buChar char="§"/>
            </a:pPr>
            <a:r>
              <a:rPr lang="en-US" dirty="0" smtClean="0"/>
              <a:t>CARDIAC EVALUATION/CV DOPPLER</a:t>
            </a:r>
          </a:p>
          <a:p>
            <a:pPr algn="just">
              <a:buFont typeface="Wingdings" pitchFamily="2" charset="2"/>
              <a:buChar char="§"/>
            </a:pPr>
            <a:r>
              <a:rPr lang="en-US" dirty="0" smtClean="0"/>
              <a:t>NEUROSURGEON OPINION</a:t>
            </a:r>
          </a:p>
          <a:p>
            <a:pPr algn="just">
              <a:buFont typeface="Wingdings" pitchFamily="2" charset="2"/>
              <a:buChar char="§"/>
            </a:pPr>
            <a:r>
              <a:rPr lang="en-US" dirty="0" smtClean="0"/>
              <a:t>OPHTHAL OPINION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NEUROLOGIST OPINION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928360"/>
          </a:xfrm>
        </p:spPr>
        <p:txBody>
          <a:bodyPr/>
          <a:lstStyle/>
          <a:p>
            <a:pPr>
              <a:buNone/>
            </a:pPr>
            <a:r>
              <a:rPr lang="en-US" sz="3600" dirty="0" smtClean="0"/>
              <a:t>OPHTHALMOLOGIST OPINION :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      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3600" dirty="0" smtClean="0"/>
          </a:p>
          <a:p>
            <a:pPr>
              <a:buNone/>
            </a:pPr>
            <a:r>
              <a:rPr lang="en-US" dirty="0" smtClean="0"/>
              <a:t>  </a:t>
            </a:r>
          </a:p>
          <a:p>
            <a:pPr>
              <a:buNone/>
            </a:pPr>
            <a:r>
              <a:rPr lang="en-US" dirty="0" smtClean="0"/>
              <a:t>          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0" y="1397000"/>
          <a:ext cx="6096000" cy="4424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4730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RIGHT</a:t>
                      </a:r>
                      <a:r>
                        <a:rPr lang="en-US" baseline="0" dirty="0" smtClean="0"/>
                        <a:t> EYE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LEFT EYE</a:t>
                      </a:r>
                      <a:endParaRPr lang="en-US" dirty="0"/>
                    </a:p>
                  </a:txBody>
                  <a:tcPr/>
                </a:tc>
              </a:tr>
              <a:tr h="473075">
                <a:tc>
                  <a:txBody>
                    <a:bodyPr/>
                    <a:lstStyle/>
                    <a:p>
                      <a:r>
                        <a:rPr lang="en-US" dirty="0" smtClean="0"/>
                        <a:t>VA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PL 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PL +</a:t>
                      </a:r>
                      <a:endParaRPr lang="en-US" dirty="0"/>
                    </a:p>
                  </a:txBody>
                  <a:tcPr/>
                </a:tc>
              </a:tr>
              <a:tr h="473075">
                <a:tc>
                  <a:txBody>
                    <a:bodyPr/>
                    <a:lstStyle/>
                    <a:p>
                      <a:r>
                        <a:rPr lang="en-US" dirty="0" smtClean="0"/>
                        <a:t>LIDS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NORMAL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NORMAL</a:t>
                      </a:r>
                      <a:endParaRPr lang="en-US" dirty="0"/>
                    </a:p>
                  </a:txBody>
                  <a:tcPr/>
                </a:tc>
              </a:tr>
              <a:tr h="473075">
                <a:tc>
                  <a:txBody>
                    <a:bodyPr/>
                    <a:lstStyle/>
                    <a:p>
                      <a:r>
                        <a:rPr lang="en-US" dirty="0" smtClean="0"/>
                        <a:t>CONJUCTIVA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NORMAL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NORMAL</a:t>
                      </a:r>
                      <a:endParaRPr lang="en-US" dirty="0"/>
                    </a:p>
                  </a:txBody>
                  <a:tcPr/>
                </a:tc>
              </a:tr>
              <a:tr h="473075">
                <a:tc>
                  <a:txBody>
                    <a:bodyPr/>
                    <a:lstStyle/>
                    <a:p>
                      <a:r>
                        <a:rPr lang="en-US" dirty="0" smtClean="0"/>
                        <a:t>CORNEA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CLEAR</a:t>
                      </a:r>
                      <a:endParaRPr lang="en-US" dirty="0"/>
                    </a:p>
                  </a:txBody>
                  <a:tcPr/>
                </a:tc>
              </a:tr>
              <a:tr h="473075">
                <a:tc>
                  <a:txBody>
                    <a:bodyPr/>
                    <a:lstStyle/>
                    <a:p>
                      <a:r>
                        <a:rPr lang="en-US" dirty="0" smtClean="0"/>
                        <a:t>ANTERIOR CHAMBER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ND</a:t>
                      </a:r>
                      <a:endParaRPr lang="en-US" dirty="0"/>
                    </a:p>
                  </a:txBody>
                  <a:tcPr/>
                </a:tc>
              </a:tr>
              <a:tr h="473075">
                <a:tc>
                  <a:txBody>
                    <a:bodyPr/>
                    <a:lstStyle/>
                    <a:p>
                      <a:r>
                        <a:rPr lang="en-US" dirty="0" smtClean="0"/>
                        <a:t>IRIS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CPN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CPN</a:t>
                      </a:r>
                      <a:endParaRPr lang="en-US" dirty="0"/>
                    </a:p>
                  </a:txBody>
                  <a:tcPr/>
                </a:tc>
              </a:tr>
              <a:tr h="473075">
                <a:tc>
                  <a:txBody>
                    <a:bodyPr/>
                    <a:lstStyle/>
                    <a:p>
                      <a:r>
                        <a:rPr lang="en-US" dirty="0" smtClean="0"/>
                        <a:t>PUPIL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RTL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RTL</a:t>
                      </a:r>
                      <a:endParaRPr lang="en-US" dirty="0"/>
                    </a:p>
                  </a:txBody>
                  <a:tcPr/>
                </a:tc>
              </a:tr>
              <a:tr h="473075">
                <a:tc>
                  <a:txBody>
                    <a:bodyPr/>
                    <a:lstStyle/>
                    <a:p>
                      <a:r>
                        <a:rPr lang="en-US" dirty="0" smtClean="0"/>
                        <a:t>LENS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LC+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LC+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" y="1600200"/>
          <a:ext cx="8229600" cy="332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FUNDUS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RIGHT</a:t>
                      </a:r>
                      <a:r>
                        <a:rPr lang="en-US" baseline="0" dirty="0" smtClean="0"/>
                        <a:t> EYE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LEFT EYE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MEDIA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CLEAR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DISC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BLURRING OF DISC MARGINS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BLURRING OF DISC MARGINS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C:D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 MADE OUT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 MADE OUT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VESSELS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 MADE OUT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 MADE OUT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 MADE OUT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 MADE OUT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MACCULA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 MADE OUT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 MADE OUT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DULL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DULL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14350" indent="-514350">
              <a:buFont typeface="Wingdings" pitchFamily="2" charset="2"/>
              <a:buChar char="Ø"/>
            </a:pPr>
            <a:r>
              <a:rPr lang="en-US" sz="2800" dirty="0" smtClean="0"/>
              <a:t>FIELDS AND COLOUR VISION COULD NOT BE TESTED DUE TO POOR VISION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4000" dirty="0" smtClean="0"/>
              <a:t>A </a:t>
            </a:r>
            <a:r>
              <a:rPr lang="en-US" altLang="zh-CN" sz="4000" dirty="0" smtClean="0"/>
              <a:t>58</a:t>
            </a:r>
            <a:r>
              <a:rPr lang="en-IN" sz="4000" dirty="0" smtClean="0"/>
              <a:t>y old male  </a:t>
            </a:r>
            <a:r>
              <a:rPr lang="en-US" altLang="zh-CN" sz="4000" dirty="0" smtClean="0"/>
              <a:t>admitted with chief complaints of loss of vision</a:t>
            </a:r>
            <a:r>
              <a:rPr lang="zh-CN" altLang="en-US" sz="4000" dirty="0" smtClean="0"/>
              <a:t> </a:t>
            </a:r>
            <a:r>
              <a:rPr lang="en-US" altLang="zh-CN" sz="4000" dirty="0" smtClean="0"/>
              <a:t>of both eyes for past 4</a:t>
            </a:r>
            <a:r>
              <a:rPr lang="zh-CN" altLang="en-US" sz="4000" dirty="0" smtClean="0"/>
              <a:t> </a:t>
            </a:r>
            <a:r>
              <a:rPr lang="en-US" altLang="zh-CN" sz="4000" dirty="0" smtClean="0"/>
              <a:t>days</a:t>
            </a:r>
            <a:endParaRPr lang="en-IN" sz="4000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CHIEF COMPLAINTS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(BE)  ESTABLISHED PAPILLEDEMA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IMPRESSION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295400"/>
            <a:ext cx="8229600" cy="4525963"/>
          </a:xfrm>
        </p:spPr>
        <p:txBody>
          <a:bodyPr/>
          <a:lstStyle/>
          <a:p>
            <a:r>
              <a:rPr lang="en-US" dirty="0" smtClean="0"/>
              <a:t>EXAMINATION OF EAR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 OPINION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95400" y="243840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LEFT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PINNA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NORMAL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NORMAL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EAC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NORMAL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NORMAL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INTACT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INTACT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FIFTH NERVE – B/L CORNEAL REFLEX PRESENT</a:t>
            </a:r>
          </a:p>
          <a:p>
            <a:endParaRPr lang="en-US" dirty="0" smtClean="0"/>
          </a:p>
          <a:p>
            <a:r>
              <a:rPr lang="en-US" dirty="0" smtClean="0"/>
              <a:t>SEVENTH NERVE-B/L EYELID CLOSURE NORMAL</a:t>
            </a:r>
          </a:p>
          <a:p>
            <a:endParaRPr lang="en-US" dirty="0" smtClean="0"/>
          </a:p>
          <a:p>
            <a:r>
              <a:rPr lang="en-US" dirty="0" smtClean="0"/>
              <a:t>EIGHTH NERVE- COULD NOT BE ASSESSED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EXAMINATION OF NERVES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20190811_2210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990600"/>
            <a:ext cx="6705600" cy="4876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BILATERAL  SENSORINEURAL HEARING LOSS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IMPRESSION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DUE TO ABSENCE OF CEREBELLAR SIGNS AND SUSPICION OF POSTERIOR FOSSA SOL WE PROCEEDED TO MRI BRAIN WITH CONTRAST.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20190811_0949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1143000"/>
            <a:ext cx="6629400" cy="465468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MRI BRAIN PLAIN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20190812_0944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685800"/>
            <a:ext cx="8077200" cy="48612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20190819_10404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0" y="533400"/>
            <a:ext cx="5486400" cy="5092700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IMG_20190811_0948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1219200"/>
            <a:ext cx="6629400" cy="4535905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860319-04A9-B94C-9E17-96A5EC140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2400"/>
            <a:ext cx="7429499" cy="1295400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   </a:t>
            </a:r>
            <a:r>
              <a:rPr lang="en-US" altLang="zh-CN" dirty="0"/>
              <a:t>MRI </a:t>
            </a:r>
            <a:r>
              <a:rPr lang="en-US" altLang="zh-CN" dirty="0" smtClean="0"/>
              <a:t>BRAIN - CONTRAST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92DDE91-D66C-1D44-8DD5-95F6A173C9BD}"/>
              </a:ext>
            </a:extLst>
          </p:cNvPr>
          <p:cNvSpPr txBox="1"/>
          <p:nvPr/>
        </p:nvSpPr>
        <p:spPr>
          <a:xfrm>
            <a:off x="3650796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935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H/O blurring of vision for past 2 months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Sudden loss of vision for past 4 days</a:t>
            </a:r>
          </a:p>
          <a:p>
            <a:endParaRPr lang="en-US" sz="2800" dirty="0" smtClean="0"/>
          </a:p>
          <a:p>
            <a:r>
              <a:rPr lang="en-US" altLang="zh-CN" sz="2800" dirty="0" smtClean="0"/>
              <a:t>H</a:t>
            </a:r>
            <a:r>
              <a:rPr lang="en-IN" sz="2800" dirty="0" smtClean="0"/>
              <a:t>/o</a:t>
            </a:r>
            <a:r>
              <a:rPr lang="zh-CN" altLang="en-US" sz="2800" dirty="0" smtClean="0"/>
              <a:t>  </a:t>
            </a:r>
            <a:r>
              <a:rPr lang="en-US" altLang="zh-CN" sz="2800" dirty="0" smtClean="0"/>
              <a:t>hearing loss 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for past 1 year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in 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Left ear and for past 6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months in Right ear, for which he was provided with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Hearing aid for Right ear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H/O PRESENTING ILLNESS</a:t>
            </a:r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3657600" y="2133600"/>
            <a:ext cx="484632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20190812_0945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685800"/>
            <a:ext cx="8229600" cy="4876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20190819_10415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0" y="609600"/>
            <a:ext cx="5791200" cy="5168900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Evidence of 7.1 x 4.9 x 4.8 cm measuring T1 hypo, T2/FLAIR mixed intense mass lesion with cystic and solid components showing few areas of diffusion in DWI and blooming in SWI noted in left </a:t>
            </a:r>
            <a:r>
              <a:rPr lang="en-US" dirty="0" err="1" smtClean="0"/>
              <a:t>cerebello-pontine</a:t>
            </a:r>
            <a:r>
              <a:rPr lang="en-US" dirty="0" smtClean="0"/>
              <a:t> angle causing compression of left </a:t>
            </a:r>
            <a:r>
              <a:rPr lang="en-US" dirty="0" err="1" smtClean="0"/>
              <a:t>cerebello-pontine</a:t>
            </a:r>
            <a:r>
              <a:rPr lang="en-US" dirty="0" smtClean="0"/>
              <a:t> </a:t>
            </a:r>
            <a:r>
              <a:rPr lang="en-US" dirty="0" err="1" smtClean="0"/>
              <a:t>cistern.The</a:t>
            </a:r>
            <a:r>
              <a:rPr lang="en-US" dirty="0" smtClean="0"/>
              <a:t> lesion shows homogenous contrast enhancement.</a:t>
            </a:r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r>
              <a:rPr lang="en-US" sz="3200" dirty="0" smtClean="0"/>
              <a:t>  </a:t>
            </a:r>
            <a:r>
              <a:rPr lang="en-US" sz="2800" dirty="0" smtClean="0"/>
              <a:t>POSIBILITY OF ACOUSTIC SCHWANNOMA     TO BE CONSIDERED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MRI BRAIN (PLAIN AND CONTRAST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394960"/>
          </a:xfrm>
        </p:spPr>
        <p:txBody>
          <a:bodyPr/>
          <a:lstStyle/>
          <a:p>
            <a:r>
              <a:rPr lang="en-US" dirty="0" smtClean="0"/>
              <a:t>All ventricles appear dilated – </a:t>
            </a:r>
            <a:r>
              <a:rPr lang="en-US" dirty="0" err="1" smtClean="0"/>
              <a:t>Moderete</a:t>
            </a:r>
            <a:r>
              <a:rPr lang="en-US" dirty="0" smtClean="0"/>
              <a:t> hydrocephalus</a:t>
            </a:r>
          </a:p>
          <a:p>
            <a:endParaRPr lang="en-US" dirty="0" smtClean="0"/>
          </a:p>
          <a:p>
            <a:r>
              <a:rPr lang="en-US" dirty="0" smtClean="0"/>
              <a:t>No midline shift is noted</a:t>
            </a:r>
          </a:p>
          <a:p>
            <a:endParaRPr lang="en-US" dirty="0" smtClean="0"/>
          </a:p>
          <a:p>
            <a:r>
              <a:rPr lang="en-US" dirty="0" smtClean="0"/>
              <a:t>MRA  : Normal</a:t>
            </a:r>
          </a:p>
          <a:p>
            <a:r>
              <a:rPr lang="en-US" dirty="0" smtClean="0"/>
              <a:t>MRV  : Normal</a:t>
            </a:r>
          </a:p>
          <a:p>
            <a:r>
              <a:rPr lang="en-US" dirty="0" smtClean="0"/>
              <a:t>MRS  : </a:t>
            </a:r>
            <a:r>
              <a:rPr lang="en-US" dirty="0" err="1" smtClean="0"/>
              <a:t>Choline</a:t>
            </a:r>
            <a:r>
              <a:rPr lang="en-US" dirty="0" smtClean="0"/>
              <a:t> peak noted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981200"/>
            <a:ext cx="8229600" cy="4525963"/>
          </a:xfrm>
        </p:spPr>
        <p:txBody>
          <a:bodyPr/>
          <a:lstStyle/>
          <a:p>
            <a:r>
              <a:rPr lang="en-US" dirty="0" smtClean="0"/>
              <a:t>Patient transferred to neurosurgery ward</a:t>
            </a:r>
          </a:p>
          <a:p>
            <a:endParaRPr lang="en-US" dirty="0" smtClean="0"/>
          </a:p>
          <a:p>
            <a:r>
              <a:rPr lang="en-US" dirty="0" smtClean="0"/>
              <a:t>Right VP shunt done</a:t>
            </a:r>
          </a:p>
          <a:p>
            <a:endParaRPr lang="en-US" dirty="0" smtClean="0"/>
          </a:p>
          <a:p>
            <a:r>
              <a:rPr lang="en-US" dirty="0" smtClean="0"/>
              <a:t>VISION NOT IMPROVED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NEUROSURGEON OPINION OBTAINED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20190819_10561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219200"/>
            <a:ext cx="8117666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CT BRAIN AFTER RIGHT VP SHUNT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CRANIOTOMY AND EXCISION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20190731_1304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5000" y="1447800"/>
            <a:ext cx="4888181" cy="470852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080760"/>
          </a:xfrm>
        </p:spPr>
        <p:txBody>
          <a:bodyPr>
            <a:normAutofit/>
          </a:bodyPr>
          <a:lstStyle/>
          <a:p>
            <a:r>
              <a:rPr lang="en-IN" dirty="0" smtClean="0"/>
              <a:t>No h/o</a:t>
            </a:r>
            <a:r>
              <a:rPr lang="zh-CN" altLang="en-US" dirty="0" smtClean="0"/>
              <a:t> </a:t>
            </a:r>
            <a:r>
              <a:rPr lang="en-US" altLang="zh-CN" dirty="0" smtClean="0"/>
              <a:t> dizziness or unsteadiness</a:t>
            </a:r>
          </a:p>
          <a:p>
            <a:r>
              <a:rPr lang="en-US" altLang="zh-CN" dirty="0" smtClean="0"/>
              <a:t>No h/o  ringing in ears </a:t>
            </a:r>
            <a:endParaRPr lang="en-IN" dirty="0" smtClean="0"/>
          </a:p>
          <a:p>
            <a:r>
              <a:rPr lang="en-IN" dirty="0" smtClean="0"/>
              <a:t>No h/o </a:t>
            </a:r>
            <a:r>
              <a:rPr lang="en-US" dirty="0" smtClean="0"/>
              <a:t> numbness of face </a:t>
            </a:r>
            <a:endParaRPr lang="en-IN" dirty="0" smtClean="0"/>
          </a:p>
          <a:p>
            <a:r>
              <a:rPr lang="en-IN" dirty="0" smtClean="0"/>
              <a:t>No h/o </a:t>
            </a:r>
            <a:r>
              <a:rPr lang="en-US" dirty="0" smtClean="0"/>
              <a:t> inability to close eyelids</a:t>
            </a:r>
            <a:endParaRPr lang="en-US" altLang="zh-CN" dirty="0" smtClean="0"/>
          </a:p>
          <a:p>
            <a:r>
              <a:rPr lang="en-US" altLang="zh-CN" dirty="0" smtClean="0"/>
              <a:t>No h/o  </a:t>
            </a:r>
            <a:r>
              <a:rPr lang="en-US" altLang="zh-CN" dirty="0" err="1" smtClean="0"/>
              <a:t>diplopia</a:t>
            </a:r>
            <a:endParaRPr lang="en-US" altLang="zh-CN" dirty="0" smtClean="0"/>
          </a:p>
          <a:p>
            <a:r>
              <a:rPr lang="en-US" altLang="zh-CN" dirty="0" smtClean="0"/>
              <a:t>No h/o  </a:t>
            </a:r>
            <a:r>
              <a:rPr lang="en-US" altLang="zh-CN" dirty="0" err="1" smtClean="0"/>
              <a:t>dysphagia</a:t>
            </a:r>
            <a:endParaRPr lang="en-US" altLang="zh-CN" dirty="0" smtClean="0"/>
          </a:p>
          <a:p>
            <a:r>
              <a:rPr lang="en-US" altLang="zh-CN" dirty="0" smtClean="0"/>
              <a:t>No h/o  headache</a:t>
            </a:r>
          </a:p>
          <a:p>
            <a:r>
              <a:rPr lang="en-US" dirty="0" smtClean="0"/>
              <a:t>No h/o  vomiting</a:t>
            </a:r>
          </a:p>
          <a:p>
            <a:r>
              <a:rPr lang="en-US" dirty="0" smtClean="0"/>
              <a:t>No h/o  fever</a:t>
            </a:r>
          </a:p>
          <a:p>
            <a:r>
              <a:rPr lang="en-US" dirty="0" smtClean="0"/>
              <a:t>No h/o  loss of consciousness</a:t>
            </a:r>
          </a:p>
          <a:p>
            <a:r>
              <a:rPr lang="en-US" dirty="0" smtClean="0"/>
              <a:t>No h/o  seizures</a:t>
            </a:r>
          </a:p>
          <a:p>
            <a:endParaRPr lang="en-IN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Content Placeholder 2"/>
          <p:cNvSpPr>
            <a:spLocks noGrp="1"/>
          </p:cNvSpPr>
          <p:nvPr>
            <p:ph idx="1"/>
          </p:nvPr>
        </p:nvSpPr>
        <p:spPr>
          <a:xfrm>
            <a:off x="595993" y="304800"/>
            <a:ext cx="7952014" cy="6553200"/>
          </a:xfrm>
        </p:spPr>
        <p:txBody>
          <a:bodyPr>
            <a:normAutofit fontScale="95000"/>
          </a:bodyPr>
          <a:lstStyle/>
          <a:p>
            <a:pPr marL="109728" indent="0">
              <a:buNone/>
            </a:pPr>
            <a:r>
              <a:rPr lang="en-IN" sz="2900" dirty="0"/>
              <a:t>Past History</a:t>
            </a:r>
            <a:r>
              <a:rPr lang="en-IN" sz="2000" dirty="0" smtClean="0"/>
              <a:t>:</a:t>
            </a:r>
          </a:p>
          <a:p>
            <a:pPr marL="109728" indent="0">
              <a:buNone/>
            </a:pPr>
            <a:endParaRPr lang="en-IN" sz="2000" dirty="0"/>
          </a:p>
          <a:p>
            <a:r>
              <a:rPr lang="en-IN" sz="2000" dirty="0"/>
              <a:t>Not a k/c/o DM, HT, Heart disease, Thyroid illness, Liver disease,</a:t>
            </a:r>
            <a:r>
              <a:rPr lang="en-US" altLang="zh-CN" sz="2000" dirty="0" smtClean="0"/>
              <a:t>PTB, epilepsy.</a:t>
            </a:r>
            <a:endParaRPr lang="en-US" sz="2400" dirty="0"/>
          </a:p>
          <a:p>
            <a:pPr marL="109728" indent="0">
              <a:buNone/>
            </a:pPr>
            <a:endParaRPr lang="en-US" sz="2400" dirty="0"/>
          </a:p>
          <a:p>
            <a:pPr marL="109728" indent="0">
              <a:buNone/>
            </a:pPr>
            <a:r>
              <a:rPr lang="en-IN" sz="2900" dirty="0"/>
              <a:t>Personal History</a:t>
            </a:r>
            <a:r>
              <a:rPr lang="en-IN" sz="2400" dirty="0"/>
              <a:t>:</a:t>
            </a:r>
          </a:p>
          <a:p>
            <a:r>
              <a:rPr lang="en-US" altLang="zh-CN" sz="2000" dirty="0"/>
              <a:t>Chronic Alcoholic and Chronic smoker</a:t>
            </a:r>
            <a:endParaRPr lang="en-IN" sz="2200" dirty="0"/>
          </a:p>
          <a:p>
            <a:pPr marL="109728" indent="0">
              <a:buNone/>
            </a:pPr>
            <a:endParaRPr lang="en-US" sz="2400" dirty="0"/>
          </a:p>
          <a:p>
            <a:pPr marL="109728" indent="0">
              <a:buNone/>
            </a:pPr>
            <a:r>
              <a:rPr lang="en-IN" sz="2900" dirty="0"/>
              <a:t>Family History</a:t>
            </a:r>
            <a:r>
              <a:rPr lang="en-IN" sz="2400" dirty="0"/>
              <a:t>:</a:t>
            </a:r>
          </a:p>
          <a:p>
            <a:r>
              <a:rPr lang="en-IN" sz="2000" dirty="0"/>
              <a:t>Parents - non </a:t>
            </a:r>
            <a:r>
              <a:rPr lang="en-IN" sz="2000" dirty="0" err="1"/>
              <a:t>consanguinous</a:t>
            </a:r>
            <a:r>
              <a:rPr lang="en-IN" sz="2000" dirty="0"/>
              <a:t> </a:t>
            </a:r>
            <a:r>
              <a:rPr lang="en-IN" sz="2000" dirty="0" smtClean="0"/>
              <a:t>marriage</a:t>
            </a:r>
          </a:p>
          <a:p>
            <a:r>
              <a:rPr lang="en-IN" sz="2000" dirty="0" smtClean="0"/>
              <a:t>No </a:t>
            </a:r>
            <a:r>
              <a:rPr lang="en-IN" sz="2000" dirty="0" err="1" smtClean="0"/>
              <a:t>simillar</a:t>
            </a:r>
            <a:r>
              <a:rPr lang="en-IN" sz="2000" dirty="0" smtClean="0"/>
              <a:t> complaints in family members.</a:t>
            </a:r>
            <a:endParaRPr lang="en-IN" sz="2000" dirty="0"/>
          </a:p>
          <a:p>
            <a:r>
              <a:rPr lang="en-IN" sz="2000" dirty="0"/>
              <a:t>No significant illness in siblings.</a:t>
            </a:r>
          </a:p>
          <a:p>
            <a:endParaRPr lang="en-IN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Content Placeholder 2"/>
          <p:cNvSpPr>
            <a:spLocks noGrp="1"/>
          </p:cNvSpPr>
          <p:nvPr>
            <p:ph idx="1"/>
          </p:nvPr>
        </p:nvSpPr>
        <p:spPr>
          <a:xfrm>
            <a:off x="457200" y="204108"/>
            <a:ext cx="8229600" cy="61368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3600" dirty="0"/>
              <a:t>General examination</a:t>
            </a:r>
            <a:r>
              <a:rPr lang="en-IN" sz="3600" dirty="0" smtClean="0"/>
              <a:t>: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US" sz="2000" dirty="0" smtClean="0"/>
              <a:t>Conscious</a:t>
            </a:r>
            <a:endParaRPr lang="en-US" altLang="zh-CN" sz="2000" dirty="0"/>
          </a:p>
          <a:p>
            <a:pPr marL="0" indent="0">
              <a:buNone/>
            </a:pPr>
            <a:r>
              <a:rPr lang="en-US" altLang="zh-CN" sz="2000" dirty="0"/>
              <a:t>Obeys oral </a:t>
            </a:r>
            <a:r>
              <a:rPr lang="en-US" altLang="zh-CN" sz="2000" dirty="0" smtClean="0"/>
              <a:t>commands</a:t>
            </a:r>
            <a:endParaRPr lang="zh-CN" altLang="en-US" sz="2000" dirty="0"/>
          </a:p>
          <a:p>
            <a:pPr marL="0" indent="0">
              <a:buNone/>
            </a:pPr>
            <a:r>
              <a:rPr lang="en-IN" sz="2000" dirty="0" err="1" smtClean="0"/>
              <a:t>Afebrile</a:t>
            </a:r>
            <a:endParaRPr lang="en-IN" sz="2000" dirty="0"/>
          </a:p>
          <a:p>
            <a:pPr marL="0" indent="0">
              <a:buNone/>
            </a:pPr>
            <a:r>
              <a:rPr lang="en-IN" sz="2000" dirty="0"/>
              <a:t>No pallor </a:t>
            </a:r>
          </a:p>
          <a:p>
            <a:pPr marL="0" indent="0">
              <a:buNone/>
            </a:pPr>
            <a:r>
              <a:rPr lang="en-IN" sz="2000" dirty="0"/>
              <a:t>No icterus</a:t>
            </a:r>
          </a:p>
          <a:p>
            <a:pPr marL="0" indent="0">
              <a:buNone/>
            </a:pPr>
            <a:r>
              <a:rPr lang="en-IN" sz="2000" dirty="0"/>
              <a:t>No </a:t>
            </a:r>
            <a:r>
              <a:rPr lang="en-IN" sz="2000" dirty="0" err="1"/>
              <a:t>cya</a:t>
            </a:r>
            <a:r>
              <a:rPr lang="en-US" altLang="zh-CN" sz="2000" dirty="0" err="1"/>
              <a:t>nosis</a:t>
            </a:r>
            <a:endParaRPr lang="en-US" altLang="zh-CN" sz="2000" dirty="0"/>
          </a:p>
          <a:p>
            <a:pPr marL="0" indent="0">
              <a:buNone/>
            </a:pPr>
            <a:r>
              <a:rPr lang="en-US" sz="2000" dirty="0" smtClean="0"/>
              <a:t>No </a:t>
            </a:r>
            <a:r>
              <a:rPr lang="en-IN" sz="2000" dirty="0" smtClean="0"/>
              <a:t>clubbing</a:t>
            </a:r>
            <a:endParaRPr lang="en-IN" sz="2000" dirty="0"/>
          </a:p>
          <a:p>
            <a:pPr marL="0" indent="0">
              <a:buNone/>
            </a:pPr>
            <a:r>
              <a:rPr lang="en-IN" sz="2000" dirty="0"/>
              <a:t>No pedal </a:t>
            </a:r>
            <a:r>
              <a:rPr lang="en-IN" sz="2000" dirty="0" err="1"/>
              <a:t>edema</a:t>
            </a:r>
            <a:endParaRPr lang="en-IN" sz="2000" dirty="0"/>
          </a:p>
          <a:p>
            <a:pPr marL="0" indent="0">
              <a:buNone/>
            </a:pPr>
            <a:r>
              <a:rPr lang="en-IN" sz="2000" dirty="0"/>
              <a:t>No generalised </a:t>
            </a:r>
            <a:r>
              <a:rPr lang="en-IN" sz="2000" dirty="0" err="1"/>
              <a:t>lymphadenopathy</a:t>
            </a:r>
            <a:r>
              <a:rPr lang="en-IN" sz="2000" dirty="0"/>
              <a:t> </a:t>
            </a:r>
            <a:endParaRPr lang="zh-CN" altLang="en-US" sz="2000" dirty="0"/>
          </a:p>
          <a:p>
            <a:pPr marL="0" indent="0">
              <a:buNone/>
            </a:pPr>
            <a:r>
              <a:rPr lang="en-US" altLang="zh-CN" sz="2000" dirty="0" err="1"/>
              <a:t>Conjuntival</a:t>
            </a:r>
            <a:r>
              <a:rPr lang="en-US" altLang="zh-CN" sz="2000" dirty="0"/>
              <a:t> Congestion </a:t>
            </a:r>
            <a:r>
              <a:rPr lang="en-US" altLang="zh-CN" sz="2000" dirty="0" smtClean="0"/>
              <a:t> +</a:t>
            </a:r>
            <a:endParaRPr lang="en-IN" sz="2000" dirty="0"/>
          </a:p>
        </p:txBody>
      </p:sp>
      <p:sp>
        <p:nvSpPr>
          <p:cNvPr id="1048604" name="TextBox 3"/>
          <p:cNvSpPr txBox="1"/>
          <p:nvPr/>
        </p:nvSpPr>
        <p:spPr>
          <a:xfrm>
            <a:off x="5715000" y="2204864"/>
            <a:ext cx="310547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/>
              <a:t>Vitals </a:t>
            </a:r>
            <a:r>
              <a:rPr lang="en-IN" sz="2800" dirty="0" smtClean="0"/>
              <a:t>:</a:t>
            </a:r>
          </a:p>
          <a:p>
            <a:endParaRPr lang="en-IN" sz="2800" dirty="0"/>
          </a:p>
          <a:p>
            <a:r>
              <a:rPr lang="en-IN" dirty="0"/>
              <a:t>PR – 82/min</a:t>
            </a:r>
          </a:p>
          <a:p>
            <a:r>
              <a:rPr lang="en-IN" dirty="0"/>
              <a:t>BP – 120/80 mmHg</a:t>
            </a:r>
          </a:p>
          <a:p>
            <a:endParaRPr lang="en-IN" dirty="0"/>
          </a:p>
        </p:txBody>
      </p:sp>
      <p:sp>
        <p:nvSpPr>
          <p:cNvPr id="1048605" name="TextBox 4"/>
          <p:cNvSpPr txBox="1"/>
          <p:nvPr/>
        </p:nvSpPr>
        <p:spPr>
          <a:xfrm>
            <a:off x="5715000" y="4572000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No external markers of TB/HIV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Content Placeholder 1"/>
          <p:cNvSpPr>
            <a:spLocks noGrp="1"/>
          </p:cNvSpPr>
          <p:nvPr>
            <p:ph idx="1"/>
          </p:nvPr>
        </p:nvSpPr>
        <p:spPr>
          <a:xfrm>
            <a:off x="856060" y="228600"/>
            <a:ext cx="7429499" cy="6629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3200" dirty="0"/>
              <a:t>Systemic Examination</a:t>
            </a:r>
            <a:r>
              <a:rPr lang="en-IN" sz="3200" dirty="0" smtClean="0"/>
              <a:t>:</a:t>
            </a:r>
          </a:p>
          <a:p>
            <a:pPr marL="0" indent="0">
              <a:buNone/>
            </a:pPr>
            <a:endParaRPr lang="en-IN" sz="2000" dirty="0"/>
          </a:p>
          <a:p>
            <a:r>
              <a:rPr lang="en-IN" sz="2000" dirty="0"/>
              <a:t>CNS </a:t>
            </a:r>
            <a:r>
              <a:rPr lang="en-IN" sz="2000" dirty="0" smtClean="0"/>
              <a:t> -</a:t>
            </a:r>
          </a:p>
          <a:p>
            <a:pPr>
              <a:buNone/>
            </a:pPr>
            <a:r>
              <a:rPr lang="en-IN" sz="2000" dirty="0" smtClean="0"/>
              <a:t>         conscious</a:t>
            </a:r>
          </a:p>
          <a:p>
            <a:pPr>
              <a:buNone/>
            </a:pPr>
            <a:r>
              <a:rPr lang="en-IN" sz="2000" dirty="0" smtClean="0"/>
              <a:t>         obeys oral commands</a:t>
            </a:r>
          </a:p>
          <a:p>
            <a:pPr>
              <a:buNone/>
            </a:pPr>
            <a:r>
              <a:rPr lang="en-IN" sz="2000" dirty="0" smtClean="0"/>
              <a:t>         </a:t>
            </a:r>
            <a:r>
              <a:rPr lang="en-IN" sz="2000" dirty="0" err="1" smtClean="0"/>
              <a:t>speech,language</a:t>
            </a:r>
            <a:r>
              <a:rPr lang="en-IN" sz="2000" dirty="0" smtClean="0"/>
              <a:t> – normal</a:t>
            </a:r>
          </a:p>
          <a:p>
            <a:pPr>
              <a:buNone/>
            </a:pPr>
            <a:r>
              <a:rPr lang="en-IN" sz="2000" dirty="0" smtClean="0"/>
              <a:t>         memory - intact</a:t>
            </a:r>
          </a:p>
          <a:p>
            <a:pPr>
              <a:buNone/>
            </a:pPr>
            <a:r>
              <a:rPr lang="en-IN" sz="2000" dirty="0" smtClean="0"/>
              <a:t>         TONE    -    N         </a:t>
            </a:r>
            <a:r>
              <a:rPr lang="en-IN" sz="2000" dirty="0" err="1" smtClean="0"/>
              <a:t>N</a:t>
            </a:r>
            <a:endParaRPr lang="en-IN" sz="2000" dirty="0" smtClean="0"/>
          </a:p>
          <a:p>
            <a:pPr>
              <a:buNone/>
            </a:pPr>
            <a:r>
              <a:rPr lang="en-IN" sz="2000" dirty="0" smtClean="0"/>
              <a:t>         POWER  -   5/5      5/5</a:t>
            </a:r>
          </a:p>
          <a:p>
            <a:pPr>
              <a:buNone/>
            </a:pPr>
            <a:r>
              <a:rPr lang="en-IN" sz="2000" dirty="0" smtClean="0"/>
              <a:t>         DTR      -    +          +</a:t>
            </a:r>
          </a:p>
          <a:p>
            <a:pPr>
              <a:buNone/>
            </a:pPr>
            <a:r>
              <a:rPr lang="en-IN" sz="2000" dirty="0" smtClean="0"/>
              <a:t>         B/L PLANTAR – FLEXOR</a:t>
            </a:r>
          </a:p>
          <a:p>
            <a:pPr>
              <a:buNone/>
            </a:pPr>
            <a:r>
              <a:rPr lang="en-IN" sz="2000" dirty="0" smtClean="0"/>
              <a:t>         sensory system - normal</a:t>
            </a:r>
          </a:p>
          <a:p>
            <a:pPr>
              <a:buNone/>
            </a:pPr>
            <a:r>
              <a:rPr lang="en-IN" sz="2000" dirty="0" smtClean="0"/>
              <a:t>         </a:t>
            </a:r>
          </a:p>
          <a:p>
            <a:pPr>
              <a:buNone/>
            </a:pPr>
            <a:r>
              <a:rPr lang="en-IN" sz="2000" dirty="0" smtClean="0"/>
              <a:t>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3200" dirty="0" smtClean="0"/>
              <a:t>OPTIC NERVE :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VISUAL ACUITY : B/L LIGHT PERCEPTION +</a:t>
            </a:r>
          </a:p>
          <a:p>
            <a:r>
              <a:rPr lang="en-US" dirty="0" smtClean="0"/>
              <a:t>B/L PUPIL 3mm ERTL</a:t>
            </a:r>
          </a:p>
          <a:p>
            <a:r>
              <a:rPr lang="en-US" dirty="0" smtClean="0"/>
              <a:t>BOTH DIRECT AND INDIRECT LIGHT REFLEX +</a:t>
            </a:r>
          </a:p>
          <a:p>
            <a:r>
              <a:rPr lang="en-US" dirty="0" smtClean="0"/>
              <a:t>FUNDUS : B/L PAPILLOEDEMA</a:t>
            </a:r>
          </a:p>
          <a:p>
            <a:endParaRPr lang="en-US" dirty="0" smtClean="0"/>
          </a:p>
          <a:p>
            <a:pPr>
              <a:buNone/>
            </a:pPr>
            <a:r>
              <a:rPr lang="en-US" sz="3200" dirty="0" smtClean="0"/>
              <a:t>VESTIBULOCOCHLEAR NERVE :</a:t>
            </a:r>
          </a:p>
          <a:p>
            <a:pPr>
              <a:buNone/>
            </a:pPr>
            <a:endParaRPr lang="en-US" sz="3200" dirty="0" smtClean="0"/>
          </a:p>
          <a:p>
            <a:r>
              <a:rPr lang="en-US" dirty="0" smtClean="0"/>
              <a:t>B/L SENSORINEURAL HEARING LOSS</a:t>
            </a:r>
          </a:p>
          <a:p>
            <a:r>
              <a:rPr lang="en-US" dirty="0" smtClean="0"/>
              <a:t>NO NYSTAGMUS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CRANIAL NERVES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OTHER CRANIAL NERVES : NORMAL</a:t>
            </a:r>
          </a:p>
          <a:p>
            <a:endParaRPr lang="en-US" dirty="0" smtClean="0"/>
          </a:p>
          <a:p>
            <a:r>
              <a:rPr lang="en-US" dirty="0" smtClean="0"/>
              <a:t>CEREBELLUM : NORMAL</a:t>
            </a:r>
          </a:p>
          <a:p>
            <a:endParaRPr lang="en-US" dirty="0" smtClean="0"/>
          </a:p>
          <a:p>
            <a:r>
              <a:rPr lang="en-US" dirty="0" smtClean="0"/>
              <a:t>NO NECK STIFNESS</a:t>
            </a:r>
          </a:p>
          <a:p>
            <a:endParaRPr lang="en-US" dirty="0" smtClean="0"/>
          </a:p>
          <a:p>
            <a:r>
              <a:rPr lang="en-US" dirty="0" smtClean="0"/>
              <a:t>OTHER SYSTEM EXAMINATIONS - NORMAL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774</TotalTime>
  <Words>716</Words>
  <Application>Microsoft Office PowerPoint</Application>
  <PresentationFormat>On-screen Show (4:3)</PresentationFormat>
  <Paragraphs>249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Concourse</vt:lpstr>
      <vt:lpstr>A CASE OF Unusual cause OF VISION LOSS</vt:lpstr>
      <vt:lpstr>CHIEF COMPLAINTS</vt:lpstr>
      <vt:lpstr>H/O PRESENTING ILLNESS</vt:lpstr>
      <vt:lpstr>Slide 4</vt:lpstr>
      <vt:lpstr>Slide 5</vt:lpstr>
      <vt:lpstr>Slide 6</vt:lpstr>
      <vt:lpstr>Slide 7</vt:lpstr>
      <vt:lpstr>CRANIAL NERVES</vt:lpstr>
      <vt:lpstr>Slide 9</vt:lpstr>
      <vt:lpstr>LAB INVESTIGATIONS</vt:lpstr>
      <vt:lpstr>LAB INVESTIGATIONS</vt:lpstr>
      <vt:lpstr>Slide 12</vt:lpstr>
      <vt:lpstr>CT-BRAIN PLAIN</vt:lpstr>
      <vt:lpstr>CT BRAIN CONTRAST</vt:lpstr>
      <vt:lpstr>Slide 15</vt:lpstr>
      <vt:lpstr>PROVISIONAL DIAGNOSIS</vt:lpstr>
      <vt:lpstr>NEUROLOGIST OPINION</vt:lpstr>
      <vt:lpstr>Slide 18</vt:lpstr>
      <vt:lpstr>FIELDS AND COLOUR VISION COULD NOT BE TESTED DUE TO POOR VISION</vt:lpstr>
      <vt:lpstr>IMPRESSION</vt:lpstr>
      <vt:lpstr>ENT OPINION</vt:lpstr>
      <vt:lpstr>EXAMINATION OF NERVES</vt:lpstr>
      <vt:lpstr>Slide 23</vt:lpstr>
      <vt:lpstr>IMPRESSION</vt:lpstr>
      <vt:lpstr>Slide 25</vt:lpstr>
      <vt:lpstr>MRI BRAIN PLAIN</vt:lpstr>
      <vt:lpstr>Slide 27</vt:lpstr>
      <vt:lpstr>Slide 28</vt:lpstr>
      <vt:lpstr>   MRI BRAIN - CONTRAST</vt:lpstr>
      <vt:lpstr>Slide 30</vt:lpstr>
      <vt:lpstr>Slide 31</vt:lpstr>
      <vt:lpstr>MRI BRAIN (PLAIN AND CONTRAST)</vt:lpstr>
      <vt:lpstr>Slide 33</vt:lpstr>
      <vt:lpstr>NEUROSURGEON OPINION OBTAINED</vt:lpstr>
      <vt:lpstr>CT BRAIN AFTER RIGHT VP SHUNT</vt:lpstr>
      <vt:lpstr>PLAN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Vinothan Jayapalan</dc:creator>
  <cp:lastModifiedBy>Windows User</cp:lastModifiedBy>
  <cp:revision>41</cp:revision>
  <dcterms:created xsi:type="dcterms:W3CDTF">2019-08-04T05:06:05Z</dcterms:created>
  <dcterms:modified xsi:type="dcterms:W3CDTF">2019-08-19T14:18:54Z</dcterms:modified>
</cp:coreProperties>
</file>