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8" r:id="rId10"/>
    <p:sldId id="273" r:id="rId11"/>
    <p:sldId id="271" r:id="rId12"/>
    <p:sldId id="272" r:id="rId13"/>
    <p:sldId id="274" r:id="rId14"/>
    <p:sldId id="265" r:id="rId15"/>
    <p:sldId id="266" r:id="rId16"/>
    <p:sldId id="269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12" y="68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resentation Title"/>
          <p:cNvSpPr txBox="1">
            <a:spLocks noGrp="1"/>
          </p:cNvSpPr>
          <p:nvPr>
            <p:ph type="ctrTitle"/>
          </p:nvPr>
        </p:nvSpPr>
        <p:spPr>
          <a:xfrm>
            <a:off x="2260596" y="-533401"/>
            <a:ext cx="21971004" cy="4648201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BUG OPENS THE PANDORA</a:t>
            </a:r>
            <a:endParaRPr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53" name="Presentation Subtitle"/>
          <p:cNvSpPr txBox="1">
            <a:spLocks noGrp="1"/>
          </p:cNvSpPr>
          <p:nvPr>
            <p:ph type="subTitle" sz="quarter" idx="1"/>
          </p:nvPr>
        </p:nvSpPr>
        <p:spPr>
          <a:xfrm>
            <a:off x="5867400" y="6324600"/>
            <a:ext cx="21971001" cy="6705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8">
              <a:lnSpc>
                <a:spcPct val="150000"/>
              </a:lnSpc>
              <a:buNone/>
            </a:pPr>
            <a:r>
              <a:rPr lang="en-US" sz="5300" dirty="0">
                <a:solidFill>
                  <a:schemeClr val="accent2">
                    <a:lumMod val="75000"/>
                  </a:schemeClr>
                </a:solidFill>
                <a:latin typeface="Arial Rounded MT Bold" pitchFamily="34" charset="0"/>
              </a:rPr>
              <a:t>	</a:t>
            </a:r>
            <a:r>
              <a:rPr lang="en-US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IV MEDICAL UNIT</a:t>
            </a:r>
            <a:b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Chief:DR David Pradeep Kumar MD MRCP</a:t>
            </a:r>
            <a:b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Assistant Professors:</a:t>
            </a:r>
            <a:b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Dr Ragavan MD</a:t>
            </a:r>
            <a:b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Dr Ram Kumar MD</a:t>
            </a:r>
            <a:b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" sz="5200" b="1" dirty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Dr Naseema Banu MD</a:t>
            </a:r>
            <a:endParaRPr lang="en-US" sz="5200" b="1" dirty="0">
              <a:solidFill>
                <a:schemeClr val="tx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06500" y="2372962"/>
            <a:ext cx="21971000" cy="100476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Ultra sound abdomen and pelvis: 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Liver – 12.5 cm with normal echoes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Spleen – 9.3 cm with normal echoes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Right kidney – 10 x 4.9 cm normal echoes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	   Left kidney   - 11 x 4 cm normal echoes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	                              CMD maintained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Minimal </a:t>
            </a:r>
            <a:r>
              <a:rPr lang="en-US" dirty="0" err="1">
                <a:latin typeface="Arial Rounded MT Bold" pitchFamily="34" charset="0"/>
              </a:rPr>
              <a:t>ascitis</a:t>
            </a:r>
            <a:endParaRPr lang="en-US" dirty="0">
              <a:latin typeface="Arial Rounded MT Bold" pitchFamily="34" charset="0"/>
            </a:endParaRP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Bilateral pleural effusion R &gt; L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733800"/>
            <a:ext cx="21971000" cy="1434949"/>
          </a:xfrm>
        </p:spPr>
        <p:txBody>
          <a:bodyPr/>
          <a:lstStyle/>
          <a:p>
            <a:r>
              <a:rPr lang="en-US" dirty="0">
                <a:latin typeface="Arial Rounded MT Bold" pitchFamily="34" charset="0"/>
              </a:rPr>
              <a:t>Provisional Diagnosis: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794000" y="6248400"/>
            <a:ext cx="21971000" cy="934780"/>
          </a:xfrm>
        </p:spPr>
        <p:txBody>
          <a:bodyPr/>
          <a:lstStyle/>
          <a:p>
            <a:r>
              <a:rPr lang="en-US" b="0" dirty="0">
                <a:latin typeface="Arial Rounded MT Bold" pitchFamily="34" charset="0"/>
              </a:rPr>
              <a:t> Scrub encephalitis with thrombocytopenia for evaluation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itchFamily="34" charset="0"/>
              </a:rPr>
              <a:t>Treatment 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06500" y="2372962"/>
            <a:ext cx="21971000" cy="943803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						</a:t>
            </a:r>
            <a:r>
              <a:rPr lang="en-US" dirty="0">
                <a:latin typeface="Arial Rounded MT Bold" pitchFamily="34" charset="0"/>
              </a:rPr>
              <a:t>	</a:t>
            </a:r>
            <a:r>
              <a:rPr lang="en-US" b="0" dirty="0">
                <a:latin typeface="Arial Rounded MT Bold" pitchFamily="34" charset="0"/>
              </a:rPr>
              <a:t>FRD ( Intake = Output + 500 ml )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			Nasal O2 @ 4 l/min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			Cap. </a:t>
            </a:r>
            <a:r>
              <a:rPr lang="en-US" b="0" dirty="0" err="1">
                <a:latin typeface="Arial Rounded MT Bold" pitchFamily="34" charset="0"/>
              </a:rPr>
              <a:t>Doxycycline</a:t>
            </a:r>
            <a:r>
              <a:rPr lang="en-US" b="0" dirty="0">
                <a:latin typeface="Arial Rounded MT Bold" pitchFamily="34" charset="0"/>
              </a:rPr>
              <a:t> 100 mg 1-0-1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			Tab . </a:t>
            </a:r>
            <a:r>
              <a:rPr lang="en-US" b="0" dirty="0" err="1">
                <a:latin typeface="Arial Rounded MT Bold" pitchFamily="34" charset="0"/>
              </a:rPr>
              <a:t>Paracetamol</a:t>
            </a:r>
            <a:r>
              <a:rPr lang="en-US" b="0" dirty="0">
                <a:latin typeface="Arial Rounded MT Bold" pitchFamily="34" charset="0"/>
              </a:rPr>
              <a:t> 500 mg 1-1-1-1</a:t>
            </a:r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itchFamily="34" charset="0"/>
              </a:rPr>
              <a:t>DAY 4: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206500" y="2372962"/>
            <a:ext cx="21971000" cy="1279083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				</a:t>
            </a:r>
            <a:r>
              <a:rPr lang="en-US" b="0" dirty="0">
                <a:latin typeface="Arial Rounded MT Bold" pitchFamily="34" charset="0"/>
              </a:rPr>
              <a:t>C/O Fever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</a:t>
            </a:r>
            <a:r>
              <a:rPr lang="en-US" b="0" dirty="0" err="1">
                <a:latin typeface="Arial Rounded MT Bold" pitchFamily="34" charset="0"/>
              </a:rPr>
              <a:t>Sensorium</a:t>
            </a:r>
            <a:r>
              <a:rPr lang="en-US" b="0" dirty="0">
                <a:latin typeface="Arial Rounded MT Bold" pitchFamily="34" charset="0"/>
              </a:rPr>
              <a:t> improved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Patient weaned from O2</a:t>
            </a: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Pedal edema decreased</a:t>
            </a:r>
          </a:p>
          <a:p>
            <a:pPr>
              <a:lnSpc>
                <a:spcPct val="200000"/>
              </a:lnSpc>
            </a:pPr>
            <a:endParaRPr lang="en-US" b="0" dirty="0">
              <a:latin typeface="Arial Rounded MT Bold" pitchFamily="34" charset="0"/>
            </a:endParaRPr>
          </a:p>
          <a:p>
            <a:pPr>
              <a:lnSpc>
                <a:spcPct val="200000"/>
              </a:lnSpc>
            </a:pPr>
            <a:r>
              <a:rPr lang="en-US" b="0" dirty="0">
                <a:latin typeface="Arial Rounded MT Bold" pitchFamily="34" charset="0"/>
              </a:rPr>
              <a:t>				</a:t>
            </a:r>
            <a:r>
              <a:rPr lang="en-US" b="0" dirty="0" err="1">
                <a:latin typeface="Arial Rounded MT Bold" pitchFamily="34" charset="0"/>
              </a:rPr>
              <a:t>Ig</a:t>
            </a:r>
            <a:r>
              <a:rPr lang="en-US" b="0" dirty="0">
                <a:latin typeface="Arial Rounded MT Bold" pitchFamily="34" charset="0"/>
              </a:rPr>
              <a:t> M Scrub </a:t>
            </a:r>
            <a:r>
              <a:rPr lang="en-US" b="0" dirty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</a:rPr>
              <a:t>– “POSITIVE”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Blood Investigations:"/>
          <p:cNvSpPr txBox="1">
            <a:spLocks noGrp="1"/>
          </p:cNvSpPr>
          <p:nvPr>
            <p:ph type="body" idx="21"/>
          </p:nvPr>
        </p:nvSpPr>
        <p:spPr>
          <a:xfrm>
            <a:off x="1206500" y="287152"/>
            <a:ext cx="21971000" cy="1281698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b="0"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rPr>
                <a:latin typeface="Arial Rounded MT Bold" pitchFamily="34" charset="0"/>
              </a:rPr>
              <a:t>Blood Investigations:</a:t>
            </a:r>
          </a:p>
        </p:txBody>
      </p:sp>
      <p:graphicFrame>
        <p:nvGraphicFramePr>
          <p:cNvPr id="172" name="Table"/>
          <p:cNvGraphicFramePr/>
          <p:nvPr/>
        </p:nvGraphicFramePr>
        <p:xfrm>
          <a:off x="2209800" y="2283455"/>
          <a:ext cx="20607228" cy="8824374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233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966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8/12/22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9/12/22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10/12/22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11/12/22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12/12/22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14/12/22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16/12/22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18/12/22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TC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17,300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25,200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32,100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36,900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58,900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80,900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90,200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71,800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DC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43/55/2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34/64/2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30/66/4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25/70/5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20/76/4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25/71/4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-/72/-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-/80/-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HB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8.5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8.5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9.1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PCV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27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07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PLT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36,000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35,000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47,000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53,000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74,000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87,000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89,000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1,73,000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lide Subtitle"/>
          <p:cNvSpPr txBox="1">
            <a:spLocks noGrp="1"/>
          </p:cNvSpPr>
          <p:nvPr>
            <p:ph type="body" idx="21"/>
          </p:nvPr>
        </p:nvSpPr>
        <p:spPr>
          <a:xfrm>
            <a:off x="212473" y="429888"/>
            <a:ext cx="23069662" cy="12856224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aphicFrame>
        <p:nvGraphicFramePr>
          <p:cNvPr id="175" name="Table"/>
          <p:cNvGraphicFramePr/>
          <p:nvPr/>
        </p:nvGraphicFramePr>
        <p:xfrm>
          <a:off x="1752599" y="2320618"/>
          <a:ext cx="20891644" cy="9750828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66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382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8/12/22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9/12/22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10/12/22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12/12/22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15/12/22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18/12/22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RBS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116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S.Urea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34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24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29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10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S.creatinine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0.9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Na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129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133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138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134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K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3.8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4.7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4.5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4.6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4.0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T.Bilirubin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1.2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0.8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0.8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Direct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Indirect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0.5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SGOT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190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103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90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69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SGPT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76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65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84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77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>
                          <a:latin typeface="+mj-lt"/>
                        </a:rPr>
                        <a:t>ALP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184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197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305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  <a:endParaRPr>
                        <a:latin typeface="+mj-lt"/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>
                          <a:latin typeface="+mj-lt"/>
                        </a:rPr>
                        <a:t>-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Title"/>
          <p:cNvSpPr txBox="1">
            <a:spLocks noGrp="1"/>
          </p:cNvSpPr>
          <p:nvPr>
            <p:ph type="title"/>
          </p:nvPr>
        </p:nvSpPr>
        <p:spPr>
          <a:xfrm>
            <a:off x="8382000" y="54102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Arial Rounded MT Bold" pitchFamily="34" charset="0"/>
              </a:rPr>
              <a:t>WHAT NEXT?</a:t>
            </a:r>
            <a:endParaRPr>
              <a:latin typeface="Arial Rounded MT Bold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A 55 year old female patient was admitted with complaints…"/>
          <p:cNvSpPr txBox="1">
            <a:spLocks noGrp="1"/>
          </p:cNvSpPr>
          <p:nvPr>
            <p:ph type="body" idx="1"/>
          </p:nvPr>
        </p:nvSpPr>
        <p:spPr>
          <a:xfrm>
            <a:off x="2776015" y="3168150"/>
            <a:ext cx="22036398" cy="1371008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            </a:t>
            </a: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A 55 year old female patient</a:t>
            </a:r>
            <a:r>
              <a:rPr lang="en-US" dirty="0"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</a:t>
            </a: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admitted with                   </a:t>
            </a:r>
          </a:p>
          <a:p>
            <a:pPr marL="0" indent="0">
              <a:buSzTx/>
              <a:buNone/>
            </a:pP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                                      Fever </a:t>
            </a:r>
            <a:r>
              <a:rPr lang="en-US" dirty="0"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,</a:t>
            </a:r>
            <a:endParaRPr>
              <a:latin typeface="Arial Rounded MT Bold" pitchFamily="34" charset="0"/>
              <a:ea typeface="DIN Alternate Bold"/>
              <a:cs typeface="DIN Alternate Bold"/>
              <a:sym typeface="DIN Alternate Bold"/>
            </a:endParaRPr>
          </a:p>
          <a:p>
            <a:pPr marL="0" indent="0">
              <a:buSzTx/>
              <a:buNone/>
            </a:pP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                                      Body pain </a:t>
            </a:r>
            <a:r>
              <a:rPr lang="en-US" dirty="0"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</a:t>
            </a: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1 week</a:t>
            </a:r>
          </a:p>
          <a:p>
            <a:pPr marL="0" indent="0">
              <a:buSzTx/>
              <a:buNone/>
            </a:pP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                                      Leg swelling </a:t>
            </a:r>
            <a:r>
              <a:rPr lang="en-US" dirty="0"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  </a:t>
            </a:r>
            <a:r>
              <a:rPr>
                <a:latin typeface="Arial Rounded MT Bold" pitchFamily="34" charset="0"/>
                <a:ea typeface="DIN Alternate Bold"/>
                <a:cs typeface="DIN Alternate Bold"/>
                <a:sym typeface="DIN Alternate Bold"/>
              </a:rPr>
              <a:t>4 days</a:t>
            </a:r>
          </a:p>
          <a:p>
            <a:pPr marL="0" indent="0">
              <a:buSzTx/>
              <a:buNone/>
            </a:pPr>
            <a:endParaRPr>
              <a:latin typeface="DIN Alternate Bold"/>
              <a:ea typeface="DIN Alternate Bold"/>
              <a:cs typeface="DIN Alternate Bold"/>
              <a:sym typeface="DIN Alternate Bold"/>
            </a:endParaRPr>
          </a:p>
          <a:p>
            <a:pPr marL="0" indent="0">
              <a:buSzTx/>
              <a:buNone/>
            </a:pPr>
            <a:endParaRPr>
              <a:latin typeface="DIN Alternate Bold"/>
              <a:ea typeface="DIN Alternate Bold"/>
              <a:cs typeface="DIN Alternate Bold"/>
              <a:sym typeface="DIN Alternate Bold"/>
            </a:endParaRPr>
          </a:p>
          <a:p>
            <a:pPr marL="0" indent="0">
              <a:buSzTx/>
              <a:buNone/>
            </a:pPr>
            <a:endParaRPr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History of present illness:…"/>
          <p:cNvSpPr txBox="1">
            <a:spLocks noGrp="1"/>
          </p:cNvSpPr>
          <p:nvPr>
            <p:ph type="body" idx="1"/>
          </p:nvPr>
        </p:nvSpPr>
        <p:spPr>
          <a:xfrm>
            <a:off x="94759" y="-1"/>
            <a:ext cx="24194482" cy="1427249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t>               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t>              </a:t>
            </a:r>
            <a:r>
              <a:rPr>
                <a:latin typeface="Arial Rounded MT Bold" pitchFamily="34" charset="0"/>
              </a:rPr>
              <a:t>History of present illness: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H/O fever  1 week - high grade ,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                           </a:t>
            </a:r>
            <a:r>
              <a:rPr lang="en-US" dirty="0">
                <a:latin typeface="Arial Rounded MT Bold" pitchFamily="34" charset="0"/>
              </a:rPr>
              <a:t>     </a:t>
            </a:r>
            <a:r>
              <a:rPr>
                <a:latin typeface="Arial Rounded MT Bold" pitchFamily="34" charset="0"/>
              </a:rPr>
              <a:t>       intermittent ,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                               </a:t>
            </a:r>
            <a:r>
              <a:rPr lang="en-US" dirty="0">
                <a:latin typeface="Arial Rounded MT Bold" pitchFamily="34" charset="0"/>
              </a:rPr>
              <a:t>     </a:t>
            </a:r>
            <a:r>
              <a:rPr>
                <a:latin typeface="Arial Rounded MT Bold" pitchFamily="34" charset="0"/>
              </a:rPr>
              <a:t>   relieved by medications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H/O generalised body pain 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>
                <a:latin typeface="Arial Rounded MT Bold" pitchFamily="34" charset="0"/>
              </a:rPr>
              <a:t>1 week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H/O swelling of  legs- gradually progressive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H/O vomiting - 3 episodes , non projectile ,</a:t>
            </a:r>
            <a:endParaRPr lang="en-US" dirty="0">
              <a:latin typeface="Arial Rounded MT Bold" pitchFamily="34" charset="0"/>
            </a:endParaRP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                                                          </a:t>
            </a:r>
            <a:r>
              <a:rPr>
                <a:latin typeface="Arial Rounded MT Bold" pitchFamily="34" charset="0"/>
              </a:rPr>
              <a:t> not associated with blood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H/O loose stools 4 episodes per day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No H/O cough with expectoration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No H/O chest pain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No H/O Palpitations…"/>
          <p:cNvSpPr txBox="1">
            <a:spLocks noGrp="1"/>
          </p:cNvSpPr>
          <p:nvPr>
            <p:ph type="body" idx="1"/>
          </p:nvPr>
        </p:nvSpPr>
        <p:spPr>
          <a:xfrm>
            <a:off x="1389610" y="1644219"/>
            <a:ext cx="23657876" cy="1346458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t>                               </a:t>
            </a:r>
            <a:r>
              <a:rPr>
                <a:latin typeface="Arial Rounded MT Bold" pitchFamily="34" charset="0"/>
              </a:rPr>
              <a:t>No H/O Palpitations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                 </a:t>
            </a:r>
            <a:r>
              <a:rPr>
                <a:latin typeface="Arial Rounded MT Bold" pitchFamily="34" charset="0"/>
              </a:rPr>
              <a:t>Breathlessness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en-US" dirty="0">
                <a:latin typeface="Arial Rounded MT Bold" pitchFamily="34" charset="0"/>
              </a:rPr>
              <a:t> </a:t>
            </a:r>
            <a:r>
              <a:rPr>
                <a:latin typeface="Arial Rounded MT Bold" pitchFamily="34" charset="0"/>
              </a:rPr>
              <a:t>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 Abdomen pain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 Loss of appetite or loss of weight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 Burning micturition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Bleeding manifestations 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Decreased urine output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Altered sensorium</a:t>
            </a:r>
          </a:p>
          <a:p>
            <a:pPr marL="0" indent="0">
              <a:buSzTx/>
              <a:buNone/>
              <a:defRPr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  <a:r>
              <a:rPr lang="en-US" dirty="0">
                <a:latin typeface="Arial Rounded MT Bold" pitchFamily="34" charset="0"/>
              </a:rPr>
              <a:t> 	</a:t>
            </a:r>
            <a:r>
              <a:rPr>
                <a:latin typeface="Arial Rounded MT Bold" pitchFamily="34" charset="0"/>
              </a:rPr>
              <a:t>Seizures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ast history:…"/>
          <p:cNvSpPr txBox="1">
            <a:spLocks noGrp="1"/>
          </p:cNvSpPr>
          <p:nvPr>
            <p:ph type="body" idx="21"/>
          </p:nvPr>
        </p:nvSpPr>
        <p:spPr>
          <a:xfrm>
            <a:off x="1206499" y="855764"/>
            <a:ext cx="21971001" cy="1430182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defTabSz="775969">
              <a:defRPr sz="517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Past history:</a:t>
            </a:r>
          </a:p>
          <a:p>
            <a:pPr defTabSz="775969">
              <a:defRPr sz="517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75969">
              <a:defRPr sz="517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</a:t>
            </a:r>
            <a:r>
              <a:rPr sz="4512">
                <a:latin typeface="Arial Rounded MT Bold" pitchFamily="34" charset="0"/>
              </a:rPr>
              <a:t>No  significant medical illness in the past </a:t>
            </a:r>
          </a:p>
          <a:p>
            <a:pPr defTabSz="775969"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4512">
              <a:latin typeface="Arial Rounded MT Bold" pitchFamily="34" charset="0"/>
            </a:endParaRPr>
          </a:p>
          <a:p>
            <a:pPr defTabSz="775969"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H/O surgery for sterilisation 28 years back </a:t>
            </a:r>
          </a:p>
          <a:p>
            <a:pPr defTabSz="775969"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75969"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</a:t>
            </a:r>
          </a:p>
          <a:p>
            <a:pPr defTabSz="775969">
              <a:defRPr sz="517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75969">
              <a:defRPr sz="517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Personal history: 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Diet habits- mixed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Bowel and bladder habits - normal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No H/O substance abuse 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Sleep pattern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>
                <a:latin typeface="Arial Rounded MT Bold" pitchFamily="34" charset="0"/>
              </a:rPr>
              <a:t> normal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                               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n examination -…"/>
          <p:cNvSpPr txBox="1">
            <a:spLocks noGrp="1"/>
          </p:cNvSpPr>
          <p:nvPr>
            <p:ph type="body" idx="21"/>
          </p:nvPr>
        </p:nvSpPr>
        <p:spPr>
          <a:xfrm>
            <a:off x="2089105" y="358723"/>
            <a:ext cx="20205790" cy="1250235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3500" tIns="63500" rIns="63500" bIns="63500">
            <a:normAutofit lnSpcReduction="10000"/>
          </a:bodyPr>
          <a:lstStyle/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On examination -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Drowsy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Tachypneic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Pale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No cyanosis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No clubbing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Bilateral pitting pedal </a:t>
            </a:r>
            <a:r>
              <a:rPr lang="en-US" dirty="0">
                <a:latin typeface="Arial Rounded MT Bold" pitchFamily="34" charset="0"/>
              </a:rPr>
              <a:t>e</a:t>
            </a:r>
            <a:r>
              <a:rPr>
                <a:latin typeface="Arial Rounded MT Bold" pitchFamily="34" charset="0"/>
              </a:rPr>
              <a:t>dema present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Eschar present in the right hypochondrial region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Right posterior cervical and ingiunal lymphadenopathy 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Vitals: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BP        - 100/70 mm hg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PR        - 90/min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SpO2    - 9</a:t>
            </a:r>
            <a:r>
              <a:rPr lang="en-US" dirty="0">
                <a:latin typeface="Arial Rounded MT Bold" pitchFamily="34" charset="0"/>
              </a:rPr>
              <a:t>4</a:t>
            </a:r>
            <a:r>
              <a:rPr>
                <a:latin typeface="Arial Rounded MT Bold" pitchFamily="34" charset="0"/>
              </a:rPr>
              <a:t>% in RA</a:t>
            </a:r>
          </a:p>
          <a:p>
            <a:pPr defTabSz="775969">
              <a:lnSpc>
                <a:spcPct val="125000"/>
              </a:lnSpc>
              <a:defRPr sz="451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RR        - 22/min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ystemic examination-…"/>
          <p:cNvSpPr txBox="1">
            <a:spLocks noGrp="1"/>
          </p:cNvSpPr>
          <p:nvPr>
            <p:ph type="body" idx="21"/>
          </p:nvPr>
        </p:nvSpPr>
        <p:spPr>
          <a:xfrm>
            <a:off x="369424" y="280274"/>
            <a:ext cx="21971001" cy="1275846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defTabSz="734694">
              <a:defRPr sz="4895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Systemic examination- </a:t>
            </a:r>
          </a:p>
          <a:p>
            <a:pPr defTabSz="734694">
              <a:defRPr sz="4895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34694">
              <a:lnSpc>
                <a:spcPct val="125000"/>
              </a:lnSpc>
              <a:defRPr sz="4895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</a:t>
            </a:r>
            <a:r>
              <a:rPr sz="4272">
                <a:latin typeface="Arial Rounded MT Bold" pitchFamily="34" charset="0"/>
              </a:rPr>
              <a:t>CVS - S1 S2 Heard  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 No murmur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RS   - Bilateral air entry present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Air entry decreased in right infra scapular area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Bilateral crepitations heard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PA   - Soft, BS heard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eschar seen in right hypochondrium 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Tenderness present over both right and left hypochondrium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CNS -Drowsy, obeys oral commands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Tone normal on all limbs</a:t>
            </a:r>
          </a:p>
          <a:p>
            <a:pPr defTabSz="734694">
              <a:lnSpc>
                <a:spcPct val="125000"/>
              </a:lnSpc>
              <a:defRPr sz="4272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      Neck stiffness present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icture Placeholder 6"/>
          <p:cNvGraphicFramePr>
            <a:graphicFrameLocks noGrp="1"/>
          </p:cNvGraphicFramePr>
          <p:nvPr>
            <p:ph type="pic" sz="quarter" idx="21"/>
          </p:nvPr>
        </p:nvGraphicFramePr>
        <p:xfrm>
          <a:off x="14249400" y="3048000"/>
          <a:ext cx="7438594" cy="9750828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3719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  <a:endParaRPr/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8/12/22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RBS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116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S.Urea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34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S.creatinine 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0.9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Na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129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K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3.8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T.Bilirubin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1.2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Direct 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0.6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Indirect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0.6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SGOT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190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SGPT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76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1256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ALP</a:t>
                      </a:r>
                    </a:p>
                  </a:txBody>
                  <a:tcPr marL="62186" marR="62186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184</a:t>
                      </a:r>
                    </a:p>
                  </a:txBody>
                  <a:tcPr marL="62186" marR="62186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0" name="Picture Placeholder 9"/>
          <p:cNvGraphicFramePr>
            <a:graphicFrameLocks noGrp="1"/>
          </p:cNvGraphicFramePr>
          <p:nvPr>
            <p:ph type="pic" sz="half" idx="22"/>
          </p:nvPr>
        </p:nvGraphicFramePr>
        <p:xfrm>
          <a:off x="1371600" y="3048000"/>
          <a:ext cx="8534400" cy="99060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4208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6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  <a:endParaRPr/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8/12/22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TC </a:t>
                      </a:r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17,300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DC</a:t>
                      </a:r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43/55/2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HB</a:t>
                      </a:r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9.6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PCV</a:t>
                      </a:r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30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000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 b="1"/>
                        <a:t>PLT</a:t>
                      </a:r>
                    </a:p>
                  </a:txBody>
                  <a:tcPr marL="117050" marR="11705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36,000</a:t>
                      </a:r>
                    </a:p>
                  </a:txBody>
                  <a:tcPr marL="117050" marR="11705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half" idx="4294967295"/>
          </p:nvPr>
        </p:nvSpPr>
        <p:spPr>
          <a:xfrm>
            <a:off x="0" y="4921250"/>
            <a:ext cx="21971000" cy="3873500"/>
          </a:xfrm>
        </p:spPr>
        <p:txBody>
          <a:bodyPr>
            <a:normAutofit/>
          </a:bodyPr>
          <a:lstStyle/>
          <a:p>
            <a:pPr fontAlgn="ctr">
              <a:lnSpc>
                <a:spcPct val="200000"/>
              </a:lnSpc>
              <a:buNone/>
            </a:pPr>
            <a:endParaRPr lang="en-US" b="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914400"/>
            <a:ext cx="16611600" cy="133369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dirty="0">
                <a:solidFill>
                  <a:schemeClr val="bg2">
                    <a:lumMod val="10000"/>
                  </a:schemeClr>
                </a:solidFill>
                <a:latin typeface="Arial Rounded MT Bold" pitchFamily="34" charset="0"/>
              </a:rPr>
              <a:t>Investigations</a:t>
            </a:r>
            <a:endParaRPr kumimoji="0" lang="en-US" sz="8000" b="1" i="0" u="none" strike="noStrike" cap="none" spc="0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FillTx/>
              <a:latin typeface="Arial Rounded MT Bold" pitchFamily="34" charset="0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Neurophysician opinion:…"/>
          <p:cNvSpPr txBox="1">
            <a:spLocks noGrp="1"/>
          </p:cNvSpPr>
          <p:nvPr>
            <p:ph type="body" idx="21"/>
          </p:nvPr>
        </p:nvSpPr>
        <p:spPr>
          <a:xfrm>
            <a:off x="2095892" y="354514"/>
            <a:ext cx="21971001" cy="1300697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lang="en-US" dirty="0"/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Neurophysician opinion: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Imp: Acute meningoencephalitis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Suggested MRI Brain &amp; CSF Analysis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>
              <a:latin typeface="Arial Rounded MT Bold" pitchFamily="34" charset="0"/>
            </a:endParaRP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Cardiologist opinion :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ECG   : low voltage complex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Echo  : LVEF - 60% Grade 1 LV diastolic dysfunction 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TR mild TRPG- 18mm hg</a:t>
            </a: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>
                <a:latin typeface="Arial Rounded MT Bold" pitchFamily="34" charset="0"/>
              </a:rPr>
              <a:t>                        No PHTN</a:t>
            </a:r>
            <a:endParaRPr lang="en-US" dirty="0">
              <a:latin typeface="Arial Rounded MT Bold" pitchFamily="34" charset="0"/>
            </a:endParaRPr>
          </a:p>
          <a:p>
            <a:pPr>
              <a:lnSpc>
                <a:spcPct val="150000"/>
              </a:lnSpc>
              <a:defRPr sz="4800" b="0"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756</Words>
  <Application>Microsoft Office PowerPoint</Application>
  <PresentationFormat>Custom</PresentationFormat>
  <Paragraphs>258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 Rounded MT Bold</vt:lpstr>
      <vt:lpstr>DIN Alternate Bold</vt:lpstr>
      <vt:lpstr>Helvetica Neue</vt:lpstr>
      <vt:lpstr>Helvetica Neue Medium</vt:lpstr>
      <vt:lpstr>21_BasicWhite</vt:lpstr>
      <vt:lpstr>BUG OPENS THE PANDORA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Provisional Diagnosis:</vt:lpstr>
      <vt:lpstr>Treatment :</vt:lpstr>
      <vt:lpstr>DAY 4:</vt:lpstr>
      <vt:lpstr>PowerPoint Presentation</vt:lpstr>
      <vt:lpstr>PowerPoint Presentation</vt:lpstr>
      <vt:lpstr>WHAT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drsubashinimurugan@gmail.com</cp:lastModifiedBy>
  <cp:revision>11</cp:revision>
  <dcterms:modified xsi:type="dcterms:W3CDTF">2023-06-16T01:29:25Z</dcterms:modified>
</cp:coreProperties>
</file>