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6" Type="http://schemas.microsoft.com/office/2020/02/relationships/classificationlabels" Target="docMetadata/LabelInfo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</p:sldMasterIdLst>
  <p:notesMasterIdLst>
    <p:notesMasterId r:id="rId42"/>
  </p:notesMasterIdLst>
  <p:handoutMasterIdLst>
    <p:handoutMasterId r:id="rId43"/>
  </p:handoutMasterIdLst>
  <p:sldIdLst>
    <p:sldId id="278" r:id="rId5"/>
    <p:sldId id="316" r:id="rId6"/>
    <p:sldId id="317" r:id="rId7"/>
    <p:sldId id="318" r:id="rId8"/>
    <p:sldId id="319" r:id="rId9"/>
    <p:sldId id="320" r:id="rId10"/>
    <p:sldId id="321" r:id="rId11"/>
    <p:sldId id="323" r:id="rId12"/>
    <p:sldId id="324" r:id="rId13"/>
    <p:sldId id="326" r:id="rId14"/>
    <p:sldId id="293" r:id="rId15"/>
    <p:sldId id="294" r:id="rId16"/>
    <p:sldId id="295" r:id="rId17"/>
    <p:sldId id="296" r:id="rId18"/>
    <p:sldId id="297" r:id="rId19"/>
    <p:sldId id="329" r:id="rId20"/>
    <p:sldId id="299" r:id="rId21"/>
    <p:sldId id="301" r:id="rId22"/>
    <p:sldId id="302" r:id="rId23"/>
    <p:sldId id="330" r:id="rId24"/>
    <p:sldId id="331" r:id="rId25"/>
    <p:sldId id="304" r:id="rId26"/>
    <p:sldId id="305" r:id="rId27"/>
    <p:sldId id="307" r:id="rId28"/>
    <p:sldId id="308" r:id="rId29"/>
    <p:sldId id="309" r:id="rId30"/>
    <p:sldId id="310" r:id="rId31"/>
    <p:sldId id="312" r:id="rId32"/>
    <p:sldId id="336" r:id="rId33"/>
    <p:sldId id="335" r:id="rId34"/>
    <p:sldId id="337" r:id="rId35"/>
    <p:sldId id="338" r:id="rId36"/>
    <p:sldId id="339" r:id="rId37"/>
    <p:sldId id="340" r:id="rId38"/>
    <p:sldId id="342" r:id="rId39"/>
    <p:sldId id="343" r:id="rId40"/>
    <p:sldId id="34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853" autoAdjust="0"/>
    <p:restoredTop sz="95388" autoAdjust="0"/>
  </p:normalViewPr>
  <p:slideViewPr>
    <p:cSldViewPr snapToGrid="0">
      <p:cViewPr>
        <p:scale>
          <a:sx n="75" d="100"/>
          <a:sy n="75" d="100"/>
        </p:scale>
        <p:origin x="-1068" y="10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3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notesMaster" Target="notesMasters/notesMaster1.xml" /><Relationship Id="rId47" Type="http://schemas.openxmlformats.org/officeDocument/2006/relationships/tableStyles" Target="tableStyle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theme" Target="theme/theme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slide" Target="slides/slide37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viewProps" Target="view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presProps" Target="presProp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handoutMaster" Target="handoutMasters/handoutMaster1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EACFDD-14F2-4B54-84CB-C535A51B8299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IN"/>
        </a:p>
      </dgm:t>
    </dgm:pt>
    <dgm:pt modelId="{2C0E5247-A10C-4C0A-A180-82040E02BB4E}">
      <dgm:prSet custT="1"/>
      <dgm:spPr/>
      <dgm:t>
        <a:bodyPr/>
        <a:lstStyle/>
        <a:p>
          <a:pPr rtl="0"/>
          <a:r>
            <a:rPr lang="en-US" sz="1800" dirty="0">
              <a:latin typeface="Arial Black" pitchFamily="34" charset="0"/>
            </a:rPr>
            <a:t>Multisystem and </a:t>
          </a:r>
          <a:r>
            <a:rPr lang="en-US" sz="1800" dirty="0" err="1">
              <a:latin typeface="Arial Black" pitchFamily="34" charset="0"/>
            </a:rPr>
            <a:t>haematopoietic</a:t>
          </a:r>
          <a:r>
            <a:rPr lang="en-US" sz="1800" dirty="0">
              <a:latin typeface="Arial Black" pitchFamily="34" charset="0"/>
            </a:rPr>
            <a:t> </a:t>
          </a:r>
          <a:r>
            <a:rPr lang="en-US" sz="1800" dirty="0" err="1">
              <a:latin typeface="Arial Black" pitchFamily="34" charset="0"/>
            </a:rPr>
            <a:t>tumours</a:t>
          </a:r>
          <a:r>
            <a:rPr lang="en-US" sz="1800" dirty="0">
              <a:latin typeface="Arial Black" pitchFamily="34" charset="0"/>
            </a:rPr>
            <a:t> that involve skin</a:t>
          </a:r>
          <a:endParaRPr lang="en-IN" sz="1800" dirty="0">
            <a:latin typeface="Arial Black" pitchFamily="34" charset="0"/>
          </a:endParaRPr>
        </a:p>
      </dgm:t>
    </dgm:pt>
    <dgm:pt modelId="{C7938387-A4D8-4E05-A296-50F81F25451B}" type="parTrans" cxnId="{2B93A77C-B596-4103-A071-1863F3160E52}">
      <dgm:prSet/>
      <dgm:spPr/>
      <dgm:t>
        <a:bodyPr/>
        <a:lstStyle/>
        <a:p>
          <a:endParaRPr lang="en-IN"/>
        </a:p>
      </dgm:t>
    </dgm:pt>
    <dgm:pt modelId="{9878DE72-5DE9-4652-8283-8DCD473BFFF8}" type="sibTrans" cxnId="{2B93A77C-B596-4103-A071-1863F3160E52}">
      <dgm:prSet/>
      <dgm:spPr/>
      <dgm:t>
        <a:bodyPr/>
        <a:lstStyle/>
        <a:p>
          <a:endParaRPr lang="en-IN"/>
        </a:p>
      </dgm:t>
    </dgm:pt>
    <dgm:pt modelId="{F88BC6B4-AF02-4BD3-AA90-A86CE43F0913}">
      <dgm:prSet custT="1"/>
      <dgm:spPr/>
      <dgm:t>
        <a:bodyPr/>
        <a:lstStyle/>
        <a:p>
          <a:pPr rtl="0"/>
          <a:r>
            <a:rPr lang="en-US" sz="2000" dirty="0">
              <a:latin typeface="Arial Black" pitchFamily="34" charset="0"/>
            </a:rPr>
            <a:t>Direct </a:t>
          </a:r>
          <a:r>
            <a:rPr lang="en-US" sz="2000" dirty="0" err="1">
              <a:latin typeface="Arial Black" pitchFamily="34" charset="0"/>
            </a:rPr>
            <a:t>tumour</a:t>
          </a:r>
          <a:r>
            <a:rPr lang="en-US" sz="2000" dirty="0">
              <a:latin typeface="Arial Black" pitchFamily="34" charset="0"/>
            </a:rPr>
            <a:t> spread</a:t>
          </a:r>
          <a:endParaRPr lang="en-IN" sz="2000" dirty="0">
            <a:latin typeface="Arial Black" pitchFamily="34" charset="0"/>
          </a:endParaRPr>
        </a:p>
      </dgm:t>
    </dgm:pt>
    <dgm:pt modelId="{18A24ED1-57D6-4C07-83C4-1E9A09071710}" type="parTrans" cxnId="{87521687-610A-4452-8E70-2C332D67F75E}">
      <dgm:prSet/>
      <dgm:spPr/>
      <dgm:t>
        <a:bodyPr/>
        <a:lstStyle/>
        <a:p>
          <a:endParaRPr lang="en-IN"/>
        </a:p>
      </dgm:t>
    </dgm:pt>
    <dgm:pt modelId="{9E24FF1C-6B0E-409A-BA70-1416A2FBCF28}" type="sibTrans" cxnId="{87521687-610A-4452-8E70-2C332D67F75E}">
      <dgm:prSet/>
      <dgm:spPr/>
      <dgm:t>
        <a:bodyPr/>
        <a:lstStyle/>
        <a:p>
          <a:endParaRPr lang="en-IN"/>
        </a:p>
      </dgm:t>
    </dgm:pt>
    <dgm:pt modelId="{26446664-400C-4BB0-AEFE-D27DB760103F}">
      <dgm:prSet custT="1"/>
      <dgm:spPr/>
      <dgm:t>
        <a:bodyPr/>
        <a:lstStyle/>
        <a:p>
          <a:pPr rtl="0"/>
          <a:r>
            <a:rPr lang="en-US" sz="1800" dirty="0" err="1">
              <a:latin typeface="Arial Black" pitchFamily="34" charset="0"/>
            </a:rPr>
            <a:t>Genodermatoses</a:t>
          </a:r>
          <a:r>
            <a:rPr lang="en-US" sz="1800" dirty="0">
              <a:latin typeface="Arial Black" pitchFamily="34" charset="0"/>
            </a:rPr>
            <a:t> with malignant  potential (Genetically determined syndromes )</a:t>
          </a:r>
          <a:endParaRPr lang="en-IN" sz="1800" dirty="0">
            <a:latin typeface="Arial Black" pitchFamily="34" charset="0"/>
          </a:endParaRPr>
        </a:p>
      </dgm:t>
    </dgm:pt>
    <dgm:pt modelId="{C0869841-6B43-4A2F-B6F4-5D9AD3040E3A}" type="parTrans" cxnId="{5C850A41-7685-40CD-9AE0-6A2C4B1E4190}">
      <dgm:prSet/>
      <dgm:spPr/>
      <dgm:t>
        <a:bodyPr/>
        <a:lstStyle/>
        <a:p>
          <a:endParaRPr lang="en-IN"/>
        </a:p>
      </dgm:t>
    </dgm:pt>
    <dgm:pt modelId="{7263F180-3A11-469A-B851-E416D3B3EF2E}" type="sibTrans" cxnId="{5C850A41-7685-40CD-9AE0-6A2C4B1E4190}">
      <dgm:prSet/>
      <dgm:spPr/>
      <dgm:t>
        <a:bodyPr/>
        <a:lstStyle/>
        <a:p>
          <a:endParaRPr lang="en-IN"/>
        </a:p>
      </dgm:t>
    </dgm:pt>
    <dgm:pt modelId="{CB9A3C90-697A-4B26-8143-8DFB3DEC710C}">
      <dgm:prSet custT="1"/>
      <dgm:spPr/>
      <dgm:t>
        <a:bodyPr/>
        <a:lstStyle/>
        <a:p>
          <a:pPr rtl="0"/>
          <a:r>
            <a:rPr lang="en-US" sz="2000" dirty="0" err="1">
              <a:latin typeface="Arial Black" pitchFamily="34" charset="0"/>
            </a:rPr>
            <a:t>Paraneoplastic</a:t>
          </a:r>
          <a:r>
            <a:rPr lang="en-US" sz="2000" dirty="0">
              <a:latin typeface="Arial Black" pitchFamily="34" charset="0"/>
            </a:rPr>
            <a:t> disorders</a:t>
          </a:r>
          <a:endParaRPr lang="en-IN" sz="2000" dirty="0">
            <a:latin typeface="Arial Black" pitchFamily="34" charset="0"/>
          </a:endParaRPr>
        </a:p>
      </dgm:t>
    </dgm:pt>
    <dgm:pt modelId="{2FAF6F10-8320-4FC7-B9C1-9F7766A32FAA}" type="parTrans" cxnId="{34306D24-4D96-4145-B40B-7C8D43EC2DA7}">
      <dgm:prSet/>
      <dgm:spPr/>
      <dgm:t>
        <a:bodyPr/>
        <a:lstStyle/>
        <a:p>
          <a:endParaRPr lang="en-IN"/>
        </a:p>
      </dgm:t>
    </dgm:pt>
    <dgm:pt modelId="{1E9661A8-0A4D-4243-8B78-81AE6579BF79}" type="sibTrans" cxnId="{34306D24-4D96-4145-B40B-7C8D43EC2DA7}">
      <dgm:prSet/>
      <dgm:spPr/>
      <dgm:t>
        <a:bodyPr/>
        <a:lstStyle/>
        <a:p>
          <a:endParaRPr lang="en-IN"/>
        </a:p>
      </dgm:t>
    </dgm:pt>
    <dgm:pt modelId="{66994BF0-FB8D-4118-9C4A-17F358E7187C}" type="pres">
      <dgm:prSet presAssocID="{5CEACFDD-14F2-4B54-84CB-C535A51B8299}" presName="linear" presStyleCnt="0">
        <dgm:presLayoutVars>
          <dgm:animLvl val="lvl"/>
          <dgm:resizeHandles val="exact"/>
        </dgm:presLayoutVars>
      </dgm:prSet>
      <dgm:spPr/>
    </dgm:pt>
    <dgm:pt modelId="{9B424A04-DACE-4B8C-92DE-252E53CD96A6}" type="pres">
      <dgm:prSet presAssocID="{2C0E5247-A10C-4C0A-A180-82040E02BB4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E86598D-9F98-474E-B210-5239AAF08415}" type="pres">
      <dgm:prSet presAssocID="{9878DE72-5DE9-4652-8283-8DCD473BFFF8}" presName="spacer" presStyleCnt="0"/>
      <dgm:spPr/>
    </dgm:pt>
    <dgm:pt modelId="{0C68A2D7-CE1B-4FBC-89C5-192E0A7A50B0}" type="pres">
      <dgm:prSet presAssocID="{F88BC6B4-AF02-4BD3-AA90-A86CE43F091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EF8AADB-E783-44F8-8798-1713E3B5691B}" type="pres">
      <dgm:prSet presAssocID="{9E24FF1C-6B0E-409A-BA70-1416A2FBCF28}" presName="spacer" presStyleCnt="0"/>
      <dgm:spPr/>
    </dgm:pt>
    <dgm:pt modelId="{0F5FDE5C-81B6-49D4-89FF-B066B7D86896}" type="pres">
      <dgm:prSet presAssocID="{26446664-400C-4BB0-AEFE-D27DB760103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60C4101-7FB4-4BE8-B726-B6DF58222019}" type="pres">
      <dgm:prSet presAssocID="{7263F180-3A11-469A-B851-E416D3B3EF2E}" presName="spacer" presStyleCnt="0"/>
      <dgm:spPr/>
    </dgm:pt>
    <dgm:pt modelId="{F651803A-0649-4799-B7E1-93CB67386535}" type="pres">
      <dgm:prSet presAssocID="{CB9A3C90-697A-4B26-8143-8DFB3DEC710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0215403-AF25-406B-A5C9-AA67179C3E5D}" type="presOf" srcId="{F88BC6B4-AF02-4BD3-AA90-A86CE43F0913}" destId="{0C68A2D7-CE1B-4FBC-89C5-192E0A7A50B0}" srcOrd="0" destOrd="0" presId="urn:microsoft.com/office/officeart/2005/8/layout/vList2"/>
    <dgm:cxn modelId="{FA8D3E0D-E5B6-40F9-9E91-313FEBFD77DD}" type="presOf" srcId="{5CEACFDD-14F2-4B54-84CB-C535A51B8299}" destId="{66994BF0-FB8D-4118-9C4A-17F358E7187C}" srcOrd="0" destOrd="0" presId="urn:microsoft.com/office/officeart/2005/8/layout/vList2"/>
    <dgm:cxn modelId="{34306D24-4D96-4145-B40B-7C8D43EC2DA7}" srcId="{5CEACFDD-14F2-4B54-84CB-C535A51B8299}" destId="{CB9A3C90-697A-4B26-8143-8DFB3DEC710C}" srcOrd="3" destOrd="0" parTransId="{2FAF6F10-8320-4FC7-B9C1-9F7766A32FAA}" sibTransId="{1E9661A8-0A4D-4243-8B78-81AE6579BF79}"/>
    <dgm:cxn modelId="{5C850A41-7685-40CD-9AE0-6A2C4B1E4190}" srcId="{5CEACFDD-14F2-4B54-84CB-C535A51B8299}" destId="{26446664-400C-4BB0-AEFE-D27DB760103F}" srcOrd="2" destOrd="0" parTransId="{C0869841-6B43-4A2F-B6F4-5D9AD3040E3A}" sibTransId="{7263F180-3A11-469A-B851-E416D3B3EF2E}"/>
    <dgm:cxn modelId="{73FBE867-EE49-4454-B709-F484097F08C5}" type="presOf" srcId="{2C0E5247-A10C-4C0A-A180-82040E02BB4E}" destId="{9B424A04-DACE-4B8C-92DE-252E53CD96A6}" srcOrd="0" destOrd="0" presId="urn:microsoft.com/office/officeart/2005/8/layout/vList2"/>
    <dgm:cxn modelId="{2B93A77C-B596-4103-A071-1863F3160E52}" srcId="{5CEACFDD-14F2-4B54-84CB-C535A51B8299}" destId="{2C0E5247-A10C-4C0A-A180-82040E02BB4E}" srcOrd="0" destOrd="0" parTransId="{C7938387-A4D8-4E05-A296-50F81F25451B}" sibTransId="{9878DE72-5DE9-4652-8283-8DCD473BFFF8}"/>
    <dgm:cxn modelId="{87521687-610A-4452-8E70-2C332D67F75E}" srcId="{5CEACFDD-14F2-4B54-84CB-C535A51B8299}" destId="{F88BC6B4-AF02-4BD3-AA90-A86CE43F0913}" srcOrd="1" destOrd="0" parTransId="{18A24ED1-57D6-4C07-83C4-1E9A09071710}" sibTransId="{9E24FF1C-6B0E-409A-BA70-1416A2FBCF28}"/>
    <dgm:cxn modelId="{75C3DDB3-9422-4F65-9FD2-FC090E9BBE04}" type="presOf" srcId="{26446664-400C-4BB0-AEFE-D27DB760103F}" destId="{0F5FDE5C-81B6-49D4-89FF-B066B7D86896}" srcOrd="0" destOrd="0" presId="urn:microsoft.com/office/officeart/2005/8/layout/vList2"/>
    <dgm:cxn modelId="{3ED2B4ED-ED99-4181-931F-42AFFB7BE5D8}" type="presOf" srcId="{CB9A3C90-697A-4B26-8143-8DFB3DEC710C}" destId="{F651803A-0649-4799-B7E1-93CB67386535}" srcOrd="0" destOrd="0" presId="urn:microsoft.com/office/officeart/2005/8/layout/vList2"/>
    <dgm:cxn modelId="{EAD13FDC-F2C3-41FB-9E4B-5AA189DEE0B6}" type="presParOf" srcId="{66994BF0-FB8D-4118-9C4A-17F358E7187C}" destId="{9B424A04-DACE-4B8C-92DE-252E53CD96A6}" srcOrd="0" destOrd="0" presId="urn:microsoft.com/office/officeart/2005/8/layout/vList2"/>
    <dgm:cxn modelId="{DCBA5160-F54D-4F53-9650-DCB659ABEBBA}" type="presParOf" srcId="{66994BF0-FB8D-4118-9C4A-17F358E7187C}" destId="{CE86598D-9F98-474E-B210-5239AAF08415}" srcOrd="1" destOrd="0" presId="urn:microsoft.com/office/officeart/2005/8/layout/vList2"/>
    <dgm:cxn modelId="{27D0BB0C-524C-430E-BD23-48330450A877}" type="presParOf" srcId="{66994BF0-FB8D-4118-9C4A-17F358E7187C}" destId="{0C68A2D7-CE1B-4FBC-89C5-192E0A7A50B0}" srcOrd="2" destOrd="0" presId="urn:microsoft.com/office/officeart/2005/8/layout/vList2"/>
    <dgm:cxn modelId="{B2A33A12-5774-4852-B709-FD0D6745D8DA}" type="presParOf" srcId="{66994BF0-FB8D-4118-9C4A-17F358E7187C}" destId="{DEF8AADB-E783-44F8-8798-1713E3B5691B}" srcOrd="3" destOrd="0" presId="urn:microsoft.com/office/officeart/2005/8/layout/vList2"/>
    <dgm:cxn modelId="{AAFC3C90-580D-4623-BFE6-538A11F0C60C}" type="presParOf" srcId="{66994BF0-FB8D-4118-9C4A-17F358E7187C}" destId="{0F5FDE5C-81B6-49D4-89FF-B066B7D86896}" srcOrd="4" destOrd="0" presId="urn:microsoft.com/office/officeart/2005/8/layout/vList2"/>
    <dgm:cxn modelId="{3CB4F0E2-CA72-48F4-8675-6C987DAC0E81}" type="presParOf" srcId="{66994BF0-FB8D-4118-9C4A-17F358E7187C}" destId="{A60C4101-7FB4-4BE8-B726-B6DF58222019}" srcOrd="5" destOrd="0" presId="urn:microsoft.com/office/officeart/2005/8/layout/vList2"/>
    <dgm:cxn modelId="{52DE0D93-AA09-4F39-9A83-4BF375F4C48D}" type="presParOf" srcId="{66994BF0-FB8D-4118-9C4A-17F358E7187C}" destId="{F651803A-0649-4799-B7E1-93CB6738653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FAF14B-0123-485C-B402-3ECD1CEDC8BF}" type="doc">
      <dgm:prSet loTypeId="urn:microsoft.com/office/officeart/2005/8/layout/vList5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IN"/>
        </a:p>
      </dgm:t>
    </dgm:pt>
    <dgm:pt modelId="{D25E2D00-38F6-43AD-89A2-3FBDBF18AFC8}">
      <dgm:prSet/>
      <dgm:spPr/>
      <dgm:t>
        <a:bodyPr/>
        <a:lstStyle/>
        <a:p>
          <a:pPr rtl="0"/>
          <a:r>
            <a:rPr lang="en-US" dirty="0"/>
            <a:t>NAME SYNDROME </a:t>
          </a:r>
        </a:p>
        <a:p>
          <a:pPr rtl="0"/>
          <a:r>
            <a:rPr lang="en-US" dirty="0"/>
            <a:t>(</a:t>
          </a:r>
          <a:r>
            <a:rPr lang="en-US" dirty="0" err="1"/>
            <a:t>Naevi</a:t>
          </a:r>
          <a:r>
            <a:rPr lang="en-US" dirty="0"/>
            <a:t>, atrial </a:t>
          </a:r>
          <a:r>
            <a:rPr lang="en-US" dirty="0" err="1"/>
            <a:t>myxomas</a:t>
          </a:r>
          <a:r>
            <a:rPr lang="en-US" dirty="0"/>
            <a:t> ,   </a:t>
          </a:r>
          <a:r>
            <a:rPr lang="en-US" dirty="0" err="1"/>
            <a:t>myxoid</a:t>
          </a:r>
          <a:r>
            <a:rPr lang="en-US" dirty="0"/>
            <a:t>  </a:t>
          </a:r>
          <a:r>
            <a:rPr lang="en-US" dirty="0" err="1"/>
            <a:t>neurofibromas</a:t>
          </a:r>
          <a:r>
            <a:rPr lang="en-US" dirty="0"/>
            <a:t> and </a:t>
          </a:r>
          <a:r>
            <a:rPr lang="en-US" dirty="0" err="1"/>
            <a:t>ephelides</a:t>
          </a:r>
          <a:r>
            <a:rPr lang="en-US" dirty="0"/>
            <a:t> ) </a:t>
          </a:r>
          <a:endParaRPr lang="en-IN" dirty="0"/>
        </a:p>
      </dgm:t>
    </dgm:pt>
    <dgm:pt modelId="{3C9C1642-B5E0-46B4-A530-252AE3C12623}" type="parTrans" cxnId="{03E98EEC-DA29-4C72-B482-3DB395A0CDA5}">
      <dgm:prSet/>
      <dgm:spPr/>
      <dgm:t>
        <a:bodyPr/>
        <a:lstStyle/>
        <a:p>
          <a:endParaRPr lang="en-IN"/>
        </a:p>
      </dgm:t>
    </dgm:pt>
    <dgm:pt modelId="{10518281-D189-4AEF-A60D-E22378D51C7F}" type="sibTrans" cxnId="{03E98EEC-DA29-4C72-B482-3DB395A0CDA5}">
      <dgm:prSet/>
      <dgm:spPr/>
      <dgm:t>
        <a:bodyPr/>
        <a:lstStyle/>
        <a:p>
          <a:endParaRPr lang="en-IN"/>
        </a:p>
      </dgm:t>
    </dgm:pt>
    <dgm:pt modelId="{E489992B-2BEE-483B-90B8-0FF80DB077B5}">
      <dgm:prSet/>
      <dgm:spPr/>
      <dgm:t>
        <a:bodyPr/>
        <a:lstStyle/>
        <a:p>
          <a:pPr rtl="0"/>
          <a:r>
            <a:rPr lang="en-US" dirty="0"/>
            <a:t>LAMB SYNDROME</a:t>
          </a:r>
        </a:p>
        <a:p>
          <a:pPr rtl="0"/>
          <a:r>
            <a:rPr lang="en-US" dirty="0"/>
            <a:t> (</a:t>
          </a:r>
          <a:r>
            <a:rPr lang="en-US" dirty="0" err="1"/>
            <a:t>Lentigines</a:t>
          </a:r>
          <a:r>
            <a:rPr lang="en-US" dirty="0"/>
            <a:t>, atrial </a:t>
          </a:r>
          <a:r>
            <a:rPr lang="en-US" dirty="0" err="1"/>
            <a:t>myxomas</a:t>
          </a:r>
          <a:r>
            <a:rPr lang="en-US" dirty="0"/>
            <a:t>,  </a:t>
          </a:r>
          <a:r>
            <a:rPr lang="en-US" dirty="0" err="1"/>
            <a:t>mucocutaneous</a:t>
          </a:r>
          <a:r>
            <a:rPr lang="en-US" dirty="0"/>
            <a:t>  </a:t>
          </a:r>
          <a:r>
            <a:rPr lang="en-US" dirty="0" err="1"/>
            <a:t>myxomas</a:t>
          </a:r>
          <a:r>
            <a:rPr lang="en-US" dirty="0"/>
            <a:t>  and blue </a:t>
          </a:r>
          <a:r>
            <a:rPr lang="en-US" dirty="0" err="1"/>
            <a:t>naevi</a:t>
          </a:r>
          <a:r>
            <a:rPr lang="en-US" dirty="0"/>
            <a:t>)</a:t>
          </a:r>
          <a:endParaRPr lang="en-IN" dirty="0"/>
        </a:p>
      </dgm:t>
    </dgm:pt>
    <dgm:pt modelId="{2F81A3F8-2214-4F15-86C8-95DD5BE158F7}" type="parTrans" cxnId="{4DD1F4D1-9ACD-4F69-BEFD-BE616C566D12}">
      <dgm:prSet/>
      <dgm:spPr/>
      <dgm:t>
        <a:bodyPr/>
        <a:lstStyle/>
        <a:p>
          <a:endParaRPr lang="en-IN"/>
        </a:p>
      </dgm:t>
    </dgm:pt>
    <dgm:pt modelId="{D0DC4FD0-E004-4274-B1FC-F32CA7AE15B8}" type="sibTrans" cxnId="{4DD1F4D1-9ACD-4F69-BEFD-BE616C566D12}">
      <dgm:prSet/>
      <dgm:spPr/>
      <dgm:t>
        <a:bodyPr/>
        <a:lstStyle/>
        <a:p>
          <a:endParaRPr lang="en-IN"/>
        </a:p>
      </dgm:t>
    </dgm:pt>
    <dgm:pt modelId="{887DD0ED-D17D-4C7B-87B2-0E1D00C46770}" type="pres">
      <dgm:prSet presAssocID="{D4FAF14B-0123-485C-B402-3ECD1CEDC8BF}" presName="Name0" presStyleCnt="0">
        <dgm:presLayoutVars>
          <dgm:dir/>
          <dgm:animLvl val="lvl"/>
          <dgm:resizeHandles val="exact"/>
        </dgm:presLayoutVars>
      </dgm:prSet>
      <dgm:spPr/>
    </dgm:pt>
    <dgm:pt modelId="{5A0839C8-690C-46A3-A8D2-F969495C637B}" type="pres">
      <dgm:prSet presAssocID="{D25E2D00-38F6-43AD-89A2-3FBDBF18AFC8}" presName="linNode" presStyleCnt="0"/>
      <dgm:spPr/>
    </dgm:pt>
    <dgm:pt modelId="{89F72057-005C-427D-A988-C660D141DC0C}" type="pres">
      <dgm:prSet presAssocID="{D25E2D00-38F6-43AD-89A2-3FBDBF18AFC8}" presName="parentText" presStyleLbl="node1" presStyleIdx="0" presStyleCnt="2" custLinFactNeighborX="-68268">
        <dgm:presLayoutVars>
          <dgm:chMax val="1"/>
          <dgm:bulletEnabled val="1"/>
        </dgm:presLayoutVars>
      </dgm:prSet>
      <dgm:spPr/>
    </dgm:pt>
    <dgm:pt modelId="{4548CE98-8A03-4935-A774-B5D5848FAB1B}" type="pres">
      <dgm:prSet presAssocID="{10518281-D189-4AEF-A60D-E22378D51C7F}" presName="sp" presStyleCnt="0"/>
      <dgm:spPr/>
    </dgm:pt>
    <dgm:pt modelId="{6B7C5DEF-3595-4881-AFAF-66B180FD79C2}" type="pres">
      <dgm:prSet presAssocID="{E489992B-2BEE-483B-90B8-0FF80DB077B5}" presName="linNode" presStyleCnt="0"/>
      <dgm:spPr/>
    </dgm:pt>
    <dgm:pt modelId="{1DABB443-1462-457A-BE59-0AEE4413DEA1}" type="pres">
      <dgm:prSet presAssocID="{E489992B-2BEE-483B-90B8-0FF80DB077B5}" presName="parentText" presStyleLbl="node1" presStyleIdx="1" presStyleCnt="2" custLinFactNeighborX="-68961">
        <dgm:presLayoutVars>
          <dgm:chMax val="1"/>
          <dgm:bulletEnabled val="1"/>
        </dgm:presLayoutVars>
      </dgm:prSet>
      <dgm:spPr/>
    </dgm:pt>
  </dgm:ptLst>
  <dgm:cxnLst>
    <dgm:cxn modelId="{3B40D42A-5FBC-4E5E-90B6-D4A80DEEC68D}" type="presOf" srcId="{D25E2D00-38F6-43AD-89A2-3FBDBF18AFC8}" destId="{89F72057-005C-427D-A988-C660D141DC0C}" srcOrd="0" destOrd="0" presId="urn:microsoft.com/office/officeart/2005/8/layout/vList5"/>
    <dgm:cxn modelId="{BBF3263D-0FBF-4496-BB2F-0E6EA1D7D90E}" type="presOf" srcId="{D4FAF14B-0123-485C-B402-3ECD1CEDC8BF}" destId="{887DD0ED-D17D-4C7B-87B2-0E1D00C46770}" srcOrd="0" destOrd="0" presId="urn:microsoft.com/office/officeart/2005/8/layout/vList5"/>
    <dgm:cxn modelId="{9A24CF46-7592-4A73-9441-B6BF2517A75E}" type="presOf" srcId="{E489992B-2BEE-483B-90B8-0FF80DB077B5}" destId="{1DABB443-1462-457A-BE59-0AEE4413DEA1}" srcOrd="0" destOrd="0" presId="urn:microsoft.com/office/officeart/2005/8/layout/vList5"/>
    <dgm:cxn modelId="{4DD1F4D1-9ACD-4F69-BEFD-BE616C566D12}" srcId="{D4FAF14B-0123-485C-B402-3ECD1CEDC8BF}" destId="{E489992B-2BEE-483B-90B8-0FF80DB077B5}" srcOrd="1" destOrd="0" parTransId="{2F81A3F8-2214-4F15-86C8-95DD5BE158F7}" sibTransId="{D0DC4FD0-E004-4274-B1FC-F32CA7AE15B8}"/>
    <dgm:cxn modelId="{03E98EEC-DA29-4C72-B482-3DB395A0CDA5}" srcId="{D4FAF14B-0123-485C-B402-3ECD1CEDC8BF}" destId="{D25E2D00-38F6-43AD-89A2-3FBDBF18AFC8}" srcOrd="0" destOrd="0" parTransId="{3C9C1642-B5E0-46B4-A530-252AE3C12623}" sibTransId="{10518281-D189-4AEF-A60D-E22378D51C7F}"/>
    <dgm:cxn modelId="{9C1CD6DE-E726-4379-AC54-D1144DDC0832}" type="presParOf" srcId="{887DD0ED-D17D-4C7B-87B2-0E1D00C46770}" destId="{5A0839C8-690C-46A3-A8D2-F969495C637B}" srcOrd="0" destOrd="0" presId="urn:microsoft.com/office/officeart/2005/8/layout/vList5"/>
    <dgm:cxn modelId="{F44CFB5C-2A42-4539-8CC3-29157A34AC9F}" type="presParOf" srcId="{5A0839C8-690C-46A3-A8D2-F969495C637B}" destId="{89F72057-005C-427D-A988-C660D141DC0C}" srcOrd="0" destOrd="0" presId="urn:microsoft.com/office/officeart/2005/8/layout/vList5"/>
    <dgm:cxn modelId="{F5B4CECE-F61A-430D-9AA4-CAB03203A5C3}" type="presParOf" srcId="{887DD0ED-D17D-4C7B-87B2-0E1D00C46770}" destId="{4548CE98-8A03-4935-A774-B5D5848FAB1B}" srcOrd="1" destOrd="0" presId="urn:microsoft.com/office/officeart/2005/8/layout/vList5"/>
    <dgm:cxn modelId="{09BD1BB9-1DFB-4335-90E4-0945690C609D}" type="presParOf" srcId="{887DD0ED-D17D-4C7B-87B2-0E1D00C46770}" destId="{6B7C5DEF-3595-4881-AFAF-66B180FD79C2}" srcOrd="2" destOrd="0" presId="urn:microsoft.com/office/officeart/2005/8/layout/vList5"/>
    <dgm:cxn modelId="{451C086F-5EF1-485D-80F0-FA5F21614816}" type="presParOf" srcId="{6B7C5DEF-3595-4881-AFAF-66B180FD79C2}" destId="{1DABB443-1462-457A-BE59-0AEE4413DEA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79FA01-5FE7-4530-94D0-DAA5339A0C33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/>
      <dgm:spPr/>
      <dgm:t>
        <a:bodyPr/>
        <a:lstStyle/>
        <a:p>
          <a:endParaRPr lang="en-IN"/>
        </a:p>
      </dgm:t>
    </dgm:pt>
    <dgm:pt modelId="{8EE1AAAD-8658-4758-9903-1B55F4528993}">
      <dgm:prSet/>
      <dgm:spPr/>
      <dgm:t>
        <a:bodyPr/>
        <a:lstStyle/>
        <a:p>
          <a:pPr rtl="0"/>
          <a:r>
            <a:rPr lang="en-US"/>
            <a:t>Malignancy and cutaneous picture should follow a parallel course</a:t>
          </a:r>
          <a:endParaRPr lang="en-IN"/>
        </a:p>
      </dgm:t>
    </dgm:pt>
    <dgm:pt modelId="{4B6B3EF5-7D45-463A-B4A3-7EC73608D553}" type="parTrans" cxnId="{EED37B82-0315-4F9F-846B-1A89F1182B40}">
      <dgm:prSet/>
      <dgm:spPr/>
      <dgm:t>
        <a:bodyPr/>
        <a:lstStyle/>
        <a:p>
          <a:endParaRPr lang="en-IN"/>
        </a:p>
      </dgm:t>
    </dgm:pt>
    <dgm:pt modelId="{7C36B0FC-8F01-41E8-9E49-E169007ADC27}" type="sibTrans" cxnId="{EED37B82-0315-4F9F-846B-1A89F1182B40}">
      <dgm:prSet/>
      <dgm:spPr/>
      <dgm:t>
        <a:bodyPr/>
        <a:lstStyle/>
        <a:p>
          <a:endParaRPr lang="en-IN"/>
        </a:p>
      </dgm:t>
    </dgm:pt>
    <dgm:pt modelId="{1483D8B0-C95E-43E6-989C-44C9A20BD1CE}">
      <dgm:prSet/>
      <dgm:spPr/>
      <dgm:t>
        <a:bodyPr/>
        <a:lstStyle/>
        <a:p>
          <a:pPr rtl="0"/>
          <a:r>
            <a:rPr lang="en-US"/>
            <a:t>Specific tumour type </a:t>
          </a:r>
          <a:endParaRPr lang="en-IN"/>
        </a:p>
      </dgm:t>
    </dgm:pt>
    <dgm:pt modelId="{A75B8E43-E0D4-4710-84B7-84360AA6982C}" type="parTrans" cxnId="{61EF7337-C3E7-4BB2-B8CA-3B686A4387CE}">
      <dgm:prSet/>
      <dgm:spPr/>
      <dgm:t>
        <a:bodyPr/>
        <a:lstStyle/>
        <a:p>
          <a:endParaRPr lang="en-IN"/>
        </a:p>
      </dgm:t>
    </dgm:pt>
    <dgm:pt modelId="{CCD43E25-703E-441B-A212-646B7F4F7F3E}" type="sibTrans" cxnId="{61EF7337-C3E7-4BB2-B8CA-3B686A4387CE}">
      <dgm:prSet/>
      <dgm:spPr/>
      <dgm:t>
        <a:bodyPr/>
        <a:lstStyle/>
        <a:p>
          <a:endParaRPr lang="en-IN"/>
        </a:p>
      </dgm:t>
    </dgm:pt>
    <dgm:pt modelId="{1EE5D4B3-7AB8-4D49-8048-1C7BC98F22C1}">
      <dgm:prSet/>
      <dgm:spPr/>
      <dgm:t>
        <a:bodyPr/>
        <a:lstStyle/>
        <a:p>
          <a:pPr rtl="0"/>
          <a:r>
            <a:rPr lang="en-US"/>
            <a:t>Statistical and genetic association   </a:t>
          </a:r>
          <a:endParaRPr lang="en-IN"/>
        </a:p>
      </dgm:t>
    </dgm:pt>
    <dgm:pt modelId="{6A77979C-D42C-417B-8C36-72D35F7CA4EF}" type="parTrans" cxnId="{22082FB1-A9C2-41BD-92D6-DB5B4987C60B}">
      <dgm:prSet/>
      <dgm:spPr/>
      <dgm:t>
        <a:bodyPr/>
        <a:lstStyle/>
        <a:p>
          <a:endParaRPr lang="en-IN"/>
        </a:p>
      </dgm:t>
    </dgm:pt>
    <dgm:pt modelId="{3E4A8114-1D03-49A4-9E31-9AF47DE9B3CA}" type="sibTrans" cxnId="{22082FB1-A9C2-41BD-92D6-DB5B4987C60B}">
      <dgm:prSet/>
      <dgm:spPr/>
      <dgm:t>
        <a:bodyPr/>
        <a:lstStyle/>
        <a:p>
          <a:endParaRPr lang="en-IN"/>
        </a:p>
      </dgm:t>
    </dgm:pt>
    <dgm:pt modelId="{FC542D9F-024B-49D9-83E0-A89FD99BF285}" type="pres">
      <dgm:prSet presAssocID="{4A79FA01-5FE7-4530-94D0-DAA5339A0C33}" presName="linear" presStyleCnt="0">
        <dgm:presLayoutVars>
          <dgm:animLvl val="lvl"/>
          <dgm:resizeHandles val="exact"/>
        </dgm:presLayoutVars>
      </dgm:prSet>
      <dgm:spPr/>
    </dgm:pt>
    <dgm:pt modelId="{8E041D4B-FE96-46E8-9719-974383D7A8D6}" type="pres">
      <dgm:prSet presAssocID="{8EE1AAAD-8658-4758-9903-1B55F452899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3765E9A-BCA0-46FE-9736-9B81089F159B}" type="pres">
      <dgm:prSet presAssocID="{7C36B0FC-8F01-41E8-9E49-E169007ADC27}" presName="spacer" presStyleCnt="0"/>
      <dgm:spPr/>
    </dgm:pt>
    <dgm:pt modelId="{9F07DBBF-B8A3-4340-B25C-B4584546B521}" type="pres">
      <dgm:prSet presAssocID="{1483D8B0-C95E-43E6-989C-44C9A20BD1C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32F63AC-3E1F-4FB7-9F2F-E7D00FB21CBB}" type="pres">
      <dgm:prSet presAssocID="{CCD43E25-703E-441B-A212-646B7F4F7F3E}" presName="spacer" presStyleCnt="0"/>
      <dgm:spPr/>
    </dgm:pt>
    <dgm:pt modelId="{2EF74BFC-4ED8-4FF7-931C-3A3987AE293A}" type="pres">
      <dgm:prSet presAssocID="{1EE5D4B3-7AB8-4D49-8048-1C7BC98F22C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51F1A2C-C960-4246-8B4F-2745A5A9F22E}" type="presOf" srcId="{1EE5D4B3-7AB8-4D49-8048-1C7BC98F22C1}" destId="{2EF74BFC-4ED8-4FF7-931C-3A3987AE293A}" srcOrd="0" destOrd="0" presId="urn:microsoft.com/office/officeart/2005/8/layout/vList2"/>
    <dgm:cxn modelId="{61EF7337-C3E7-4BB2-B8CA-3B686A4387CE}" srcId="{4A79FA01-5FE7-4530-94D0-DAA5339A0C33}" destId="{1483D8B0-C95E-43E6-989C-44C9A20BD1CE}" srcOrd="1" destOrd="0" parTransId="{A75B8E43-E0D4-4710-84B7-84360AA6982C}" sibTransId="{CCD43E25-703E-441B-A212-646B7F4F7F3E}"/>
    <dgm:cxn modelId="{D08C7448-4A90-411F-9F11-5564FE7EAA4D}" type="presOf" srcId="{8EE1AAAD-8658-4758-9903-1B55F4528993}" destId="{8E041D4B-FE96-46E8-9719-974383D7A8D6}" srcOrd="0" destOrd="0" presId="urn:microsoft.com/office/officeart/2005/8/layout/vList2"/>
    <dgm:cxn modelId="{F86F6B77-5AEA-4BA8-AACE-394C9636B13B}" type="presOf" srcId="{4A79FA01-5FE7-4530-94D0-DAA5339A0C33}" destId="{FC542D9F-024B-49D9-83E0-A89FD99BF285}" srcOrd="0" destOrd="0" presId="urn:microsoft.com/office/officeart/2005/8/layout/vList2"/>
    <dgm:cxn modelId="{EED37B82-0315-4F9F-846B-1A89F1182B40}" srcId="{4A79FA01-5FE7-4530-94D0-DAA5339A0C33}" destId="{8EE1AAAD-8658-4758-9903-1B55F4528993}" srcOrd="0" destOrd="0" parTransId="{4B6B3EF5-7D45-463A-B4A3-7EC73608D553}" sibTransId="{7C36B0FC-8F01-41E8-9E49-E169007ADC27}"/>
    <dgm:cxn modelId="{22082FB1-A9C2-41BD-92D6-DB5B4987C60B}" srcId="{4A79FA01-5FE7-4530-94D0-DAA5339A0C33}" destId="{1EE5D4B3-7AB8-4D49-8048-1C7BC98F22C1}" srcOrd="2" destOrd="0" parTransId="{6A77979C-D42C-417B-8C36-72D35F7CA4EF}" sibTransId="{3E4A8114-1D03-49A4-9E31-9AF47DE9B3CA}"/>
    <dgm:cxn modelId="{B9C614BD-EE7D-4195-A05C-5B16BAE0BA30}" type="presOf" srcId="{1483D8B0-C95E-43E6-989C-44C9A20BD1CE}" destId="{9F07DBBF-B8A3-4340-B25C-B4584546B521}" srcOrd="0" destOrd="0" presId="urn:microsoft.com/office/officeart/2005/8/layout/vList2"/>
    <dgm:cxn modelId="{6F65242C-D104-4DB0-8F6A-C05080584FA9}" type="presParOf" srcId="{FC542D9F-024B-49D9-83E0-A89FD99BF285}" destId="{8E041D4B-FE96-46E8-9719-974383D7A8D6}" srcOrd="0" destOrd="0" presId="urn:microsoft.com/office/officeart/2005/8/layout/vList2"/>
    <dgm:cxn modelId="{B4AEF3BC-7305-46F2-A162-AFECC5B7C6E3}" type="presParOf" srcId="{FC542D9F-024B-49D9-83E0-A89FD99BF285}" destId="{43765E9A-BCA0-46FE-9736-9B81089F159B}" srcOrd="1" destOrd="0" presId="urn:microsoft.com/office/officeart/2005/8/layout/vList2"/>
    <dgm:cxn modelId="{22C974D5-32FD-45D4-9D30-9740286A27B4}" type="presParOf" srcId="{FC542D9F-024B-49D9-83E0-A89FD99BF285}" destId="{9F07DBBF-B8A3-4340-B25C-B4584546B521}" srcOrd="2" destOrd="0" presId="urn:microsoft.com/office/officeart/2005/8/layout/vList2"/>
    <dgm:cxn modelId="{3B03C011-CB33-4F60-A6F6-BF783E71F5ED}" type="presParOf" srcId="{FC542D9F-024B-49D9-83E0-A89FD99BF285}" destId="{432F63AC-3E1F-4FB7-9F2F-E7D00FB21CBB}" srcOrd="3" destOrd="0" presId="urn:microsoft.com/office/officeart/2005/8/layout/vList2"/>
    <dgm:cxn modelId="{C6893509-1610-4168-A630-89E836C75CE1}" type="presParOf" srcId="{FC542D9F-024B-49D9-83E0-A89FD99BF285}" destId="{2EF74BFC-4ED8-4FF7-931C-3A3987AE29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D16783-E420-4CF6-9059-2E7459F13FB5}" type="doc">
      <dgm:prSet loTypeId="urn:microsoft.com/office/officeart/2005/8/layout/default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IN"/>
        </a:p>
      </dgm:t>
    </dgm:pt>
    <dgm:pt modelId="{B489DD63-311D-473D-9274-56B7D3288BE3}">
      <dgm:prSet/>
      <dgm:spPr/>
      <dgm:t>
        <a:bodyPr/>
        <a:lstStyle/>
        <a:p>
          <a:pPr rtl="0"/>
          <a:r>
            <a:rPr lang="en-US" dirty="0"/>
            <a:t>Rapid , Symmetrical </a:t>
          </a:r>
          <a:r>
            <a:rPr lang="en-US" dirty="0" err="1"/>
            <a:t>hyperpigmented</a:t>
          </a:r>
          <a:r>
            <a:rPr lang="en-US" dirty="0"/>
            <a:t>, </a:t>
          </a:r>
          <a:r>
            <a:rPr lang="en-US" dirty="0" err="1"/>
            <a:t>rugose</a:t>
          </a:r>
          <a:r>
            <a:rPr lang="en-US" dirty="0"/>
            <a:t>, velvety plaques and pruritic </a:t>
          </a:r>
          <a:endParaRPr lang="en-IN" dirty="0"/>
        </a:p>
      </dgm:t>
    </dgm:pt>
    <dgm:pt modelId="{71713AAC-AE9B-4231-9393-AF003A0256B1}" type="parTrans" cxnId="{6AB3A35A-E68C-4260-B5C6-C29B6F8B97D4}">
      <dgm:prSet/>
      <dgm:spPr/>
      <dgm:t>
        <a:bodyPr/>
        <a:lstStyle/>
        <a:p>
          <a:endParaRPr lang="en-IN"/>
        </a:p>
      </dgm:t>
    </dgm:pt>
    <dgm:pt modelId="{FC9050DF-CD0B-40D9-9C72-5CF62BAEE173}" type="sibTrans" cxnId="{6AB3A35A-E68C-4260-B5C6-C29B6F8B97D4}">
      <dgm:prSet/>
      <dgm:spPr/>
      <dgm:t>
        <a:bodyPr/>
        <a:lstStyle/>
        <a:p>
          <a:endParaRPr lang="en-IN"/>
        </a:p>
      </dgm:t>
    </dgm:pt>
    <dgm:pt modelId="{1DC72528-EF86-4D4D-B480-2462668480DD}">
      <dgm:prSet/>
      <dgm:spPr/>
      <dgm:t>
        <a:bodyPr/>
        <a:lstStyle/>
        <a:p>
          <a:pPr rtl="0"/>
          <a:r>
            <a:rPr lang="en-US"/>
            <a:t>Benign- obesity and insulin resistance</a:t>
          </a:r>
          <a:endParaRPr lang="en-IN"/>
        </a:p>
      </dgm:t>
    </dgm:pt>
    <dgm:pt modelId="{F46FB51F-74EB-412E-B33C-74D86DC1EBF9}" type="parTrans" cxnId="{3BA26030-15AC-4A0E-96A9-CA2964E95856}">
      <dgm:prSet/>
      <dgm:spPr/>
      <dgm:t>
        <a:bodyPr/>
        <a:lstStyle/>
        <a:p>
          <a:endParaRPr lang="en-IN"/>
        </a:p>
      </dgm:t>
    </dgm:pt>
    <dgm:pt modelId="{708A2989-9ECC-4A67-8628-144CF1EBACA1}" type="sibTrans" cxnId="{3BA26030-15AC-4A0E-96A9-CA2964E95856}">
      <dgm:prSet/>
      <dgm:spPr/>
      <dgm:t>
        <a:bodyPr/>
        <a:lstStyle/>
        <a:p>
          <a:endParaRPr lang="en-IN"/>
        </a:p>
      </dgm:t>
    </dgm:pt>
    <dgm:pt modelId="{0751FCB6-C4FD-4EEE-A35E-ED73AE506079}">
      <dgm:prSet/>
      <dgm:spPr/>
      <dgm:t>
        <a:bodyPr/>
        <a:lstStyle/>
        <a:p>
          <a:pPr rtl="0"/>
          <a:r>
            <a:rPr lang="en-US" dirty="0"/>
            <a:t>Malignant – Commonest site – GIT( most frequent –        Gastric adenocarcinoma )</a:t>
          </a:r>
          <a:endParaRPr lang="en-IN" dirty="0"/>
        </a:p>
      </dgm:t>
    </dgm:pt>
    <dgm:pt modelId="{6C6508C8-873A-481D-802C-A1B49147D8EE}" type="parTrans" cxnId="{B9FAC362-EE08-42AE-ACF8-B13A64FB00C8}">
      <dgm:prSet/>
      <dgm:spPr/>
      <dgm:t>
        <a:bodyPr/>
        <a:lstStyle/>
        <a:p>
          <a:endParaRPr lang="en-IN"/>
        </a:p>
      </dgm:t>
    </dgm:pt>
    <dgm:pt modelId="{7FD6F724-B649-4ABE-AC28-C4F6F3E7744F}" type="sibTrans" cxnId="{B9FAC362-EE08-42AE-ACF8-B13A64FB00C8}">
      <dgm:prSet/>
      <dgm:spPr/>
      <dgm:t>
        <a:bodyPr/>
        <a:lstStyle/>
        <a:p>
          <a:endParaRPr lang="en-IN"/>
        </a:p>
      </dgm:t>
    </dgm:pt>
    <dgm:pt modelId="{C16098E7-FFD4-4AF8-A6C1-96E75C758A25}">
      <dgm:prSet/>
      <dgm:spPr/>
      <dgm:t>
        <a:bodyPr/>
        <a:lstStyle/>
        <a:p>
          <a:pPr rtl="0"/>
          <a:r>
            <a:rPr lang="en-US" dirty="0"/>
            <a:t>PATHOGENESIS</a:t>
          </a:r>
        </a:p>
        <a:p>
          <a:pPr rtl="0"/>
          <a:r>
            <a:rPr lang="en-US" dirty="0" err="1"/>
            <a:t>Tumour</a:t>
          </a:r>
          <a:r>
            <a:rPr lang="en-US" dirty="0"/>
            <a:t> cells producing TGF alpha or cytokines activating IGF receptors</a:t>
          </a:r>
          <a:endParaRPr lang="en-IN" dirty="0"/>
        </a:p>
      </dgm:t>
    </dgm:pt>
    <dgm:pt modelId="{492205A1-0687-49D3-A36C-5259609C6F57}" type="parTrans" cxnId="{496314AC-9C3C-4506-9234-C81C573B2931}">
      <dgm:prSet/>
      <dgm:spPr/>
      <dgm:t>
        <a:bodyPr/>
        <a:lstStyle/>
        <a:p>
          <a:endParaRPr lang="en-IN"/>
        </a:p>
      </dgm:t>
    </dgm:pt>
    <dgm:pt modelId="{5177B739-A019-4E94-B771-90391E396F8E}" type="sibTrans" cxnId="{496314AC-9C3C-4506-9234-C81C573B2931}">
      <dgm:prSet/>
      <dgm:spPr/>
      <dgm:t>
        <a:bodyPr/>
        <a:lstStyle/>
        <a:p>
          <a:endParaRPr lang="en-IN"/>
        </a:p>
      </dgm:t>
    </dgm:pt>
    <dgm:pt modelId="{25FADB22-43A1-4EA2-9DDE-E1C18DB1E1BA}">
      <dgm:prSet/>
      <dgm:spPr/>
      <dgm:t>
        <a:bodyPr/>
        <a:lstStyle/>
        <a:p>
          <a:pPr rtl="0"/>
          <a:r>
            <a:rPr lang="en-US" dirty="0"/>
            <a:t>AREAS-  Axillae, other flexures, areolar area and nape of neck and mucosal surfaces</a:t>
          </a:r>
          <a:endParaRPr lang="en-IN" dirty="0"/>
        </a:p>
      </dgm:t>
    </dgm:pt>
    <dgm:pt modelId="{FEB741AE-55BD-4E36-83CB-6A79FC01E737}" type="parTrans" cxnId="{C99CA02E-A9D1-A64E-807A-2B3CE21EA513}">
      <dgm:prSet/>
      <dgm:spPr/>
      <dgm:t>
        <a:bodyPr/>
        <a:lstStyle/>
        <a:p>
          <a:endParaRPr lang="en-IN"/>
        </a:p>
      </dgm:t>
    </dgm:pt>
    <dgm:pt modelId="{D6B3FE17-05FB-4179-B731-158ED64A5B73}" type="sibTrans" cxnId="{C99CA02E-A9D1-A64E-807A-2B3CE21EA513}">
      <dgm:prSet/>
      <dgm:spPr/>
      <dgm:t>
        <a:bodyPr/>
        <a:lstStyle/>
        <a:p>
          <a:endParaRPr lang="en-IN"/>
        </a:p>
      </dgm:t>
    </dgm:pt>
    <dgm:pt modelId="{C5B9B4FE-54F5-43B2-93CC-6E7FA94EE778}" type="pres">
      <dgm:prSet presAssocID="{C4D16783-E420-4CF6-9059-2E7459F13FB5}" presName="diagram" presStyleCnt="0">
        <dgm:presLayoutVars>
          <dgm:dir/>
          <dgm:resizeHandles val="exact"/>
        </dgm:presLayoutVars>
      </dgm:prSet>
      <dgm:spPr/>
    </dgm:pt>
    <dgm:pt modelId="{8497106B-6C27-40E2-8A09-36BD7A83A5EA}" type="pres">
      <dgm:prSet presAssocID="{B489DD63-311D-473D-9274-56B7D3288BE3}" presName="node" presStyleLbl="node1" presStyleIdx="0" presStyleCnt="5">
        <dgm:presLayoutVars>
          <dgm:bulletEnabled val="1"/>
        </dgm:presLayoutVars>
      </dgm:prSet>
      <dgm:spPr/>
    </dgm:pt>
    <dgm:pt modelId="{B0263B82-4156-4B75-9115-A565A1D1B732}" type="pres">
      <dgm:prSet presAssocID="{FC9050DF-CD0B-40D9-9C72-5CF62BAEE173}" presName="sibTrans" presStyleCnt="0"/>
      <dgm:spPr/>
    </dgm:pt>
    <dgm:pt modelId="{CEAF9A31-899A-49E2-B887-0C0B33F0EAE1}" type="pres">
      <dgm:prSet presAssocID="{25FADB22-43A1-4EA2-9DDE-E1C18DB1E1BA}" presName="node" presStyleLbl="node1" presStyleIdx="1" presStyleCnt="5" custLinFactY="18507" custLinFactNeighborX="6123" custLinFactNeighborY="100000">
        <dgm:presLayoutVars>
          <dgm:bulletEnabled val="1"/>
        </dgm:presLayoutVars>
      </dgm:prSet>
      <dgm:spPr/>
    </dgm:pt>
    <dgm:pt modelId="{D46535ED-A4AC-4768-9A26-BB82CD96DADF}" type="pres">
      <dgm:prSet presAssocID="{D6B3FE17-05FB-4179-B731-158ED64A5B73}" presName="sibTrans" presStyleCnt="0"/>
      <dgm:spPr/>
    </dgm:pt>
    <dgm:pt modelId="{5AF2C7B8-5A7A-44CE-A957-948D869D54D2}" type="pres">
      <dgm:prSet presAssocID="{1DC72528-EF86-4D4D-B480-2462668480DD}" presName="node" presStyleLbl="node1" presStyleIdx="2" presStyleCnt="5">
        <dgm:presLayoutVars>
          <dgm:bulletEnabled val="1"/>
        </dgm:presLayoutVars>
      </dgm:prSet>
      <dgm:spPr/>
    </dgm:pt>
    <dgm:pt modelId="{7676BD5C-F8EF-4A29-B427-C4F8C15C8826}" type="pres">
      <dgm:prSet presAssocID="{708A2989-9ECC-4A67-8628-144CF1EBACA1}" presName="sibTrans" presStyleCnt="0"/>
      <dgm:spPr/>
    </dgm:pt>
    <dgm:pt modelId="{D921CE06-63DE-437C-B129-BAE2D3F2C37A}" type="pres">
      <dgm:prSet presAssocID="{0751FCB6-C4FD-4EEE-A35E-ED73AE506079}" presName="node" presStyleLbl="node1" presStyleIdx="3" presStyleCnt="5" custLinFactY="-15778" custLinFactNeighborX="5146" custLinFactNeighborY="-100000">
        <dgm:presLayoutVars>
          <dgm:bulletEnabled val="1"/>
        </dgm:presLayoutVars>
      </dgm:prSet>
      <dgm:spPr/>
    </dgm:pt>
    <dgm:pt modelId="{F9122233-9BF9-46A4-ABA7-E60B571F24DC}" type="pres">
      <dgm:prSet presAssocID="{7FD6F724-B649-4ABE-AC28-C4F6F3E7744F}" presName="sibTrans" presStyleCnt="0"/>
      <dgm:spPr/>
    </dgm:pt>
    <dgm:pt modelId="{EFF21DEB-E6CA-4240-B549-7B360EBB0F56}" type="pres">
      <dgm:prSet presAssocID="{C16098E7-FFD4-4AF8-A6C1-96E75C758A25}" presName="node" presStyleLbl="node1" presStyleIdx="4" presStyleCnt="5">
        <dgm:presLayoutVars>
          <dgm:bulletEnabled val="1"/>
        </dgm:presLayoutVars>
      </dgm:prSet>
      <dgm:spPr/>
    </dgm:pt>
  </dgm:ptLst>
  <dgm:cxnLst>
    <dgm:cxn modelId="{FB972300-1193-4380-9474-EAAB8D22E7BD}" type="presOf" srcId="{C4D16783-E420-4CF6-9059-2E7459F13FB5}" destId="{C5B9B4FE-54F5-43B2-93CC-6E7FA94EE778}" srcOrd="0" destOrd="0" presId="urn:microsoft.com/office/officeart/2005/8/layout/default"/>
    <dgm:cxn modelId="{1A89AE00-0ED0-4B56-82ED-B080FDDF1461}" type="presOf" srcId="{C16098E7-FFD4-4AF8-A6C1-96E75C758A25}" destId="{EFF21DEB-E6CA-4240-B549-7B360EBB0F56}" srcOrd="0" destOrd="0" presId="urn:microsoft.com/office/officeart/2005/8/layout/default"/>
    <dgm:cxn modelId="{68C39F01-2761-9A43-8C1F-88F9AEEA11D9}" type="presOf" srcId="{25FADB22-43A1-4EA2-9DDE-E1C18DB1E1BA}" destId="{CEAF9A31-899A-49E2-B887-0C0B33F0EAE1}" srcOrd="0" destOrd="0" presId="urn:microsoft.com/office/officeart/2005/8/layout/default"/>
    <dgm:cxn modelId="{C99CA02E-A9D1-A64E-807A-2B3CE21EA513}" srcId="{C4D16783-E420-4CF6-9059-2E7459F13FB5}" destId="{25FADB22-43A1-4EA2-9DDE-E1C18DB1E1BA}" srcOrd="1" destOrd="0" parTransId="{FEB741AE-55BD-4E36-83CB-6A79FC01E737}" sibTransId="{D6B3FE17-05FB-4179-B731-158ED64A5B73}"/>
    <dgm:cxn modelId="{3BA26030-15AC-4A0E-96A9-CA2964E95856}" srcId="{C4D16783-E420-4CF6-9059-2E7459F13FB5}" destId="{1DC72528-EF86-4D4D-B480-2462668480DD}" srcOrd="2" destOrd="0" parTransId="{F46FB51F-74EB-412E-B33C-74D86DC1EBF9}" sibTransId="{708A2989-9ECC-4A67-8628-144CF1EBACA1}"/>
    <dgm:cxn modelId="{704FE837-8C68-4981-A943-1358BFD35795}" type="presOf" srcId="{1DC72528-EF86-4D4D-B480-2462668480DD}" destId="{5AF2C7B8-5A7A-44CE-A957-948D869D54D2}" srcOrd="0" destOrd="0" presId="urn:microsoft.com/office/officeart/2005/8/layout/default"/>
    <dgm:cxn modelId="{9118983E-0B32-42BB-A56F-0A15098BA7BB}" type="presOf" srcId="{B489DD63-311D-473D-9274-56B7D3288BE3}" destId="{8497106B-6C27-40E2-8A09-36BD7A83A5EA}" srcOrd="0" destOrd="0" presId="urn:microsoft.com/office/officeart/2005/8/layout/default"/>
    <dgm:cxn modelId="{B9FAC362-EE08-42AE-ACF8-B13A64FB00C8}" srcId="{C4D16783-E420-4CF6-9059-2E7459F13FB5}" destId="{0751FCB6-C4FD-4EEE-A35E-ED73AE506079}" srcOrd="3" destOrd="0" parTransId="{6C6508C8-873A-481D-802C-A1B49147D8EE}" sibTransId="{7FD6F724-B649-4ABE-AC28-C4F6F3E7744F}"/>
    <dgm:cxn modelId="{6AB3A35A-E68C-4260-B5C6-C29B6F8B97D4}" srcId="{C4D16783-E420-4CF6-9059-2E7459F13FB5}" destId="{B489DD63-311D-473D-9274-56B7D3288BE3}" srcOrd="0" destOrd="0" parTransId="{71713AAC-AE9B-4231-9393-AF003A0256B1}" sibTransId="{FC9050DF-CD0B-40D9-9C72-5CF62BAEE173}"/>
    <dgm:cxn modelId="{ED8CB781-F037-4AF9-A463-49B1C176D3D7}" type="presOf" srcId="{0751FCB6-C4FD-4EEE-A35E-ED73AE506079}" destId="{D921CE06-63DE-437C-B129-BAE2D3F2C37A}" srcOrd="0" destOrd="0" presId="urn:microsoft.com/office/officeart/2005/8/layout/default"/>
    <dgm:cxn modelId="{496314AC-9C3C-4506-9234-C81C573B2931}" srcId="{C4D16783-E420-4CF6-9059-2E7459F13FB5}" destId="{C16098E7-FFD4-4AF8-A6C1-96E75C758A25}" srcOrd="4" destOrd="0" parTransId="{492205A1-0687-49D3-A36C-5259609C6F57}" sibTransId="{5177B739-A019-4E94-B771-90391E396F8E}"/>
    <dgm:cxn modelId="{C49CDA19-9AC2-4A2C-B7FA-6196DE6273E1}" type="presParOf" srcId="{C5B9B4FE-54F5-43B2-93CC-6E7FA94EE778}" destId="{8497106B-6C27-40E2-8A09-36BD7A83A5EA}" srcOrd="0" destOrd="0" presId="urn:microsoft.com/office/officeart/2005/8/layout/default"/>
    <dgm:cxn modelId="{4C21AF38-9407-453C-8FB4-A611F035EFA3}" type="presParOf" srcId="{C5B9B4FE-54F5-43B2-93CC-6E7FA94EE778}" destId="{B0263B82-4156-4B75-9115-A565A1D1B732}" srcOrd="1" destOrd="0" presId="urn:microsoft.com/office/officeart/2005/8/layout/default"/>
    <dgm:cxn modelId="{DDB81636-EF57-AE48-8773-6DB5C225880D}" type="presParOf" srcId="{C5B9B4FE-54F5-43B2-93CC-6E7FA94EE778}" destId="{CEAF9A31-899A-49E2-B887-0C0B33F0EAE1}" srcOrd="2" destOrd="0" presId="urn:microsoft.com/office/officeart/2005/8/layout/default"/>
    <dgm:cxn modelId="{9700F14F-57FC-0D4E-953A-C7CBF676D526}" type="presParOf" srcId="{C5B9B4FE-54F5-43B2-93CC-6E7FA94EE778}" destId="{D46535ED-A4AC-4768-9A26-BB82CD96DADF}" srcOrd="3" destOrd="0" presId="urn:microsoft.com/office/officeart/2005/8/layout/default"/>
    <dgm:cxn modelId="{0B87ED5F-2852-473D-A118-1C760D637460}" type="presParOf" srcId="{C5B9B4FE-54F5-43B2-93CC-6E7FA94EE778}" destId="{5AF2C7B8-5A7A-44CE-A957-948D869D54D2}" srcOrd="4" destOrd="0" presId="urn:microsoft.com/office/officeart/2005/8/layout/default"/>
    <dgm:cxn modelId="{F2EBB41B-AE0B-4919-B003-1B913C6D13DB}" type="presParOf" srcId="{C5B9B4FE-54F5-43B2-93CC-6E7FA94EE778}" destId="{7676BD5C-F8EF-4A29-B427-C4F8C15C8826}" srcOrd="5" destOrd="0" presId="urn:microsoft.com/office/officeart/2005/8/layout/default"/>
    <dgm:cxn modelId="{4365FC23-223B-463B-A28C-14F765F43172}" type="presParOf" srcId="{C5B9B4FE-54F5-43B2-93CC-6E7FA94EE778}" destId="{D921CE06-63DE-437C-B129-BAE2D3F2C37A}" srcOrd="6" destOrd="0" presId="urn:microsoft.com/office/officeart/2005/8/layout/default"/>
    <dgm:cxn modelId="{CCA8FC11-99C3-4DC8-A063-F44F05C39884}" type="presParOf" srcId="{C5B9B4FE-54F5-43B2-93CC-6E7FA94EE778}" destId="{F9122233-9BF9-46A4-ABA7-E60B571F24DC}" srcOrd="7" destOrd="0" presId="urn:microsoft.com/office/officeart/2005/8/layout/default"/>
    <dgm:cxn modelId="{60DE0D35-312F-4631-A1AA-4FF679A6AD30}" type="presParOf" srcId="{C5B9B4FE-54F5-43B2-93CC-6E7FA94EE778}" destId="{EFF21DEB-E6CA-4240-B549-7B360EBB0F5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EB132A-5633-41DA-9526-35468F083270}" type="doc">
      <dgm:prSet loTypeId="urn:microsoft.com/office/officeart/2005/8/layout/defaul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IN"/>
        </a:p>
      </dgm:t>
    </dgm:pt>
    <dgm:pt modelId="{D967E45B-4D63-47AF-8881-AA570237ABFD}">
      <dgm:prSet/>
      <dgm:spPr/>
      <dgm:t>
        <a:bodyPr/>
        <a:lstStyle/>
        <a:p>
          <a:pPr rtl="0"/>
          <a:r>
            <a:rPr lang="en-US"/>
            <a:t>Sudden eruptive development of numerous seborrhoeic keratoses  with  or without pruritis </a:t>
          </a:r>
          <a:endParaRPr lang="en-IN"/>
        </a:p>
      </dgm:t>
    </dgm:pt>
    <dgm:pt modelId="{74D1544D-E713-46E5-BB81-6E800489D936}" type="parTrans" cxnId="{0BB2DB59-D699-4EC3-8A52-9640095A15D2}">
      <dgm:prSet/>
      <dgm:spPr/>
      <dgm:t>
        <a:bodyPr/>
        <a:lstStyle/>
        <a:p>
          <a:endParaRPr lang="en-IN"/>
        </a:p>
      </dgm:t>
    </dgm:pt>
    <dgm:pt modelId="{C726D3B9-55D8-4889-9FF8-4865531C2B4F}" type="sibTrans" cxnId="{0BB2DB59-D699-4EC3-8A52-9640095A15D2}">
      <dgm:prSet/>
      <dgm:spPr/>
      <dgm:t>
        <a:bodyPr/>
        <a:lstStyle/>
        <a:p>
          <a:endParaRPr lang="en-IN"/>
        </a:p>
      </dgm:t>
    </dgm:pt>
    <dgm:pt modelId="{4BEA4398-B961-49FA-955A-CA335FA6B99D}">
      <dgm:prSet/>
      <dgm:spPr/>
      <dgm:t>
        <a:bodyPr/>
        <a:lstStyle/>
        <a:p>
          <a:pPr rtl="0"/>
          <a:r>
            <a:rPr lang="en-US" dirty="0"/>
            <a:t>Association –  most common Gastric Adenocarcinoma</a:t>
          </a:r>
          <a:endParaRPr lang="en-IN" dirty="0"/>
        </a:p>
      </dgm:t>
    </dgm:pt>
    <dgm:pt modelId="{14B1DEAB-EBA6-49B9-8911-30B004F7EC3E}" type="parTrans" cxnId="{43DA0E63-04B7-43A2-8F01-F95A71D5D14F}">
      <dgm:prSet/>
      <dgm:spPr/>
      <dgm:t>
        <a:bodyPr/>
        <a:lstStyle/>
        <a:p>
          <a:endParaRPr lang="en-IN"/>
        </a:p>
      </dgm:t>
    </dgm:pt>
    <dgm:pt modelId="{D5CD8B0A-2FDF-4669-97A9-5741BF46658B}" type="sibTrans" cxnId="{43DA0E63-04B7-43A2-8F01-F95A71D5D14F}">
      <dgm:prSet/>
      <dgm:spPr/>
      <dgm:t>
        <a:bodyPr/>
        <a:lstStyle/>
        <a:p>
          <a:endParaRPr lang="en-IN"/>
        </a:p>
      </dgm:t>
    </dgm:pt>
    <dgm:pt modelId="{5582BB8B-D355-4D94-90CD-C74477F6FA72}">
      <dgm:prSet/>
      <dgm:spPr/>
      <dgm:t>
        <a:bodyPr/>
        <a:lstStyle/>
        <a:p>
          <a:pPr rtl="0"/>
          <a:r>
            <a:rPr lang="en-US" dirty="0" err="1"/>
            <a:t>Ca</a:t>
          </a:r>
          <a:r>
            <a:rPr lang="en-US" dirty="0"/>
            <a:t> Breast, Malignant </a:t>
          </a:r>
          <a:r>
            <a:rPr lang="en-US" dirty="0" err="1"/>
            <a:t>Hemangiopericytoma</a:t>
          </a:r>
          <a:r>
            <a:rPr lang="en-US" dirty="0"/>
            <a:t> , malignant melanoma, renal carcinoma, transitional cell </a:t>
          </a:r>
          <a:r>
            <a:rPr lang="en-US" dirty="0" err="1"/>
            <a:t>Ca</a:t>
          </a:r>
          <a:r>
            <a:rPr lang="en-US" dirty="0"/>
            <a:t> of bladder ,HIV, acromegaly</a:t>
          </a:r>
          <a:endParaRPr lang="en-IN" dirty="0"/>
        </a:p>
      </dgm:t>
    </dgm:pt>
    <dgm:pt modelId="{8D8A2562-11A7-46D2-B44F-40E96E58AA7B}" type="parTrans" cxnId="{CB5FECB5-D664-4A61-910C-C6F6A5C26B60}">
      <dgm:prSet/>
      <dgm:spPr/>
      <dgm:t>
        <a:bodyPr/>
        <a:lstStyle/>
        <a:p>
          <a:endParaRPr lang="en-IN"/>
        </a:p>
      </dgm:t>
    </dgm:pt>
    <dgm:pt modelId="{B82E7F1D-3452-4597-962F-63EC3F4A0D7E}" type="sibTrans" cxnId="{CB5FECB5-D664-4A61-910C-C6F6A5C26B60}">
      <dgm:prSet/>
      <dgm:spPr/>
      <dgm:t>
        <a:bodyPr/>
        <a:lstStyle/>
        <a:p>
          <a:endParaRPr lang="en-IN"/>
        </a:p>
      </dgm:t>
    </dgm:pt>
    <dgm:pt modelId="{B9EA8347-E69B-4819-A4E0-A11BED80A963}" type="pres">
      <dgm:prSet presAssocID="{14EB132A-5633-41DA-9526-35468F083270}" presName="diagram" presStyleCnt="0">
        <dgm:presLayoutVars>
          <dgm:dir/>
          <dgm:resizeHandles val="exact"/>
        </dgm:presLayoutVars>
      </dgm:prSet>
      <dgm:spPr/>
    </dgm:pt>
    <dgm:pt modelId="{C86D8EE5-344D-4BE1-94C4-B5CA2F3F9DA0}" type="pres">
      <dgm:prSet presAssocID="{D967E45B-4D63-47AF-8881-AA570237ABFD}" presName="node" presStyleLbl="node1" presStyleIdx="0" presStyleCnt="3">
        <dgm:presLayoutVars>
          <dgm:bulletEnabled val="1"/>
        </dgm:presLayoutVars>
      </dgm:prSet>
      <dgm:spPr/>
    </dgm:pt>
    <dgm:pt modelId="{99006A31-6B59-4099-9554-D5ED3BF94167}" type="pres">
      <dgm:prSet presAssocID="{C726D3B9-55D8-4889-9FF8-4865531C2B4F}" presName="sibTrans" presStyleCnt="0"/>
      <dgm:spPr/>
    </dgm:pt>
    <dgm:pt modelId="{96D4839F-A257-4FE9-9A23-D23D9A5490A6}" type="pres">
      <dgm:prSet presAssocID="{4BEA4398-B961-49FA-955A-CA335FA6B99D}" presName="node" presStyleLbl="node1" presStyleIdx="1" presStyleCnt="3">
        <dgm:presLayoutVars>
          <dgm:bulletEnabled val="1"/>
        </dgm:presLayoutVars>
      </dgm:prSet>
      <dgm:spPr/>
    </dgm:pt>
    <dgm:pt modelId="{F6CBB4E8-6B7E-49BF-A901-08F22102DF14}" type="pres">
      <dgm:prSet presAssocID="{D5CD8B0A-2FDF-4669-97A9-5741BF46658B}" presName="sibTrans" presStyleCnt="0"/>
      <dgm:spPr/>
    </dgm:pt>
    <dgm:pt modelId="{04E5A7F8-3230-44C3-BD19-C358F2DAB2DF}" type="pres">
      <dgm:prSet presAssocID="{5582BB8B-D355-4D94-90CD-C74477F6FA72}" presName="node" presStyleLbl="node1" presStyleIdx="2" presStyleCnt="3">
        <dgm:presLayoutVars>
          <dgm:bulletEnabled val="1"/>
        </dgm:presLayoutVars>
      </dgm:prSet>
      <dgm:spPr/>
    </dgm:pt>
  </dgm:ptLst>
  <dgm:cxnLst>
    <dgm:cxn modelId="{C6E5B10B-C6C7-4445-BDBC-CC649562B152}" type="presOf" srcId="{4BEA4398-B961-49FA-955A-CA335FA6B99D}" destId="{96D4839F-A257-4FE9-9A23-D23D9A5490A6}" srcOrd="0" destOrd="0" presId="urn:microsoft.com/office/officeart/2005/8/layout/default"/>
    <dgm:cxn modelId="{43DA0E63-04B7-43A2-8F01-F95A71D5D14F}" srcId="{14EB132A-5633-41DA-9526-35468F083270}" destId="{4BEA4398-B961-49FA-955A-CA335FA6B99D}" srcOrd="1" destOrd="0" parTransId="{14B1DEAB-EBA6-49B9-8911-30B004F7EC3E}" sibTransId="{D5CD8B0A-2FDF-4669-97A9-5741BF46658B}"/>
    <dgm:cxn modelId="{0BB2DB59-D699-4EC3-8A52-9640095A15D2}" srcId="{14EB132A-5633-41DA-9526-35468F083270}" destId="{D967E45B-4D63-47AF-8881-AA570237ABFD}" srcOrd="0" destOrd="0" parTransId="{74D1544D-E713-46E5-BB81-6E800489D936}" sibTransId="{C726D3B9-55D8-4889-9FF8-4865531C2B4F}"/>
    <dgm:cxn modelId="{BE96179A-63E2-49E5-8FFD-576FAD46AED2}" type="presOf" srcId="{D967E45B-4D63-47AF-8881-AA570237ABFD}" destId="{C86D8EE5-344D-4BE1-94C4-B5CA2F3F9DA0}" srcOrd="0" destOrd="0" presId="urn:microsoft.com/office/officeart/2005/8/layout/default"/>
    <dgm:cxn modelId="{CB5FECB5-D664-4A61-910C-C6F6A5C26B60}" srcId="{14EB132A-5633-41DA-9526-35468F083270}" destId="{5582BB8B-D355-4D94-90CD-C74477F6FA72}" srcOrd="2" destOrd="0" parTransId="{8D8A2562-11A7-46D2-B44F-40E96E58AA7B}" sibTransId="{B82E7F1D-3452-4597-962F-63EC3F4A0D7E}"/>
    <dgm:cxn modelId="{91E331E2-80BC-409F-99B2-3DCE27756AF0}" type="presOf" srcId="{14EB132A-5633-41DA-9526-35468F083270}" destId="{B9EA8347-E69B-4819-A4E0-A11BED80A963}" srcOrd="0" destOrd="0" presId="urn:microsoft.com/office/officeart/2005/8/layout/default"/>
    <dgm:cxn modelId="{EF51CEE5-3CBE-4DF6-BCAD-75C63800729E}" type="presOf" srcId="{5582BB8B-D355-4D94-90CD-C74477F6FA72}" destId="{04E5A7F8-3230-44C3-BD19-C358F2DAB2DF}" srcOrd="0" destOrd="0" presId="urn:microsoft.com/office/officeart/2005/8/layout/default"/>
    <dgm:cxn modelId="{DF29E4DE-4AE4-49F3-8E9A-1FB456E1877F}" type="presParOf" srcId="{B9EA8347-E69B-4819-A4E0-A11BED80A963}" destId="{C86D8EE5-344D-4BE1-94C4-B5CA2F3F9DA0}" srcOrd="0" destOrd="0" presId="urn:microsoft.com/office/officeart/2005/8/layout/default"/>
    <dgm:cxn modelId="{AFAAF1C4-7CA3-45E0-915C-50479C7CCD56}" type="presParOf" srcId="{B9EA8347-E69B-4819-A4E0-A11BED80A963}" destId="{99006A31-6B59-4099-9554-D5ED3BF94167}" srcOrd="1" destOrd="0" presId="urn:microsoft.com/office/officeart/2005/8/layout/default"/>
    <dgm:cxn modelId="{55CC0A90-E94E-4457-A1D6-21AA660C2EEA}" type="presParOf" srcId="{B9EA8347-E69B-4819-A4E0-A11BED80A963}" destId="{96D4839F-A257-4FE9-9A23-D23D9A5490A6}" srcOrd="2" destOrd="0" presId="urn:microsoft.com/office/officeart/2005/8/layout/default"/>
    <dgm:cxn modelId="{DE594E4E-616D-4510-A49E-D818CA2850A5}" type="presParOf" srcId="{B9EA8347-E69B-4819-A4E0-A11BED80A963}" destId="{F6CBB4E8-6B7E-49BF-A901-08F22102DF14}" srcOrd="3" destOrd="0" presId="urn:microsoft.com/office/officeart/2005/8/layout/default"/>
    <dgm:cxn modelId="{BAE853AB-1F89-4714-BB06-26DFF8E0B81B}" type="presParOf" srcId="{B9EA8347-E69B-4819-A4E0-A11BED80A963}" destId="{04E5A7F8-3230-44C3-BD19-C358F2DAB2D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824630-3BB6-4E1A-9B03-87E7FEBAA5B6}" type="doc">
      <dgm:prSet loTypeId="urn:microsoft.com/office/officeart/2005/8/layout/defaul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IN"/>
        </a:p>
      </dgm:t>
    </dgm:pt>
    <dgm:pt modelId="{5A0C4EFC-2EF2-4CB6-AC54-DB51A147CD0B}">
      <dgm:prSet/>
      <dgm:spPr/>
      <dgm:t>
        <a:bodyPr/>
        <a:lstStyle/>
        <a:p>
          <a:pPr rtl="0"/>
          <a:r>
            <a:rPr lang="en-US"/>
            <a:t>Widespread pruritic eruption of warty papules</a:t>
          </a:r>
          <a:endParaRPr lang="en-IN"/>
        </a:p>
      </dgm:t>
    </dgm:pt>
    <dgm:pt modelId="{146B0FE1-C7DD-4F91-932F-5541FA32E490}" type="parTrans" cxnId="{3EBA48A9-C060-44E1-8915-9A90ECEB2213}">
      <dgm:prSet/>
      <dgm:spPr/>
      <dgm:t>
        <a:bodyPr/>
        <a:lstStyle/>
        <a:p>
          <a:endParaRPr lang="en-IN"/>
        </a:p>
      </dgm:t>
    </dgm:pt>
    <dgm:pt modelId="{12533D43-BB1E-4223-858E-341D15A81A3B}" type="sibTrans" cxnId="{3EBA48A9-C060-44E1-8915-9A90ECEB2213}">
      <dgm:prSet/>
      <dgm:spPr/>
      <dgm:t>
        <a:bodyPr/>
        <a:lstStyle/>
        <a:p>
          <a:endParaRPr lang="en-IN"/>
        </a:p>
      </dgm:t>
    </dgm:pt>
    <dgm:pt modelId="{43A00DE8-568B-4AE2-8D0B-24D98721BD90}">
      <dgm:prSet/>
      <dgm:spPr/>
      <dgm:t>
        <a:bodyPr/>
        <a:lstStyle/>
        <a:p>
          <a:pPr rtl="0"/>
          <a:r>
            <a:rPr lang="en-US"/>
            <a:t>Resembles disseminated HPV infection </a:t>
          </a:r>
          <a:endParaRPr lang="en-IN"/>
        </a:p>
      </dgm:t>
    </dgm:pt>
    <dgm:pt modelId="{2BC400CF-DC57-412D-AAAA-206C44CAC9F3}" type="parTrans" cxnId="{470B1ECA-2190-4197-AE1A-91DCF17C7575}">
      <dgm:prSet/>
      <dgm:spPr/>
      <dgm:t>
        <a:bodyPr/>
        <a:lstStyle/>
        <a:p>
          <a:endParaRPr lang="en-IN"/>
        </a:p>
      </dgm:t>
    </dgm:pt>
    <dgm:pt modelId="{E086C515-0CAB-45AC-AD4D-F873410414B3}" type="sibTrans" cxnId="{470B1ECA-2190-4197-AE1A-91DCF17C7575}">
      <dgm:prSet/>
      <dgm:spPr/>
      <dgm:t>
        <a:bodyPr/>
        <a:lstStyle/>
        <a:p>
          <a:endParaRPr lang="en-IN"/>
        </a:p>
      </dgm:t>
    </dgm:pt>
    <dgm:pt modelId="{86A5ACAB-6910-4E01-A25A-8519B9109395}">
      <dgm:prSet/>
      <dgm:spPr/>
      <dgm:t>
        <a:bodyPr/>
        <a:lstStyle/>
        <a:p>
          <a:pPr rtl="0"/>
          <a:r>
            <a:rPr lang="en-US" dirty="0"/>
            <a:t>ASSOCIATION-         Gastric adenocarcinoma </a:t>
          </a:r>
          <a:endParaRPr lang="en-IN" dirty="0"/>
        </a:p>
      </dgm:t>
    </dgm:pt>
    <dgm:pt modelId="{BB871D91-9D2C-49B8-9644-92CA89FEA820}" type="parTrans" cxnId="{6F75BB6D-ED66-41C3-BF4A-C7737DFBAA05}">
      <dgm:prSet/>
      <dgm:spPr/>
      <dgm:t>
        <a:bodyPr/>
        <a:lstStyle/>
        <a:p>
          <a:endParaRPr lang="en-IN"/>
        </a:p>
      </dgm:t>
    </dgm:pt>
    <dgm:pt modelId="{5FA5373B-DE60-4350-90FC-54B99CA0EA7F}" type="sibTrans" cxnId="{6F75BB6D-ED66-41C3-BF4A-C7737DFBAA05}">
      <dgm:prSet/>
      <dgm:spPr/>
      <dgm:t>
        <a:bodyPr/>
        <a:lstStyle/>
        <a:p>
          <a:endParaRPr lang="en-IN"/>
        </a:p>
      </dgm:t>
    </dgm:pt>
    <dgm:pt modelId="{E8BFDF8B-4D9C-4964-9A91-395C33560107}">
      <dgm:prSet/>
      <dgm:spPr/>
      <dgm:t>
        <a:bodyPr/>
        <a:lstStyle/>
        <a:p>
          <a:pPr rtl="0"/>
          <a:endParaRPr lang="en-IN"/>
        </a:p>
      </dgm:t>
    </dgm:pt>
    <dgm:pt modelId="{DFB148DD-2708-4218-ACA5-E7CEF128C01F}" type="parTrans" cxnId="{A602BF7A-B596-4FAA-935E-11AC7079492E}">
      <dgm:prSet/>
      <dgm:spPr/>
      <dgm:t>
        <a:bodyPr/>
        <a:lstStyle/>
        <a:p>
          <a:endParaRPr lang="en-IN"/>
        </a:p>
      </dgm:t>
    </dgm:pt>
    <dgm:pt modelId="{B9CF4933-E18F-41CC-BDD9-7C9A9D782810}" type="sibTrans" cxnId="{A602BF7A-B596-4FAA-935E-11AC7079492E}">
      <dgm:prSet/>
      <dgm:spPr/>
      <dgm:t>
        <a:bodyPr/>
        <a:lstStyle/>
        <a:p>
          <a:endParaRPr lang="en-IN"/>
        </a:p>
      </dgm:t>
    </dgm:pt>
    <dgm:pt modelId="{876FD250-91A7-4877-90A5-B2FB4B590E92}" type="pres">
      <dgm:prSet presAssocID="{1C824630-3BB6-4E1A-9B03-87E7FEBAA5B6}" presName="diagram" presStyleCnt="0">
        <dgm:presLayoutVars>
          <dgm:dir/>
          <dgm:resizeHandles val="exact"/>
        </dgm:presLayoutVars>
      </dgm:prSet>
      <dgm:spPr/>
    </dgm:pt>
    <dgm:pt modelId="{5C3DE174-6B34-4E36-9894-623778B7FB6D}" type="pres">
      <dgm:prSet presAssocID="{5A0C4EFC-2EF2-4CB6-AC54-DB51A147CD0B}" presName="node" presStyleLbl="node1" presStyleIdx="0" presStyleCnt="3">
        <dgm:presLayoutVars>
          <dgm:bulletEnabled val="1"/>
        </dgm:presLayoutVars>
      </dgm:prSet>
      <dgm:spPr/>
    </dgm:pt>
    <dgm:pt modelId="{A1CD4C3F-2164-41BD-B425-78B0D4386E0A}" type="pres">
      <dgm:prSet presAssocID="{12533D43-BB1E-4223-858E-341D15A81A3B}" presName="sibTrans" presStyleCnt="0"/>
      <dgm:spPr/>
    </dgm:pt>
    <dgm:pt modelId="{716990E8-860F-42E7-A52B-193AF180AFA3}" type="pres">
      <dgm:prSet presAssocID="{43A00DE8-568B-4AE2-8D0B-24D98721BD90}" presName="node" presStyleLbl="node1" presStyleIdx="1" presStyleCnt="3">
        <dgm:presLayoutVars>
          <dgm:bulletEnabled val="1"/>
        </dgm:presLayoutVars>
      </dgm:prSet>
      <dgm:spPr/>
    </dgm:pt>
    <dgm:pt modelId="{7A51D2FE-6D39-4E0A-90F0-55C18661A513}" type="pres">
      <dgm:prSet presAssocID="{E086C515-0CAB-45AC-AD4D-F873410414B3}" presName="sibTrans" presStyleCnt="0"/>
      <dgm:spPr/>
    </dgm:pt>
    <dgm:pt modelId="{55E8D97A-C714-48E2-9F88-5CD5722A8934}" type="pres">
      <dgm:prSet presAssocID="{86A5ACAB-6910-4E01-A25A-8519B9109395}" presName="node" presStyleLbl="node1" presStyleIdx="2" presStyleCnt="3">
        <dgm:presLayoutVars>
          <dgm:bulletEnabled val="1"/>
        </dgm:presLayoutVars>
      </dgm:prSet>
      <dgm:spPr/>
    </dgm:pt>
  </dgm:ptLst>
  <dgm:cxnLst>
    <dgm:cxn modelId="{FEC60515-1825-4881-BCFC-B4B1FB706B3C}" type="presOf" srcId="{5A0C4EFC-2EF2-4CB6-AC54-DB51A147CD0B}" destId="{5C3DE174-6B34-4E36-9894-623778B7FB6D}" srcOrd="0" destOrd="0" presId="urn:microsoft.com/office/officeart/2005/8/layout/default"/>
    <dgm:cxn modelId="{8190EF5C-4BF5-4770-BD01-81447966487E}" type="presOf" srcId="{43A00DE8-568B-4AE2-8D0B-24D98721BD90}" destId="{716990E8-860F-42E7-A52B-193AF180AFA3}" srcOrd="0" destOrd="0" presId="urn:microsoft.com/office/officeart/2005/8/layout/default"/>
    <dgm:cxn modelId="{BB931847-03F9-4170-9FCE-4251C4896BDB}" type="presOf" srcId="{E8BFDF8B-4D9C-4964-9A91-395C33560107}" destId="{55E8D97A-C714-48E2-9F88-5CD5722A8934}" srcOrd="0" destOrd="1" presId="urn:microsoft.com/office/officeart/2005/8/layout/default"/>
    <dgm:cxn modelId="{6F75BB6D-ED66-41C3-BF4A-C7737DFBAA05}" srcId="{1C824630-3BB6-4E1A-9B03-87E7FEBAA5B6}" destId="{86A5ACAB-6910-4E01-A25A-8519B9109395}" srcOrd="2" destOrd="0" parTransId="{BB871D91-9D2C-49B8-9644-92CA89FEA820}" sibTransId="{5FA5373B-DE60-4350-90FC-54B99CA0EA7F}"/>
    <dgm:cxn modelId="{B926616F-4298-4C54-BA9D-06A6AE620991}" type="presOf" srcId="{86A5ACAB-6910-4E01-A25A-8519B9109395}" destId="{55E8D97A-C714-48E2-9F88-5CD5722A8934}" srcOrd="0" destOrd="0" presId="urn:microsoft.com/office/officeart/2005/8/layout/default"/>
    <dgm:cxn modelId="{57A33152-B1B8-452D-AAC9-1C26F9FCC52F}" type="presOf" srcId="{1C824630-3BB6-4E1A-9B03-87E7FEBAA5B6}" destId="{876FD250-91A7-4877-90A5-B2FB4B590E92}" srcOrd="0" destOrd="0" presId="urn:microsoft.com/office/officeart/2005/8/layout/default"/>
    <dgm:cxn modelId="{A602BF7A-B596-4FAA-935E-11AC7079492E}" srcId="{86A5ACAB-6910-4E01-A25A-8519B9109395}" destId="{E8BFDF8B-4D9C-4964-9A91-395C33560107}" srcOrd="0" destOrd="0" parTransId="{DFB148DD-2708-4218-ACA5-E7CEF128C01F}" sibTransId="{B9CF4933-E18F-41CC-BDD9-7C9A9D782810}"/>
    <dgm:cxn modelId="{3EBA48A9-C060-44E1-8915-9A90ECEB2213}" srcId="{1C824630-3BB6-4E1A-9B03-87E7FEBAA5B6}" destId="{5A0C4EFC-2EF2-4CB6-AC54-DB51A147CD0B}" srcOrd="0" destOrd="0" parTransId="{146B0FE1-C7DD-4F91-932F-5541FA32E490}" sibTransId="{12533D43-BB1E-4223-858E-341D15A81A3B}"/>
    <dgm:cxn modelId="{470B1ECA-2190-4197-AE1A-91DCF17C7575}" srcId="{1C824630-3BB6-4E1A-9B03-87E7FEBAA5B6}" destId="{43A00DE8-568B-4AE2-8D0B-24D98721BD90}" srcOrd="1" destOrd="0" parTransId="{2BC400CF-DC57-412D-AAAA-206C44CAC9F3}" sibTransId="{E086C515-0CAB-45AC-AD4D-F873410414B3}"/>
    <dgm:cxn modelId="{E6F702E5-D524-4ABA-A661-D74CF699B9FC}" type="presParOf" srcId="{876FD250-91A7-4877-90A5-B2FB4B590E92}" destId="{5C3DE174-6B34-4E36-9894-623778B7FB6D}" srcOrd="0" destOrd="0" presId="urn:microsoft.com/office/officeart/2005/8/layout/default"/>
    <dgm:cxn modelId="{199369DA-598A-4B46-9D06-57A0409B1F2F}" type="presParOf" srcId="{876FD250-91A7-4877-90A5-B2FB4B590E92}" destId="{A1CD4C3F-2164-41BD-B425-78B0D4386E0A}" srcOrd="1" destOrd="0" presId="urn:microsoft.com/office/officeart/2005/8/layout/default"/>
    <dgm:cxn modelId="{68429004-DFFD-496F-A861-E10E84444032}" type="presParOf" srcId="{876FD250-91A7-4877-90A5-B2FB4B590E92}" destId="{716990E8-860F-42E7-A52B-193AF180AFA3}" srcOrd="2" destOrd="0" presId="urn:microsoft.com/office/officeart/2005/8/layout/default"/>
    <dgm:cxn modelId="{9CC5B3A7-7B6E-4A55-921A-4E97D46BBF3D}" type="presParOf" srcId="{876FD250-91A7-4877-90A5-B2FB4B590E92}" destId="{7A51D2FE-6D39-4E0A-90F0-55C18661A513}" srcOrd="3" destOrd="0" presId="urn:microsoft.com/office/officeart/2005/8/layout/default"/>
    <dgm:cxn modelId="{116C0222-A1EC-4983-8FB3-89C9EB7ED1D2}" type="presParOf" srcId="{876FD250-91A7-4877-90A5-B2FB4B590E92}" destId="{55E8D97A-C714-48E2-9F88-5CD5722A893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891D81-E0AE-4907-8800-77E383C748C2}" type="doc">
      <dgm:prSet loTypeId="urn:microsoft.com/office/officeart/2005/8/layout/default" loCatId="list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en-IN"/>
        </a:p>
      </dgm:t>
    </dgm:pt>
    <dgm:pt modelId="{60C7ED21-672C-4C90-A26E-31DA8E6901F2}">
      <dgm:prSet custT="1"/>
      <dgm:spPr/>
      <dgm:t>
        <a:bodyPr/>
        <a:lstStyle/>
        <a:p>
          <a:pPr rtl="0"/>
          <a:r>
            <a:rPr lang="en-US" sz="1600" dirty="0">
              <a:latin typeface="Arial Black" pitchFamily="34" charset="0"/>
            </a:rPr>
            <a:t>NOCTURNAL    HYPERHIDROSIS</a:t>
          </a:r>
          <a:endParaRPr lang="en-IN" sz="1600" dirty="0">
            <a:latin typeface="Arial Black" pitchFamily="34" charset="0"/>
          </a:endParaRPr>
        </a:p>
      </dgm:t>
    </dgm:pt>
    <dgm:pt modelId="{A7B8E301-7DDC-44E0-B02F-27A8299F90F0}" type="parTrans" cxnId="{A0AA0AAE-152A-44E4-AF96-97D2D97A9FEE}">
      <dgm:prSet/>
      <dgm:spPr/>
      <dgm:t>
        <a:bodyPr/>
        <a:lstStyle/>
        <a:p>
          <a:endParaRPr lang="en-IN"/>
        </a:p>
      </dgm:t>
    </dgm:pt>
    <dgm:pt modelId="{BD2BA3B7-F4EA-4B23-A6EF-A19A0FAC62AA}" type="sibTrans" cxnId="{A0AA0AAE-152A-44E4-AF96-97D2D97A9FEE}">
      <dgm:prSet/>
      <dgm:spPr/>
      <dgm:t>
        <a:bodyPr/>
        <a:lstStyle/>
        <a:p>
          <a:endParaRPr lang="en-IN"/>
        </a:p>
      </dgm:t>
    </dgm:pt>
    <dgm:pt modelId="{1967D8FB-E21E-4A98-A428-A958EF0075CC}">
      <dgm:prSet custT="1"/>
      <dgm:spPr/>
      <dgm:t>
        <a:bodyPr/>
        <a:lstStyle/>
        <a:p>
          <a:pPr rtl="0"/>
          <a:r>
            <a:rPr lang="en-US" sz="1600" dirty="0" err="1">
              <a:latin typeface="Arial Black" pitchFamily="34" charset="0"/>
            </a:rPr>
            <a:t>Pheochromocytoma</a:t>
          </a:r>
          <a:r>
            <a:rPr lang="en-US" sz="1600" dirty="0">
              <a:latin typeface="Arial Black" pitchFamily="34" charset="0"/>
            </a:rPr>
            <a:t>, lymphoma, carcinoid syndrome, thyrotoxicosis</a:t>
          </a:r>
          <a:endParaRPr lang="en-IN" sz="1600" dirty="0">
            <a:latin typeface="Arial Black" pitchFamily="34" charset="0"/>
          </a:endParaRPr>
        </a:p>
      </dgm:t>
    </dgm:pt>
    <dgm:pt modelId="{0796D3C9-7371-4950-8494-BB66593C810E}" type="parTrans" cxnId="{ABB3CEA9-BB2C-42DB-BDBB-5D486939E53F}">
      <dgm:prSet/>
      <dgm:spPr/>
      <dgm:t>
        <a:bodyPr/>
        <a:lstStyle/>
        <a:p>
          <a:endParaRPr lang="en-IN"/>
        </a:p>
      </dgm:t>
    </dgm:pt>
    <dgm:pt modelId="{C5E52CE7-732A-4783-883A-16A00DF520F0}" type="sibTrans" cxnId="{ABB3CEA9-BB2C-42DB-BDBB-5D486939E53F}">
      <dgm:prSet/>
      <dgm:spPr/>
      <dgm:t>
        <a:bodyPr/>
        <a:lstStyle/>
        <a:p>
          <a:endParaRPr lang="en-IN"/>
        </a:p>
      </dgm:t>
    </dgm:pt>
    <dgm:pt modelId="{6C55B770-6221-4595-8B03-A92F81E5A9C3}">
      <dgm:prSet custT="1"/>
      <dgm:spPr/>
      <dgm:t>
        <a:bodyPr/>
        <a:lstStyle/>
        <a:p>
          <a:pPr rtl="0"/>
          <a:r>
            <a:rPr lang="en-US" sz="1600" dirty="0">
              <a:latin typeface="Arial Black" pitchFamily="34" charset="0"/>
            </a:rPr>
            <a:t>LOCALIZED HYPERHIDROSIS – POEMS syndrome</a:t>
          </a:r>
          <a:endParaRPr lang="en-IN" sz="1600" dirty="0">
            <a:latin typeface="Arial Black" pitchFamily="34" charset="0"/>
          </a:endParaRPr>
        </a:p>
      </dgm:t>
    </dgm:pt>
    <dgm:pt modelId="{DCF138A7-A973-4F54-8973-6EC467BC67BB}" type="parTrans" cxnId="{932BB36B-7E11-4F98-83D8-C8C6D68517E8}">
      <dgm:prSet/>
      <dgm:spPr/>
      <dgm:t>
        <a:bodyPr/>
        <a:lstStyle/>
        <a:p>
          <a:endParaRPr lang="en-IN"/>
        </a:p>
      </dgm:t>
    </dgm:pt>
    <dgm:pt modelId="{E501E896-AEC4-4A3F-82D4-88FF9E329DC4}" type="sibTrans" cxnId="{932BB36B-7E11-4F98-83D8-C8C6D68517E8}">
      <dgm:prSet/>
      <dgm:spPr/>
      <dgm:t>
        <a:bodyPr/>
        <a:lstStyle/>
        <a:p>
          <a:endParaRPr lang="en-IN"/>
        </a:p>
      </dgm:t>
    </dgm:pt>
    <dgm:pt modelId="{BA7E74F4-7480-4408-AFF5-039320A4D109}">
      <dgm:prSet custT="1"/>
      <dgm:spPr/>
      <dgm:t>
        <a:bodyPr/>
        <a:lstStyle/>
        <a:p>
          <a:pPr rtl="0"/>
          <a:r>
            <a:rPr lang="en-US" sz="1600" dirty="0">
              <a:latin typeface="Arial Black" pitchFamily="34" charset="0"/>
            </a:rPr>
            <a:t>HYPERHIDROSIS WITH AUTONOMIC DYSREFLEXIA- spinal cord lesion above T6 </a:t>
          </a:r>
          <a:endParaRPr lang="en-IN" sz="1600" dirty="0">
            <a:latin typeface="Arial Black" pitchFamily="34" charset="0"/>
          </a:endParaRPr>
        </a:p>
      </dgm:t>
    </dgm:pt>
    <dgm:pt modelId="{72243CE7-25B8-4129-A13B-C8AD0AA9B114}" type="parTrans" cxnId="{1B3D8DF5-3A40-4EA8-B1CC-5D9A68651401}">
      <dgm:prSet/>
      <dgm:spPr/>
      <dgm:t>
        <a:bodyPr/>
        <a:lstStyle/>
        <a:p>
          <a:endParaRPr lang="en-IN"/>
        </a:p>
      </dgm:t>
    </dgm:pt>
    <dgm:pt modelId="{21AA92D9-7DA1-429A-A368-F0AB11FC44B2}" type="sibTrans" cxnId="{1B3D8DF5-3A40-4EA8-B1CC-5D9A68651401}">
      <dgm:prSet/>
      <dgm:spPr/>
      <dgm:t>
        <a:bodyPr/>
        <a:lstStyle/>
        <a:p>
          <a:endParaRPr lang="en-IN"/>
        </a:p>
      </dgm:t>
    </dgm:pt>
    <dgm:pt modelId="{4EC7857B-E138-4351-9BCB-3421295AC63A}">
      <dgm:prSet custT="1"/>
      <dgm:spPr/>
      <dgm:t>
        <a:bodyPr/>
        <a:lstStyle/>
        <a:p>
          <a:pPr rtl="0"/>
          <a:r>
            <a:rPr lang="en-US" sz="1600" dirty="0" err="1">
              <a:latin typeface="Arial Black" pitchFamily="34" charset="0"/>
            </a:rPr>
            <a:t>Paroxysomal</a:t>
          </a:r>
          <a:r>
            <a:rPr lang="en-US" sz="1600" dirty="0">
              <a:latin typeface="Arial Black" pitchFamily="34" charset="0"/>
            </a:rPr>
            <a:t> unilateral hyperhidrosis of face and neck – </a:t>
          </a:r>
          <a:r>
            <a:rPr lang="en-US" sz="1600" dirty="0" err="1">
              <a:latin typeface="Arial Black" pitchFamily="34" charset="0"/>
            </a:rPr>
            <a:t>Ipsilateral</a:t>
          </a:r>
          <a:r>
            <a:rPr lang="en-US" sz="1600" dirty="0">
              <a:latin typeface="Arial Black" pitchFamily="34" charset="0"/>
            </a:rPr>
            <a:t> thoracic </a:t>
          </a:r>
          <a:r>
            <a:rPr lang="en-US" sz="1600" dirty="0" err="1">
              <a:latin typeface="Arial Black" pitchFamily="34" charset="0"/>
            </a:rPr>
            <a:t>tumour</a:t>
          </a:r>
          <a:r>
            <a:rPr lang="en-US" sz="1600" dirty="0">
              <a:latin typeface="Arial Black" pitchFamily="34" charset="0"/>
            </a:rPr>
            <a:t>  infiltrating sympathetic trunk </a:t>
          </a:r>
          <a:endParaRPr lang="en-IN" sz="1600" dirty="0">
            <a:latin typeface="Arial Black" pitchFamily="34" charset="0"/>
          </a:endParaRPr>
        </a:p>
      </dgm:t>
    </dgm:pt>
    <dgm:pt modelId="{C3A28AA4-BF5F-459B-BD11-39D07FEB3BC7}" type="parTrans" cxnId="{C02D9C97-D111-45A4-9347-31ED0CE5DFF5}">
      <dgm:prSet/>
      <dgm:spPr/>
      <dgm:t>
        <a:bodyPr/>
        <a:lstStyle/>
        <a:p>
          <a:endParaRPr lang="en-IN"/>
        </a:p>
      </dgm:t>
    </dgm:pt>
    <dgm:pt modelId="{563C3102-E0AC-4BF9-9CC6-7A20CA0081B5}" type="sibTrans" cxnId="{C02D9C97-D111-45A4-9347-31ED0CE5DFF5}">
      <dgm:prSet/>
      <dgm:spPr/>
      <dgm:t>
        <a:bodyPr/>
        <a:lstStyle/>
        <a:p>
          <a:endParaRPr lang="en-IN"/>
        </a:p>
      </dgm:t>
    </dgm:pt>
    <dgm:pt modelId="{BB7C936E-2C74-4B12-AD2E-8C9B3F52CF97}" type="pres">
      <dgm:prSet presAssocID="{B3891D81-E0AE-4907-8800-77E383C748C2}" presName="diagram" presStyleCnt="0">
        <dgm:presLayoutVars>
          <dgm:dir/>
          <dgm:resizeHandles val="exact"/>
        </dgm:presLayoutVars>
      </dgm:prSet>
      <dgm:spPr/>
    </dgm:pt>
    <dgm:pt modelId="{9A0EB5BB-BF2F-45D2-944A-8335B67EC92F}" type="pres">
      <dgm:prSet presAssocID="{60C7ED21-672C-4C90-A26E-31DA8E6901F2}" presName="node" presStyleLbl="node1" presStyleIdx="0" presStyleCnt="4" custScaleX="106991" custScaleY="174437">
        <dgm:presLayoutVars>
          <dgm:bulletEnabled val="1"/>
        </dgm:presLayoutVars>
      </dgm:prSet>
      <dgm:spPr/>
    </dgm:pt>
    <dgm:pt modelId="{575490D5-B351-4DCE-8517-1D9DC3B8FE5F}" type="pres">
      <dgm:prSet presAssocID="{BD2BA3B7-F4EA-4B23-A6EF-A19A0FAC62AA}" presName="sibTrans" presStyleCnt="0"/>
      <dgm:spPr/>
    </dgm:pt>
    <dgm:pt modelId="{F2F71A92-5F42-4EA9-BBF9-139ACDB31436}" type="pres">
      <dgm:prSet presAssocID="{BA7E74F4-7480-4408-AFF5-039320A4D109}" presName="node" presStyleLbl="node1" presStyleIdx="1" presStyleCnt="4" custScaleY="171759">
        <dgm:presLayoutVars>
          <dgm:bulletEnabled val="1"/>
        </dgm:presLayoutVars>
      </dgm:prSet>
      <dgm:spPr/>
    </dgm:pt>
    <dgm:pt modelId="{839727B0-7720-466B-BCAF-22F93599A69B}" type="pres">
      <dgm:prSet presAssocID="{21AA92D9-7DA1-429A-A368-F0AB11FC44B2}" presName="sibTrans" presStyleCnt="0"/>
      <dgm:spPr/>
    </dgm:pt>
    <dgm:pt modelId="{E53D7ED7-BD63-4E03-9D21-6E7427E8EC81}" type="pres">
      <dgm:prSet presAssocID="{4EC7857B-E138-4351-9BCB-3421295AC63A}" presName="node" presStyleLbl="node1" presStyleIdx="2" presStyleCnt="4" custScaleX="106217" custScaleY="171842" custLinFactNeighborX="602" custLinFactNeighborY="-3008">
        <dgm:presLayoutVars>
          <dgm:bulletEnabled val="1"/>
        </dgm:presLayoutVars>
      </dgm:prSet>
      <dgm:spPr/>
    </dgm:pt>
    <dgm:pt modelId="{2838E9FF-16F3-4137-BAA5-B683FC029ABA}" type="pres">
      <dgm:prSet presAssocID="{563C3102-E0AC-4BF9-9CC6-7A20CA0081B5}" presName="sibTrans" presStyleCnt="0"/>
      <dgm:spPr/>
    </dgm:pt>
    <dgm:pt modelId="{664C491B-286B-44B9-B176-D4BAD3D0C60D}" type="pres">
      <dgm:prSet presAssocID="{6C55B770-6221-4595-8B03-A92F81E5A9C3}" presName="node" presStyleLbl="node1" presStyleIdx="3" presStyleCnt="4" custScaleY="171759">
        <dgm:presLayoutVars>
          <dgm:bulletEnabled val="1"/>
        </dgm:presLayoutVars>
      </dgm:prSet>
      <dgm:spPr/>
    </dgm:pt>
  </dgm:ptLst>
  <dgm:cxnLst>
    <dgm:cxn modelId="{BC3C2C29-CB97-40D1-9907-1E801C2B537B}" type="presOf" srcId="{B3891D81-E0AE-4907-8800-77E383C748C2}" destId="{BB7C936E-2C74-4B12-AD2E-8C9B3F52CF97}" srcOrd="0" destOrd="0" presId="urn:microsoft.com/office/officeart/2005/8/layout/default"/>
    <dgm:cxn modelId="{B59D2E36-B678-4D36-9D8D-AFF16B69D77B}" type="presOf" srcId="{BA7E74F4-7480-4408-AFF5-039320A4D109}" destId="{F2F71A92-5F42-4EA9-BBF9-139ACDB31436}" srcOrd="0" destOrd="0" presId="urn:microsoft.com/office/officeart/2005/8/layout/default"/>
    <dgm:cxn modelId="{F5160939-BFF1-45EC-BD2B-949E7130B881}" type="presOf" srcId="{1967D8FB-E21E-4A98-A428-A958EF0075CC}" destId="{9A0EB5BB-BF2F-45D2-944A-8335B67EC92F}" srcOrd="0" destOrd="1" presId="urn:microsoft.com/office/officeart/2005/8/layout/default"/>
    <dgm:cxn modelId="{EC09D95E-F548-4C07-BCB6-238163261F27}" type="presOf" srcId="{60C7ED21-672C-4C90-A26E-31DA8E6901F2}" destId="{9A0EB5BB-BF2F-45D2-944A-8335B67EC92F}" srcOrd="0" destOrd="0" presId="urn:microsoft.com/office/officeart/2005/8/layout/default"/>
    <dgm:cxn modelId="{932BB36B-7E11-4F98-83D8-C8C6D68517E8}" srcId="{B3891D81-E0AE-4907-8800-77E383C748C2}" destId="{6C55B770-6221-4595-8B03-A92F81E5A9C3}" srcOrd="3" destOrd="0" parTransId="{DCF138A7-A973-4F54-8973-6EC467BC67BB}" sibTransId="{E501E896-AEC4-4A3F-82D4-88FF9E329DC4}"/>
    <dgm:cxn modelId="{5334A66C-EB7F-4FD1-AE01-91F156880F73}" type="presOf" srcId="{4EC7857B-E138-4351-9BCB-3421295AC63A}" destId="{E53D7ED7-BD63-4E03-9D21-6E7427E8EC81}" srcOrd="0" destOrd="0" presId="urn:microsoft.com/office/officeart/2005/8/layout/default"/>
    <dgm:cxn modelId="{C02D9C97-D111-45A4-9347-31ED0CE5DFF5}" srcId="{B3891D81-E0AE-4907-8800-77E383C748C2}" destId="{4EC7857B-E138-4351-9BCB-3421295AC63A}" srcOrd="2" destOrd="0" parTransId="{C3A28AA4-BF5F-459B-BD11-39D07FEB3BC7}" sibTransId="{563C3102-E0AC-4BF9-9CC6-7A20CA0081B5}"/>
    <dgm:cxn modelId="{ABB3CEA9-BB2C-42DB-BDBB-5D486939E53F}" srcId="{60C7ED21-672C-4C90-A26E-31DA8E6901F2}" destId="{1967D8FB-E21E-4A98-A428-A958EF0075CC}" srcOrd="0" destOrd="0" parTransId="{0796D3C9-7371-4950-8494-BB66593C810E}" sibTransId="{C5E52CE7-732A-4783-883A-16A00DF520F0}"/>
    <dgm:cxn modelId="{A0AA0AAE-152A-44E4-AF96-97D2D97A9FEE}" srcId="{B3891D81-E0AE-4907-8800-77E383C748C2}" destId="{60C7ED21-672C-4C90-A26E-31DA8E6901F2}" srcOrd="0" destOrd="0" parTransId="{A7B8E301-7DDC-44E0-B02F-27A8299F90F0}" sibTransId="{BD2BA3B7-F4EA-4B23-A6EF-A19A0FAC62AA}"/>
    <dgm:cxn modelId="{670A52B8-97D2-4280-8C85-7040699B0EEA}" type="presOf" srcId="{6C55B770-6221-4595-8B03-A92F81E5A9C3}" destId="{664C491B-286B-44B9-B176-D4BAD3D0C60D}" srcOrd="0" destOrd="0" presId="urn:microsoft.com/office/officeart/2005/8/layout/default"/>
    <dgm:cxn modelId="{1B3D8DF5-3A40-4EA8-B1CC-5D9A68651401}" srcId="{B3891D81-E0AE-4907-8800-77E383C748C2}" destId="{BA7E74F4-7480-4408-AFF5-039320A4D109}" srcOrd="1" destOrd="0" parTransId="{72243CE7-25B8-4129-A13B-C8AD0AA9B114}" sibTransId="{21AA92D9-7DA1-429A-A368-F0AB11FC44B2}"/>
    <dgm:cxn modelId="{BAF2A9B8-729B-4686-B8DE-48B5838F98C7}" type="presParOf" srcId="{BB7C936E-2C74-4B12-AD2E-8C9B3F52CF97}" destId="{9A0EB5BB-BF2F-45D2-944A-8335B67EC92F}" srcOrd="0" destOrd="0" presId="urn:microsoft.com/office/officeart/2005/8/layout/default"/>
    <dgm:cxn modelId="{D5DDA846-272E-4F21-A273-1EC819155874}" type="presParOf" srcId="{BB7C936E-2C74-4B12-AD2E-8C9B3F52CF97}" destId="{575490D5-B351-4DCE-8517-1D9DC3B8FE5F}" srcOrd="1" destOrd="0" presId="urn:microsoft.com/office/officeart/2005/8/layout/default"/>
    <dgm:cxn modelId="{1DF1A362-0BB9-4BE8-8470-D7BB92CEE3C0}" type="presParOf" srcId="{BB7C936E-2C74-4B12-AD2E-8C9B3F52CF97}" destId="{F2F71A92-5F42-4EA9-BBF9-139ACDB31436}" srcOrd="2" destOrd="0" presId="urn:microsoft.com/office/officeart/2005/8/layout/default"/>
    <dgm:cxn modelId="{AECEFEF7-4E11-4709-95CD-BEA49A3C0044}" type="presParOf" srcId="{BB7C936E-2C74-4B12-AD2E-8C9B3F52CF97}" destId="{839727B0-7720-466B-BCAF-22F93599A69B}" srcOrd="3" destOrd="0" presId="urn:microsoft.com/office/officeart/2005/8/layout/default"/>
    <dgm:cxn modelId="{BC33B0F4-2359-4ED1-902A-EC971EC058C4}" type="presParOf" srcId="{BB7C936E-2C74-4B12-AD2E-8C9B3F52CF97}" destId="{E53D7ED7-BD63-4E03-9D21-6E7427E8EC81}" srcOrd="4" destOrd="0" presId="urn:microsoft.com/office/officeart/2005/8/layout/default"/>
    <dgm:cxn modelId="{2386C140-E046-48A3-B72F-3C6F8EA23CC6}" type="presParOf" srcId="{BB7C936E-2C74-4B12-AD2E-8C9B3F52CF97}" destId="{2838E9FF-16F3-4137-BAA5-B683FC029ABA}" srcOrd="5" destOrd="0" presId="urn:microsoft.com/office/officeart/2005/8/layout/default"/>
    <dgm:cxn modelId="{573DAAAA-704A-4310-8BD8-521FEAB8BB9F}" type="presParOf" srcId="{BB7C936E-2C74-4B12-AD2E-8C9B3F52CF97}" destId="{664C491B-286B-44B9-B176-D4BAD3D0C60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7697A7-0B9B-453F-834A-797CDCF75BD0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IN"/>
        </a:p>
      </dgm:t>
    </dgm:pt>
    <dgm:pt modelId="{BCA5C0FB-0123-4F3F-80F3-DE7A8E938120}">
      <dgm:prSet/>
      <dgm:spPr/>
      <dgm:t>
        <a:bodyPr/>
        <a:lstStyle/>
        <a:p>
          <a:r>
            <a:rPr lang="en-US"/>
            <a:t>ERYTHEMA GYRATUM REPENS</a:t>
          </a:r>
          <a:endParaRPr lang="en-US" dirty="0"/>
        </a:p>
      </dgm:t>
    </dgm:pt>
    <dgm:pt modelId="{9733AF90-FD7B-4579-98D2-362A62CF6455}" type="sibTrans" cxnId="{DA338A00-F737-4FE1-9755-40A9BDAC5955}">
      <dgm:prSet/>
      <dgm:spPr/>
      <dgm:t>
        <a:bodyPr/>
        <a:lstStyle/>
        <a:p>
          <a:endParaRPr lang="en-IN"/>
        </a:p>
      </dgm:t>
    </dgm:pt>
    <dgm:pt modelId="{22820EB3-D71C-4D24-9FC3-D043D34E279D}" type="parTrans" cxnId="{DA338A00-F737-4FE1-9755-40A9BDAC5955}">
      <dgm:prSet/>
      <dgm:spPr/>
      <dgm:t>
        <a:bodyPr/>
        <a:lstStyle/>
        <a:p>
          <a:endParaRPr lang="en-IN"/>
        </a:p>
      </dgm:t>
    </dgm:pt>
    <dgm:pt modelId="{75021A84-DE9A-444F-929B-534FC97728D8}">
      <dgm:prSet/>
      <dgm:spPr/>
      <dgm:t>
        <a:bodyPr/>
        <a:lstStyle/>
        <a:p>
          <a:r>
            <a:rPr lang="en-US"/>
            <a:t>Mobile, concentric, palapble, erythematous wave like bands (wood grain appearance) with peripheral scaling</a:t>
          </a:r>
          <a:endParaRPr lang="en-IN"/>
        </a:p>
      </dgm:t>
    </dgm:pt>
    <dgm:pt modelId="{601E85B5-7A7D-4A4E-AEDF-549C36154ED2}" type="parTrans" cxnId="{7CA67E44-8F60-4D6A-A37C-11F721CFEE5D}">
      <dgm:prSet/>
      <dgm:spPr/>
      <dgm:t>
        <a:bodyPr/>
        <a:lstStyle/>
        <a:p>
          <a:endParaRPr lang="en-IN"/>
        </a:p>
      </dgm:t>
    </dgm:pt>
    <dgm:pt modelId="{57D0FC7C-E973-4844-87DA-9C89F622D81B}" type="sibTrans" cxnId="{7CA67E44-8F60-4D6A-A37C-11F721CFEE5D}">
      <dgm:prSet/>
      <dgm:spPr/>
      <dgm:t>
        <a:bodyPr/>
        <a:lstStyle/>
        <a:p>
          <a:endParaRPr lang="en-IN"/>
        </a:p>
      </dgm:t>
    </dgm:pt>
    <dgm:pt modelId="{8E21F6DB-B87A-48EE-BFF6-DAED6F9D3436}">
      <dgm:prSet/>
      <dgm:spPr/>
      <dgm:t>
        <a:bodyPr/>
        <a:lstStyle/>
        <a:p>
          <a:r>
            <a:rPr lang="en-US"/>
            <a:t>Lesion migrates 1cm daily </a:t>
          </a:r>
          <a:endParaRPr lang="en-US" dirty="0"/>
        </a:p>
      </dgm:t>
    </dgm:pt>
    <dgm:pt modelId="{AEBEF923-59A4-46CF-9A2A-474CB69EB66A}" type="parTrans" cxnId="{A75F940B-5657-4346-845E-E1F65829252A}">
      <dgm:prSet/>
      <dgm:spPr/>
      <dgm:t>
        <a:bodyPr/>
        <a:lstStyle/>
        <a:p>
          <a:endParaRPr lang="en-IN"/>
        </a:p>
      </dgm:t>
    </dgm:pt>
    <dgm:pt modelId="{B1135C9A-4013-4189-8500-0A400D7D9A39}" type="sibTrans" cxnId="{A75F940B-5657-4346-845E-E1F65829252A}">
      <dgm:prSet/>
      <dgm:spPr/>
      <dgm:t>
        <a:bodyPr/>
        <a:lstStyle/>
        <a:p>
          <a:endParaRPr lang="en-IN"/>
        </a:p>
      </dgm:t>
    </dgm:pt>
    <dgm:pt modelId="{4B578724-8FB4-4CEE-9E2F-4FE20AD81CD4}">
      <dgm:prSet/>
      <dgm:spPr/>
      <dgm:t>
        <a:bodyPr/>
        <a:lstStyle/>
        <a:p>
          <a:r>
            <a:rPr lang="en-US"/>
            <a:t>ASSOCIATION: Lung cancer</a:t>
          </a:r>
          <a:endParaRPr lang="en-US" dirty="0"/>
        </a:p>
      </dgm:t>
    </dgm:pt>
    <dgm:pt modelId="{FDCC87A8-A9DB-48C1-8AE7-52B14FA58482}" type="parTrans" cxnId="{0E574633-5EA0-47CE-B831-FED71E194957}">
      <dgm:prSet/>
      <dgm:spPr/>
      <dgm:t>
        <a:bodyPr/>
        <a:lstStyle/>
        <a:p>
          <a:endParaRPr lang="en-IN"/>
        </a:p>
      </dgm:t>
    </dgm:pt>
    <dgm:pt modelId="{7718A66F-0CA3-4B08-9E02-6AE3E25E26C7}" type="sibTrans" cxnId="{0E574633-5EA0-47CE-B831-FED71E194957}">
      <dgm:prSet/>
      <dgm:spPr/>
      <dgm:t>
        <a:bodyPr/>
        <a:lstStyle/>
        <a:p>
          <a:endParaRPr lang="en-IN"/>
        </a:p>
      </dgm:t>
    </dgm:pt>
    <dgm:pt modelId="{C2780043-0A6F-486E-9225-8F2A0B063027}" type="pres">
      <dgm:prSet presAssocID="{567697A7-0B9B-453F-834A-797CDCF75BD0}" presName="Name0" presStyleCnt="0">
        <dgm:presLayoutVars>
          <dgm:dir/>
          <dgm:animLvl val="lvl"/>
          <dgm:resizeHandles val="exact"/>
        </dgm:presLayoutVars>
      </dgm:prSet>
      <dgm:spPr/>
    </dgm:pt>
    <dgm:pt modelId="{D8792D65-1178-4246-95F2-45447BA6AC78}" type="pres">
      <dgm:prSet presAssocID="{BCA5C0FB-0123-4F3F-80F3-DE7A8E938120}" presName="composite" presStyleCnt="0"/>
      <dgm:spPr/>
    </dgm:pt>
    <dgm:pt modelId="{A105C45C-4E41-457B-AF03-D1E99F595E21}" type="pres">
      <dgm:prSet presAssocID="{BCA5C0FB-0123-4F3F-80F3-DE7A8E93812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51FE85E3-B646-4BAB-97FD-4358C7C63568}" type="pres">
      <dgm:prSet presAssocID="{BCA5C0FB-0123-4F3F-80F3-DE7A8E938120}" presName="desTx" presStyleLbl="alignAccFollowNode1" presStyleIdx="0" presStyleCnt="1" custLinFactNeighborX="368" custLinFactNeighborY="1735">
        <dgm:presLayoutVars>
          <dgm:bulletEnabled val="1"/>
        </dgm:presLayoutVars>
      </dgm:prSet>
      <dgm:spPr/>
    </dgm:pt>
  </dgm:ptLst>
  <dgm:cxnLst>
    <dgm:cxn modelId="{DA338A00-F737-4FE1-9755-40A9BDAC5955}" srcId="{567697A7-0B9B-453F-834A-797CDCF75BD0}" destId="{BCA5C0FB-0123-4F3F-80F3-DE7A8E938120}" srcOrd="0" destOrd="0" parTransId="{22820EB3-D71C-4D24-9FC3-D043D34E279D}" sibTransId="{9733AF90-FD7B-4579-98D2-362A62CF6455}"/>
    <dgm:cxn modelId="{A75F940B-5657-4346-845E-E1F65829252A}" srcId="{BCA5C0FB-0123-4F3F-80F3-DE7A8E938120}" destId="{8E21F6DB-B87A-48EE-BFF6-DAED6F9D3436}" srcOrd="1" destOrd="0" parTransId="{AEBEF923-59A4-46CF-9A2A-474CB69EB66A}" sibTransId="{B1135C9A-4013-4189-8500-0A400D7D9A39}"/>
    <dgm:cxn modelId="{3970762E-D2FB-E44A-B270-F9FF41877ACF}" type="presOf" srcId="{4B578724-8FB4-4CEE-9E2F-4FE20AD81CD4}" destId="{51FE85E3-B646-4BAB-97FD-4358C7C63568}" srcOrd="0" destOrd="2" presId="urn:microsoft.com/office/officeart/2005/8/layout/hList1"/>
    <dgm:cxn modelId="{0E574633-5EA0-47CE-B831-FED71E194957}" srcId="{BCA5C0FB-0123-4F3F-80F3-DE7A8E938120}" destId="{4B578724-8FB4-4CEE-9E2F-4FE20AD81CD4}" srcOrd="2" destOrd="0" parTransId="{FDCC87A8-A9DB-48C1-8AE7-52B14FA58482}" sibTransId="{7718A66F-0CA3-4B08-9E02-6AE3E25E26C7}"/>
    <dgm:cxn modelId="{684E2235-1CD0-C940-A172-0458F6B7C747}" type="presOf" srcId="{BCA5C0FB-0123-4F3F-80F3-DE7A8E938120}" destId="{A105C45C-4E41-457B-AF03-D1E99F595E21}" srcOrd="0" destOrd="0" presId="urn:microsoft.com/office/officeart/2005/8/layout/hList1"/>
    <dgm:cxn modelId="{7CA67E44-8F60-4D6A-A37C-11F721CFEE5D}" srcId="{BCA5C0FB-0123-4F3F-80F3-DE7A8E938120}" destId="{75021A84-DE9A-444F-929B-534FC97728D8}" srcOrd="0" destOrd="0" parTransId="{601E85B5-7A7D-4A4E-AEDF-549C36154ED2}" sibTransId="{57D0FC7C-E973-4844-87DA-9C89F622D81B}"/>
    <dgm:cxn modelId="{53F5E068-8D05-6749-B5E3-74B3CB1AF4D5}" type="presOf" srcId="{75021A84-DE9A-444F-929B-534FC97728D8}" destId="{51FE85E3-B646-4BAB-97FD-4358C7C63568}" srcOrd="0" destOrd="0" presId="urn:microsoft.com/office/officeart/2005/8/layout/hList1"/>
    <dgm:cxn modelId="{E8159483-F968-47E0-BD4B-108A69E7A679}" type="presOf" srcId="{567697A7-0B9B-453F-834A-797CDCF75BD0}" destId="{C2780043-0A6F-486E-9225-8F2A0B063027}" srcOrd="0" destOrd="0" presId="urn:microsoft.com/office/officeart/2005/8/layout/hList1"/>
    <dgm:cxn modelId="{C7DC5A93-7006-754A-A37C-921866EF117D}" type="presOf" srcId="{8E21F6DB-B87A-48EE-BFF6-DAED6F9D3436}" destId="{51FE85E3-B646-4BAB-97FD-4358C7C63568}" srcOrd="0" destOrd="1" presId="urn:microsoft.com/office/officeart/2005/8/layout/hList1"/>
    <dgm:cxn modelId="{A1D6008D-84C4-8849-9AAE-2F4435875ED3}" type="presParOf" srcId="{C2780043-0A6F-486E-9225-8F2A0B063027}" destId="{D8792D65-1178-4246-95F2-45447BA6AC78}" srcOrd="0" destOrd="0" presId="urn:microsoft.com/office/officeart/2005/8/layout/hList1"/>
    <dgm:cxn modelId="{AC053935-BCE8-4F44-8BBC-98A3A15DD98C}" type="presParOf" srcId="{D8792D65-1178-4246-95F2-45447BA6AC78}" destId="{A105C45C-4E41-457B-AF03-D1E99F595E21}" srcOrd="0" destOrd="0" presId="urn:microsoft.com/office/officeart/2005/8/layout/hList1"/>
    <dgm:cxn modelId="{A9A58650-9320-BD47-9F9D-5AB388B51371}" type="presParOf" srcId="{D8792D65-1178-4246-95F2-45447BA6AC78}" destId="{51FE85E3-B646-4BAB-97FD-4358C7C635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24A04-DACE-4B8C-92DE-252E53CD96A6}">
      <dsp:nvSpPr>
        <dsp:cNvPr id="0" name=""/>
        <dsp:cNvSpPr/>
      </dsp:nvSpPr>
      <dsp:spPr>
        <a:xfrm>
          <a:off x="0" y="24802"/>
          <a:ext cx="11360727" cy="89856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Black" pitchFamily="34" charset="0"/>
            </a:rPr>
            <a:t>Multisystem and </a:t>
          </a:r>
          <a:r>
            <a:rPr lang="en-US" sz="1800" kern="1200" dirty="0" err="1">
              <a:latin typeface="Arial Black" pitchFamily="34" charset="0"/>
            </a:rPr>
            <a:t>haematopoietic</a:t>
          </a:r>
          <a:r>
            <a:rPr lang="en-US" sz="1800" kern="1200" dirty="0">
              <a:latin typeface="Arial Black" pitchFamily="34" charset="0"/>
            </a:rPr>
            <a:t> </a:t>
          </a:r>
          <a:r>
            <a:rPr lang="en-US" sz="1800" kern="1200" dirty="0" err="1">
              <a:latin typeface="Arial Black" pitchFamily="34" charset="0"/>
            </a:rPr>
            <a:t>tumours</a:t>
          </a:r>
          <a:r>
            <a:rPr lang="en-US" sz="1800" kern="1200" dirty="0">
              <a:latin typeface="Arial Black" pitchFamily="34" charset="0"/>
            </a:rPr>
            <a:t> that involve skin</a:t>
          </a:r>
          <a:endParaRPr lang="en-IN" sz="1800" kern="1200" dirty="0">
            <a:latin typeface="Arial Black" pitchFamily="34" charset="0"/>
          </a:endParaRPr>
        </a:p>
      </dsp:txBody>
      <dsp:txXfrm>
        <a:off x="43864" y="68666"/>
        <a:ext cx="11272999" cy="810832"/>
      </dsp:txXfrm>
    </dsp:sp>
    <dsp:sp modelId="{0C68A2D7-CE1B-4FBC-89C5-192E0A7A50B0}">
      <dsp:nvSpPr>
        <dsp:cNvPr id="0" name=""/>
        <dsp:cNvSpPr/>
      </dsp:nvSpPr>
      <dsp:spPr>
        <a:xfrm>
          <a:off x="0" y="1061602"/>
          <a:ext cx="11360727" cy="898560"/>
        </a:xfrm>
        <a:prstGeom prst="roundRect">
          <a:avLst/>
        </a:prstGeom>
        <a:solidFill>
          <a:schemeClr val="accent2">
            <a:shade val="50000"/>
            <a:hueOff val="115731"/>
            <a:satOff val="-23878"/>
            <a:lumOff val="270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Black" pitchFamily="34" charset="0"/>
            </a:rPr>
            <a:t>Direct </a:t>
          </a:r>
          <a:r>
            <a:rPr lang="en-US" sz="2000" kern="1200" dirty="0" err="1">
              <a:latin typeface="Arial Black" pitchFamily="34" charset="0"/>
            </a:rPr>
            <a:t>tumour</a:t>
          </a:r>
          <a:r>
            <a:rPr lang="en-US" sz="2000" kern="1200" dirty="0">
              <a:latin typeface="Arial Black" pitchFamily="34" charset="0"/>
            </a:rPr>
            <a:t> spread</a:t>
          </a:r>
          <a:endParaRPr lang="en-IN" sz="2000" kern="1200" dirty="0">
            <a:latin typeface="Arial Black" pitchFamily="34" charset="0"/>
          </a:endParaRPr>
        </a:p>
      </dsp:txBody>
      <dsp:txXfrm>
        <a:off x="43864" y="1105466"/>
        <a:ext cx="11272999" cy="810832"/>
      </dsp:txXfrm>
    </dsp:sp>
    <dsp:sp modelId="{0F5FDE5C-81B6-49D4-89FF-B066B7D86896}">
      <dsp:nvSpPr>
        <dsp:cNvPr id="0" name=""/>
        <dsp:cNvSpPr/>
      </dsp:nvSpPr>
      <dsp:spPr>
        <a:xfrm>
          <a:off x="0" y="2098403"/>
          <a:ext cx="11360727" cy="898560"/>
        </a:xfrm>
        <a:prstGeom prst="roundRect">
          <a:avLst/>
        </a:prstGeom>
        <a:solidFill>
          <a:schemeClr val="accent2">
            <a:shade val="50000"/>
            <a:hueOff val="231463"/>
            <a:satOff val="-47756"/>
            <a:lumOff val="540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Arial Black" pitchFamily="34" charset="0"/>
            </a:rPr>
            <a:t>Genodermatoses</a:t>
          </a:r>
          <a:r>
            <a:rPr lang="en-US" sz="1800" kern="1200" dirty="0">
              <a:latin typeface="Arial Black" pitchFamily="34" charset="0"/>
            </a:rPr>
            <a:t> with malignant  potential (Genetically determined syndromes )</a:t>
          </a:r>
          <a:endParaRPr lang="en-IN" sz="1800" kern="1200" dirty="0">
            <a:latin typeface="Arial Black" pitchFamily="34" charset="0"/>
          </a:endParaRPr>
        </a:p>
      </dsp:txBody>
      <dsp:txXfrm>
        <a:off x="43864" y="2142267"/>
        <a:ext cx="11272999" cy="810832"/>
      </dsp:txXfrm>
    </dsp:sp>
    <dsp:sp modelId="{F651803A-0649-4799-B7E1-93CB67386535}">
      <dsp:nvSpPr>
        <dsp:cNvPr id="0" name=""/>
        <dsp:cNvSpPr/>
      </dsp:nvSpPr>
      <dsp:spPr>
        <a:xfrm>
          <a:off x="0" y="3135203"/>
          <a:ext cx="11360727" cy="898560"/>
        </a:xfrm>
        <a:prstGeom prst="roundRect">
          <a:avLst/>
        </a:prstGeom>
        <a:solidFill>
          <a:schemeClr val="accent2">
            <a:shade val="50000"/>
            <a:hueOff val="115731"/>
            <a:satOff val="-23878"/>
            <a:lumOff val="270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 Black" pitchFamily="34" charset="0"/>
            </a:rPr>
            <a:t>Paraneoplastic</a:t>
          </a:r>
          <a:r>
            <a:rPr lang="en-US" sz="2000" kern="1200" dirty="0">
              <a:latin typeface="Arial Black" pitchFamily="34" charset="0"/>
            </a:rPr>
            <a:t> disorders</a:t>
          </a:r>
          <a:endParaRPr lang="en-IN" sz="2000" kern="1200" dirty="0">
            <a:latin typeface="Arial Black" pitchFamily="34" charset="0"/>
          </a:endParaRPr>
        </a:p>
      </dsp:txBody>
      <dsp:txXfrm>
        <a:off x="43864" y="3179067"/>
        <a:ext cx="11272999" cy="810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72057-005C-427D-A988-C660D141DC0C}">
      <dsp:nvSpPr>
        <dsp:cNvPr id="0" name=""/>
        <dsp:cNvSpPr/>
      </dsp:nvSpPr>
      <dsp:spPr>
        <a:xfrm>
          <a:off x="611278" y="55"/>
          <a:ext cx="2964365" cy="22223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NAME SYNDROME </a:t>
          </a:r>
        </a:p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(</a:t>
          </a:r>
          <a:r>
            <a:rPr lang="en-US" sz="2200" kern="1200" dirty="0" err="1"/>
            <a:t>Naevi</a:t>
          </a:r>
          <a:r>
            <a:rPr lang="en-US" sz="2200" kern="1200" dirty="0"/>
            <a:t>, atrial </a:t>
          </a:r>
          <a:r>
            <a:rPr lang="en-US" sz="2200" kern="1200" dirty="0" err="1"/>
            <a:t>myxomas</a:t>
          </a:r>
          <a:r>
            <a:rPr lang="en-US" sz="2200" kern="1200" dirty="0"/>
            <a:t> ,   </a:t>
          </a:r>
          <a:r>
            <a:rPr lang="en-US" sz="2200" kern="1200" dirty="0" err="1"/>
            <a:t>myxoid</a:t>
          </a:r>
          <a:r>
            <a:rPr lang="en-US" sz="2200" kern="1200" dirty="0"/>
            <a:t>  </a:t>
          </a:r>
          <a:r>
            <a:rPr lang="en-US" sz="2200" kern="1200" dirty="0" err="1"/>
            <a:t>neurofibromas</a:t>
          </a:r>
          <a:r>
            <a:rPr lang="en-US" sz="2200" kern="1200" dirty="0"/>
            <a:t> and </a:t>
          </a:r>
          <a:r>
            <a:rPr lang="en-US" sz="2200" kern="1200" dirty="0" err="1"/>
            <a:t>ephelides</a:t>
          </a:r>
          <a:r>
            <a:rPr lang="en-US" sz="2200" kern="1200" dirty="0"/>
            <a:t> ) </a:t>
          </a:r>
          <a:endParaRPr lang="en-IN" sz="2200" kern="1200" dirty="0"/>
        </a:p>
      </dsp:txBody>
      <dsp:txXfrm>
        <a:off x="719766" y="108543"/>
        <a:ext cx="2747389" cy="2005403"/>
      </dsp:txXfrm>
    </dsp:sp>
    <dsp:sp modelId="{1DABB443-1462-457A-BE59-0AEE4413DEA1}">
      <dsp:nvSpPr>
        <dsp:cNvPr id="0" name=""/>
        <dsp:cNvSpPr/>
      </dsp:nvSpPr>
      <dsp:spPr>
        <a:xfrm>
          <a:off x="590735" y="2333553"/>
          <a:ext cx="2964365" cy="22223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LAMB SYNDROME</a:t>
          </a:r>
        </a:p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(</a:t>
          </a:r>
          <a:r>
            <a:rPr lang="en-US" sz="2200" kern="1200" dirty="0" err="1"/>
            <a:t>Lentigines</a:t>
          </a:r>
          <a:r>
            <a:rPr lang="en-US" sz="2200" kern="1200" dirty="0"/>
            <a:t>, atrial </a:t>
          </a:r>
          <a:r>
            <a:rPr lang="en-US" sz="2200" kern="1200" dirty="0" err="1"/>
            <a:t>myxomas</a:t>
          </a:r>
          <a:r>
            <a:rPr lang="en-US" sz="2200" kern="1200" dirty="0"/>
            <a:t>,  </a:t>
          </a:r>
          <a:r>
            <a:rPr lang="en-US" sz="2200" kern="1200" dirty="0" err="1"/>
            <a:t>mucocutaneous</a:t>
          </a:r>
          <a:r>
            <a:rPr lang="en-US" sz="2200" kern="1200" dirty="0"/>
            <a:t>  </a:t>
          </a:r>
          <a:r>
            <a:rPr lang="en-US" sz="2200" kern="1200" dirty="0" err="1"/>
            <a:t>myxomas</a:t>
          </a:r>
          <a:r>
            <a:rPr lang="en-US" sz="2200" kern="1200" dirty="0"/>
            <a:t>  and blue </a:t>
          </a:r>
          <a:r>
            <a:rPr lang="en-US" sz="2200" kern="1200" dirty="0" err="1"/>
            <a:t>naevi</a:t>
          </a:r>
          <a:r>
            <a:rPr lang="en-US" sz="2200" kern="1200" dirty="0"/>
            <a:t>)</a:t>
          </a:r>
          <a:endParaRPr lang="en-IN" sz="2200" kern="1200" dirty="0"/>
        </a:p>
      </dsp:txBody>
      <dsp:txXfrm>
        <a:off x="699223" y="2442041"/>
        <a:ext cx="2747389" cy="20054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41D4B-FE96-46E8-9719-974383D7A8D6}">
      <dsp:nvSpPr>
        <dsp:cNvPr id="0" name=""/>
        <dsp:cNvSpPr/>
      </dsp:nvSpPr>
      <dsp:spPr>
        <a:xfrm>
          <a:off x="0" y="741234"/>
          <a:ext cx="11090274" cy="7488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Malignancy and cutaneous picture should follow a parallel course</a:t>
          </a:r>
          <a:endParaRPr lang="en-IN" sz="3200" kern="1200"/>
        </a:p>
      </dsp:txBody>
      <dsp:txXfrm>
        <a:off x="36553" y="777787"/>
        <a:ext cx="11017168" cy="675694"/>
      </dsp:txXfrm>
    </dsp:sp>
    <dsp:sp modelId="{9F07DBBF-B8A3-4340-B25C-B4584546B521}">
      <dsp:nvSpPr>
        <dsp:cNvPr id="0" name=""/>
        <dsp:cNvSpPr/>
      </dsp:nvSpPr>
      <dsp:spPr>
        <a:xfrm>
          <a:off x="0" y="1582194"/>
          <a:ext cx="11090274" cy="7488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Specific tumour type </a:t>
          </a:r>
          <a:endParaRPr lang="en-IN" sz="3200" kern="1200"/>
        </a:p>
      </dsp:txBody>
      <dsp:txXfrm>
        <a:off x="36553" y="1618747"/>
        <a:ext cx="11017168" cy="675694"/>
      </dsp:txXfrm>
    </dsp:sp>
    <dsp:sp modelId="{2EF74BFC-4ED8-4FF7-931C-3A3987AE293A}">
      <dsp:nvSpPr>
        <dsp:cNvPr id="0" name=""/>
        <dsp:cNvSpPr/>
      </dsp:nvSpPr>
      <dsp:spPr>
        <a:xfrm>
          <a:off x="0" y="2423154"/>
          <a:ext cx="11090274" cy="7488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Statistical and genetic association   </a:t>
          </a:r>
          <a:endParaRPr lang="en-IN" sz="3200" kern="1200"/>
        </a:p>
      </dsp:txBody>
      <dsp:txXfrm>
        <a:off x="36553" y="2459707"/>
        <a:ext cx="11017168" cy="675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7106B-6C27-40E2-8A09-36BD7A83A5EA}">
      <dsp:nvSpPr>
        <dsp:cNvPr id="0" name=""/>
        <dsp:cNvSpPr/>
      </dsp:nvSpPr>
      <dsp:spPr>
        <a:xfrm>
          <a:off x="991247" y="581"/>
          <a:ext cx="2364878" cy="14189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Rapid , Symmetrical </a:t>
          </a:r>
          <a:r>
            <a:rPr lang="en-US" sz="1800" kern="1200" dirty="0" err="1"/>
            <a:t>hyperpigmented</a:t>
          </a:r>
          <a:r>
            <a:rPr lang="en-US" sz="1800" kern="1200" dirty="0"/>
            <a:t>, </a:t>
          </a:r>
          <a:r>
            <a:rPr lang="en-US" sz="1800" kern="1200" dirty="0" err="1"/>
            <a:t>rugose</a:t>
          </a:r>
          <a:r>
            <a:rPr lang="en-US" sz="1800" kern="1200" dirty="0"/>
            <a:t>, velvety plaques and pruritic </a:t>
          </a:r>
          <a:endParaRPr lang="en-IN" sz="1800" kern="1200" dirty="0"/>
        </a:p>
      </dsp:txBody>
      <dsp:txXfrm>
        <a:off x="991247" y="581"/>
        <a:ext cx="2364878" cy="1418927"/>
      </dsp:txXfrm>
    </dsp:sp>
    <dsp:sp modelId="{CEAF9A31-899A-49E2-B887-0C0B33F0EAE1}">
      <dsp:nvSpPr>
        <dsp:cNvPr id="0" name=""/>
        <dsp:cNvSpPr/>
      </dsp:nvSpPr>
      <dsp:spPr>
        <a:xfrm>
          <a:off x="3737415" y="1682109"/>
          <a:ext cx="2364878" cy="14189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AREAS-  Axillae, other flexures, areolar area and nape of neck and mucosal surfaces</a:t>
          </a:r>
          <a:endParaRPr lang="en-IN" sz="1800" kern="1200" dirty="0"/>
        </a:p>
      </dsp:txBody>
      <dsp:txXfrm>
        <a:off x="3737415" y="1682109"/>
        <a:ext cx="2364878" cy="1418927"/>
      </dsp:txXfrm>
    </dsp:sp>
    <dsp:sp modelId="{5AF2C7B8-5A7A-44CE-A957-948D869D54D2}">
      <dsp:nvSpPr>
        <dsp:cNvPr id="0" name=""/>
        <dsp:cNvSpPr/>
      </dsp:nvSpPr>
      <dsp:spPr>
        <a:xfrm>
          <a:off x="991247" y="1655996"/>
          <a:ext cx="2364878" cy="14189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Benign- obesity and insulin resistance</a:t>
          </a:r>
          <a:endParaRPr lang="en-IN" sz="1800" kern="1200"/>
        </a:p>
      </dsp:txBody>
      <dsp:txXfrm>
        <a:off x="991247" y="1655996"/>
        <a:ext cx="2364878" cy="1418927"/>
      </dsp:txXfrm>
    </dsp:sp>
    <dsp:sp modelId="{D921CE06-63DE-437C-B129-BAE2D3F2C37A}">
      <dsp:nvSpPr>
        <dsp:cNvPr id="0" name=""/>
        <dsp:cNvSpPr/>
      </dsp:nvSpPr>
      <dsp:spPr>
        <a:xfrm>
          <a:off x="3714310" y="13191"/>
          <a:ext cx="2364878" cy="14189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Malignant – Commonest site – GIT( most frequent –        Gastric adenocarcinoma )</a:t>
          </a:r>
          <a:endParaRPr lang="en-IN" sz="1800" kern="1200" dirty="0"/>
        </a:p>
      </dsp:txBody>
      <dsp:txXfrm>
        <a:off x="3714310" y="13191"/>
        <a:ext cx="2364878" cy="1418927"/>
      </dsp:txXfrm>
    </dsp:sp>
    <dsp:sp modelId="{EFF21DEB-E6CA-4240-B549-7B360EBB0F56}">
      <dsp:nvSpPr>
        <dsp:cNvPr id="0" name=""/>
        <dsp:cNvSpPr/>
      </dsp:nvSpPr>
      <dsp:spPr>
        <a:xfrm>
          <a:off x="2291930" y="3311412"/>
          <a:ext cx="2364878" cy="14189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PATHOGENESIS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Tumour</a:t>
          </a:r>
          <a:r>
            <a:rPr lang="en-US" sz="1800" kern="1200" dirty="0"/>
            <a:t> cells producing TGF alpha or cytokines activating IGF receptors</a:t>
          </a:r>
          <a:endParaRPr lang="en-IN" sz="1800" kern="1200" dirty="0"/>
        </a:p>
      </dsp:txBody>
      <dsp:txXfrm>
        <a:off x="2291930" y="3311412"/>
        <a:ext cx="2364878" cy="14189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D8EE5-344D-4BE1-94C4-B5CA2F3F9DA0}">
      <dsp:nvSpPr>
        <dsp:cNvPr id="0" name=""/>
        <dsp:cNvSpPr/>
      </dsp:nvSpPr>
      <dsp:spPr>
        <a:xfrm>
          <a:off x="669" y="259524"/>
          <a:ext cx="2610875" cy="1566525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Sudden eruptive development of numerous seborrhoeic keratoses  with  or without pruritis </a:t>
          </a:r>
          <a:endParaRPr lang="en-IN" sz="1700" kern="1200"/>
        </a:p>
      </dsp:txBody>
      <dsp:txXfrm>
        <a:off x="669" y="259524"/>
        <a:ext cx="2610875" cy="1566525"/>
      </dsp:txXfrm>
    </dsp:sp>
    <dsp:sp modelId="{96D4839F-A257-4FE9-9A23-D23D9A5490A6}">
      <dsp:nvSpPr>
        <dsp:cNvPr id="0" name=""/>
        <dsp:cNvSpPr/>
      </dsp:nvSpPr>
      <dsp:spPr>
        <a:xfrm>
          <a:off x="2872632" y="259524"/>
          <a:ext cx="2610875" cy="1566525"/>
        </a:xfrm>
        <a:prstGeom prst="rect">
          <a:avLst/>
        </a:prstGeom>
        <a:solidFill>
          <a:schemeClr val="accent2">
            <a:shade val="50000"/>
            <a:hueOff val="154308"/>
            <a:satOff val="-31837"/>
            <a:lumOff val="360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Association –  most common Gastric Adenocarcinoma</a:t>
          </a:r>
          <a:endParaRPr lang="en-IN" sz="1700" kern="1200" dirty="0"/>
        </a:p>
      </dsp:txBody>
      <dsp:txXfrm>
        <a:off x="2872632" y="259524"/>
        <a:ext cx="2610875" cy="1566525"/>
      </dsp:txXfrm>
    </dsp:sp>
    <dsp:sp modelId="{04E5A7F8-3230-44C3-BD19-C358F2DAB2DF}">
      <dsp:nvSpPr>
        <dsp:cNvPr id="0" name=""/>
        <dsp:cNvSpPr/>
      </dsp:nvSpPr>
      <dsp:spPr>
        <a:xfrm>
          <a:off x="1436651" y="2087137"/>
          <a:ext cx="2610875" cy="1566525"/>
        </a:xfrm>
        <a:prstGeom prst="rect">
          <a:avLst/>
        </a:prstGeom>
        <a:solidFill>
          <a:schemeClr val="accent2">
            <a:shade val="50000"/>
            <a:hueOff val="154308"/>
            <a:satOff val="-31837"/>
            <a:lumOff val="360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Ca</a:t>
          </a:r>
          <a:r>
            <a:rPr lang="en-US" sz="1700" kern="1200" dirty="0"/>
            <a:t> Breast, Malignant </a:t>
          </a:r>
          <a:r>
            <a:rPr lang="en-US" sz="1700" kern="1200" dirty="0" err="1"/>
            <a:t>Hemangiopericytoma</a:t>
          </a:r>
          <a:r>
            <a:rPr lang="en-US" sz="1700" kern="1200" dirty="0"/>
            <a:t> , malignant melanoma, renal carcinoma, transitional cell </a:t>
          </a:r>
          <a:r>
            <a:rPr lang="en-US" sz="1700" kern="1200" dirty="0" err="1"/>
            <a:t>Ca</a:t>
          </a:r>
          <a:r>
            <a:rPr lang="en-US" sz="1700" kern="1200" dirty="0"/>
            <a:t> of bladder ,HIV, acromegaly</a:t>
          </a:r>
          <a:endParaRPr lang="en-IN" sz="1700" kern="1200" dirty="0"/>
        </a:p>
      </dsp:txBody>
      <dsp:txXfrm>
        <a:off x="1436651" y="2087137"/>
        <a:ext cx="2610875" cy="15665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DE174-6B34-4E36-9894-623778B7FB6D}">
      <dsp:nvSpPr>
        <dsp:cNvPr id="0" name=""/>
        <dsp:cNvSpPr/>
      </dsp:nvSpPr>
      <dsp:spPr>
        <a:xfrm>
          <a:off x="94148" y="2018"/>
          <a:ext cx="3007039" cy="180422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Widespread pruritic eruption of warty papules</a:t>
          </a:r>
          <a:endParaRPr lang="en-IN" sz="2800" kern="1200"/>
        </a:p>
      </dsp:txBody>
      <dsp:txXfrm>
        <a:off x="94148" y="2018"/>
        <a:ext cx="3007039" cy="1804223"/>
      </dsp:txXfrm>
    </dsp:sp>
    <dsp:sp modelId="{716990E8-860F-42E7-A52B-193AF180AFA3}">
      <dsp:nvSpPr>
        <dsp:cNvPr id="0" name=""/>
        <dsp:cNvSpPr/>
      </dsp:nvSpPr>
      <dsp:spPr>
        <a:xfrm>
          <a:off x="3401891" y="2018"/>
          <a:ext cx="3007039" cy="1804223"/>
        </a:xfrm>
        <a:prstGeom prst="rect">
          <a:avLst/>
        </a:prstGeom>
        <a:solidFill>
          <a:schemeClr val="accent2">
            <a:shade val="80000"/>
            <a:hueOff val="91550"/>
            <a:satOff val="-20521"/>
            <a:lumOff val="17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Resembles disseminated HPV infection </a:t>
          </a:r>
          <a:endParaRPr lang="en-IN" sz="2800" kern="1200"/>
        </a:p>
      </dsp:txBody>
      <dsp:txXfrm>
        <a:off x="3401891" y="2018"/>
        <a:ext cx="3007039" cy="1804223"/>
      </dsp:txXfrm>
    </dsp:sp>
    <dsp:sp modelId="{55E8D97A-C714-48E2-9F88-5CD5722A8934}">
      <dsp:nvSpPr>
        <dsp:cNvPr id="0" name=""/>
        <dsp:cNvSpPr/>
      </dsp:nvSpPr>
      <dsp:spPr>
        <a:xfrm>
          <a:off x="1748020" y="2106945"/>
          <a:ext cx="3007039" cy="1804223"/>
        </a:xfrm>
        <a:prstGeom prst="rect">
          <a:avLst/>
        </a:prstGeom>
        <a:solidFill>
          <a:schemeClr val="accent2">
            <a:shade val="80000"/>
            <a:hueOff val="183101"/>
            <a:satOff val="-41043"/>
            <a:lumOff val="342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ASSOCIATION-         Gastric adenocarcinoma </a:t>
          </a:r>
          <a:endParaRPr lang="en-IN" sz="28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2200" kern="1200"/>
        </a:p>
      </dsp:txBody>
      <dsp:txXfrm>
        <a:off x="1748020" y="2106945"/>
        <a:ext cx="3007039" cy="18042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EB5BB-BF2F-45D2-944A-8335B67EC92F}">
      <dsp:nvSpPr>
        <dsp:cNvPr id="0" name=""/>
        <dsp:cNvSpPr/>
      </dsp:nvSpPr>
      <dsp:spPr>
        <a:xfrm>
          <a:off x="4091" y="4513"/>
          <a:ext cx="2556175" cy="250053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itchFamily="34" charset="0"/>
            </a:rPr>
            <a:t>NOCTURNAL    HYPERHIDROSIS</a:t>
          </a:r>
          <a:endParaRPr lang="en-IN" sz="1600" kern="1200" dirty="0">
            <a:latin typeface="Arial Black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>
              <a:latin typeface="Arial Black" pitchFamily="34" charset="0"/>
            </a:rPr>
            <a:t>Pheochromocytoma</a:t>
          </a:r>
          <a:r>
            <a:rPr lang="en-US" sz="1600" kern="1200" dirty="0">
              <a:latin typeface="Arial Black" pitchFamily="34" charset="0"/>
            </a:rPr>
            <a:t>, lymphoma, carcinoid syndrome, thyrotoxicosis</a:t>
          </a:r>
          <a:endParaRPr lang="en-IN" sz="1600" kern="1200" dirty="0">
            <a:latin typeface="Arial Black" pitchFamily="34" charset="0"/>
          </a:endParaRPr>
        </a:p>
      </dsp:txBody>
      <dsp:txXfrm>
        <a:off x="4091" y="4513"/>
        <a:ext cx="2556175" cy="2500537"/>
      </dsp:txXfrm>
    </dsp:sp>
    <dsp:sp modelId="{F2F71A92-5F42-4EA9-BBF9-139ACDB31436}">
      <dsp:nvSpPr>
        <dsp:cNvPr id="0" name=""/>
        <dsp:cNvSpPr/>
      </dsp:nvSpPr>
      <dsp:spPr>
        <a:xfrm>
          <a:off x="2799182" y="23707"/>
          <a:ext cx="2389150" cy="246214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61034"/>
                <a:satOff val="-13681"/>
                <a:lumOff val="114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61034"/>
                <a:satOff val="-13681"/>
                <a:lumOff val="114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61034"/>
                <a:satOff val="-13681"/>
                <a:lumOff val="114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itchFamily="34" charset="0"/>
            </a:rPr>
            <a:t>HYPERHIDROSIS WITH AUTONOMIC DYSREFLEXIA- spinal cord lesion above T6 </a:t>
          </a:r>
          <a:endParaRPr lang="en-IN" sz="1600" kern="1200" dirty="0">
            <a:latin typeface="Arial Black" pitchFamily="34" charset="0"/>
          </a:endParaRPr>
        </a:p>
      </dsp:txBody>
      <dsp:txXfrm>
        <a:off x="2799182" y="23707"/>
        <a:ext cx="2389150" cy="2462148"/>
      </dsp:txXfrm>
    </dsp:sp>
    <dsp:sp modelId="{E53D7ED7-BD63-4E03-9D21-6E7427E8EC81}">
      <dsp:nvSpPr>
        <dsp:cNvPr id="0" name=""/>
        <dsp:cNvSpPr/>
      </dsp:nvSpPr>
      <dsp:spPr>
        <a:xfrm>
          <a:off x="5431339" y="0"/>
          <a:ext cx="2537683" cy="246333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22067"/>
                <a:satOff val="-27362"/>
                <a:lumOff val="228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122067"/>
                <a:satOff val="-27362"/>
                <a:lumOff val="228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122067"/>
                <a:satOff val="-27362"/>
                <a:lumOff val="228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rial Black" pitchFamily="34" charset="0"/>
            </a:rPr>
            <a:t>Paroxysomal</a:t>
          </a:r>
          <a:r>
            <a:rPr lang="en-US" sz="1600" kern="1200" dirty="0">
              <a:latin typeface="Arial Black" pitchFamily="34" charset="0"/>
            </a:rPr>
            <a:t> unilateral hyperhidrosis of face and neck – </a:t>
          </a:r>
          <a:r>
            <a:rPr lang="en-US" sz="1600" kern="1200" dirty="0" err="1">
              <a:latin typeface="Arial Black" pitchFamily="34" charset="0"/>
            </a:rPr>
            <a:t>Ipsilateral</a:t>
          </a:r>
          <a:r>
            <a:rPr lang="en-US" sz="1600" kern="1200" dirty="0">
              <a:latin typeface="Arial Black" pitchFamily="34" charset="0"/>
            </a:rPr>
            <a:t> thoracic </a:t>
          </a:r>
          <a:r>
            <a:rPr lang="en-US" sz="1600" kern="1200" dirty="0" err="1">
              <a:latin typeface="Arial Black" pitchFamily="34" charset="0"/>
            </a:rPr>
            <a:t>tumour</a:t>
          </a:r>
          <a:r>
            <a:rPr lang="en-US" sz="1600" kern="1200" dirty="0">
              <a:latin typeface="Arial Black" pitchFamily="34" charset="0"/>
            </a:rPr>
            <a:t>  infiltrating sympathetic trunk </a:t>
          </a:r>
          <a:endParaRPr lang="en-IN" sz="1600" kern="1200" dirty="0">
            <a:latin typeface="Arial Black" pitchFamily="34" charset="0"/>
          </a:endParaRPr>
        </a:p>
      </dsp:txBody>
      <dsp:txXfrm>
        <a:off x="5431339" y="0"/>
        <a:ext cx="2537683" cy="2463338"/>
      </dsp:txXfrm>
    </dsp:sp>
    <dsp:sp modelId="{664C491B-286B-44B9-B176-D4BAD3D0C60D}">
      <dsp:nvSpPr>
        <dsp:cNvPr id="0" name=""/>
        <dsp:cNvSpPr/>
      </dsp:nvSpPr>
      <dsp:spPr>
        <a:xfrm>
          <a:off x="2789936" y="2743965"/>
          <a:ext cx="2389150" cy="246214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101"/>
                <a:satOff val="-41043"/>
                <a:lumOff val="342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183101"/>
                <a:satOff val="-41043"/>
                <a:lumOff val="342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183101"/>
                <a:satOff val="-41043"/>
                <a:lumOff val="342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Black" pitchFamily="34" charset="0"/>
            </a:rPr>
            <a:t>LOCALIZED HYPERHIDROSIS – POEMS syndrome</a:t>
          </a:r>
          <a:endParaRPr lang="en-IN" sz="1600" kern="1200" dirty="0">
            <a:latin typeface="Arial Black" pitchFamily="34" charset="0"/>
          </a:endParaRPr>
        </a:p>
      </dsp:txBody>
      <dsp:txXfrm>
        <a:off x="2789936" y="2743965"/>
        <a:ext cx="2389150" cy="24621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5C45C-4E41-457B-AF03-D1E99F595E21}">
      <dsp:nvSpPr>
        <dsp:cNvPr id="0" name=""/>
        <dsp:cNvSpPr/>
      </dsp:nvSpPr>
      <dsp:spPr>
        <a:xfrm>
          <a:off x="0" y="50384"/>
          <a:ext cx="6453832" cy="9504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ERYTHEMA GYRATUM REPENS</a:t>
          </a:r>
          <a:endParaRPr lang="en-US" sz="3300" kern="1200" dirty="0"/>
        </a:p>
      </dsp:txBody>
      <dsp:txXfrm>
        <a:off x="0" y="50384"/>
        <a:ext cx="6453832" cy="950400"/>
      </dsp:txXfrm>
    </dsp:sp>
    <dsp:sp modelId="{51FE85E3-B646-4BAB-97FD-4358C7C63568}">
      <dsp:nvSpPr>
        <dsp:cNvPr id="0" name=""/>
        <dsp:cNvSpPr/>
      </dsp:nvSpPr>
      <dsp:spPr>
        <a:xfrm>
          <a:off x="0" y="1051169"/>
          <a:ext cx="6453832" cy="326106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/>
            <a:t>Mobile, concentric, palapble, erythematous wave like bands (wood grain appearance) with peripheral scaling</a:t>
          </a:r>
          <a:endParaRPr lang="en-IN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/>
            <a:t>Lesion migrates 1cm daily 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/>
            <a:t>ASSOCIATION: Lung cancer</a:t>
          </a:r>
          <a:endParaRPr lang="en-US" sz="3300" kern="1200" dirty="0"/>
        </a:p>
      </dsp:txBody>
      <dsp:txXfrm>
        <a:off x="0" y="1051169"/>
        <a:ext cx="6453832" cy="3261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F4DCF1-ECAF-F7A7-2FE7-5E8E893BC4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1330B0-5BAC-7408-8C3C-78D8336840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BC71B-6527-4638-937B-C93EB849CB02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7EEB3-E0A5-7440-F7ED-F59975ED1E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48D11-7466-6432-3BF5-64A1A1FA59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70580-B89C-4157-871D-6B9318EE5F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5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465A2-8C9C-419F-9FD8-234480873777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F00E9-A49D-4007-B3B9-A3783809E5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23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541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055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9864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8020" y="662937"/>
            <a:ext cx="4624442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88CE9D0-E6DB-A38D-ED84-A53D0493E6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26745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52056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3C4A872-A473-BFD2-150E-387250C2B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5C8D53B-A579-BCFA-58E8-C386DABC92CD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3A34CAC-4A03-ADDB-E97F-8675E68FC0B3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C733506-2F0D-8F31-52D1-5244F04A706B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9356E3D-E14C-9C43-7CE4-A7156B1E10DB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85C652DA-55F6-9691-4254-344E0A4E9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83924"/>
            <a:ext cx="11090275" cy="168405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DB7AC4F-2818-7F0D-AC6A-736D5F2C73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3" y="2419350"/>
            <a:ext cx="11090274" cy="39131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61DF04-D7CB-2B19-8BB9-3E90A6619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10824" y="1514007"/>
            <a:ext cx="734257" cy="760506"/>
            <a:chOff x="5243759" y="1363788"/>
            <a:chExt cx="734257" cy="76050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E1CC00-F893-E215-8086-65B6605C5F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F50D9-F9B8-ADB3-8B4A-AF19564EE6E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0BE1060-7183-58F8-EEBF-64135EE82BC5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597A3BE-0D13-9033-E3FD-78202DB79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168304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867D9A-3F3B-94C3-244B-0006226AE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063019" y="3199533"/>
            <a:ext cx="3597052" cy="2615018"/>
            <a:chOff x="4541453" y="3199533"/>
            <a:chExt cx="3597052" cy="2615018"/>
          </a:xfrm>
        </p:grpSpPr>
        <p:sp>
          <p:nvSpPr>
            <p:cNvPr id="13" name="Freeform: Shape 38">
              <a:extLst>
                <a:ext uri="{FF2B5EF4-FFF2-40B4-BE49-F238E27FC236}">
                  <a16:creationId xmlns:a16="http://schemas.microsoft.com/office/drawing/2014/main" id="{955FC3D1-6227-A188-CCDB-11D573FD807A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602175" y="3958416"/>
              <a:ext cx="3536330" cy="1853969"/>
            </a:xfrm>
            <a:custGeom>
              <a:avLst/>
              <a:gdLst>
                <a:gd name="connsiteX0" fmla="*/ 3536330 w 3536330"/>
                <a:gd name="connsiteY0" fmla="*/ 1853969 h 1853969"/>
                <a:gd name="connsiteX1" fmla="*/ 1682362 w 3536330"/>
                <a:gd name="connsiteY1" fmla="*/ 0 h 1853969"/>
                <a:gd name="connsiteX2" fmla="*/ 52157 w 3536330"/>
                <a:gd name="connsiteY2" fmla="*/ 970257 h 1853969"/>
                <a:gd name="connsiteX3" fmla="*/ 0 w 3536330"/>
                <a:gd name="connsiteY3" fmla="*/ 1078528 h 1853969"/>
                <a:gd name="connsiteX4" fmla="*/ 757215 w 3536330"/>
                <a:gd name="connsiteY4" fmla="*/ 1835743 h 1853969"/>
                <a:gd name="connsiteX5" fmla="*/ 774211 w 3536330"/>
                <a:gd name="connsiteY5" fmla="*/ 1667149 h 1853969"/>
                <a:gd name="connsiteX6" fmla="*/ 1682362 w 3536330"/>
                <a:gd name="connsiteY6" fmla="*/ 926985 h 1853969"/>
                <a:gd name="connsiteX7" fmla="*/ 2609345 w 3536330"/>
                <a:gd name="connsiteY7" fmla="*/ 1853969 h 185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6330" h="1853969">
                  <a:moveTo>
                    <a:pt x="3536330" y="1853969"/>
                  </a:moveTo>
                  <a:cubicBezTo>
                    <a:pt x="3536330" y="830051"/>
                    <a:pt x="2706280" y="0"/>
                    <a:pt x="1682362" y="0"/>
                  </a:cubicBezTo>
                  <a:cubicBezTo>
                    <a:pt x="978418" y="0"/>
                    <a:pt x="366107" y="392328"/>
                    <a:pt x="52157" y="970257"/>
                  </a:cubicBezTo>
                  <a:lnTo>
                    <a:pt x="0" y="1078528"/>
                  </a:lnTo>
                  <a:lnTo>
                    <a:pt x="757215" y="1835743"/>
                  </a:lnTo>
                  <a:lnTo>
                    <a:pt x="774211" y="1667149"/>
                  </a:lnTo>
                  <a:cubicBezTo>
                    <a:pt x="860649" y="1244739"/>
                    <a:pt x="1234397" y="926985"/>
                    <a:pt x="1682362" y="926985"/>
                  </a:cubicBezTo>
                  <a:cubicBezTo>
                    <a:pt x="2194320" y="926985"/>
                    <a:pt x="2609345" y="1342010"/>
                    <a:pt x="2609345" y="1853969"/>
                  </a:cubicBezTo>
                  <a:close/>
                </a:path>
              </a:pathLst>
            </a:custGeom>
            <a:gradFill flip="none" rotWithShape="1">
              <a:gsLst>
                <a:gs pos="97000">
                  <a:schemeClr val="bg2"/>
                </a:gs>
                <a:gs pos="31000">
                  <a:schemeClr val="bg2">
                    <a:lumMod val="90000"/>
                    <a:lumOff val="10000"/>
                  </a:schemeClr>
                </a:gs>
              </a:gsLst>
              <a:lin ang="15000000" scaled="0"/>
              <a:tileRect/>
            </a:gradFill>
            <a:ln>
              <a:noFill/>
            </a:ln>
            <a:effectLst>
              <a:innerShdw blurRad="355600" dist="101600" dir="16200000">
                <a:schemeClr val="accent1">
                  <a:lumMod val="60000"/>
                  <a:lumOff val="40000"/>
                  <a:alpha val="8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E6BE70E-C41E-449D-A48C-4EB6BB7DC20D}"/>
                </a:ext>
              </a:extLst>
            </p:cNvPr>
            <p:cNvGrpSpPr/>
            <p:nvPr/>
          </p:nvGrpSpPr>
          <p:grpSpPr>
            <a:xfrm>
              <a:off x="4541453" y="3199533"/>
              <a:ext cx="3478701" cy="2615018"/>
              <a:chOff x="-481151" y="3199533"/>
              <a:chExt cx="3478701" cy="2615018"/>
            </a:xfrm>
          </p:grpSpPr>
          <p:sp>
            <p:nvSpPr>
              <p:cNvPr id="15" name="Freeform: Shape 32">
                <a:extLst>
                  <a:ext uri="{FF2B5EF4-FFF2-40B4-BE49-F238E27FC236}">
                    <a16:creationId xmlns:a16="http://schemas.microsoft.com/office/drawing/2014/main" id="{B7C0B12B-49BE-7855-18FB-8583C8DD961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8900000" flipV="1">
                <a:off x="-481151" y="3649708"/>
                <a:ext cx="3478701" cy="2164843"/>
              </a:xfrm>
              <a:custGeom>
                <a:avLst/>
                <a:gdLst>
                  <a:gd name="connsiteX0" fmla="*/ 3478701 w 3478701"/>
                  <a:gd name="connsiteY0" fmla="*/ 2164843 h 2164843"/>
                  <a:gd name="connsiteX1" fmla="*/ 1624733 w 3478701"/>
                  <a:gd name="connsiteY1" fmla="*/ 0 h 2164843"/>
                  <a:gd name="connsiteX2" fmla="*/ 87393 w 3478701"/>
                  <a:gd name="connsiteY2" fmla="*/ 954459 h 2164843"/>
                  <a:gd name="connsiteX3" fmla="*/ 0 w 3478701"/>
                  <a:gd name="connsiteY3" fmla="*/ 1122434 h 2164843"/>
                  <a:gd name="connsiteX4" fmla="*/ 736015 w 3478701"/>
                  <a:gd name="connsiteY4" fmla="*/ 1858449 h 2164843"/>
                  <a:gd name="connsiteX5" fmla="*/ 739424 w 3478701"/>
                  <a:gd name="connsiteY5" fmla="*/ 1842964 h 2164843"/>
                  <a:gd name="connsiteX6" fmla="*/ 1624733 w 3478701"/>
                  <a:gd name="connsiteY6" fmla="*/ 1082422 h 2164843"/>
                  <a:gd name="connsiteX7" fmla="*/ 2551716 w 3478701"/>
                  <a:gd name="connsiteY7" fmla="*/ 2164843 h 2164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78701" h="2164843">
                    <a:moveTo>
                      <a:pt x="3478701" y="2164843"/>
                    </a:moveTo>
                    <a:cubicBezTo>
                      <a:pt x="3478701" y="969234"/>
                      <a:pt x="2648651" y="0"/>
                      <a:pt x="1624733" y="0"/>
                    </a:cubicBezTo>
                    <a:cubicBezTo>
                      <a:pt x="984784" y="0"/>
                      <a:pt x="420564" y="378607"/>
                      <a:pt x="87393" y="954459"/>
                    </a:cubicBezTo>
                    <a:lnTo>
                      <a:pt x="0" y="1122434"/>
                    </a:lnTo>
                    <a:lnTo>
                      <a:pt x="736015" y="1858449"/>
                    </a:lnTo>
                    <a:lnTo>
                      <a:pt x="739424" y="1842964"/>
                    </a:lnTo>
                    <a:cubicBezTo>
                      <a:pt x="856791" y="1402344"/>
                      <a:pt x="1208766" y="1082422"/>
                      <a:pt x="1624733" y="1082422"/>
                    </a:cubicBezTo>
                    <a:cubicBezTo>
                      <a:pt x="2136692" y="1082422"/>
                      <a:pt x="2551716" y="1567038"/>
                      <a:pt x="2551716" y="2164843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  <a:alpha val="40000"/>
                </a:schemeClr>
              </a:solidFill>
              <a:ln>
                <a:noFill/>
              </a:ln>
              <a:effectLst>
                <a:softEdge rad="381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7C78A37-D378-70D3-D6E3-AB9400EB583E}"/>
                  </a:ext>
                </a:extLst>
              </p:cNvPr>
              <p:cNvSpPr/>
              <p:nvPr userDrawn="1"/>
            </p:nvSpPr>
            <p:spPr>
              <a:xfrm rot="13500000" flipV="1">
                <a:off x="1512277" y="2840042"/>
                <a:ext cx="214196" cy="933178"/>
              </a:xfrm>
              <a:prstGeom prst="ellipse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  <a:effectLst>
                <a:innerShdw blurRad="1270000" dist="2540000">
                  <a:schemeClr val="accent1">
                    <a:lumMod val="60000"/>
                    <a:lumOff val="40000"/>
                    <a:alpha val="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491172-466F-19CC-B639-A1C3CAB1D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90545" y="4100655"/>
            <a:ext cx="1335600" cy="1262947"/>
            <a:chOff x="10145015" y="2343978"/>
            <a:chExt cx="1335600" cy="1262947"/>
          </a:xfrm>
        </p:grpSpPr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45EC885D-265C-397B-5DAF-57A66CDA30B5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601DB21-D937-2F89-DC26-063DFC7800C8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4833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6218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3310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378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163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12786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346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5793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943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55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7" Type="http://schemas.openxmlformats.org/officeDocument/2006/relationships/image" Target="../media/image20.jpeg" /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19.jpeg" /><Relationship Id="rId5" Type="http://schemas.openxmlformats.org/officeDocument/2006/relationships/image" Target="../media/image18.jpeg" /><Relationship Id="rId4" Type="http://schemas.openxmlformats.org/officeDocument/2006/relationships/image" Target="../media/image17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13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 /><Relationship Id="rId7" Type="http://schemas.openxmlformats.org/officeDocument/2006/relationships/image" Target="../media/image21.jpg" /><Relationship Id="rId2" Type="http://schemas.openxmlformats.org/officeDocument/2006/relationships/diagramData" Target="../diagrams/data4.xml" /><Relationship Id="rId1" Type="http://schemas.openxmlformats.org/officeDocument/2006/relationships/slideLayout" Target="../slideLayouts/slideLayout13.xml" /><Relationship Id="rId6" Type="http://schemas.microsoft.com/office/2007/relationships/diagramDrawing" Target="../diagrams/drawing4.xml" /><Relationship Id="rId5" Type="http://schemas.openxmlformats.org/officeDocument/2006/relationships/diagramColors" Target="../diagrams/colors4.xml" /><Relationship Id="rId4" Type="http://schemas.openxmlformats.org/officeDocument/2006/relationships/diagramQuickStyle" Target="../diagrams/quickStyle4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13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 /><Relationship Id="rId7" Type="http://schemas.openxmlformats.org/officeDocument/2006/relationships/image" Target="../media/image23.jpeg" /><Relationship Id="rId2" Type="http://schemas.openxmlformats.org/officeDocument/2006/relationships/diagramData" Target="../diagrams/data5.xml" /><Relationship Id="rId1" Type="http://schemas.openxmlformats.org/officeDocument/2006/relationships/slideLayout" Target="../slideLayouts/slideLayout13.xml" /><Relationship Id="rId6" Type="http://schemas.microsoft.com/office/2007/relationships/diagramDrawing" Target="../diagrams/drawing5.xml" /><Relationship Id="rId5" Type="http://schemas.openxmlformats.org/officeDocument/2006/relationships/diagramColors" Target="../diagrams/colors5.xml" /><Relationship Id="rId4" Type="http://schemas.openxmlformats.org/officeDocument/2006/relationships/diagramQuickStyle" Target="../diagrams/quickStyle5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 /><Relationship Id="rId7" Type="http://schemas.openxmlformats.org/officeDocument/2006/relationships/image" Target="../media/image24.jpg" /><Relationship Id="rId2" Type="http://schemas.openxmlformats.org/officeDocument/2006/relationships/diagramData" Target="../diagrams/data6.xml" /><Relationship Id="rId1" Type="http://schemas.openxmlformats.org/officeDocument/2006/relationships/slideLayout" Target="../slideLayouts/slideLayout13.xml" /><Relationship Id="rId6" Type="http://schemas.microsoft.com/office/2007/relationships/diagramDrawing" Target="../diagrams/drawing6.xml" /><Relationship Id="rId5" Type="http://schemas.openxmlformats.org/officeDocument/2006/relationships/diagramColors" Target="../diagrams/colors6.xml" /><Relationship Id="rId4" Type="http://schemas.openxmlformats.org/officeDocument/2006/relationships/diagramQuickStyle" Target="../diagrams/quickStyle6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13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 /><Relationship Id="rId7" Type="http://schemas.openxmlformats.org/officeDocument/2006/relationships/image" Target="../media/image27.jpeg" /><Relationship Id="rId2" Type="http://schemas.openxmlformats.org/officeDocument/2006/relationships/diagramData" Target="../diagrams/data7.xml" /><Relationship Id="rId1" Type="http://schemas.openxmlformats.org/officeDocument/2006/relationships/slideLayout" Target="../slideLayouts/slideLayout13.xml" /><Relationship Id="rId6" Type="http://schemas.microsoft.com/office/2007/relationships/diagramDrawing" Target="../diagrams/drawing7.xml" /><Relationship Id="rId5" Type="http://schemas.openxmlformats.org/officeDocument/2006/relationships/diagramColors" Target="../diagrams/colors7.xml" /><Relationship Id="rId4" Type="http://schemas.openxmlformats.org/officeDocument/2006/relationships/diagramQuickStyle" Target="../diagrams/quickStyle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13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13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 /><Relationship Id="rId7" Type="http://schemas.openxmlformats.org/officeDocument/2006/relationships/image" Target="../media/image29.jpeg" /><Relationship Id="rId2" Type="http://schemas.openxmlformats.org/officeDocument/2006/relationships/diagramData" Target="../diagrams/data8.xml" /><Relationship Id="rId1" Type="http://schemas.openxmlformats.org/officeDocument/2006/relationships/slideLayout" Target="../slideLayouts/slideLayout13.xml" /><Relationship Id="rId6" Type="http://schemas.microsoft.com/office/2007/relationships/diagramDrawing" Target="../diagrams/drawing8.xml" /><Relationship Id="rId5" Type="http://schemas.openxmlformats.org/officeDocument/2006/relationships/diagramColors" Target="../diagrams/colors8.xml" /><Relationship Id="rId4" Type="http://schemas.openxmlformats.org/officeDocument/2006/relationships/diagramQuickStyle" Target="../diagrams/quickStyle8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13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13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13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3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13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38.jpe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1.jp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13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47.jpg" /><Relationship Id="rId4" Type="http://schemas.openxmlformats.org/officeDocument/2006/relationships/image" Target="../media/image46.jp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3.xml" 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 /><Relationship Id="rId3" Type="http://schemas.openxmlformats.org/officeDocument/2006/relationships/image" Target="../media/image49.jpg" /><Relationship Id="rId7" Type="http://schemas.openxmlformats.org/officeDocument/2006/relationships/image" Target="../media/image52.jpg" /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51.jpg" /><Relationship Id="rId5" Type="http://schemas.openxmlformats.org/officeDocument/2006/relationships/image" Target="../media/image45.jpg" /><Relationship Id="rId4" Type="http://schemas.openxmlformats.org/officeDocument/2006/relationships/image" Target="../media/image50.jp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58.jpg" /><Relationship Id="rId5" Type="http://schemas.openxmlformats.org/officeDocument/2006/relationships/image" Target="../media/image57.jpg" /><Relationship Id="rId4" Type="http://schemas.openxmlformats.org/officeDocument/2006/relationships/image" Target="../media/image56.jp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 /><Relationship Id="rId2" Type="http://schemas.openxmlformats.org/officeDocument/2006/relationships/image" Target="../media/image59.jpe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61.jp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 /><Relationship Id="rId2" Type="http://schemas.openxmlformats.org/officeDocument/2006/relationships/image" Target="../media/image62.jpeg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65.jpg" /><Relationship Id="rId4" Type="http://schemas.openxmlformats.org/officeDocument/2006/relationships/image" Target="../media/image64.jp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 /><Relationship Id="rId2" Type="http://schemas.openxmlformats.org/officeDocument/2006/relationships/image" Target="../media/image66.jpeg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69.jpg" /><Relationship Id="rId4" Type="http://schemas.openxmlformats.org/officeDocument/2006/relationships/image" Target="../media/image68.jp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 /><Relationship Id="rId2" Type="http://schemas.openxmlformats.org/officeDocument/2006/relationships/image" Target="../media/image70.jpeg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73.jpg" /><Relationship Id="rId4" Type="http://schemas.openxmlformats.org/officeDocument/2006/relationships/image" Target="../media/image72.jp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 /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76.jpg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3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8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13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13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7" Type="http://schemas.openxmlformats.org/officeDocument/2006/relationships/image" Target="../media/image14.png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13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273" y="864400"/>
            <a:ext cx="4623342" cy="5618627"/>
          </a:xfrm>
          <a:noFill/>
        </p:spPr>
        <p:txBody>
          <a:bodyPr anchor="ctr">
            <a:noAutofit/>
          </a:bodyPr>
          <a:lstStyle/>
          <a:p>
            <a:r>
              <a:rPr lang="en-US" sz="2400" dirty="0">
                <a:latin typeface="Algerian" pitchFamily="82" charset="0"/>
              </a:rPr>
              <a:t>               BY 3</a:t>
            </a:r>
            <a:r>
              <a:rPr lang="en-US" sz="2400" baseline="30000" dirty="0">
                <a:latin typeface="Algerian" pitchFamily="82" charset="0"/>
              </a:rPr>
              <a:t>RD</a:t>
            </a:r>
            <a:r>
              <a:rPr lang="en-US" sz="2400" dirty="0">
                <a:latin typeface="Algerian" pitchFamily="82" charset="0"/>
              </a:rPr>
              <a:t> MEDICAL UNIT</a:t>
            </a:r>
            <a:br>
              <a:rPr lang="en-US" sz="2400" dirty="0">
                <a:latin typeface="Algerian" pitchFamily="82" charset="0"/>
              </a:rPr>
            </a:br>
            <a:br>
              <a:rPr lang="en-US" sz="2400" dirty="0">
                <a:latin typeface="Algerian" pitchFamily="82" charset="0"/>
              </a:rPr>
            </a:br>
            <a:r>
              <a:rPr lang="en-US" sz="2400" dirty="0">
                <a:latin typeface="Algerian" pitchFamily="82" charset="0"/>
              </a:rPr>
              <a:t> </a:t>
            </a:r>
            <a:r>
              <a:rPr lang="en-US" sz="2000" dirty="0">
                <a:latin typeface="Algerian" pitchFamily="82" charset="0"/>
              </a:rPr>
              <a:t>CHIEF</a:t>
            </a:r>
            <a:br>
              <a:rPr lang="en-US" sz="2000" dirty="0">
                <a:latin typeface="Algerian" pitchFamily="82" charset="0"/>
              </a:rPr>
            </a:br>
            <a:br>
              <a:rPr lang="en-US" sz="2000" dirty="0">
                <a:latin typeface="Algerian" pitchFamily="82" charset="0"/>
              </a:rPr>
            </a:br>
            <a:r>
              <a:rPr lang="en-US" sz="2000" dirty="0">
                <a:latin typeface="Algerian" pitchFamily="82" charset="0"/>
              </a:rPr>
              <a:t>DR. DAVID PRADEEP KUMAR MD MRCP</a:t>
            </a:r>
            <a:br>
              <a:rPr lang="en-US" sz="2000" dirty="0">
                <a:latin typeface="Algerian" pitchFamily="82" charset="0"/>
              </a:rPr>
            </a:br>
            <a:br>
              <a:rPr lang="en-US" sz="2000" dirty="0">
                <a:latin typeface="Algerian" pitchFamily="82" charset="0"/>
              </a:rPr>
            </a:br>
            <a:br>
              <a:rPr lang="en-US" sz="2000" dirty="0">
                <a:latin typeface="Algerian" pitchFamily="82" charset="0"/>
              </a:rPr>
            </a:br>
            <a:r>
              <a:rPr lang="en-US" sz="2000" dirty="0">
                <a:latin typeface="Algerian" pitchFamily="82" charset="0"/>
              </a:rPr>
              <a:t>ASST PROFS: </a:t>
            </a:r>
            <a:br>
              <a:rPr lang="en-US" sz="2000" dirty="0">
                <a:latin typeface="Algerian" pitchFamily="82" charset="0"/>
              </a:rPr>
            </a:br>
            <a:br>
              <a:rPr lang="en-US" sz="2000" dirty="0">
                <a:latin typeface="Algerian" pitchFamily="82" charset="0"/>
              </a:rPr>
            </a:br>
            <a:r>
              <a:rPr lang="en-US" sz="2000" dirty="0">
                <a:latin typeface="Algerian" pitchFamily="82" charset="0"/>
              </a:rPr>
              <a:t>DR. RAMKUMAR MD</a:t>
            </a:r>
            <a:br>
              <a:rPr lang="en-US" sz="2000" dirty="0">
                <a:latin typeface="Algerian" pitchFamily="82" charset="0"/>
              </a:rPr>
            </a:br>
            <a:r>
              <a:rPr lang="en-US" sz="2000" dirty="0">
                <a:latin typeface="Algerian" pitchFamily="82" charset="0"/>
              </a:rPr>
              <a:t>                       </a:t>
            </a:r>
            <a:br>
              <a:rPr lang="en-US" sz="2000" dirty="0">
                <a:latin typeface="Algerian" pitchFamily="82" charset="0"/>
              </a:rPr>
            </a:br>
            <a:r>
              <a:rPr lang="en-US" sz="2000" dirty="0">
                <a:latin typeface="Algerian" pitchFamily="82" charset="0"/>
              </a:rPr>
              <a:t>DR. NASEEMA BANU MD</a:t>
            </a:r>
            <a:br>
              <a:rPr lang="en-US" sz="2000" dirty="0">
                <a:latin typeface="Algerian" pitchFamily="82" charset="0"/>
              </a:rPr>
            </a:br>
            <a:r>
              <a:rPr lang="en-US" sz="2000" dirty="0">
                <a:latin typeface="Algerian" pitchFamily="82" charset="0"/>
              </a:rPr>
              <a:t>                      </a:t>
            </a:r>
            <a:br>
              <a:rPr lang="en-US" sz="2000" dirty="0">
                <a:latin typeface="Algerian" pitchFamily="82" charset="0"/>
              </a:rPr>
            </a:br>
            <a:r>
              <a:rPr lang="en-US" sz="2000" dirty="0">
                <a:latin typeface="Algerian" pitchFamily="82" charset="0"/>
              </a:rPr>
              <a:t> DR. NABIL FAYAS MD</a:t>
            </a:r>
            <a:br>
              <a:rPr lang="en-US" sz="2000" dirty="0">
                <a:latin typeface="Algerian" pitchFamily="82" charset="0"/>
              </a:rPr>
            </a:br>
            <a:br>
              <a:rPr lang="en-US" sz="2000" dirty="0">
                <a:latin typeface="Algerian" pitchFamily="82" charset="0"/>
              </a:rPr>
            </a:br>
            <a:br>
              <a:rPr lang="en-US" sz="2000" dirty="0">
                <a:latin typeface="Algerian" pitchFamily="82" charset="0"/>
              </a:rPr>
            </a:br>
            <a:r>
              <a:rPr lang="en-US" sz="2000" dirty="0">
                <a:latin typeface="Algerian" pitchFamily="82" charset="0"/>
              </a:rPr>
              <a:t>PRESENTOR: DR. SNEHA SRINIVASAN</a:t>
            </a:r>
          </a:p>
        </p:txBody>
      </p:sp>
      <p:pic>
        <p:nvPicPr>
          <p:cNvPr id="8" name="Picture Placeholder 13" descr="Data points digital background">
            <a:extLst>
              <a:ext uri="{FF2B5EF4-FFF2-40B4-BE49-F238E27FC236}">
                <a16:creationId xmlns:a16="http://schemas.microsoft.com/office/drawing/2014/main" id="{53227D59-33F9-9DDB-1C5C-A938A989EE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7936"/>
          <a:stretch/>
        </p:blipFill>
        <p:spPr>
          <a:xfrm>
            <a:off x="356145" y="691913"/>
            <a:ext cx="6012871" cy="5791114"/>
          </a:xfrm>
        </p:spPr>
      </p:pic>
      <p:sp>
        <p:nvSpPr>
          <p:cNvPr id="2" name="TextBox 1"/>
          <p:cNvSpPr txBox="1"/>
          <p:nvPr/>
        </p:nvSpPr>
        <p:spPr>
          <a:xfrm>
            <a:off x="729402" y="1690062"/>
            <a:ext cx="55238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</a:schemeClr>
                </a:solidFill>
                <a:latin typeface="Arial Rounded MT Bold" pitchFamily="34" charset="0"/>
              </a:rPr>
              <a:t>SKIN MANIFESTATIONS OF INTERNAL MALIGNANCY &amp; INFECTIONS</a:t>
            </a:r>
            <a:endParaRPr lang="en-IN" sz="4400" dirty="0">
              <a:solidFill>
                <a:schemeClr val="tx1">
                  <a:lumMod val="95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092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66532"/>
            <a:ext cx="11090275" cy="71785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IMMUNODEFICIENCY AND NEOPLASIA SYNDROMES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4517" y="1177418"/>
            <a:ext cx="5227637" cy="46067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   WISKOTT  ALDRICH SYNDROME</a:t>
            </a:r>
            <a:endParaRPr lang="en-IN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364" y="3939502"/>
            <a:ext cx="475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ATAXIA TELENGIECTASIA </a:t>
            </a:r>
            <a:endParaRPr lang="en-IN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9" y="1605473"/>
            <a:ext cx="4033362" cy="2159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/>
          <a:stretch/>
        </p:blipFill>
        <p:spPr>
          <a:xfrm>
            <a:off x="550863" y="4341824"/>
            <a:ext cx="2632383" cy="1843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46" y="4341824"/>
            <a:ext cx="2341559" cy="184382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999525-48D3-89B7-6B80-E60091DFB8E3}"/>
              </a:ext>
            </a:extLst>
          </p:cNvPr>
          <p:cNvSpPr txBox="1">
            <a:spLocks/>
          </p:cNvSpPr>
          <p:nvPr/>
        </p:nvSpPr>
        <p:spPr>
          <a:xfrm>
            <a:off x="6342063" y="1149287"/>
            <a:ext cx="5849937" cy="40709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CHEDIAK HIGASHI SYNDROME</a:t>
            </a:r>
            <a:endParaRPr lang="en-IN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FA38EC-F077-D138-70C3-D461D28ED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91" y="1669009"/>
            <a:ext cx="1672337" cy="1907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A69C-4984-9E12-8AE8-DEEC98841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24" y="1669009"/>
            <a:ext cx="1374859" cy="18914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CF9EB8-279B-BB13-08CD-EF4286F07A20}"/>
              </a:ext>
            </a:extLst>
          </p:cNvPr>
          <p:cNvSpPr txBox="1"/>
          <p:nvPr/>
        </p:nvSpPr>
        <p:spPr>
          <a:xfrm>
            <a:off x="6233115" y="3841544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DYSKERATOSIS CONGENITA</a:t>
            </a:r>
            <a:endParaRPr lang="en-IN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87FD1D-667B-68C2-CD1B-3AC56AE798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91" y="4341824"/>
            <a:ext cx="3574136" cy="21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65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745701"/>
            <a:ext cx="11090275" cy="93835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  </a:t>
            </a:r>
            <a:r>
              <a:rPr lang="en-US" sz="2400" dirty="0">
                <a:latin typeface="Arial Black" pitchFamily="34" charset="0"/>
              </a:rPr>
              <a:t>PARANEOPLASTIC SKIN MANIFESTATIONS IN MALIGNANCY </a:t>
            </a:r>
            <a:endParaRPr lang="en-IN" sz="2400" dirty="0"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80874157"/>
              </p:ext>
            </p:extLst>
          </p:nvPr>
        </p:nvGraphicFramePr>
        <p:xfrm>
          <a:off x="550863" y="1832569"/>
          <a:ext cx="11090274" cy="391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259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23" y="330064"/>
            <a:ext cx="11090275" cy="75065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ACANTHOSIS NIGRICANS</a:t>
            </a:r>
            <a:endParaRPr lang="en-IN" sz="2800" dirty="0"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70118236"/>
              </p:ext>
            </p:extLst>
          </p:nvPr>
        </p:nvGraphicFramePr>
        <p:xfrm>
          <a:off x="850554" y="1650320"/>
          <a:ext cx="6948740" cy="4730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t="33594" r="58161" b="49920"/>
          <a:stretch/>
        </p:blipFill>
        <p:spPr>
          <a:xfrm>
            <a:off x="8434973" y="1650321"/>
            <a:ext cx="2652738" cy="45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6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90" y="0"/>
            <a:ext cx="11090275" cy="106996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                     ACANTHOSIS PALMARIS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0710" y="1918704"/>
            <a:ext cx="6986254" cy="4682836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 Black" pitchFamily="34" charset="0"/>
              </a:rPr>
              <a:t>              Tripe palms / Pachydermatoglyphy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rial Black" pitchFamily="34" charset="0"/>
              </a:rPr>
              <a:t>Thickened skin of palms and soles causing velvety or pitted honeycomb pattern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rial Black" pitchFamily="34" charset="0"/>
              </a:rPr>
              <a:t> Association with </a:t>
            </a:r>
            <a:r>
              <a:rPr lang="en-US" sz="2000" dirty="0" err="1">
                <a:latin typeface="Arial Black" pitchFamily="34" charset="0"/>
              </a:rPr>
              <a:t>neoplasia</a:t>
            </a:r>
            <a:r>
              <a:rPr lang="en-US" sz="2000" dirty="0">
                <a:latin typeface="Arial Black" pitchFamily="34" charset="0"/>
              </a:rPr>
              <a:t> 90 %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Acanthosis </a:t>
            </a:r>
            <a:r>
              <a:rPr lang="en-US" sz="20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palmaris</a:t>
            </a:r>
            <a:r>
              <a:rPr lang="en-US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occuring</a:t>
            </a:r>
            <a:r>
              <a:rPr lang="en-US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 alone (male, clubbing) – Bronchial carcinoma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 </a:t>
            </a:r>
            <a:r>
              <a:rPr lang="en-US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Acanthosis </a:t>
            </a:r>
            <a:r>
              <a:rPr lang="en-US" sz="20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palmaris</a:t>
            </a:r>
            <a:r>
              <a:rPr lang="en-US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  along with acanthosis </a:t>
            </a:r>
            <a:r>
              <a:rPr lang="en-US" sz="20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nigricans</a:t>
            </a:r>
            <a:r>
              <a:rPr lang="en-US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 – Gastric Carcinoma</a:t>
            </a:r>
            <a:endParaRPr lang="en-IN" sz="2000" i="1" dirty="0">
              <a:solidFill>
                <a:srgbClr val="FF0000"/>
              </a:solidFill>
              <a:latin typeface="Algerian" pitchFamily="82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IN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18" y="1648691"/>
            <a:ext cx="4468090" cy="46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15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483924"/>
            <a:ext cx="11090275" cy="101830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                       SIGN OF LESER TRELAT</a:t>
            </a:r>
            <a:endParaRPr lang="en-IN" sz="2800" dirty="0"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37927083"/>
              </p:ext>
            </p:extLst>
          </p:nvPr>
        </p:nvGraphicFramePr>
        <p:xfrm>
          <a:off x="224291" y="2197282"/>
          <a:ext cx="5484178" cy="391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68" y="2230582"/>
            <a:ext cx="4442113" cy="35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83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483924"/>
            <a:ext cx="11090275" cy="93992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                FLORID CUTANEOUS PAPILLOMATOSIS</a:t>
            </a:r>
            <a:endParaRPr lang="en-IN" sz="2800" dirty="0">
              <a:latin typeface="Arial Black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99900522"/>
              </p:ext>
            </p:extLst>
          </p:nvPr>
        </p:nvGraphicFramePr>
        <p:xfrm>
          <a:off x="550863" y="2419350"/>
          <a:ext cx="6503080" cy="391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42020" r="13524" b="33939"/>
          <a:stretch/>
        </p:blipFill>
        <p:spPr>
          <a:xfrm>
            <a:off x="7329055" y="1745673"/>
            <a:ext cx="4668981" cy="400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59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3662" y="400050"/>
            <a:ext cx="11776423" cy="6091212"/>
          </a:xfrm>
        </p:spPr>
        <p:txBody>
          <a:bodyPr>
            <a:normAutofit fontScale="25000" lnSpcReduction="20000"/>
          </a:bodyPr>
          <a:lstStyle/>
          <a:p>
            <a:pPr marL="45720"/>
            <a:r>
              <a:rPr lang="en-US" sz="6400" b="1" dirty="0">
                <a:solidFill>
                  <a:srgbClr val="FF0000"/>
                </a:solidFill>
                <a:latin typeface="Arial Black" pitchFamily="34" charset="0"/>
              </a:rPr>
              <a:t>                                                                  ACQUIRED ICHTHYOSIS</a:t>
            </a:r>
          </a:p>
          <a:p>
            <a:pPr marL="45720"/>
            <a:r>
              <a:rPr lang="en-US" sz="6400" dirty="0">
                <a:latin typeface="Arial Black" pitchFamily="34" charset="0"/>
              </a:rPr>
              <a:t>    Sudden onset of extensive </a:t>
            </a:r>
            <a:r>
              <a:rPr lang="en-US" sz="6400" dirty="0" err="1">
                <a:latin typeface="Arial Black" pitchFamily="34" charset="0"/>
              </a:rPr>
              <a:t>ichthyosis</a:t>
            </a:r>
            <a:r>
              <a:rPr lang="en-US" sz="6400" dirty="0">
                <a:latin typeface="Arial Black" pitchFamily="34" charset="0"/>
              </a:rPr>
              <a:t> with generalized eczema and prominent fissuring</a:t>
            </a:r>
          </a:p>
          <a:p>
            <a:pPr marL="45720"/>
            <a:r>
              <a:rPr lang="en-US" sz="6400" dirty="0">
                <a:latin typeface="Arial Black" pitchFamily="34" charset="0"/>
              </a:rPr>
              <a:t>    ASSOCIATION- </a:t>
            </a:r>
            <a:r>
              <a:rPr lang="en-US" sz="6400" dirty="0" err="1">
                <a:latin typeface="Arial Black" pitchFamily="34" charset="0"/>
              </a:rPr>
              <a:t>Hodgkins</a:t>
            </a:r>
            <a:r>
              <a:rPr lang="en-US" sz="6400" dirty="0">
                <a:latin typeface="Arial Black" pitchFamily="34" charset="0"/>
              </a:rPr>
              <a:t> lymphoma(70%)</a:t>
            </a:r>
          </a:p>
          <a:p>
            <a:pPr marL="45720"/>
            <a:r>
              <a:rPr lang="en-US" sz="6400" dirty="0">
                <a:latin typeface="Arial Black" pitchFamily="34" charset="0"/>
              </a:rPr>
              <a:t>                         Other </a:t>
            </a:r>
            <a:r>
              <a:rPr lang="en-US" sz="6400" dirty="0" err="1">
                <a:latin typeface="Arial Black" pitchFamily="34" charset="0"/>
              </a:rPr>
              <a:t>lymphoreticular</a:t>
            </a:r>
            <a:r>
              <a:rPr lang="en-US" sz="6400" dirty="0">
                <a:latin typeface="Arial Black" pitchFamily="34" charset="0"/>
              </a:rPr>
              <a:t> </a:t>
            </a:r>
            <a:r>
              <a:rPr lang="en-US" sz="6400" dirty="0" err="1">
                <a:latin typeface="Arial Black" pitchFamily="34" charset="0"/>
              </a:rPr>
              <a:t>tumours</a:t>
            </a:r>
            <a:r>
              <a:rPr lang="en-US" sz="6400" dirty="0">
                <a:latin typeface="Arial Black" pitchFamily="34" charset="0"/>
              </a:rPr>
              <a:t> </a:t>
            </a:r>
          </a:p>
          <a:p>
            <a:pPr marL="45720"/>
            <a:r>
              <a:rPr lang="en-US" sz="6400" dirty="0">
                <a:solidFill>
                  <a:srgbClr val="FF0000"/>
                </a:solidFill>
                <a:latin typeface="Arial Black" pitchFamily="34" charset="0"/>
              </a:rPr>
              <a:t>                                                                        PITYRIASIS ROTUNDA</a:t>
            </a:r>
          </a:p>
          <a:p>
            <a:pPr marL="45720"/>
            <a:r>
              <a:rPr lang="en-US" sz="6400" dirty="0">
                <a:latin typeface="Arial Black" pitchFamily="34" charset="0"/>
              </a:rPr>
              <a:t>    Fixed annular scaly </a:t>
            </a:r>
            <a:r>
              <a:rPr lang="en-US" sz="6400" dirty="0" err="1">
                <a:latin typeface="Arial Black" pitchFamily="34" charset="0"/>
              </a:rPr>
              <a:t>dermatosis</a:t>
            </a:r>
            <a:endParaRPr lang="en-US" sz="6400" dirty="0">
              <a:latin typeface="Arial Black" pitchFamily="34" charset="0"/>
            </a:endParaRPr>
          </a:p>
          <a:p>
            <a:pPr marL="45720"/>
            <a:r>
              <a:rPr lang="en-US" sz="6400" dirty="0">
                <a:latin typeface="Arial Black" pitchFamily="34" charset="0"/>
              </a:rPr>
              <a:t>    ASSOCIATION- Hepatocellular carcinoma </a:t>
            </a:r>
          </a:p>
          <a:p>
            <a:pPr marL="45720"/>
            <a:endParaRPr lang="en-US" sz="6400" dirty="0">
              <a:latin typeface="Arial Black" pitchFamily="34" charset="0"/>
            </a:endParaRPr>
          </a:p>
          <a:p>
            <a:pPr marL="45720"/>
            <a:r>
              <a:rPr lang="en-US" sz="6400" dirty="0">
                <a:solidFill>
                  <a:srgbClr val="FF0000"/>
                </a:solidFill>
                <a:latin typeface="Arial Black" pitchFamily="34" charset="0"/>
              </a:rPr>
              <a:t>                                      PARANEOPLASTIC PIGMENTATION (Ectopic ACTH syndrome)</a:t>
            </a:r>
          </a:p>
          <a:p>
            <a:pPr marL="45720"/>
            <a:r>
              <a:rPr lang="en-US" sz="6400" dirty="0">
                <a:latin typeface="Arial Black" pitchFamily="34" charset="0"/>
              </a:rPr>
              <a:t>      Due to production of ACTH  like hormones from </a:t>
            </a:r>
            <a:r>
              <a:rPr lang="en-US" sz="6400" dirty="0" err="1">
                <a:latin typeface="Arial Black" pitchFamily="34" charset="0"/>
              </a:rPr>
              <a:t>tumour</a:t>
            </a:r>
            <a:r>
              <a:rPr lang="en-US" sz="6400" dirty="0">
                <a:latin typeface="Arial Black" pitchFamily="34" charset="0"/>
              </a:rPr>
              <a:t>  </a:t>
            </a:r>
          </a:p>
          <a:p>
            <a:pPr marL="45720"/>
            <a:r>
              <a:rPr lang="en-US" sz="6400" dirty="0">
                <a:latin typeface="Arial Black" pitchFamily="34" charset="0"/>
              </a:rPr>
              <a:t>      Greater prominence over pressure points</a:t>
            </a:r>
          </a:p>
          <a:p>
            <a:pPr marL="45720"/>
            <a:r>
              <a:rPr lang="en-US" sz="6400" dirty="0">
                <a:latin typeface="Arial Black" pitchFamily="34" charset="0"/>
              </a:rPr>
              <a:t>      ASSOCIATION – Small cell bronchial carcinoma(50%) </a:t>
            </a:r>
          </a:p>
          <a:p>
            <a:pPr marL="45720"/>
            <a:r>
              <a:rPr lang="en-US" sz="6400" dirty="0">
                <a:latin typeface="Arial Black" pitchFamily="34" charset="0"/>
              </a:rPr>
              <a:t>     Also from GIT </a:t>
            </a:r>
            <a:r>
              <a:rPr lang="en-US" sz="6400" dirty="0" err="1">
                <a:latin typeface="Arial Black" pitchFamily="34" charset="0"/>
              </a:rPr>
              <a:t>tumours</a:t>
            </a:r>
            <a:r>
              <a:rPr lang="en-US" sz="6400" dirty="0">
                <a:latin typeface="Arial Black" pitchFamily="34" charset="0"/>
              </a:rPr>
              <a:t>, ovarian cancer, </a:t>
            </a:r>
            <a:r>
              <a:rPr lang="en-US" sz="6400" dirty="0" err="1">
                <a:latin typeface="Arial Black" pitchFamily="34" charset="0"/>
              </a:rPr>
              <a:t>thymoma</a:t>
            </a:r>
            <a:r>
              <a:rPr lang="en-US" sz="6400" dirty="0">
                <a:latin typeface="Arial Black" pitchFamily="34" charset="0"/>
              </a:rPr>
              <a:t>, carcinoid syndrome and APUD </a:t>
            </a:r>
            <a:r>
              <a:rPr lang="en-US" sz="6400" dirty="0" err="1">
                <a:latin typeface="Arial Black" pitchFamily="34" charset="0"/>
              </a:rPr>
              <a:t>tumours</a:t>
            </a:r>
            <a:endParaRPr lang="en-US" sz="6400" dirty="0">
              <a:latin typeface="Arial Black" pitchFamily="34" charset="0"/>
            </a:endParaRPr>
          </a:p>
          <a:p>
            <a:pPr marL="45720"/>
            <a:r>
              <a:rPr lang="en-US" sz="6400" dirty="0">
                <a:latin typeface="Arial Black" pitchFamily="34" charset="0"/>
              </a:rPr>
              <a:t>                            </a:t>
            </a:r>
          </a:p>
          <a:p>
            <a:pPr marL="45720"/>
            <a:r>
              <a:rPr lang="en-US" dirty="0"/>
              <a:t>       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84339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3" y="1"/>
            <a:ext cx="11090275" cy="73347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                 HAIR, NAIL AND SKIN APPENDAGES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60033" y="1127245"/>
            <a:ext cx="4815735" cy="510852"/>
          </a:xfrm>
        </p:spPr>
        <p:txBody>
          <a:bodyPr>
            <a:normAutofit fontScale="77500" lnSpcReduction="20000"/>
          </a:bodyPr>
          <a:lstStyle/>
          <a:p>
            <a:pPr marL="45720"/>
            <a:r>
              <a:rPr lang="en-US" b="1" dirty="0"/>
              <a:t>   </a:t>
            </a:r>
            <a:r>
              <a:rPr lang="en-US" b="1" dirty="0">
                <a:solidFill>
                  <a:srgbClr val="FF0000"/>
                </a:solidFill>
              </a:rPr>
              <a:t>PARANEOPLASTIC HYPERTRICHOSIS LANUGINOSA ACQUISITA</a:t>
            </a:r>
          </a:p>
          <a:p>
            <a:pPr marL="45720"/>
            <a:endParaRPr lang="en-US" sz="1600" b="1" dirty="0">
              <a:latin typeface="Arial Black" pitchFamily="34" charset="0"/>
            </a:endParaRP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11" y="1795386"/>
            <a:ext cx="4147777" cy="3768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793FDA-F1CE-046D-158B-F1463D6D5B8C}"/>
              </a:ext>
            </a:extLst>
          </p:cNvPr>
          <p:cNvSpPr txBox="1"/>
          <p:nvPr/>
        </p:nvSpPr>
        <p:spPr>
          <a:xfrm>
            <a:off x="401114" y="5721112"/>
            <a:ext cx="5833432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/>
            <a:r>
              <a:rPr lang="en-US" sz="1100" dirty="0">
                <a:latin typeface="Arial Black" pitchFamily="34" charset="0"/>
              </a:rPr>
              <a:t>Association with </a:t>
            </a:r>
            <a:r>
              <a:rPr lang="en-US" sz="1100" dirty="0" err="1">
                <a:latin typeface="Arial Black" pitchFamily="34" charset="0"/>
              </a:rPr>
              <a:t>AN,tongue</a:t>
            </a:r>
            <a:r>
              <a:rPr lang="en-US" sz="1100" dirty="0">
                <a:latin typeface="Arial Black" pitchFamily="34" charset="0"/>
              </a:rPr>
              <a:t> papilla hypertrophy and </a:t>
            </a:r>
            <a:r>
              <a:rPr lang="en-US" sz="1100" dirty="0" err="1">
                <a:latin typeface="Arial Black" pitchFamily="34" charset="0"/>
              </a:rPr>
              <a:t>glossitis</a:t>
            </a:r>
            <a:r>
              <a:rPr lang="en-US" sz="1100" dirty="0">
                <a:latin typeface="Arial Black" pitchFamily="34" charset="0"/>
              </a:rPr>
              <a:t> </a:t>
            </a:r>
          </a:p>
          <a:p>
            <a:pPr marL="331470" indent="-285750">
              <a:buFont typeface="Wingdings" pitchFamily="2" charset="2"/>
              <a:buChar char="ü"/>
            </a:pPr>
            <a:r>
              <a:rPr lang="en-US" sz="1800" b="1" dirty="0">
                <a:latin typeface="Arial Black" pitchFamily="34" charset="0"/>
              </a:rPr>
              <a:t>  Male – </a:t>
            </a:r>
            <a:r>
              <a:rPr lang="en-US" sz="1800" dirty="0">
                <a:latin typeface="Arial Black" pitchFamily="34" charset="0"/>
              </a:rPr>
              <a:t>Lung &gt; Colorectal</a:t>
            </a:r>
          </a:p>
          <a:p>
            <a:pPr marL="331470" indent="-285750">
              <a:buFont typeface="Wingdings" pitchFamily="2" charset="2"/>
              <a:buChar char="ü"/>
            </a:pPr>
            <a:r>
              <a:rPr lang="en-US" sz="1800" b="1" dirty="0">
                <a:latin typeface="Arial Black" pitchFamily="34" charset="0"/>
              </a:rPr>
              <a:t>  F</a:t>
            </a:r>
            <a:r>
              <a:rPr lang="en-US" sz="1800" dirty="0">
                <a:latin typeface="Arial Black" pitchFamily="34" charset="0"/>
              </a:rPr>
              <a:t>emale – Colorectal  &gt; Lung, breast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ECD663B-5F2D-0BA9-C87E-279492DC95D8}"/>
              </a:ext>
            </a:extLst>
          </p:cNvPr>
          <p:cNvSpPr txBox="1">
            <a:spLocks/>
          </p:cNvSpPr>
          <p:nvPr/>
        </p:nvSpPr>
        <p:spPr>
          <a:xfrm>
            <a:off x="5886189" y="1191899"/>
            <a:ext cx="5554308" cy="5340237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 Black" pitchFamily="34" charset="0"/>
              </a:rPr>
              <a:t>CLUBBING OF NAILS</a:t>
            </a:r>
            <a:endParaRPr lang="en-US" sz="1600" dirty="0">
              <a:latin typeface="Arial Black" pitchFamily="34" charset="0"/>
            </a:endParaRPr>
          </a:p>
          <a:p>
            <a:pPr marL="45720"/>
            <a:endParaRPr lang="en-US" sz="1600" dirty="0">
              <a:latin typeface="Arial Black" pitchFamily="34" charset="0"/>
            </a:endParaRPr>
          </a:p>
          <a:p>
            <a:pPr marL="45720"/>
            <a:endParaRPr lang="en-US" sz="1600" dirty="0">
              <a:latin typeface="Arial Black" pitchFamily="34" charset="0"/>
            </a:endParaRPr>
          </a:p>
          <a:p>
            <a:pPr marL="45720"/>
            <a:endParaRPr lang="en-US" sz="1600" dirty="0">
              <a:latin typeface="Arial Black" pitchFamily="34" charset="0"/>
            </a:endParaRPr>
          </a:p>
          <a:p>
            <a:pPr marL="45720"/>
            <a:endParaRPr lang="en-US" sz="1600" dirty="0">
              <a:latin typeface="Arial Black" pitchFamily="34" charset="0"/>
            </a:endParaRPr>
          </a:p>
          <a:p>
            <a:pPr marL="45720"/>
            <a:endParaRPr lang="en-US" sz="1600" dirty="0">
              <a:latin typeface="Arial Black" pitchFamily="34" charset="0"/>
            </a:endParaRPr>
          </a:p>
          <a:p>
            <a:pPr marL="45720"/>
            <a:r>
              <a:rPr lang="en-US" sz="1600" dirty="0">
                <a:latin typeface="Arial Black" pitchFamily="34" charset="0"/>
              </a:rPr>
              <a:t>   ASSOCIATION- Bronchogenic </a:t>
            </a:r>
            <a:r>
              <a:rPr lang="en-US" sz="1600" dirty="0" err="1">
                <a:latin typeface="Arial Black" pitchFamily="34" charset="0"/>
              </a:rPr>
              <a:t>tumour</a:t>
            </a:r>
            <a:endParaRPr lang="en-US" sz="1600" dirty="0">
              <a:latin typeface="Arial Black" pitchFamily="34" charset="0"/>
            </a:endParaRPr>
          </a:p>
          <a:p>
            <a:pPr marL="331470" indent="-285750">
              <a:buFont typeface="Wingdings" pitchFamily="2" charset="2"/>
              <a:buChar char="q"/>
            </a:pPr>
            <a:r>
              <a:rPr lang="en-US" sz="1600" dirty="0">
                <a:latin typeface="Arial Black" pitchFamily="34" charset="0"/>
              </a:rPr>
              <a:t>   Resolution of clubbing after tumor resection</a:t>
            </a:r>
          </a:p>
          <a:p>
            <a:pPr marL="45720"/>
            <a:r>
              <a:rPr lang="en-US" sz="2000" dirty="0">
                <a:latin typeface="Arial Black" pitchFamily="34" charset="0"/>
              </a:rPr>
              <a:t>HYPERTROPHIC OSTEOARTHROPATHY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dirty="0"/>
              <a:t>    </a:t>
            </a:r>
            <a:r>
              <a:rPr lang="en-US" sz="1600" dirty="0">
                <a:latin typeface="Arial Black" pitchFamily="34" charset="0"/>
              </a:rPr>
              <a:t>ASSOCIATION – Mesothelioma   </a:t>
            </a:r>
            <a:endParaRPr lang="en-IN" sz="1600" dirty="0">
              <a:latin typeface="Arial Black" pitchFamily="34" charset="0"/>
            </a:endParaRPr>
          </a:p>
          <a:p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C2981C-EE9B-DB56-D948-B9C41826A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6" y="1795386"/>
            <a:ext cx="3560618" cy="21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07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3" y="188686"/>
            <a:ext cx="11090275" cy="682171"/>
          </a:xfrm>
        </p:spPr>
        <p:txBody>
          <a:bodyPr/>
          <a:lstStyle/>
          <a:p>
            <a:r>
              <a:rPr lang="en-US" dirty="0"/>
              <a:t>                          HYPERHIDROSIS</a:t>
            </a:r>
            <a:endParaRPr lang="en-IN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17670628"/>
              </p:ext>
            </p:extLst>
          </p:nvPr>
        </p:nvGraphicFramePr>
        <p:xfrm>
          <a:off x="374877" y="1291772"/>
          <a:ext cx="7969023" cy="521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676400"/>
            <a:ext cx="3352799" cy="43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1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483925"/>
            <a:ext cx="11090275" cy="860782"/>
          </a:xfrm>
        </p:spPr>
        <p:txBody>
          <a:bodyPr>
            <a:normAutofit/>
          </a:bodyPr>
          <a:lstStyle/>
          <a:p>
            <a:r>
              <a:rPr lang="en-US" sz="2800" dirty="0"/>
              <a:t>DERMATOSIS ASSOCIATED WITH INTERNAL MALIGNANCY</a:t>
            </a: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50863" y="1802799"/>
            <a:ext cx="5940399" cy="4290111"/>
          </a:xfrm>
        </p:spPr>
        <p:txBody>
          <a:bodyPr anchor="t">
            <a:normAutofit fontScale="85000" lnSpcReduction="10000"/>
          </a:bodyPr>
          <a:lstStyle/>
          <a:p>
            <a:pPr marL="45720"/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BAZEX SYNDROME</a:t>
            </a:r>
          </a:p>
          <a:p>
            <a:pPr marL="45720"/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(</a:t>
            </a:r>
            <a:r>
              <a:rPr lang="en-US" sz="2400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Acrokeratosis</a:t>
            </a: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paraneoplastica</a:t>
            </a: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)</a:t>
            </a:r>
            <a:r>
              <a:rPr lang="en-US" dirty="0">
                <a:latin typeface="Arial Black" pitchFamily="34" charset="0"/>
              </a:rPr>
              <a:t>                              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dirty="0" err="1">
                <a:latin typeface="Arial Black" pitchFamily="34" charset="0"/>
              </a:rPr>
              <a:t>Violaceous</a:t>
            </a:r>
            <a:r>
              <a:rPr lang="en-US" dirty="0">
                <a:latin typeface="Arial Black" pitchFamily="34" charset="0"/>
              </a:rPr>
              <a:t> erythema and </a:t>
            </a:r>
            <a:r>
              <a:rPr lang="en-US" dirty="0" err="1">
                <a:latin typeface="Arial Black" pitchFamily="34" charset="0"/>
              </a:rPr>
              <a:t>scalings</a:t>
            </a:r>
            <a:r>
              <a:rPr lang="en-US" dirty="0">
                <a:latin typeface="Arial Black" pitchFamily="34" charset="0"/>
              </a:rPr>
              <a:t> on peripheries becoming </a:t>
            </a:r>
            <a:r>
              <a:rPr lang="en-US" dirty="0" err="1">
                <a:latin typeface="Arial Black" pitchFamily="34" charset="0"/>
              </a:rPr>
              <a:t>hyperkeratotic</a:t>
            </a:r>
            <a:endParaRPr lang="en-US" dirty="0">
              <a:latin typeface="Arial Black" pitchFamily="34" charset="0"/>
            </a:endParaRPr>
          </a:p>
          <a:p>
            <a:pPr marL="331470" indent="-285750">
              <a:buFont typeface="Wingdings" pitchFamily="2" charset="2"/>
              <a:buChar char="q"/>
            </a:pPr>
            <a:r>
              <a:rPr lang="en-US" dirty="0">
                <a:latin typeface="Arial Black" pitchFamily="34" charset="0"/>
              </a:rPr>
              <a:t>Helices of ears, tip of nose, hands and feet (distal portions of legs)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dirty="0">
                <a:latin typeface="Arial Black" pitchFamily="34" charset="0"/>
              </a:rPr>
              <a:t>Face- Eczematous or lupus </a:t>
            </a:r>
            <a:r>
              <a:rPr lang="en-US" dirty="0" err="1">
                <a:latin typeface="Arial Black" pitchFamily="34" charset="0"/>
              </a:rPr>
              <a:t>erythematosus</a:t>
            </a:r>
            <a:r>
              <a:rPr lang="en-US" dirty="0">
                <a:latin typeface="Arial Black" pitchFamily="34" charset="0"/>
              </a:rPr>
              <a:t> like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dirty="0" err="1">
                <a:latin typeface="Arial Black" pitchFamily="34" charset="0"/>
              </a:rPr>
              <a:t>Acral</a:t>
            </a:r>
            <a:r>
              <a:rPr lang="en-US" dirty="0">
                <a:latin typeface="Arial Black" pitchFamily="34" charset="0"/>
              </a:rPr>
              <a:t> – </a:t>
            </a:r>
            <a:r>
              <a:rPr lang="en-US" dirty="0" err="1">
                <a:latin typeface="Arial Black" pitchFamily="34" charset="0"/>
              </a:rPr>
              <a:t>Psoriasiform</a:t>
            </a:r>
            <a:r>
              <a:rPr lang="en-US" dirty="0">
                <a:latin typeface="Arial Black" pitchFamily="34" charset="0"/>
              </a:rPr>
              <a:t> 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ASSOCIATION – Upper respiratory or GIT squamous cell carcinoma , cervical lymph node </a:t>
            </a:r>
            <a:r>
              <a:rPr 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mets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  <a:latin typeface="Arial Black" pitchFamily="34" charset="0"/>
            </a:endParaRPr>
          </a:p>
          <a:p>
            <a:pPr marL="331470" indent="-285750">
              <a:buFont typeface="Wingdings" pitchFamily="2" charset="2"/>
              <a:buChar char="q"/>
            </a:pPr>
            <a:r>
              <a:rPr lang="en-US" dirty="0">
                <a:latin typeface="Arial Black" pitchFamily="34" charset="0"/>
              </a:rPr>
              <a:t>Course </a:t>
            </a:r>
            <a:r>
              <a:rPr lang="en-US" dirty="0" err="1">
                <a:latin typeface="Arial Black" pitchFamily="34" charset="0"/>
              </a:rPr>
              <a:t>parellels</a:t>
            </a:r>
            <a:r>
              <a:rPr lang="en-US" dirty="0">
                <a:latin typeface="Arial Black" pitchFamily="34" charset="0"/>
              </a:rPr>
              <a:t> with underlying neoplasm     </a:t>
            </a:r>
            <a:endParaRPr lang="en-IN" dirty="0">
              <a:latin typeface="Arial Black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87B6C88-B83C-144B-4D6E-5E66C0A41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18" y="2114856"/>
            <a:ext cx="4966719" cy="38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69479028"/>
              </p:ext>
            </p:extLst>
          </p:nvPr>
        </p:nvGraphicFramePr>
        <p:xfrm>
          <a:off x="387927" y="2090406"/>
          <a:ext cx="11360727" cy="4058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2F719CA-3D77-CB04-B6F8-DDDC32A9AD4E}"/>
              </a:ext>
            </a:extLst>
          </p:cNvPr>
          <p:cNvSpPr txBox="1"/>
          <p:nvPr/>
        </p:nvSpPr>
        <p:spPr>
          <a:xfrm>
            <a:off x="1369156" y="391187"/>
            <a:ext cx="9033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Skin &amp; Internal Malignancy </a:t>
            </a:r>
          </a:p>
        </p:txBody>
      </p:sp>
    </p:spTree>
    <p:extLst>
      <p:ext uri="{BB962C8B-B14F-4D97-AF65-F5344CB8AC3E}">
        <p14:creationId xmlns:p14="http://schemas.microsoft.com/office/powerpoint/2010/main" val="433262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232912"/>
            <a:ext cx="11090275" cy="833888"/>
          </a:xfrm>
        </p:spPr>
        <p:txBody>
          <a:bodyPr/>
          <a:lstStyle/>
          <a:p>
            <a:r>
              <a:rPr lang="en-US" dirty="0"/>
              <a:t>                   MIGRATORY ERYTHEMAS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33964993"/>
              </p:ext>
            </p:extLst>
          </p:nvPr>
        </p:nvGraphicFramePr>
        <p:xfrm>
          <a:off x="275869" y="1543554"/>
          <a:ext cx="6453832" cy="431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1FB4DCC-0F2C-0925-8CBD-B76CF8776A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0" t="31787" r="13636" b="44635"/>
          <a:stretch/>
        </p:blipFill>
        <p:spPr>
          <a:xfrm>
            <a:off x="7163615" y="1686994"/>
            <a:ext cx="4752516" cy="41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82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32" y="1842654"/>
            <a:ext cx="5634803" cy="3829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8557" y="877932"/>
            <a:ext cx="5777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2000" dirty="0">
                <a:latin typeface="Arial Black" pitchFamily="34" charset="0"/>
              </a:rPr>
              <a:t>NECROLYTIC MIGRATORY ERYTHEMA</a:t>
            </a:r>
            <a:endParaRPr lang="en-IN" sz="2000" dirty="0">
              <a:latin typeface="Arial Black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503A61-2974-8922-C36F-3D056F905BD9}"/>
              </a:ext>
            </a:extLst>
          </p:cNvPr>
          <p:cNvGrpSpPr/>
          <p:nvPr/>
        </p:nvGrpSpPr>
        <p:grpSpPr>
          <a:xfrm>
            <a:off x="616168" y="1842654"/>
            <a:ext cx="5182320" cy="3937359"/>
            <a:chOff x="5907953" y="1108747"/>
            <a:chExt cx="5182320" cy="39373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B82C76-AA94-BAC7-E54F-198CD44AFA2F}"/>
                </a:ext>
              </a:extLst>
            </p:cNvPr>
            <p:cNvSpPr/>
            <p:nvPr/>
          </p:nvSpPr>
          <p:spPr>
            <a:xfrm>
              <a:off x="5907953" y="1108747"/>
              <a:ext cx="5182320" cy="3937359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8B4F2C-F838-DFED-0DC4-E754A8A08E56}"/>
                </a:ext>
              </a:extLst>
            </p:cNvPr>
            <p:cNvSpPr txBox="1"/>
            <p:nvPr/>
          </p:nvSpPr>
          <p:spPr>
            <a:xfrm>
              <a:off x="5907953" y="1108747"/>
              <a:ext cx="5182320" cy="3937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500" kern="1200" dirty="0"/>
                <a:t>Painful migratory rash with irregular polycyclic inflammatory erythematous patches </a:t>
              </a:r>
              <a:endParaRPr lang="en-IN" sz="2500" kern="1200" dirty="0"/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500" kern="1200" dirty="0"/>
                <a:t>Blisters  turn into superficial epidermal </a:t>
              </a:r>
              <a:r>
                <a:rPr lang="en-US" sz="2500" kern="1200" dirty="0" err="1"/>
                <a:t>necrolysis</a:t>
              </a:r>
              <a:r>
                <a:rPr lang="en-US" sz="2500" kern="1200" dirty="0"/>
                <a:t> </a:t>
              </a: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500" kern="1200"/>
                <a:t>Predilection for anogenital region and trunk </a:t>
              </a:r>
              <a:endParaRPr lang="en-US" sz="2500" kern="1200" dirty="0"/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500" kern="1200"/>
                <a:t>ASSOCIATION:Glucagon secreting alpha cell tumour of pancreas</a:t>
              </a:r>
              <a:endParaRPr lang="en-US" sz="2500" kern="1200" dirty="0"/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8696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20853"/>
            <a:ext cx="11090275" cy="92801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                               DERMATOMYOSITIS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2730" y="1143000"/>
            <a:ext cx="6320117" cy="5338482"/>
          </a:xfrm>
        </p:spPr>
        <p:txBody>
          <a:bodyPr>
            <a:normAutofit/>
          </a:bodyPr>
          <a:lstStyle/>
          <a:p>
            <a:pPr marL="331470" indent="-285750">
              <a:buFont typeface="Wingdings" pitchFamily="2" charset="2"/>
              <a:buChar char="q"/>
            </a:pPr>
            <a:r>
              <a:rPr lang="en-US" dirty="0" err="1">
                <a:latin typeface="Arial Black" pitchFamily="34" charset="0"/>
              </a:rPr>
              <a:t>Maglinancy</a:t>
            </a:r>
            <a:r>
              <a:rPr lang="en-US" dirty="0">
                <a:latin typeface="Arial Black" pitchFamily="34" charset="0"/>
              </a:rPr>
              <a:t> association stronger with </a:t>
            </a:r>
            <a:r>
              <a:rPr lang="en-US" dirty="0" err="1">
                <a:latin typeface="Arial Black" pitchFamily="34" charset="0"/>
              </a:rPr>
              <a:t>dermatomyositis</a:t>
            </a:r>
            <a:r>
              <a:rPr lang="en-US" dirty="0">
                <a:latin typeface="Arial Black" pitchFamily="34" charset="0"/>
              </a:rPr>
              <a:t> than </a:t>
            </a:r>
            <a:r>
              <a:rPr lang="en-US" dirty="0" err="1">
                <a:latin typeface="Arial Black" pitchFamily="34" charset="0"/>
              </a:rPr>
              <a:t>polymyositis</a:t>
            </a:r>
            <a:endParaRPr lang="en-US" dirty="0">
              <a:latin typeface="Arial Black" pitchFamily="34" charset="0"/>
            </a:endParaRPr>
          </a:p>
          <a:p>
            <a:pPr marL="331470" indent="-285750">
              <a:buFont typeface="Wingdings" pitchFamily="2" charset="2"/>
              <a:buChar char="q"/>
            </a:pPr>
            <a:r>
              <a:rPr lang="en-US" dirty="0">
                <a:latin typeface="Arial Black" pitchFamily="34" charset="0"/>
              </a:rPr>
              <a:t>ASSOCIATION : Lung, breast, </a:t>
            </a:r>
            <a:r>
              <a:rPr lang="en-US" dirty="0" err="1">
                <a:latin typeface="Arial Black" pitchFamily="34" charset="0"/>
              </a:rPr>
              <a:t>gynaecological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tumours,colorectal</a:t>
            </a:r>
            <a:r>
              <a:rPr lang="en-US" dirty="0">
                <a:latin typeface="Arial Black" pitchFamily="34" charset="0"/>
              </a:rPr>
              <a:t> and nasopharyngeal carcinoma 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dirty="0" err="1">
                <a:latin typeface="Arial Black" pitchFamily="34" charset="0"/>
              </a:rPr>
              <a:t>Amyopathic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dermatomyositis</a:t>
            </a:r>
            <a:r>
              <a:rPr lang="en-US" dirty="0">
                <a:latin typeface="Arial Black" pitchFamily="34" charset="0"/>
              </a:rPr>
              <a:t> less likely with malignancy 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dirty="0">
                <a:latin typeface="Arial Black" pitchFamily="34" charset="0"/>
              </a:rPr>
              <a:t>Old age, male sex, cutaneous necrosis, dysphagia  increases risk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dirty="0">
                <a:latin typeface="Arial Black" pitchFamily="34" charset="0"/>
              </a:rPr>
              <a:t>Associated arthritis and ILD  decreases risk 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dirty="0">
                <a:latin typeface="Arial Black" pitchFamily="34" charset="0"/>
              </a:rPr>
              <a:t>Anti NXP2 (Nuclear matrix protein 2) and Anti TIF(Transcription Intermediary Factor)  in cancer associated </a:t>
            </a:r>
            <a:r>
              <a:rPr lang="en-US" dirty="0" err="1">
                <a:latin typeface="Arial Black" pitchFamily="34" charset="0"/>
              </a:rPr>
              <a:t>dermatomyositis</a:t>
            </a:r>
            <a:r>
              <a:rPr lang="en-US" dirty="0">
                <a:latin typeface="Arial Black" pitchFamily="34" charset="0"/>
              </a:rPr>
              <a:t>  </a:t>
            </a:r>
            <a:endParaRPr lang="en-IN" dirty="0">
              <a:latin typeface="Arial Black" pitchFamily="34" charset="0"/>
            </a:endParaRP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" t="27273" r="17565" b="24040"/>
          <a:stretch/>
        </p:blipFill>
        <p:spPr>
          <a:xfrm>
            <a:off x="7148945" y="1302326"/>
            <a:ext cx="4765963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94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483925"/>
            <a:ext cx="11090275" cy="7801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           FASCITIS AND PANNICULITIS SYNDROME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6734" y="1652868"/>
            <a:ext cx="11090274" cy="3913188"/>
          </a:xfrm>
        </p:spPr>
        <p:txBody>
          <a:bodyPr/>
          <a:lstStyle/>
          <a:p>
            <a:r>
              <a:rPr lang="en-US" dirty="0">
                <a:latin typeface="Arial Black" pitchFamily="34" charset="0"/>
              </a:rPr>
              <a:t>                                 ASSOCIATION: </a:t>
            </a:r>
            <a:r>
              <a:rPr lang="en-US" dirty="0" err="1">
                <a:latin typeface="Arial Black" pitchFamily="34" charset="0"/>
              </a:rPr>
              <a:t>Acinar</a:t>
            </a:r>
            <a:r>
              <a:rPr lang="en-US" dirty="0">
                <a:latin typeface="Arial Black" pitchFamily="34" charset="0"/>
              </a:rPr>
              <a:t> cell carcinoma  of pancreas</a:t>
            </a:r>
          </a:p>
          <a:p>
            <a:pPr marL="45720"/>
            <a:r>
              <a:rPr lang="en-US" dirty="0">
                <a:latin typeface="Arial Black" pitchFamily="34" charset="0"/>
              </a:rPr>
              <a:t>                                 (</a:t>
            </a:r>
            <a:r>
              <a:rPr lang="en-US" dirty="0" err="1">
                <a:latin typeface="Arial Black" pitchFamily="34" charset="0"/>
              </a:rPr>
              <a:t>Panniculitis</a:t>
            </a:r>
            <a:r>
              <a:rPr lang="en-US" dirty="0">
                <a:latin typeface="Arial Black" pitchFamily="34" charset="0"/>
              </a:rPr>
              <a:t>, polyarthritis and eosinophilia)</a:t>
            </a:r>
            <a:endParaRPr lang="en-IN" dirty="0">
              <a:latin typeface="Arial Black" pitchFamily="34" charset="0"/>
            </a:endParaRPr>
          </a:p>
          <a:p>
            <a:endParaRPr lang="en-IN" dirty="0">
              <a:latin typeface="Arial Blac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73" y="2528316"/>
            <a:ext cx="7245927" cy="39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71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6738" y="672353"/>
            <a:ext cx="7236962" cy="583113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Black" pitchFamily="34" charset="0"/>
              </a:rPr>
              <a:t> DERMATITIS HERPETIFORMIS</a:t>
            </a:r>
            <a:r>
              <a:rPr lang="en-US" dirty="0"/>
              <a:t>:</a:t>
            </a:r>
          </a:p>
          <a:p>
            <a:pPr marL="45720"/>
            <a:r>
              <a:rPr lang="en-US" dirty="0"/>
              <a:t>  </a:t>
            </a:r>
            <a:r>
              <a:rPr lang="en-US" dirty="0">
                <a:latin typeface="Arial Black" pitchFamily="34" charset="0"/>
              </a:rPr>
              <a:t>ASSOCIATION: Small bowel Lymphoma and gluten sensitive </a:t>
            </a:r>
            <a:r>
              <a:rPr lang="en-US" dirty="0" err="1">
                <a:latin typeface="Arial Black" pitchFamily="34" charset="0"/>
              </a:rPr>
              <a:t>enteropathy</a:t>
            </a:r>
            <a:endParaRPr lang="en-US" dirty="0">
              <a:latin typeface="Arial Black" pitchFamily="34" charset="0"/>
            </a:endParaRPr>
          </a:p>
          <a:p>
            <a:pPr marL="45720"/>
            <a:r>
              <a:rPr lang="en-US" dirty="0"/>
              <a:t> 	</a:t>
            </a:r>
          </a:p>
          <a:p>
            <a:pPr marL="45720"/>
            <a:r>
              <a:rPr lang="en-US" sz="2600" dirty="0">
                <a:latin typeface="Arial Black" pitchFamily="34" charset="0"/>
              </a:rPr>
              <a:t> PORPHYRIA CUTANEA TARDA AND VARIEGATE PORPHYRIAS:</a:t>
            </a:r>
          </a:p>
          <a:p>
            <a:pPr marL="45720"/>
            <a:r>
              <a:rPr lang="en-US" dirty="0"/>
              <a:t> </a:t>
            </a:r>
            <a:r>
              <a:rPr lang="en-US" dirty="0">
                <a:latin typeface="Arial Black" pitchFamily="34" charset="0"/>
              </a:rPr>
              <a:t>ASSOCIATION: Hepatocellular carcinoma</a:t>
            </a:r>
          </a:p>
          <a:p>
            <a:pPr marL="45720"/>
            <a:endParaRPr lang="en-US" dirty="0">
              <a:latin typeface="Arial Black" pitchFamily="34" charset="0"/>
            </a:endParaRPr>
          </a:p>
          <a:p>
            <a:pPr marL="45720"/>
            <a:r>
              <a:rPr lang="en-US" sz="2600" dirty="0">
                <a:latin typeface="Arial Black" pitchFamily="34" charset="0"/>
              </a:rPr>
              <a:t>CALCINOSIS CUTIS</a:t>
            </a:r>
          </a:p>
          <a:p>
            <a:pPr marL="45720"/>
            <a:r>
              <a:rPr lang="en-US" dirty="0">
                <a:latin typeface="Arial Black" pitchFamily="34" charset="0"/>
              </a:rPr>
              <a:t>ASSOCIATION: Carcinoma of esophagus ,myeloma, breast cancer</a:t>
            </a:r>
          </a:p>
          <a:p>
            <a:endParaRPr lang="en-IN" dirty="0">
              <a:latin typeface="Arial Black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8D01DCA-FA52-BC1A-4719-22AC94E2F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700" y="584774"/>
            <a:ext cx="3992553" cy="3153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61D378-F1CF-F66A-86CB-3103A8ED8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494" y="4474203"/>
            <a:ext cx="3990109" cy="202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44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301044"/>
            <a:ext cx="11090275" cy="125881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 BULLOUS DISORDER ASSOCIATED WITH INTERNAL MALIGNANCY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43754" y="1953492"/>
            <a:ext cx="5292028" cy="4294908"/>
          </a:xfrm>
        </p:spPr>
        <p:txBody>
          <a:bodyPr/>
          <a:lstStyle/>
          <a:p>
            <a:pPr marL="45720"/>
            <a:r>
              <a:rPr lang="en-US" dirty="0">
                <a:latin typeface="Arial Black" pitchFamily="34" charset="0"/>
              </a:rPr>
              <a:t>PARANEOPLASTIC PEMPHIGUS</a:t>
            </a:r>
          </a:p>
          <a:p>
            <a:pPr marL="45720"/>
            <a:r>
              <a:rPr lang="en-US" dirty="0"/>
              <a:t> </a:t>
            </a:r>
            <a:r>
              <a:rPr lang="en-US" sz="1600" dirty="0">
                <a:latin typeface="Arial Black" pitchFamily="34" charset="0"/>
              </a:rPr>
              <a:t>ASSOCIATION: </a:t>
            </a:r>
            <a:r>
              <a:rPr lang="en-US" sz="1600" dirty="0" err="1">
                <a:latin typeface="Arial Black" pitchFamily="34" charset="0"/>
              </a:rPr>
              <a:t>Thymoma</a:t>
            </a:r>
            <a:r>
              <a:rPr lang="en-US" sz="1600" dirty="0">
                <a:latin typeface="Arial Black" pitchFamily="34" charset="0"/>
              </a:rPr>
              <a:t>, </a:t>
            </a:r>
            <a:r>
              <a:rPr lang="en-US" sz="1600" dirty="0" err="1">
                <a:latin typeface="Arial Black" pitchFamily="34" charset="0"/>
              </a:rPr>
              <a:t>Hodgkins</a:t>
            </a:r>
            <a:r>
              <a:rPr lang="en-US" sz="1600" dirty="0">
                <a:latin typeface="Arial Black" pitchFamily="34" charset="0"/>
              </a:rPr>
              <a:t> lymphoma, CLL, </a:t>
            </a:r>
            <a:r>
              <a:rPr lang="en-US" sz="1600" dirty="0" err="1">
                <a:latin typeface="Arial Black" pitchFamily="34" charset="0"/>
              </a:rPr>
              <a:t>Castleman</a:t>
            </a: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 err="1">
                <a:latin typeface="Arial Black" pitchFamily="34" charset="0"/>
              </a:rPr>
              <a:t>tumour</a:t>
            </a:r>
            <a:endParaRPr lang="en-US" sz="1600" dirty="0">
              <a:latin typeface="Arial Black" pitchFamily="34" charset="0"/>
            </a:endParaRPr>
          </a:p>
          <a:p>
            <a:pPr marL="45720"/>
            <a:r>
              <a:rPr lang="en-US" sz="1600" dirty="0">
                <a:latin typeface="Arial Black" pitchFamily="34" charset="0"/>
              </a:rPr>
              <a:t>Autoantibodies to 250, 230, 210,190 and 170kDA(bullous </a:t>
            </a:r>
            <a:r>
              <a:rPr lang="en-US" sz="1600" dirty="0" err="1">
                <a:latin typeface="Arial Black" pitchFamily="34" charset="0"/>
              </a:rPr>
              <a:t>pemphigoid</a:t>
            </a:r>
            <a:r>
              <a:rPr lang="en-US" sz="1600" dirty="0">
                <a:latin typeface="Arial Black" pitchFamily="34" charset="0"/>
              </a:rPr>
              <a:t> antigen)</a:t>
            </a:r>
            <a:endParaRPr lang="en-IN" sz="1600" dirty="0">
              <a:latin typeface="Arial Black" pitchFamily="34" charset="0"/>
            </a:endParaRPr>
          </a:p>
          <a:p>
            <a:endParaRPr lang="en-IN" sz="1600" dirty="0">
              <a:latin typeface="Arial Blac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"/>
          <a:stretch/>
        </p:blipFill>
        <p:spPr>
          <a:xfrm>
            <a:off x="5908531" y="1551709"/>
            <a:ext cx="5057775" cy="43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3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310" y="134302"/>
            <a:ext cx="11090275" cy="645628"/>
          </a:xfrm>
        </p:spPr>
        <p:txBody>
          <a:bodyPr/>
          <a:lstStyle/>
          <a:p>
            <a:r>
              <a:rPr lang="en-US" dirty="0"/>
              <a:t>                </a:t>
            </a:r>
            <a:r>
              <a:rPr lang="en-US" sz="2400" dirty="0">
                <a:latin typeface="Arial Black" pitchFamily="34" charset="0"/>
              </a:rPr>
              <a:t>Other dermatological disorders</a:t>
            </a:r>
            <a:endParaRPr lang="en-IN" sz="24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6759" y="954742"/>
            <a:ext cx="11429999" cy="384952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LI</a:t>
            </a: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CHEN PLANUS</a:t>
            </a:r>
            <a:r>
              <a:rPr lang="en-US" sz="1600" dirty="0">
                <a:latin typeface="Arial Black" pitchFamily="34" charset="0"/>
              </a:rPr>
              <a:t>:  Oral squamous cell carcinoma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EXFOLIATIVE DERMATITIS</a:t>
            </a:r>
            <a:r>
              <a:rPr lang="en-US" sz="1600" dirty="0">
                <a:latin typeface="Arial Black" pitchFamily="34" charset="0"/>
              </a:rPr>
              <a:t>: Mycosis </a:t>
            </a:r>
            <a:r>
              <a:rPr lang="en-US" sz="1600" dirty="0" err="1">
                <a:latin typeface="Arial Black" pitchFamily="34" charset="0"/>
              </a:rPr>
              <a:t>Fungoides</a:t>
            </a:r>
            <a:r>
              <a:rPr lang="en-US" sz="1600" dirty="0">
                <a:latin typeface="Arial Black" pitchFamily="34" charset="0"/>
              </a:rPr>
              <a:t> or its leukemic variant (</a:t>
            </a:r>
            <a:r>
              <a:rPr lang="en-US" sz="1600" dirty="0" err="1">
                <a:latin typeface="Arial Black" pitchFamily="34" charset="0"/>
              </a:rPr>
              <a:t>Sezary</a:t>
            </a:r>
            <a:r>
              <a:rPr lang="en-US" sz="1600" dirty="0">
                <a:latin typeface="Arial Black" pitchFamily="34" charset="0"/>
              </a:rPr>
              <a:t> syndrome)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INSECT BITE LIKE REACTON</a:t>
            </a:r>
            <a:r>
              <a:rPr lang="en-US" sz="1600" dirty="0">
                <a:latin typeface="Arial Black" pitchFamily="34" charset="0"/>
              </a:rPr>
              <a:t>: Hematological malignancy(CLL)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MENTAL NEUROPATHY</a:t>
            </a:r>
            <a:r>
              <a:rPr lang="en-US" sz="1600" dirty="0">
                <a:latin typeface="Arial Black" pitchFamily="34" charset="0"/>
              </a:rPr>
              <a:t>: (NUMB CHIN SYNDROME)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sz="1600" dirty="0">
                <a:latin typeface="Arial Black" pitchFamily="34" charset="0"/>
              </a:rPr>
              <a:t>             Breast, thyroid, renal, lung and melanoma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sz="1600" dirty="0">
                <a:latin typeface="Arial Black" pitchFamily="34" charset="0"/>
              </a:rPr>
              <a:t>              Feature of </a:t>
            </a:r>
            <a:r>
              <a:rPr lang="en-US" sz="1600" dirty="0" err="1">
                <a:latin typeface="Arial Black" pitchFamily="34" charset="0"/>
              </a:rPr>
              <a:t>mets</a:t>
            </a:r>
            <a:r>
              <a:rPr lang="en-US" sz="1600" dirty="0">
                <a:latin typeface="Arial Black" pitchFamily="34" charset="0"/>
              </a:rPr>
              <a:t> ( poor prognosis)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sz="1600" dirty="0">
                <a:latin typeface="Arial Black" pitchFamily="34" charset="0"/>
              </a:rPr>
              <a:t> </a:t>
            </a: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itchFamily="34" charset="0"/>
              </a:rPr>
              <a:t>PYODERMA GANGRENOSUM AND NEUTROPHILIC DERMATOSES</a:t>
            </a:r>
          </a:p>
          <a:p>
            <a:pPr marL="331470" indent="-285750">
              <a:buFont typeface="Wingdings" pitchFamily="2" charset="2"/>
              <a:buChar char="q"/>
            </a:pPr>
            <a:r>
              <a:rPr lang="en-US" sz="1600" dirty="0">
                <a:latin typeface="Arial Black" pitchFamily="34" charset="0"/>
              </a:rPr>
              <a:t>                 ASSOCIATION: </a:t>
            </a:r>
            <a:r>
              <a:rPr lang="en-US" sz="1600" dirty="0" err="1">
                <a:latin typeface="Arial Black" pitchFamily="34" charset="0"/>
              </a:rPr>
              <a:t>Myeloproliferative</a:t>
            </a:r>
            <a:r>
              <a:rPr lang="en-US" sz="1600" dirty="0">
                <a:latin typeface="Arial Black" pitchFamily="34" charset="0"/>
              </a:rPr>
              <a:t> disorder</a:t>
            </a:r>
            <a:endParaRPr lang="en-IN" sz="1600" dirty="0"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9C176-62E3-077B-A990-3DA27BE65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89300" y="4804268"/>
            <a:ext cx="2286374" cy="1428750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AACFA30-7F5D-3D0F-7DE8-9BFC241181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21170" r="9034" b="55148"/>
          <a:stretch/>
        </p:blipFill>
        <p:spPr>
          <a:xfrm>
            <a:off x="4588215" y="4827953"/>
            <a:ext cx="3400882" cy="1381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ED4BE-E2EB-9764-30AC-3164D0BB4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38" y="4820313"/>
            <a:ext cx="2083779" cy="13813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0270EC-901C-BFB7-C727-142A4BC70F1A}"/>
              </a:ext>
            </a:extLst>
          </p:cNvPr>
          <p:cNvSpPr txBox="1"/>
          <p:nvPr/>
        </p:nvSpPr>
        <p:spPr>
          <a:xfrm>
            <a:off x="894374" y="6323588"/>
            <a:ext cx="349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    LICHEN PLANUS</a:t>
            </a:r>
            <a:endParaRPr lang="en-IN" sz="2000" dirty="0">
              <a:latin typeface="Arial Black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FB47B0-CB33-BCCD-40EF-669156203A62}"/>
              </a:ext>
            </a:extLst>
          </p:cNvPr>
          <p:cNvSpPr txBox="1"/>
          <p:nvPr/>
        </p:nvSpPr>
        <p:spPr>
          <a:xfrm>
            <a:off x="4148130" y="6323588"/>
            <a:ext cx="4588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PYODERMA GANGRENOSUM</a:t>
            </a:r>
            <a:endParaRPr lang="en-IN" sz="2000" dirty="0">
              <a:latin typeface="Arial Black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78439A-4513-A16D-4255-23D79C8AFF5B}"/>
              </a:ext>
            </a:extLst>
          </p:cNvPr>
          <p:cNvSpPr txBox="1"/>
          <p:nvPr/>
        </p:nvSpPr>
        <p:spPr>
          <a:xfrm>
            <a:off x="8437103" y="6323588"/>
            <a:ext cx="41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MENTAL NEUROPATHY</a:t>
            </a:r>
            <a:endParaRPr lang="en-IN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78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009" y="185066"/>
            <a:ext cx="11090275" cy="84733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      VASCULAR DISORDER ASSOCIATED WITH INTERNAL MALIGNANCY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50864" y="1452282"/>
            <a:ext cx="3889736" cy="4880256"/>
          </a:xfrm>
        </p:spPr>
        <p:txBody>
          <a:bodyPr>
            <a:normAutofit lnSpcReduction="10000"/>
          </a:bodyPr>
          <a:lstStyle/>
          <a:p>
            <a:pPr marL="45720"/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lgerian" pitchFamily="82" charset="0"/>
              </a:rPr>
              <a:t>RAYNAUD PHENOMENON AND DIGITAL ISCHEMIA:</a:t>
            </a:r>
          </a:p>
          <a:p>
            <a:pPr marL="45720"/>
            <a:r>
              <a:rPr lang="en-US" dirty="0">
                <a:latin typeface="Arial Black" pitchFamily="34" charset="0"/>
              </a:rPr>
              <a:t>(</a:t>
            </a:r>
            <a:r>
              <a:rPr lang="en-US" dirty="0" err="1">
                <a:latin typeface="Arial Black" pitchFamily="34" charset="0"/>
              </a:rPr>
              <a:t>Paraneoplastic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acral</a:t>
            </a:r>
            <a:r>
              <a:rPr lang="en-US" dirty="0">
                <a:latin typeface="Arial Black" pitchFamily="34" charset="0"/>
              </a:rPr>
              <a:t> vascular syndrome)</a:t>
            </a:r>
          </a:p>
          <a:p>
            <a:pPr marL="45720"/>
            <a:r>
              <a:rPr lang="en-US" dirty="0">
                <a:latin typeface="Arial Black" pitchFamily="34" charset="0"/>
              </a:rPr>
              <a:t>Solid </a:t>
            </a:r>
            <a:r>
              <a:rPr lang="en-US" dirty="0" err="1">
                <a:latin typeface="Arial Black" pitchFamily="34" charset="0"/>
              </a:rPr>
              <a:t>tumours</a:t>
            </a:r>
            <a:r>
              <a:rPr lang="en-US" dirty="0">
                <a:latin typeface="Arial Black" pitchFamily="34" charset="0"/>
              </a:rPr>
              <a:t>, </a:t>
            </a:r>
            <a:r>
              <a:rPr lang="en-US" dirty="0" err="1">
                <a:latin typeface="Arial Black" pitchFamily="34" charset="0"/>
              </a:rPr>
              <a:t>reticuloendothelial</a:t>
            </a:r>
            <a:r>
              <a:rPr lang="en-US" dirty="0">
                <a:latin typeface="Arial Black" pitchFamily="34" charset="0"/>
              </a:rPr>
              <a:t> neoplasm, polycythemia </a:t>
            </a:r>
            <a:r>
              <a:rPr lang="en-US" dirty="0" err="1">
                <a:latin typeface="Arial Black" pitchFamily="34" charset="0"/>
              </a:rPr>
              <a:t>vera</a:t>
            </a:r>
            <a:r>
              <a:rPr lang="en-US" dirty="0">
                <a:latin typeface="Arial Black" pitchFamily="34" charset="0"/>
              </a:rPr>
              <a:t> and myeloma </a:t>
            </a:r>
            <a:r>
              <a:rPr lang="en-US" dirty="0" err="1">
                <a:latin typeface="Arial Black" pitchFamily="34" charset="0"/>
              </a:rPr>
              <a:t>liinked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cryoglobulinemia</a:t>
            </a:r>
            <a:endParaRPr lang="en-US" dirty="0">
              <a:latin typeface="Arial Black" pitchFamily="34" charset="0"/>
            </a:endParaRPr>
          </a:p>
          <a:p>
            <a:pPr marL="45720"/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lgerian" pitchFamily="82" charset="0"/>
              </a:rPr>
              <a:t>ERYTHROMELALGIA</a:t>
            </a:r>
            <a:r>
              <a:rPr lang="en-US" sz="2400" dirty="0">
                <a:latin typeface="Algerian" pitchFamily="82" charset="0"/>
              </a:rPr>
              <a:t>:</a:t>
            </a:r>
          </a:p>
          <a:p>
            <a:pPr marL="45720"/>
            <a:r>
              <a:rPr lang="en-US" dirty="0">
                <a:latin typeface="Arial Black" pitchFamily="34" charset="0"/>
              </a:rPr>
              <a:t>Polycythemia </a:t>
            </a:r>
            <a:r>
              <a:rPr lang="en-US" dirty="0" err="1">
                <a:latin typeface="Arial Black" pitchFamily="34" charset="0"/>
              </a:rPr>
              <a:t>vera</a:t>
            </a:r>
            <a:r>
              <a:rPr lang="en-US" dirty="0">
                <a:latin typeface="Arial Black" pitchFamily="34" charset="0"/>
              </a:rPr>
              <a:t> or essential </a:t>
            </a:r>
            <a:r>
              <a:rPr lang="en-US" dirty="0" err="1">
                <a:latin typeface="Arial Black" pitchFamily="34" charset="0"/>
              </a:rPr>
              <a:t>thrombocythaemia</a:t>
            </a:r>
            <a:endParaRPr lang="en-US" dirty="0">
              <a:latin typeface="Arial Black" pitchFamily="34" charset="0"/>
            </a:endParaRP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28" y="4681953"/>
            <a:ext cx="2495691" cy="1650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03" y="1452282"/>
            <a:ext cx="2601619" cy="304713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1E80C1-B0F6-C227-4252-B2B97FB7A514}"/>
              </a:ext>
            </a:extLst>
          </p:cNvPr>
          <p:cNvSpPr txBox="1">
            <a:spLocks/>
          </p:cNvSpPr>
          <p:nvPr/>
        </p:nvSpPr>
        <p:spPr>
          <a:xfrm>
            <a:off x="7519815" y="1032400"/>
            <a:ext cx="4392700" cy="5640534"/>
          </a:xfrm>
          <a:prstGeom prst="rect">
            <a:avLst/>
          </a:prstGeom>
        </p:spPr>
        <p:txBody>
          <a:bodyPr vert="horz" wrap="square" lIns="0" tIns="0" rIns="0" bIns="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Algerian" pitchFamily="82" charset="0"/>
              </a:rPr>
              <a:t> </a:t>
            </a:r>
            <a:r>
              <a:rPr lang="en-US" sz="2800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lgerian" pitchFamily="82" charset="0"/>
              </a:rPr>
              <a:t>CHILblAIN</a:t>
            </a: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Algerian" pitchFamily="82" charset="0"/>
              </a:rPr>
              <a:t> LIKE LESIONS</a:t>
            </a:r>
          </a:p>
          <a:p>
            <a:pPr marL="45720"/>
            <a:r>
              <a:rPr lang="en-US" dirty="0">
                <a:latin typeface="Arial Black" pitchFamily="34" charset="0"/>
              </a:rPr>
              <a:t>  Leukemia and </a:t>
            </a:r>
            <a:r>
              <a:rPr lang="en-US" dirty="0" err="1">
                <a:latin typeface="Arial Black" pitchFamily="34" charset="0"/>
              </a:rPr>
              <a:t>myeloproliferative</a:t>
            </a:r>
            <a:r>
              <a:rPr lang="en-US" dirty="0">
                <a:latin typeface="Arial Black" pitchFamily="34" charset="0"/>
              </a:rPr>
              <a:t> disorder</a:t>
            </a:r>
          </a:p>
          <a:p>
            <a:pPr marL="45720"/>
            <a:r>
              <a:rPr lang="en-US" dirty="0">
                <a:latin typeface="Arial Black" pitchFamily="34" charset="0"/>
              </a:rPr>
              <a:t>  Persistent and refractory to calcium channel blockers</a:t>
            </a:r>
          </a:p>
          <a:p>
            <a:pPr marL="45720"/>
            <a:endParaRPr lang="en-US" dirty="0">
              <a:latin typeface="Arial Black" pitchFamily="34" charset="0"/>
            </a:endParaRPr>
          </a:p>
          <a:p>
            <a:pPr marL="45720"/>
            <a:endParaRPr lang="en-US" dirty="0">
              <a:latin typeface="Arial Black" pitchFamily="34" charset="0"/>
            </a:endParaRPr>
          </a:p>
          <a:p>
            <a:pPr marL="45720"/>
            <a:endParaRPr lang="en-US" dirty="0">
              <a:latin typeface="Arial Black" pitchFamily="34" charset="0"/>
            </a:endParaRPr>
          </a:p>
          <a:p>
            <a:pPr marL="45720"/>
            <a:endParaRPr lang="en-US" dirty="0">
              <a:latin typeface="Arial Black" pitchFamily="34" charset="0"/>
            </a:endParaRPr>
          </a:p>
          <a:p>
            <a:pPr marL="45720"/>
            <a:r>
              <a:rPr lang="en-US" dirty="0">
                <a:latin typeface="Arial Black" pitchFamily="34" charset="0"/>
              </a:rPr>
              <a:t>  </a:t>
            </a:r>
          </a:p>
          <a:p>
            <a:pPr marL="45720"/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lgerian" pitchFamily="82" charset="0"/>
              </a:rPr>
              <a:t>FLUSHING</a:t>
            </a:r>
            <a:endParaRPr lang="en-US" dirty="0"/>
          </a:p>
          <a:p>
            <a:pPr marL="331470" indent="-285750">
              <a:buFont typeface="Wingdings" pitchFamily="2" charset="2"/>
              <a:buChar char="ü"/>
            </a:pPr>
            <a:r>
              <a:rPr lang="en-US" sz="1600" dirty="0">
                <a:latin typeface="Arial Black" pitchFamily="34" charset="0"/>
              </a:rPr>
              <a:t>Carcinoid </a:t>
            </a:r>
            <a:r>
              <a:rPr lang="en-US" sz="1600" dirty="0" err="1">
                <a:latin typeface="Arial Black" pitchFamily="34" charset="0"/>
              </a:rPr>
              <a:t>tumour</a:t>
            </a:r>
            <a:endParaRPr lang="en-US" sz="1600" dirty="0">
              <a:latin typeface="Arial Black" pitchFamily="34" charset="0"/>
            </a:endParaRPr>
          </a:p>
          <a:p>
            <a:pPr marL="331470" indent="-285750">
              <a:buFont typeface="Wingdings" pitchFamily="2" charset="2"/>
              <a:buChar char="ü"/>
            </a:pPr>
            <a:r>
              <a:rPr lang="en-US" sz="1600" dirty="0" err="1">
                <a:latin typeface="Arial Black" pitchFamily="34" charset="0"/>
              </a:rPr>
              <a:t>Mastocytosis</a:t>
            </a:r>
            <a:endParaRPr lang="en-US" sz="1600" dirty="0">
              <a:latin typeface="Arial Black" pitchFamily="34" charset="0"/>
            </a:endParaRPr>
          </a:p>
          <a:p>
            <a:pPr marL="331470" indent="-285750">
              <a:buFont typeface="Wingdings" pitchFamily="2" charset="2"/>
              <a:buChar char="ü"/>
            </a:pPr>
            <a:r>
              <a:rPr lang="en-US" sz="1600" dirty="0" err="1">
                <a:latin typeface="Arial Black" pitchFamily="34" charset="0"/>
              </a:rPr>
              <a:t>Phaeochromcytoma</a:t>
            </a:r>
            <a:endParaRPr lang="en-US" sz="1600" dirty="0">
              <a:latin typeface="Arial Black" pitchFamily="34" charset="0"/>
            </a:endParaRPr>
          </a:p>
          <a:p>
            <a:pPr marL="331470" indent="-285750">
              <a:buFont typeface="Wingdings" pitchFamily="2" charset="2"/>
              <a:buChar char="ü"/>
            </a:pPr>
            <a:r>
              <a:rPr lang="en-US" sz="1600" dirty="0">
                <a:latin typeface="Arial Black" pitchFamily="34" charset="0"/>
              </a:rPr>
              <a:t>Medullary carcinoma of thyroid</a:t>
            </a:r>
          </a:p>
          <a:p>
            <a:endParaRPr lang="en-IN" sz="1600" dirty="0">
              <a:latin typeface="Arial Black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A0BEC-D2CC-857C-596E-227884C265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36161" r="19023" b="37172"/>
          <a:stretch/>
        </p:blipFill>
        <p:spPr>
          <a:xfrm>
            <a:off x="7689518" y="2507675"/>
            <a:ext cx="3055904" cy="199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21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4909" y="475818"/>
            <a:ext cx="6790765" cy="6320117"/>
          </a:xfrm>
        </p:spPr>
        <p:txBody>
          <a:bodyPr>
            <a:normAutofit/>
          </a:bodyPr>
          <a:lstStyle/>
          <a:p>
            <a:pPr marL="45720"/>
            <a:r>
              <a:rPr lang="en-US" dirty="0"/>
              <a:t>   </a:t>
            </a: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lgerian" pitchFamily="82" charset="0"/>
              </a:rPr>
              <a:t>MIGRATORY THROMBOPHLEBITIS</a:t>
            </a:r>
            <a:endParaRPr lang="en-US" dirty="0">
              <a:latin typeface="Arial Black" pitchFamily="34" charset="0"/>
            </a:endParaRPr>
          </a:p>
          <a:p>
            <a:pPr marL="45720"/>
            <a:r>
              <a:rPr lang="en-US" dirty="0">
                <a:latin typeface="Arial Black" pitchFamily="34" charset="0"/>
              </a:rPr>
              <a:t>Recurrent and migratory (Trousseau sign) </a:t>
            </a:r>
          </a:p>
          <a:p>
            <a:pPr marL="45720"/>
            <a:r>
              <a:rPr lang="en-US" dirty="0">
                <a:latin typeface="Arial Black" pitchFamily="34" charset="0"/>
              </a:rPr>
              <a:t>Pancreatic carcinoma in half of cases, stomach, colon and lung</a:t>
            </a:r>
          </a:p>
          <a:p>
            <a:pPr marL="45720"/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lgerian" pitchFamily="82" charset="0"/>
              </a:rPr>
              <a:t>DEEP VEIN THROMBOSIS</a:t>
            </a:r>
            <a:endParaRPr lang="en-US" dirty="0">
              <a:latin typeface="Arial Black" pitchFamily="34" charset="0"/>
            </a:endParaRPr>
          </a:p>
          <a:p>
            <a:pPr marL="45720"/>
            <a:r>
              <a:rPr lang="en-US" dirty="0">
                <a:latin typeface="Arial Black" pitchFamily="34" charset="0"/>
              </a:rPr>
              <a:t>Adenocarcinoma of GIT, urogenital tract, breast or lung</a:t>
            </a:r>
          </a:p>
          <a:p>
            <a:pPr marL="45720"/>
            <a:r>
              <a:rPr lang="en-US" dirty="0" err="1">
                <a:latin typeface="Arial Black" pitchFamily="34" charset="0"/>
              </a:rPr>
              <a:t>Mucin</a:t>
            </a:r>
            <a:r>
              <a:rPr lang="en-US" dirty="0">
                <a:latin typeface="Arial Black" pitchFamily="34" charset="0"/>
              </a:rPr>
              <a:t> causing non enzymatic activation of factor X to </a:t>
            </a:r>
            <a:r>
              <a:rPr lang="en-US" dirty="0" err="1">
                <a:latin typeface="Arial Black" pitchFamily="34" charset="0"/>
              </a:rPr>
              <a:t>Xa</a:t>
            </a:r>
            <a:r>
              <a:rPr lang="en-US" dirty="0">
                <a:latin typeface="Arial Black" pitchFamily="34" charset="0"/>
              </a:rPr>
              <a:t> initiating thrombotic cascade</a:t>
            </a:r>
          </a:p>
          <a:p>
            <a:pPr marL="45720"/>
            <a:r>
              <a:rPr lang="en-US" sz="2400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lgerian" pitchFamily="82" charset="0"/>
              </a:rPr>
              <a:t>Mondor</a:t>
            </a: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Algerian" pitchFamily="82" charset="0"/>
              </a:rPr>
              <a:t> disease</a:t>
            </a:r>
            <a:endParaRPr lang="en-US" dirty="0">
              <a:latin typeface="Arial Black" pitchFamily="34" charset="0"/>
            </a:endParaRPr>
          </a:p>
          <a:p>
            <a:pPr marL="45720"/>
            <a:r>
              <a:rPr lang="en-US" dirty="0">
                <a:latin typeface="Arial Black" pitchFamily="34" charset="0"/>
              </a:rPr>
              <a:t>Thrombophlebitis of thoracic or </a:t>
            </a:r>
            <a:r>
              <a:rPr lang="en-US" dirty="0" err="1">
                <a:latin typeface="Arial Black" pitchFamily="34" charset="0"/>
              </a:rPr>
              <a:t>epigastric</a:t>
            </a:r>
            <a:r>
              <a:rPr lang="en-US" dirty="0">
                <a:latin typeface="Arial Black" pitchFamily="34" charset="0"/>
              </a:rPr>
              <a:t> veins </a:t>
            </a:r>
          </a:p>
          <a:p>
            <a:pPr marL="45720"/>
            <a:r>
              <a:rPr lang="en-US" dirty="0">
                <a:latin typeface="Arial Black" pitchFamily="34" charset="0"/>
              </a:rPr>
              <a:t>Association with breast cancer</a:t>
            </a:r>
            <a:endParaRPr lang="en-IN" dirty="0">
              <a:latin typeface="Arial Black" pitchFamily="34" charset="0"/>
            </a:endParaRP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608" y="475818"/>
            <a:ext cx="3084044" cy="338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608" y="4170218"/>
            <a:ext cx="3084044" cy="234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2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483925"/>
            <a:ext cx="11090275" cy="1021796"/>
          </a:xfrm>
        </p:spPr>
        <p:txBody>
          <a:bodyPr/>
          <a:lstStyle/>
          <a:p>
            <a:r>
              <a:rPr lang="en-US" dirty="0"/>
              <a:t>TUBERCULOSIS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32347" r="10931" b="45927"/>
          <a:stretch/>
        </p:blipFill>
        <p:spPr>
          <a:xfrm>
            <a:off x="550863" y="2951272"/>
            <a:ext cx="3034146" cy="34774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" t="27879" r="16330" b="20404"/>
          <a:stretch/>
        </p:blipFill>
        <p:spPr>
          <a:xfrm>
            <a:off x="4223038" y="2881999"/>
            <a:ext cx="2313709" cy="3546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5" t="26108" r="18574" b="50493"/>
          <a:stretch/>
        </p:blipFill>
        <p:spPr>
          <a:xfrm>
            <a:off x="7213786" y="2875887"/>
            <a:ext cx="1419429" cy="3546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5" t="39596" r="8249" b="48282"/>
          <a:stretch/>
        </p:blipFill>
        <p:spPr>
          <a:xfrm>
            <a:off x="9227126" y="2981833"/>
            <a:ext cx="2105890" cy="3546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07053" y="220557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WARTY TUBERCULOSIS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720015" y="2167983"/>
            <a:ext cx="280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SCROFULODERMA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6850253" y="2060352"/>
            <a:ext cx="2403768" cy="6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LUPUS VULGARIS AT BCG SITE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9311507" y="1919677"/>
            <a:ext cx="2272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PAPULAR TUBERCULID  AFTER BCG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705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44137" y="809897"/>
            <a:ext cx="11197000" cy="5522641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2800" b="1" dirty="0">
                <a:latin typeface="Arial Black" pitchFamily="34" charset="0"/>
              </a:rPr>
              <a:t>MULTISYSTEM AND HAEMATOPOIETIC TUMOURS INVOLVING SKIN</a:t>
            </a:r>
          </a:p>
          <a:p>
            <a:endParaRPr lang="en-US" dirty="0"/>
          </a:p>
          <a:p>
            <a:r>
              <a:rPr lang="en-US" sz="2400" dirty="0">
                <a:latin typeface="Arial Black" pitchFamily="34" charset="0"/>
              </a:rPr>
              <a:t>Diagnosis can be made by histological studies from skin lesions</a:t>
            </a:r>
          </a:p>
          <a:p>
            <a:endParaRPr lang="en-US" sz="2800" dirty="0">
              <a:latin typeface="Arial Black" pitchFamily="34" charset="0"/>
            </a:endParaRP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26317" r="15069" b="44412"/>
          <a:stretch/>
        </p:blipFill>
        <p:spPr>
          <a:xfrm>
            <a:off x="1759527" y="3117273"/>
            <a:ext cx="7966364" cy="330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28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5164" r="56647" b="26497"/>
          <a:stretch/>
        </p:blipFill>
        <p:spPr>
          <a:xfrm>
            <a:off x="1025236" y="1080654"/>
            <a:ext cx="2424545" cy="2362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414" r="7800" b="43839"/>
          <a:stretch/>
        </p:blipFill>
        <p:spPr>
          <a:xfrm>
            <a:off x="3955473" y="1066800"/>
            <a:ext cx="2611582" cy="231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9" t="38182" r="12738" b="43636"/>
          <a:stretch/>
        </p:blipFill>
        <p:spPr>
          <a:xfrm>
            <a:off x="7973290" y="1226124"/>
            <a:ext cx="2147455" cy="2285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01" t="27677" r="130528" b="20606"/>
          <a:stretch/>
        </p:blipFill>
        <p:spPr>
          <a:xfrm>
            <a:off x="4641273" y="-166256"/>
            <a:ext cx="2313709" cy="3546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5" t="28283" r="3760" b="47474"/>
          <a:stretch/>
        </p:blipFill>
        <p:spPr>
          <a:xfrm>
            <a:off x="990599" y="4577086"/>
            <a:ext cx="2459182" cy="2008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4" t="22020" r="20819" b="38990"/>
          <a:stretch/>
        </p:blipFill>
        <p:spPr>
          <a:xfrm>
            <a:off x="4343400" y="4184073"/>
            <a:ext cx="2844664" cy="29125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39394" r="8249" b="38990"/>
          <a:stretch/>
        </p:blipFill>
        <p:spPr>
          <a:xfrm>
            <a:off x="7973290" y="4308765"/>
            <a:ext cx="2202873" cy="20296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7581" y="431801"/>
            <a:ext cx="245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LUPUS VULGARIS</a:t>
            </a:r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7772400" y="514867"/>
            <a:ext cx="290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TUBERCULOUS GUMMA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4216400" y="431801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LUPUS VULGARIS</a:t>
            </a:r>
            <a:endParaRPr lang="en-IN" dirty="0"/>
          </a:p>
        </p:txBody>
      </p:sp>
      <p:sp>
        <p:nvSpPr>
          <p:cNvPr id="15" name="TextBox 14"/>
          <p:cNvSpPr txBox="1"/>
          <p:nvPr/>
        </p:nvSpPr>
        <p:spPr>
          <a:xfrm>
            <a:off x="1087580" y="3551596"/>
            <a:ext cx="245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LICHEN SCROFULOSORUM</a:t>
            </a:r>
            <a:endParaRPr lang="en-IN" dirty="0"/>
          </a:p>
        </p:txBody>
      </p:sp>
      <p:sp>
        <p:nvSpPr>
          <p:cNvPr id="16" name="TextBox 15"/>
          <p:cNvSpPr txBox="1"/>
          <p:nvPr/>
        </p:nvSpPr>
        <p:spPr>
          <a:xfrm>
            <a:off x="4343400" y="3551596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PAPULONECROTIC TUBERCULID</a:t>
            </a:r>
            <a:endParaRPr lang="en-IN" dirty="0"/>
          </a:p>
        </p:txBody>
      </p:sp>
      <p:sp>
        <p:nvSpPr>
          <p:cNvPr id="17" name="TextBox 16"/>
          <p:cNvSpPr txBox="1"/>
          <p:nvPr/>
        </p:nvSpPr>
        <p:spPr>
          <a:xfrm>
            <a:off x="7569200" y="3690095"/>
            <a:ext cx="363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ERYTHEMA INDURATUM OF LEGS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43071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445809"/>
            <a:ext cx="3980177" cy="64633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SYPHILIS</a:t>
            </a:r>
            <a:r>
              <a:rPr lang="en-US" dirty="0"/>
              <a:t> 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27401" r="11522" b="52227"/>
          <a:stretch/>
        </p:blipFill>
        <p:spPr>
          <a:xfrm>
            <a:off x="621910" y="2274564"/>
            <a:ext cx="3390901" cy="3797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 t="21203" r="10494" b="52964"/>
          <a:stretch/>
        </p:blipFill>
        <p:spPr>
          <a:xfrm>
            <a:off x="4711700" y="1092199"/>
            <a:ext cx="3416300" cy="2516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t="31974" r="43827" b="50859"/>
          <a:stretch/>
        </p:blipFill>
        <p:spPr>
          <a:xfrm>
            <a:off x="8775700" y="1092199"/>
            <a:ext cx="2451100" cy="2620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35741" r="48046" b="35000"/>
          <a:stretch/>
        </p:blipFill>
        <p:spPr>
          <a:xfrm>
            <a:off x="4711700" y="4000500"/>
            <a:ext cx="2463800" cy="231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0" r="5967" b="24074"/>
          <a:stretch/>
        </p:blipFill>
        <p:spPr>
          <a:xfrm>
            <a:off x="7467600" y="4000500"/>
            <a:ext cx="4165600" cy="231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9025" y="141365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SYPHILIS- PENILE CHANCRE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5461000" y="4826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SECONDARY SYPHILIS- MACULOPAPULAR RASH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8128000" y="64643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ORAL LESIONS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86014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8" r="8280" b="48884"/>
          <a:stretch/>
        </p:blipFill>
        <p:spPr>
          <a:xfrm>
            <a:off x="661827" y="2331759"/>
            <a:ext cx="4406900" cy="4038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t="23333" r="14197" b="18518"/>
          <a:stretch/>
        </p:blipFill>
        <p:spPr>
          <a:xfrm>
            <a:off x="5738973" y="1780716"/>
            <a:ext cx="2425700" cy="469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29629" r="32922" b="29259"/>
          <a:stretch/>
        </p:blipFill>
        <p:spPr>
          <a:xfrm>
            <a:off x="8611550" y="2058709"/>
            <a:ext cx="2641514" cy="458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9393" y="997466"/>
            <a:ext cx="385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CONDYLOMATA LATA OF SECONDARY SYPHILIS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812800"/>
            <a:ext cx="398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TERTIARY SYPHILIS- GUMMA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83621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1144"/>
            <a:ext cx="11090275" cy="818265"/>
          </a:xfrm>
        </p:spPr>
        <p:txBody>
          <a:bodyPr>
            <a:normAutofit/>
          </a:bodyPr>
          <a:lstStyle/>
          <a:p>
            <a:r>
              <a:rPr lang="en-US" sz="5400" dirty="0"/>
              <a:t>HIV</a:t>
            </a:r>
            <a:endParaRPr lang="en-IN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0" t="45987" r="15381" b="35202"/>
          <a:stretch/>
        </p:blipFill>
        <p:spPr>
          <a:xfrm>
            <a:off x="419100" y="2444173"/>
            <a:ext cx="2311400" cy="3479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9" t="34074" r="19136" b="29259"/>
          <a:stretch/>
        </p:blipFill>
        <p:spPr>
          <a:xfrm>
            <a:off x="3333750" y="2501323"/>
            <a:ext cx="2324100" cy="336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40555" r="6790" b="33889"/>
          <a:stretch/>
        </p:blipFill>
        <p:spPr>
          <a:xfrm>
            <a:off x="6261100" y="2653723"/>
            <a:ext cx="2743200" cy="3270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51482" r="44649" b="36153"/>
          <a:stretch/>
        </p:blipFill>
        <p:spPr>
          <a:xfrm>
            <a:off x="9372600" y="2653724"/>
            <a:ext cx="2400300" cy="3270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968" y="1393626"/>
            <a:ext cx="2155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SEBORRHOEIC DERMATITIS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3651250" y="1564291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PLANTAR PSORIASIS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6080108" y="1855291"/>
            <a:ext cx="337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EOSINOPHILIC FOLLICULITIS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9634538" y="1854992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GRAULOMA ANNULARE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58152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6" t="50142" r="11055" b="32333"/>
          <a:stretch/>
        </p:blipFill>
        <p:spPr>
          <a:xfrm>
            <a:off x="901699" y="1841500"/>
            <a:ext cx="2578101" cy="369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35556" r="24897" b="30555"/>
          <a:stretch/>
        </p:blipFill>
        <p:spPr>
          <a:xfrm>
            <a:off x="3771900" y="1892300"/>
            <a:ext cx="2209800" cy="363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31667" r="13374" b="35556"/>
          <a:stretch/>
        </p:blipFill>
        <p:spPr>
          <a:xfrm>
            <a:off x="6184900" y="1892300"/>
            <a:ext cx="2425700" cy="363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33519" r="24897" b="39074"/>
          <a:stretch/>
        </p:blipFill>
        <p:spPr>
          <a:xfrm>
            <a:off x="8851900" y="1892300"/>
            <a:ext cx="2552700" cy="363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6000" y="825500"/>
            <a:ext cx="210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CHRONIC VERRUCOUS HERPES ZOSTER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6184900" y="825500"/>
            <a:ext cx="288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HPV- MYRMECIA OF GREAT TOE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3892550" y="825500"/>
            <a:ext cx="196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TINEA CORPORIS 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8966200" y="825500"/>
            <a:ext cx="214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NORWEGIAN SCABIES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26542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24918" r="39904" b="59451"/>
          <a:stretch/>
        </p:blipFill>
        <p:spPr>
          <a:xfrm>
            <a:off x="546100" y="2286000"/>
            <a:ext cx="3124200" cy="3403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t="53148" r="48354" b="21482"/>
          <a:stretch/>
        </p:blipFill>
        <p:spPr>
          <a:xfrm>
            <a:off x="3962400" y="2171700"/>
            <a:ext cx="2628900" cy="359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7" t="14445" r="8848" b="31481"/>
          <a:stretch/>
        </p:blipFill>
        <p:spPr>
          <a:xfrm>
            <a:off x="6794500" y="2171700"/>
            <a:ext cx="2260600" cy="375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26771" r="20782" b="55000"/>
          <a:stretch/>
        </p:blipFill>
        <p:spPr>
          <a:xfrm>
            <a:off x="9398000" y="2171700"/>
            <a:ext cx="2616200" cy="375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812801"/>
            <a:ext cx="278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CYTOMEGALOVIRUS VASCULITIS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4165600" y="711200"/>
            <a:ext cx="21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NODULAR PRURIGO LIKE ERUPTION IN CMV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 rot="10800000" flipH="1" flipV="1">
            <a:off x="6880515" y="1101600"/>
            <a:ext cx="231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CRYPTOCOCCOSIS</a:t>
            </a:r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9200271" y="1101600"/>
            <a:ext cx="3011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BACILLARY ANGIOMATOSIS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17640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35909" r="47370" b="30254"/>
          <a:stretch/>
        </p:blipFill>
        <p:spPr>
          <a:xfrm>
            <a:off x="647700" y="1358900"/>
            <a:ext cx="3124200" cy="45345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31852" r="8848" b="29073"/>
          <a:stretch/>
        </p:blipFill>
        <p:spPr>
          <a:xfrm>
            <a:off x="4051300" y="1358900"/>
            <a:ext cx="3390900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4" t="37778" r="6584" b="42963"/>
          <a:stretch/>
        </p:blipFill>
        <p:spPr>
          <a:xfrm>
            <a:off x="7658100" y="2197100"/>
            <a:ext cx="3187700" cy="289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2600" y="635000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KAPOSI SARCOMA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635000"/>
            <a:ext cx="294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SQUAMOUS CA AND MELANOMA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8082944" y="635000"/>
            <a:ext cx="233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HAIRY LEUKOPLAKIA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97695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   THANK YOU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9279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03" y="1"/>
            <a:ext cx="11090275" cy="1191490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sz="2800" dirty="0">
                <a:latin typeface="Arial Black" pitchFamily="34" charset="0"/>
              </a:rPr>
              <a:t>DIRECT TUMOUR SPREAD</a:t>
            </a:r>
            <a:endParaRPr lang="en-IN" sz="2800" dirty="0">
              <a:latin typeface="Arial Black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24066" r="1695" b="36363"/>
          <a:stretch/>
        </p:blipFill>
        <p:spPr>
          <a:xfrm>
            <a:off x="2092036" y="1419000"/>
            <a:ext cx="8548255" cy="5282852"/>
          </a:xfrm>
        </p:spPr>
      </p:pic>
    </p:spTree>
    <p:extLst>
      <p:ext uri="{BB962C8B-B14F-4D97-AF65-F5344CB8AC3E}">
        <p14:creationId xmlns:p14="http://schemas.microsoft.com/office/powerpoint/2010/main" val="293936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542" y="277090"/>
            <a:ext cx="11090275" cy="95081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GENODERMATOSES ASSOCIATED WITH INTERNAL MALIGNANCY</a:t>
            </a:r>
            <a:endParaRPr lang="en-IN" sz="2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50863" y="1427017"/>
            <a:ext cx="5170668" cy="11914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         HOWEL EVAN SYNDROME</a:t>
            </a:r>
            <a:endParaRPr lang="en-IN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dirty="0" err="1">
                <a:latin typeface="Arial Black" pitchFamily="34" charset="0"/>
              </a:rPr>
              <a:t>Palmoplantar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keratoderma</a:t>
            </a:r>
            <a:r>
              <a:rPr lang="en-US" dirty="0">
                <a:latin typeface="Arial Black" pitchFamily="34" charset="0"/>
              </a:rPr>
              <a:t> with </a:t>
            </a:r>
            <a:r>
              <a:rPr lang="en-US" dirty="0" err="1">
                <a:latin typeface="Arial Black" pitchFamily="34" charset="0"/>
              </a:rPr>
              <a:t>oesophageal</a:t>
            </a:r>
            <a:r>
              <a:rPr lang="en-US" dirty="0">
                <a:latin typeface="Arial Black" pitchFamily="34" charset="0"/>
              </a:rPr>
              <a:t> carcinoma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08913" y="1231829"/>
            <a:ext cx="5590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GORLIN SYNDROME</a:t>
            </a:r>
          </a:p>
          <a:p>
            <a:endParaRPr lang="en-US" dirty="0"/>
          </a:p>
          <a:p>
            <a:r>
              <a:rPr lang="en-US" dirty="0">
                <a:latin typeface="Arial Black" pitchFamily="34" charset="0"/>
              </a:rPr>
              <a:t>Basal cell carcinoma, mandibular </a:t>
            </a:r>
            <a:r>
              <a:rPr lang="en-US" dirty="0" err="1">
                <a:latin typeface="Arial Black" pitchFamily="34" charset="0"/>
              </a:rPr>
              <a:t>odontogenic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keratocysts</a:t>
            </a:r>
            <a:r>
              <a:rPr lang="en-US" dirty="0">
                <a:latin typeface="Arial Black" pitchFamily="34" charset="0"/>
              </a:rPr>
              <a:t>  and </a:t>
            </a:r>
            <a:r>
              <a:rPr lang="en-US" dirty="0" err="1">
                <a:latin typeface="Arial Black" pitchFamily="34" charset="0"/>
              </a:rPr>
              <a:t>dyskeratotic</a:t>
            </a:r>
            <a:r>
              <a:rPr lang="en-US" dirty="0">
                <a:latin typeface="Arial Black" pitchFamily="34" charset="0"/>
              </a:rPr>
              <a:t> pits of palms and soles</a:t>
            </a:r>
            <a:endParaRPr lang="en-IN" dirty="0">
              <a:latin typeface="Arial Black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2687782"/>
            <a:ext cx="5292434" cy="4059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7" t="23006" r="28206" b="16129"/>
          <a:stretch/>
        </p:blipFill>
        <p:spPr>
          <a:xfrm>
            <a:off x="6913418" y="2709157"/>
            <a:ext cx="4488873" cy="40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5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05343" y="373767"/>
            <a:ext cx="4125640" cy="669780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itchFamily="34" charset="0"/>
              </a:rPr>
              <a:t>   PEUTZ JEGHERS SYNDROME</a:t>
            </a:r>
            <a:endParaRPr lang="en-IN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 flipH="1" flipV="1">
            <a:off x="1153931" y="3580695"/>
            <a:ext cx="4577576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</a:t>
            </a:r>
            <a:r>
              <a:rPr lang="en-US" dirty="0">
                <a:latin typeface="Arial Black" pitchFamily="34" charset="0"/>
              </a:rPr>
              <a:t>XERODERMA PIGMENTOSA</a:t>
            </a:r>
            <a:endParaRPr lang="en-IN" dirty="0">
              <a:latin typeface="Arial Blac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30" y="799896"/>
            <a:ext cx="3576979" cy="2629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70" y="4194057"/>
            <a:ext cx="4078313" cy="2441899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E7F4A43-F6CA-52A5-0051-C4D1376F0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94" y="1601821"/>
            <a:ext cx="5373527" cy="45227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54C8BF0-8E1E-2D26-97AB-11FBCE87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572" y="231962"/>
            <a:ext cx="6552385" cy="100282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              </a:t>
            </a:r>
            <a:r>
              <a:rPr lang="en-US" sz="2000" dirty="0">
                <a:latin typeface="Arial Black" pitchFamily="34" charset="0"/>
              </a:rPr>
              <a:t>TUBEROUS SCLEROSIS COMPLEX</a:t>
            </a:r>
            <a:br>
              <a:rPr lang="en-US" sz="2000" dirty="0">
                <a:latin typeface="Arial Black" pitchFamily="34" charset="0"/>
              </a:rPr>
            </a:br>
            <a:r>
              <a:rPr lang="en-US" sz="2000" dirty="0">
                <a:latin typeface="Arial Black" pitchFamily="34" charset="0"/>
              </a:rPr>
              <a:t>                          (Bourneville disease)  </a:t>
            </a:r>
            <a:endParaRPr lang="en-IN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992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75" y="355598"/>
            <a:ext cx="6063402" cy="799964"/>
          </a:xfrm>
        </p:spPr>
        <p:txBody>
          <a:bodyPr anchor="t">
            <a:normAutofit/>
          </a:bodyPr>
          <a:lstStyle/>
          <a:p>
            <a:r>
              <a:rPr lang="en-US" sz="2000" dirty="0">
                <a:latin typeface="Arial Black" pitchFamily="34" charset="0"/>
              </a:rPr>
              <a:t>NEUROFIBROMATOSIS TYPE 1 AND 2</a:t>
            </a:r>
            <a:br>
              <a:rPr lang="en-US" sz="2000" dirty="0">
                <a:latin typeface="Arial Black" pitchFamily="34" charset="0"/>
              </a:rPr>
            </a:br>
            <a:r>
              <a:rPr lang="en-US" sz="2000" dirty="0">
                <a:latin typeface="Arial Black" pitchFamily="34" charset="0"/>
              </a:rPr>
              <a:t>       (Von Recklinghausen disease)</a:t>
            </a:r>
            <a:endParaRPr lang="en-IN" sz="2000" dirty="0">
              <a:latin typeface="Arial Black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9" y="1322603"/>
            <a:ext cx="6233867" cy="4212793"/>
          </a:xfrm>
        </p:spPr>
      </p:pic>
      <p:sp>
        <p:nvSpPr>
          <p:cNvPr id="5" name="TextBox 4"/>
          <p:cNvSpPr txBox="1"/>
          <p:nvPr/>
        </p:nvSpPr>
        <p:spPr>
          <a:xfrm>
            <a:off x="1712123" y="5856071"/>
            <a:ext cx="3960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Black" pitchFamily="34" charset="0"/>
              </a:rPr>
              <a:t>COMMONEST MALIGNANCY</a:t>
            </a:r>
            <a:r>
              <a:rPr lang="en-US" sz="1200" dirty="0"/>
              <a:t>: </a:t>
            </a:r>
          </a:p>
          <a:p>
            <a:r>
              <a:rPr lang="en-US" sz="2000" dirty="0"/>
              <a:t>Malignant </a:t>
            </a:r>
            <a:r>
              <a:rPr lang="en-US" sz="2000" dirty="0" err="1"/>
              <a:t>neurofibrosarcoma</a:t>
            </a:r>
            <a:endParaRPr lang="en-US" sz="2000" dirty="0"/>
          </a:p>
          <a:p>
            <a:r>
              <a:rPr lang="en-US" sz="1200" dirty="0">
                <a:latin typeface="Arial Black" pitchFamily="34" charset="0"/>
              </a:rPr>
              <a:t>CNS malignancy</a:t>
            </a:r>
            <a:r>
              <a:rPr lang="en-US" sz="1200" dirty="0"/>
              <a:t>: Astrocytoma</a:t>
            </a:r>
            <a:endParaRPr lang="en-IN" sz="1200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26FA494-DA6B-63E5-433A-B87A328719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31246" r="3837" b="37201"/>
          <a:stretch/>
        </p:blipFill>
        <p:spPr>
          <a:xfrm>
            <a:off x="7554803" y="1540299"/>
            <a:ext cx="4082668" cy="33553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C40F9BF-76D8-09BA-05DC-8E23404CFDAB}"/>
              </a:ext>
            </a:extLst>
          </p:cNvPr>
          <p:cNvSpPr txBox="1">
            <a:spLocks/>
          </p:cNvSpPr>
          <p:nvPr/>
        </p:nvSpPr>
        <p:spPr>
          <a:xfrm>
            <a:off x="7211962" y="284596"/>
            <a:ext cx="5407899" cy="79996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 Black" pitchFamily="34" charset="0"/>
              </a:rPr>
              <a:t>PTEN HAMARTOMA TUMOUR SYNDROME</a:t>
            </a:r>
            <a:br>
              <a:rPr lang="en-US" sz="2000" dirty="0">
                <a:latin typeface="Arial Black" pitchFamily="34" charset="0"/>
              </a:rPr>
            </a:br>
            <a:r>
              <a:rPr lang="en-US" sz="2000" dirty="0">
                <a:latin typeface="Arial Black" pitchFamily="34" charset="0"/>
              </a:rPr>
              <a:t>              (COWDEN DISEASE)    </a:t>
            </a:r>
            <a:r>
              <a:rPr lang="en-US" sz="2800" dirty="0">
                <a:latin typeface="Arial Black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97187-0678-B46D-0BF0-9B25C0D65A3D}"/>
              </a:ext>
            </a:extLst>
          </p:cNvPr>
          <p:cNvSpPr txBox="1"/>
          <p:nvPr/>
        </p:nvSpPr>
        <p:spPr>
          <a:xfrm>
            <a:off x="7789371" y="5028225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</a:t>
            </a:r>
            <a:r>
              <a:rPr lang="en-US" sz="2000" dirty="0">
                <a:latin typeface="Arial Black" pitchFamily="34" charset="0"/>
              </a:rPr>
              <a:t>ASSOCIATION</a:t>
            </a:r>
          </a:p>
          <a:p>
            <a:r>
              <a:rPr lang="en-US" sz="1600" dirty="0">
                <a:latin typeface="Arial Black" pitchFamily="34" charset="0"/>
              </a:rPr>
              <a:t>      Breast, thyroid carcinoma</a:t>
            </a:r>
            <a:endParaRPr lang="en-IN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065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17" y="291334"/>
            <a:ext cx="11415765" cy="18415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                          MULTIPLE ENDOCRINE NEOPLASIA</a:t>
            </a:r>
            <a:br>
              <a:rPr lang="en-US" sz="2800" dirty="0">
                <a:latin typeface="Arial Black" pitchFamily="34" charset="0"/>
              </a:rPr>
            </a:br>
            <a:br>
              <a:rPr lang="en-US" sz="2800" dirty="0">
                <a:latin typeface="Arial Black" pitchFamily="34" charset="0"/>
              </a:rPr>
            </a:br>
            <a:r>
              <a:rPr lang="en-US" sz="2000" dirty="0">
                <a:latin typeface="Arial Black" pitchFamily="34" charset="0"/>
              </a:rPr>
              <a:t>Type 1   ( </a:t>
            </a:r>
            <a:r>
              <a:rPr lang="en-US" sz="2000" dirty="0" err="1">
                <a:latin typeface="Arial Black" pitchFamily="34" charset="0"/>
              </a:rPr>
              <a:t>Wermer</a:t>
            </a:r>
            <a:r>
              <a:rPr lang="en-US" sz="2000" dirty="0">
                <a:latin typeface="Arial Black" pitchFamily="34" charset="0"/>
              </a:rPr>
              <a:t> syndrome)- </a:t>
            </a:r>
            <a:r>
              <a:rPr lang="en-US" sz="2000" dirty="0" err="1">
                <a:latin typeface="Arial Black" pitchFamily="34" charset="0"/>
              </a:rPr>
              <a:t>Angiofibromas</a:t>
            </a:r>
            <a:r>
              <a:rPr lang="en-US" sz="2000" dirty="0">
                <a:latin typeface="Arial Black" pitchFamily="34" charset="0"/>
              </a:rPr>
              <a:t>, </a:t>
            </a:r>
            <a:r>
              <a:rPr lang="en-US" sz="2000" dirty="0" err="1">
                <a:latin typeface="Arial Black" pitchFamily="34" charset="0"/>
              </a:rPr>
              <a:t>lipomas</a:t>
            </a:r>
            <a:r>
              <a:rPr lang="en-US" sz="2000" dirty="0">
                <a:latin typeface="Arial Black" pitchFamily="34" charset="0"/>
              </a:rPr>
              <a:t> and </a:t>
            </a:r>
            <a:r>
              <a:rPr lang="en-US" sz="2000" dirty="0" err="1">
                <a:latin typeface="Arial Black" pitchFamily="34" charset="0"/>
              </a:rPr>
              <a:t>caféu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lait</a:t>
            </a:r>
            <a:r>
              <a:rPr lang="en-US" sz="2000" dirty="0">
                <a:latin typeface="Arial Black" pitchFamily="34" charset="0"/>
              </a:rPr>
              <a:t> spots</a:t>
            </a:r>
            <a:br>
              <a:rPr lang="en-US" sz="2000" dirty="0">
                <a:latin typeface="Arial Black" pitchFamily="34" charset="0"/>
              </a:rPr>
            </a:br>
            <a:r>
              <a:rPr lang="en-US" sz="2000" dirty="0">
                <a:latin typeface="Arial Black" pitchFamily="34" charset="0"/>
              </a:rPr>
              <a:t>Type 2A ( </a:t>
            </a:r>
            <a:r>
              <a:rPr lang="en-US" sz="2000" dirty="0" err="1">
                <a:latin typeface="Arial Black" pitchFamily="34" charset="0"/>
              </a:rPr>
              <a:t>Sipple</a:t>
            </a:r>
            <a:r>
              <a:rPr lang="en-US" sz="2000" dirty="0">
                <a:latin typeface="Arial Black" pitchFamily="34" charset="0"/>
              </a:rPr>
              <a:t> syndrome) –  No </a:t>
            </a:r>
            <a:r>
              <a:rPr lang="en-US" sz="2000" dirty="0" err="1">
                <a:latin typeface="Arial Black" pitchFamily="34" charset="0"/>
              </a:rPr>
              <a:t>lipomas</a:t>
            </a:r>
            <a:r>
              <a:rPr lang="en-US" sz="2000" dirty="0">
                <a:latin typeface="Arial Black" pitchFamily="34" charset="0"/>
              </a:rPr>
              <a:t> or mucosal neuromas </a:t>
            </a:r>
            <a:br>
              <a:rPr lang="en-US" sz="2000" dirty="0">
                <a:latin typeface="Arial Black" pitchFamily="34" charset="0"/>
              </a:rPr>
            </a:br>
            <a:r>
              <a:rPr lang="en-US" sz="2000" dirty="0">
                <a:latin typeface="Arial Black" pitchFamily="34" charset="0"/>
              </a:rPr>
              <a:t>Type 2B –                                 </a:t>
            </a:r>
            <a:r>
              <a:rPr lang="en-US" sz="2000" dirty="0" err="1">
                <a:latin typeface="Arial Black" pitchFamily="34" charset="0"/>
              </a:rPr>
              <a:t>Mucoasal</a:t>
            </a:r>
            <a:r>
              <a:rPr lang="en-US" sz="2000" dirty="0">
                <a:latin typeface="Arial Black" pitchFamily="34" charset="0"/>
              </a:rPr>
              <a:t> neuromas</a:t>
            </a:r>
            <a:endParaRPr lang="en-IN" sz="20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59176" y="2472450"/>
            <a:ext cx="5392737" cy="469319"/>
          </a:xfrm>
        </p:spPr>
        <p:txBody>
          <a:bodyPr/>
          <a:lstStyle/>
          <a:p>
            <a:r>
              <a:rPr lang="en-US" dirty="0">
                <a:latin typeface="Arial Black" pitchFamily="34" charset="0"/>
              </a:rPr>
              <a:t>                           Type 2 A</a:t>
            </a:r>
            <a:endParaRPr lang="en-IN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40088" y="2248921"/>
            <a:ext cx="345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</a:t>
            </a:r>
            <a:r>
              <a:rPr lang="en-US" dirty="0">
                <a:latin typeface="Arial Black" pitchFamily="34" charset="0"/>
              </a:rPr>
              <a:t>Type 2 B</a:t>
            </a:r>
            <a:endParaRPr lang="en-IN" dirty="0">
              <a:latin typeface="Arial Black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8" y="3149927"/>
            <a:ext cx="4277365" cy="2738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34" y="5362198"/>
            <a:ext cx="3571875" cy="1285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34" y="2846406"/>
            <a:ext cx="4154600" cy="228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7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483925"/>
            <a:ext cx="11090275" cy="861549"/>
          </a:xfrm>
        </p:spPr>
        <p:txBody>
          <a:bodyPr>
            <a:normAutofit/>
          </a:bodyPr>
          <a:lstStyle/>
          <a:p>
            <a:r>
              <a:rPr lang="en-US" dirty="0"/>
              <a:t>         </a:t>
            </a:r>
            <a:r>
              <a:rPr lang="en-US" sz="2800" dirty="0">
                <a:latin typeface="Arial Black" pitchFamily="34" charset="0"/>
              </a:rPr>
              <a:t>CARNEY COMPLEX/MYXOMA SYNDROME</a:t>
            </a:r>
            <a:endParaRPr lang="en-IN" sz="2800" dirty="0"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17107524"/>
              </p:ext>
            </p:extLst>
          </p:nvPr>
        </p:nvGraphicFramePr>
        <p:xfrm>
          <a:off x="535576" y="1776549"/>
          <a:ext cx="8234349" cy="4555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/>
          <a:stretch/>
        </p:blipFill>
        <p:spPr>
          <a:xfrm>
            <a:off x="4914929" y="1590450"/>
            <a:ext cx="6667472" cy="487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88677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97783A8-901D-4F73-81D7-AA6841BEB3D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2F49CD38-5B57-4682-9FCE-B9174068D0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342EE1-43E5-4AFB-895D-B61B9656DC14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3DFloatVTI</Template>
  <TotalTime>9339</TotalTime>
  <Words>1199</Words>
  <Application>Microsoft Office PowerPoint</Application>
  <PresentationFormat>Widescreen</PresentationFormat>
  <Paragraphs>222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3DFloatVTI</vt:lpstr>
      <vt:lpstr>               BY 3RD MEDICAL UNIT   CHIEF  DR. DAVID PRADEEP KUMAR MD MRCP   ASST PROFS:   DR. RAMKUMAR MD                         DR. NASEEMA BANU MD                         DR. NABIL FAYAS MD   PRESENTOR: DR. SNEHA SRINIVASAN</vt:lpstr>
      <vt:lpstr>PowerPoint Presentation</vt:lpstr>
      <vt:lpstr>PowerPoint Presentation</vt:lpstr>
      <vt:lpstr>                      DIRECT TUMOUR SPREAD</vt:lpstr>
      <vt:lpstr>GENODERMATOSES ASSOCIATED WITH INTERNAL MALIGNANCY</vt:lpstr>
      <vt:lpstr>              TUBEROUS SCLEROSIS COMPLEX                           (Bourneville disease)  </vt:lpstr>
      <vt:lpstr>NEUROFIBROMATOSIS TYPE 1 AND 2        (Von Recklinghausen disease)</vt:lpstr>
      <vt:lpstr>                          MULTIPLE ENDOCRINE NEOPLASIA  Type 1   ( Wermer syndrome)- Angiofibromas, lipomas and caféu lait spots Type 2A ( Sipple syndrome) –  No lipomas or mucosal neuromas  Type 2B –                                 Mucoasal neuromas</vt:lpstr>
      <vt:lpstr>         CARNEY COMPLEX/MYXOMA SYNDROME</vt:lpstr>
      <vt:lpstr>IMMUNODEFICIENCY AND NEOPLASIA SYNDROMES</vt:lpstr>
      <vt:lpstr>  PARANEOPLASTIC SKIN MANIFESTATIONS IN MALIGNANCY </vt:lpstr>
      <vt:lpstr>ACANTHOSIS NIGRICANS</vt:lpstr>
      <vt:lpstr>                     ACANTHOSIS PALMARIS</vt:lpstr>
      <vt:lpstr>                       SIGN OF LESER TRELAT</vt:lpstr>
      <vt:lpstr>                FLORID CUTANEOUS PAPILLOMATOSIS</vt:lpstr>
      <vt:lpstr> </vt:lpstr>
      <vt:lpstr>                 HAIR, NAIL AND SKIN APPENDAGES</vt:lpstr>
      <vt:lpstr>                          HYPERHIDROSIS</vt:lpstr>
      <vt:lpstr>DERMATOSIS ASSOCIATED WITH INTERNAL MALIGNANCY</vt:lpstr>
      <vt:lpstr>                   MIGRATORY ERYTHEMAS</vt:lpstr>
      <vt:lpstr>PowerPoint Presentation</vt:lpstr>
      <vt:lpstr>                               DERMATOMYOSITIS</vt:lpstr>
      <vt:lpstr>           FASCITIS AND PANNICULITIS SYNDROME</vt:lpstr>
      <vt:lpstr>PowerPoint Presentation</vt:lpstr>
      <vt:lpstr> BULLOUS DISORDER ASSOCIATED WITH INTERNAL MALIGNANCY</vt:lpstr>
      <vt:lpstr>                Other dermatological disorders</vt:lpstr>
      <vt:lpstr>      VASCULAR DISORDER ASSOCIATED WITH INTERNAL MALIGNANCY</vt:lpstr>
      <vt:lpstr>PowerPoint Presentation</vt:lpstr>
      <vt:lpstr>TUBERCULOSIS</vt:lpstr>
      <vt:lpstr>PowerPoint Presentation</vt:lpstr>
      <vt:lpstr>SYPHILIS </vt:lpstr>
      <vt:lpstr>PowerPoint Presentation</vt:lpstr>
      <vt:lpstr>HIV</vt:lpstr>
      <vt:lpstr>PowerPoint Presentation</vt:lpstr>
      <vt:lpstr>PowerPoint Presentation</vt:lpstr>
      <vt:lpstr>PowerPoint Presentation</vt:lpstr>
      <vt:lpstr>   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user</dc:creator>
  <cp:lastModifiedBy>Nabil Fayaz</cp:lastModifiedBy>
  <cp:revision>53</cp:revision>
  <dcterms:created xsi:type="dcterms:W3CDTF">2023-12-19T21:03:45Z</dcterms:created>
  <dcterms:modified xsi:type="dcterms:W3CDTF">2024-07-25T13:27:03Z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