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7" r:id="rId10"/>
    <p:sldId id="268" r:id="rId11"/>
    <p:sldId id="264" r:id="rId12"/>
    <p:sldId id="265" r:id="rId13"/>
    <p:sldId id="290" r:id="rId14"/>
    <p:sldId id="271" r:id="rId15"/>
    <p:sldId id="281" r:id="rId16"/>
    <p:sldId id="283" r:id="rId17"/>
    <p:sldId id="282" r:id="rId18"/>
    <p:sldId id="270" r:id="rId19"/>
    <p:sldId id="272" r:id="rId20"/>
    <p:sldId id="284" r:id="rId21"/>
    <p:sldId id="285" r:id="rId22"/>
    <p:sldId id="286" r:id="rId23"/>
    <p:sldId id="276" r:id="rId24"/>
    <p:sldId id="287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87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041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4116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881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1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840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744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2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5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AAD347D-5ACD-4C99-B74B-A9C85AD731AF}" type="datetimeFigureOut">
              <a:rPr lang="en-US" smtClean="0"/>
              <a:t>3/2/2025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990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50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9072-193C-50B0-1100-8D4DC3DBB2C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99920" y="631825"/>
            <a:ext cx="6926580" cy="498475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CLINICO PATHOLOGICAL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6AA5B-BB38-70D2-8740-B07AD54E505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72560" y="3459163"/>
            <a:ext cx="7305040" cy="2209800"/>
          </a:xfrm>
        </p:spPr>
        <p:txBody>
          <a:bodyPr>
            <a:normAutofit/>
          </a:bodyPr>
          <a:lstStyle/>
          <a:p>
            <a:pPr algn="r"/>
            <a:r>
              <a:rPr lang="en-IN" b="1" dirty="0"/>
              <a:t>                                              4 TH MEDICAL UNIT</a:t>
            </a:r>
          </a:p>
          <a:p>
            <a:pPr algn="r"/>
            <a:r>
              <a:rPr lang="en-IN" b="1" dirty="0"/>
              <a:t>                            PROFESSOR: DR.S.PEER MOHAMED M.D.,</a:t>
            </a:r>
          </a:p>
          <a:p>
            <a:pPr algn="r"/>
            <a:r>
              <a:rPr lang="en-IN" b="1" dirty="0"/>
              <a:t>                            ASST PROFs: DR.M.SATHEESH KUMAR M.D.,</a:t>
            </a:r>
          </a:p>
          <a:p>
            <a:pPr algn="r"/>
            <a:r>
              <a:rPr lang="en-IN" b="1" dirty="0"/>
              <a:t>                                                 DR.C.VIGNESH M.D.,</a:t>
            </a:r>
          </a:p>
          <a:p>
            <a:pPr algn="r"/>
            <a:r>
              <a:rPr lang="en-IN" b="1" dirty="0"/>
              <a:t>                                                        DR.V.P.PRIYA M.D.</a:t>
            </a:r>
          </a:p>
        </p:txBody>
      </p:sp>
    </p:spTree>
    <p:extLst>
      <p:ext uri="{BB962C8B-B14F-4D97-AF65-F5344CB8AC3E}">
        <p14:creationId xmlns:p14="http://schemas.microsoft.com/office/powerpoint/2010/main" val="2985323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E8882F-9DE0-A3CE-22CD-C7C183EFB6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41" t="5878" r="17748" b="45940"/>
          <a:stretch/>
        </p:blipFill>
        <p:spPr>
          <a:xfrm>
            <a:off x="6404788" y="1776844"/>
            <a:ext cx="3529781" cy="3304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D5CA04-D7E5-DFCB-DFF9-DC21DFC00A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271" b="30537"/>
          <a:stretch/>
        </p:blipFill>
        <p:spPr>
          <a:xfrm>
            <a:off x="1566371" y="1388588"/>
            <a:ext cx="3261268" cy="38448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955CA9-7734-23EF-4B37-D7E68B672759}"/>
              </a:ext>
            </a:extLst>
          </p:cNvPr>
          <p:cNvSpPr/>
          <p:nvPr/>
        </p:nvSpPr>
        <p:spPr>
          <a:xfrm>
            <a:off x="1633677" y="3045541"/>
            <a:ext cx="1276672" cy="38345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6C7C60-4074-2BAE-7DF6-36227185A14F}"/>
              </a:ext>
            </a:extLst>
          </p:cNvPr>
          <p:cNvSpPr/>
          <p:nvPr/>
        </p:nvSpPr>
        <p:spPr>
          <a:xfrm>
            <a:off x="7374195" y="2261419"/>
            <a:ext cx="1248696" cy="33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2236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499BA-6CBB-91E4-89B6-221CD74C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73F23-E012-1604-4F6F-3A2F4BA7A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BP- 100/60 mmHg</a:t>
            </a:r>
          </a:p>
          <a:p>
            <a:r>
              <a:rPr lang="en-IN" dirty="0"/>
              <a:t>PR-  84/min, regular rhythm , </a:t>
            </a:r>
          </a:p>
          <a:p>
            <a:r>
              <a:rPr lang="en-IN" dirty="0"/>
              <a:t>        normal volume and character, </a:t>
            </a:r>
          </a:p>
          <a:p>
            <a:r>
              <a:rPr lang="en-IN" dirty="0"/>
              <a:t>        felt equally in all palpable peripheral vessels,</a:t>
            </a:r>
          </a:p>
          <a:p>
            <a:r>
              <a:rPr lang="en-IN" dirty="0"/>
              <a:t>         no radio radial and radio femoral delay</a:t>
            </a:r>
          </a:p>
          <a:p>
            <a:r>
              <a:rPr lang="en-IN" dirty="0"/>
              <a:t>RR- 12/min</a:t>
            </a:r>
          </a:p>
          <a:p>
            <a:r>
              <a:rPr lang="en-IN" dirty="0"/>
              <a:t>SPO2- 99% RA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349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DE8C-FD70-FCF3-8EFE-502A48B2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SYSTEMIC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72206-092E-778D-66E3-7E390C42C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CVS- S1 S2 +, No murmurs</a:t>
            </a:r>
          </a:p>
          <a:p>
            <a:r>
              <a:rPr lang="en-IN" dirty="0"/>
              <a:t>RS- BAE+, NVBS, No added sounds</a:t>
            </a:r>
          </a:p>
          <a:p>
            <a:r>
              <a:rPr lang="en-IN" dirty="0"/>
              <a:t>ORAL CAVITY – Floor of mouth normal</a:t>
            </a:r>
          </a:p>
          <a:p>
            <a:r>
              <a:rPr lang="en-IN" dirty="0"/>
              <a:t>                            Bilateral tonsillar enlargement +</a:t>
            </a:r>
          </a:p>
          <a:p>
            <a:r>
              <a:rPr lang="en-IN" dirty="0"/>
              <a:t>P/A- Soft, BS+, No palpable organomegaly</a:t>
            </a:r>
          </a:p>
          <a:p>
            <a:r>
              <a:rPr lang="en-IN" dirty="0"/>
              <a:t>CNS- NFND</a:t>
            </a:r>
          </a:p>
          <a:p>
            <a:r>
              <a:rPr lang="en-IN" dirty="0"/>
              <a:t>Fundus – normal</a:t>
            </a:r>
          </a:p>
        </p:txBody>
      </p:sp>
    </p:spTree>
    <p:extLst>
      <p:ext uri="{BB962C8B-B14F-4D97-AF65-F5344CB8AC3E}">
        <p14:creationId xmlns:p14="http://schemas.microsoft.com/office/powerpoint/2010/main" val="1904682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C2EBE-1E6B-4469-00AE-53E060D3F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2708-237F-E843-8147-A502B8F8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INVESTIGATIONS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B04BEDF-D365-F1F7-217E-5BBF1C2B6CA5}"/>
              </a:ext>
            </a:extLst>
          </p:cNvPr>
          <p:cNvGraphicFramePr>
            <a:graphicFrameLocks noGrp="1"/>
          </p:cNvGraphicFramePr>
          <p:nvPr/>
        </p:nvGraphicFramePr>
        <p:xfrm>
          <a:off x="832465" y="2192594"/>
          <a:ext cx="3916516" cy="343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258">
                  <a:extLst>
                    <a:ext uri="{9D8B030D-6E8A-4147-A177-3AD203B41FA5}">
                      <a16:colId xmlns:a16="http://schemas.microsoft.com/office/drawing/2014/main" val="2799160970"/>
                    </a:ext>
                  </a:extLst>
                </a:gridCol>
                <a:gridCol w="1958258">
                  <a:extLst>
                    <a:ext uri="{9D8B030D-6E8A-4147-A177-3AD203B41FA5}">
                      <a16:colId xmlns:a16="http://schemas.microsoft.com/office/drawing/2014/main" val="3187523096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r>
                        <a:rPr lang="en-IN" dirty="0"/>
                        <a:t>CBC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10/1/25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607367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r>
                        <a:rPr lang="en-IN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0587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r>
                        <a:rPr lang="en-IN" dirty="0"/>
                        <a:t>RBC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598259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r>
                        <a:rPr lang="en-IN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086675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r>
                        <a:rPr lang="en-IN" dirty="0"/>
                        <a:t>MCV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55713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r>
                        <a:rPr lang="en-IN" dirty="0"/>
                        <a:t>MCHC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061904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r>
                        <a:rPr lang="en-IN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1,80,000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495742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1F98E-CD4C-BD0D-02D5-5F4B25393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E8D0464-616E-676D-0435-02924091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8" t="65770"/>
          <a:stretch/>
        </p:blipFill>
        <p:spPr>
          <a:xfrm>
            <a:off x="7443021" y="4050156"/>
            <a:ext cx="3341410" cy="181893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4F68739-50CF-B4FC-63D2-7DBCF5DB11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976"/>
          <a:stretch/>
        </p:blipFill>
        <p:spPr>
          <a:xfrm>
            <a:off x="7443021" y="457229"/>
            <a:ext cx="3341410" cy="35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75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F7D2F2-669A-0C66-11FE-AD413316B7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122327"/>
              </p:ext>
            </p:extLst>
          </p:nvPr>
        </p:nvGraphicFramePr>
        <p:xfrm>
          <a:off x="1260628" y="540775"/>
          <a:ext cx="3262210" cy="554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105">
                  <a:extLst>
                    <a:ext uri="{9D8B030D-6E8A-4147-A177-3AD203B41FA5}">
                      <a16:colId xmlns:a16="http://schemas.microsoft.com/office/drawing/2014/main" val="1682023039"/>
                    </a:ext>
                  </a:extLst>
                </a:gridCol>
                <a:gridCol w="1631105">
                  <a:extLst>
                    <a:ext uri="{9D8B030D-6E8A-4147-A177-3AD203B41FA5}">
                      <a16:colId xmlns:a16="http://schemas.microsoft.com/office/drawing/2014/main" val="64232793"/>
                    </a:ext>
                  </a:extLst>
                </a:gridCol>
              </a:tblGrid>
              <a:tr h="504126">
                <a:tc>
                  <a:txBody>
                    <a:bodyPr/>
                    <a:lstStyle/>
                    <a:p>
                      <a:r>
                        <a:rPr lang="en-IN" dirty="0"/>
                        <a:t>INVS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10/1/25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238835"/>
                  </a:ext>
                </a:extLst>
              </a:tr>
              <a:tr h="504126">
                <a:tc>
                  <a:txBody>
                    <a:bodyPr/>
                    <a:lstStyle/>
                    <a:p>
                      <a:r>
                        <a:rPr lang="en-IN" dirty="0"/>
                        <a:t>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14518"/>
                  </a:ext>
                </a:extLst>
              </a:tr>
              <a:tr h="504126">
                <a:tc>
                  <a:txBody>
                    <a:bodyPr/>
                    <a:lstStyle/>
                    <a:p>
                      <a:r>
                        <a:rPr lang="en-IN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826506"/>
                  </a:ext>
                </a:extLst>
              </a:tr>
              <a:tr h="504126">
                <a:tc>
                  <a:txBody>
                    <a:bodyPr/>
                    <a:lstStyle/>
                    <a:p>
                      <a:r>
                        <a:rPr lang="en-IN" dirty="0"/>
                        <a:t>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537850"/>
                  </a:ext>
                </a:extLst>
              </a:tr>
              <a:tr h="504126">
                <a:tc>
                  <a:txBody>
                    <a:bodyPr/>
                    <a:lstStyle/>
                    <a:p>
                      <a:r>
                        <a:rPr lang="en-IN" dirty="0"/>
                        <a:t>Total Bilirubin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19067"/>
                  </a:ext>
                </a:extLst>
              </a:tr>
              <a:tr h="504126">
                <a:tc>
                  <a:txBody>
                    <a:bodyPr/>
                    <a:lstStyle/>
                    <a:p>
                      <a:r>
                        <a:rPr lang="en-IN" dirty="0"/>
                        <a:t>SGOT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341099"/>
                  </a:ext>
                </a:extLst>
              </a:tr>
              <a:tr h="504126">
                <a:tc>
                  <a:txBody>
                    <a:bodyPr/>
                    <a:lstStyle/>
                    <a:p>
                      <a:r>
                        <a:rPr lang="en-IN" dirty="0"/>
                        <a:t>SGPT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443956"/>
                  </a:ext>
                </a:extLst>
              </a:tr>
              <a:tr h="504126">
                <a:tc>
                  <a:txBody>
                    <a:bodyPr/>
                    <a:lstStyle/>
                    <a:p>
                      <a:r>
                        <a:rPr lang="en-IN" dirty="0"/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291775"/>
                  </a:ext>
                </a:extLst>
              </a:tr>
              <a:tr h="504126">
                <a:tc>
                  <a:txBody>
                    <a:bodyPr/>
                    <a:lstStyle/>
                    <a:p>
                      <a:r>
                        <a:rPr lang="en-IN" dirty="0"/>
                        <a:t>TOTAL 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449202"/>
                  </a:ext>
                </a:extLst>
              </a:tr>
              <a:tr h="504126">
                <a:tc>
                  <a:txBody>
                    <a:bodyPr/>
                    <a:lstStyle/>
                    <a:p>
                      <a:r>
                        <a:rPr lang="en-IN" dirty="0"/>
                        <a:t>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864056"/>
                  </a:ext>
                </a:extLst>
              </a:tr>
              <a:tr h="504126">
                <a:tc>
                  <a:txBody>
                    <a:bodyPr/>
                    <a:lstStyle/>
                    <a:p>
                      <a:r>
                        <a:rPr lang="en-IN" dirty="0"/>
                        <a:t>GLOBULIN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97736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711BD5-4F2D-8C5B-06F4-733F5A2A9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037336"/>
              </p:ext>
            </p:extLst>
          </p:nvPr>
        </p:nvGraphicFramePr>
        <p:xfrm>
          <a:off x="5869858" y="540775"/>
          <a:ext cx="4041058" cy="462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122">
                  <a:extLst>
                    <a:ext uri="{9D8B030D-6E8A-4147-A177-3AD203B41FA5}">
                      <a16:colId xmlns:a16="http://schemas.microsoft.com/office/drawing/2014/main" val="2954105098"/>
                    </a:ext>
                  </a:extLst>
                </a:gridCol>
                <a:gridCol w="2113936">
                  <a:extLst>
                    <a:ext uri="{9D8B030D-6E8A-4147-A177-3AD203B41FA5}">
                      <a16:colId xmlns:a16="http://schemas.microsoft.com/office/drawing/2014/main" val="3353601928"/>
                    </a:ext>
                  </a:extLst>
                </a:gridCol>
              </a:tblGrid>
              <a:tr h="577645">
                <a:tc>
                  <a:txBody>
                    <a:bodyPr/>
                    <a:lstStyle/>
                    <a:p>
                      <a:r>
                        <a:rPr lang="en-IN" dirty="0"/>
                        <a:t>INVS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10/1/25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038671"/>
                  </a:ext>
                </a:extLst>
              </a:tr>
              <a:tr h="577645">
                <a:tc>
                  <a:txBody>
                    <a:bodyPr/>
                    <a:lstStyle/>
                    <a:p>
                      <a:r>
                        <a:rPr lang="en-IN" dirty="0" err="1"/>
                        <a:t>Sr.CALCIUM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543013"/>
                  </a:ext>
                </a:extLst>
              </a:tr>
              <a:tr h="577645">
                <a:tc>
                  <a:txBody>
                    <a:bodyPr/>
                    <a:lstStyle/>
                    <a:p>
                      <a:r>
                        <a:rPr lang="en-IN" dirty="0"/>
                        <a:t>Sr.NA+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781617"/>
                  </a:ext>
                </a:extLst>
              </a:tr>
              <a:tr h="577645">
                <a:tc>
                  <a:txBody>
                    <a:bodyPr/>
                    <a:lstStyle/>
                    <a:p>
                      <a:r>
                        <a:rPr lang="en-IN" dirty="0" err="1"/>
                        <a:t>Sr.K</a:t>
                      </a:r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36240"/>
                  </a:ext>
                </a:extLst>
              </a:tr>
              <a:tr h="577645">
                <a:tc>
                  <a:txBody>
                    <a:bodyPr/>
                    <a:lstStyle/>
                    <a:p>
                      <a:r>
                        <a:rPr lang="en-IN" dirty="0"/>
                        <a:t>ESR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173140"/>
                  </a:ext>
                </a:extLst>
              </a:tr>
              <a:tr h="577645">
                <a:tc>
                  <a:txBody>
                    <a:bodyPr/>
                    <a:lstStyle/>
                    <a:p>
                      <a:r>
                        <a:rPr lang="en-IN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098289"/>
                  </a:ext>
                </a:extLst>
              </a:tr>
              <a:tr h="577645">
                <a:tc>
                  <a:txBody>
                    <a:bodyPr/>
                    <a:lstStyle/>
                    <a:p>
                      <a:r>
                        <a:rPr lang="en-US" dirty="0"/>
                        <a:t>Sr. URIC ACID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8.1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074914"/>
                  </a:ext>
                </a:extLst>
              </a:tr>
              <a:tr h="577645">
                <a:tc>
                  <a:txBody>
                    <a:bodyPr/>
                    <a:lstStyle/>
                    <a:p>
                      <a:r>
                        <a:rPr lang="en-US" dirty="0"/>
                        <a:t>TSH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4.06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4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114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355C7-075D-C6F8-14C0-10EDCE14D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 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          VCTC - NEGATIVE</a:t>
            </a:r>
          </a:p>
          <a:p>
            <a:r>
              <a:rPr lang="en-IN" dirty="0"/>
              <a:t>          </a:t>
            </a:r>
            <a:r>
              <a:rPr lang="en-IN" dirty="0" err="1"/>
              <a:t>HbsAg</a:t>
            </a:r>
            <a:r>
              <a:rPr lang="en-IN" dirty="0"/>
              <a:t> -Negative</a:t>
            </a:r>
          </a:p>
          <a:p>
            <a:r>
              <a:rPr lang="en-IN" dirty="0"/>
              <a:t>          </a:t>
            </a:r>
            <a:r>
              <a:rPr lang="en-IN" dirty="0" err="1"/>
              <a:t>AntiHCV</a:t>
            </a:r>
            <a:r>
              <a:rPr lang="en-IN" dirty="0"/>
              <a:t> Ab - Negative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4415AA-B771-F95B-1B28-7532DBAA9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144544"/>
              </p:ext>
            </p:extLst>
          </p:nvPr>
        </p:nvGraphicFramePr>
        <p:xfrm>
          <a:off x="1855019" y="2391150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931457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9034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URINE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64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URINE 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73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URINE 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99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URINE DEPOSITS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1-2 PUS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94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55DA-B3BB-948E-C1AD-0EE9E90B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ECG: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44E48-8FCD-7695-0E09-E1B3E0869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90/min</a:t>
            </a:r>
            <a:r>
              <a:rPr lang="en-IN" dirty="0"/>
              <a:t>,</a:t>
            </a:r>
          </a:p>
          <a:p>
            <a:pPr marL="0" indent="0">
              <a:buNone/>
            </a:pPr>
            <a:r>
              <a:rPr lang="en-IN" dirty="0"/>
              <a:t>     Normal sinus rhythm,</a:t>
            </a:r>
          </a:p>
          <a:p>
            <a:pPr marL="0" indent="0">
              <a:buNone/>
            </a:pPr>
            <a:r>
              <a:rPr lang="en-IN" dirty="0"/>
              <a:t>     No ST- T changes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4400" dirty="0"/>
              <a:t> ECHO:</a:t>
            </a: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        NORMAL STUDY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1CF075-6FBD-C13F-1C1C-8182BE3042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2" r="9802" b="7977"/>
          <a:stretch/>
        </p:blipFill>
        <p:spPr>
          <a:xfrm rot="16200000">
            <a:off x="6893649" y="-431093"/>
            <a:ext cx="2820708" cy="40227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C6747B-D161-4EE2-BDF4-5FBE4C4CA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303" y="3207145"/>
            <a:ext cx="3944055" cy="29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05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6C88-6E31-85CA-D647-558BC2B8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CHEST X RAY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E28A02-AE56-82D5-A5AE-20AB4809C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209" t="16674" r="13848" b="5842"/>
          <a:stretch/>
        </p:blipFill>
        <p:spPr>
          <a:xfrm>
            <a:off x="4473677" y="88592"/>
            <a:ext cx="5584723" cy="6680816"/>
          </a:xfrm>
        </p:spPr>
      </p:pic>
    </p:spTree>
    <p:extLst>
      <p:ext uri="{BB962C8B-B14F-4D97-AF65-F5344CB8AC3E}">
        <p14:creationId xmlns:p14="http://schemas.microsoft.com/office/powerpoint/2010/main" val="3938402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43594-A867-141F-4425-3C7D5A56C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DERMATOLOGY OPINION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55160-5EE5-9FA8-23E4-13541F395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561" y="1828800"/>
            <a:ext cx="10192119" cy="404029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DERMATOLOGICAL EXAMINATION: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              Diffuse ill defined  skin </a:t>
            </a:r>
            <a:r>
              <a:rPr lang="en-US" dirty="0" err="1"/>
              <a:t>coloured</a:t>
            </a:r>
            <a:r>
              <a:rPr lang="en-US" dirty="0"/>
              <a:t> infiltrated plaques with </a:t>
            </a:r>
            <a:r>
              <a:rPr lang="en-US" dirty="0" err="1"/>
              <a:t>peau</a:t>
            </a:r>
            <a:r>
              <a:rPr lang="en-US" dirty="0"/>
              <a:t> d orange appearance of varying size ranging from 4*5cm over the forehead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             Multiple crusted plaques and nodules of varying size from 1*1cm to 4*4cm over the scalp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             Palms ,soles, hair, skin and genitalia normal</a:t>
            </a:r>
          </a:p>
          <a:p>
            <a:r>
              <a:rPr lang="en-US" b="1" dirty="0"/>
              <a:t>IMPRESSION</a:t>
            </a:r>
            <a:r>
              <a:rPr lang="en-US" dirty="0"/>
              <a:t>: ? SCLER</a:t>
            </a:r>
            <a:r>
              <a:rPr lang="en-IN" dirty="0"/>
              <a:t>E</a:t>
            </a:r>
            <a:r>
              <a:rPr lang="en-US" dirty="0"/>
              <a:t>DEMA</a:t>
            </a:r>
          </a:p>
          <a:p>
            <a:r>
              <a:rPr lang="en-US" b="1" dirty="0"/>
              <a:t>ADVICE:</a:t>
            </a:r>
            <a:r>
              <a:rPr lang="en-US" dirty="0"/>
              <a:t> ENT opinion</a:t>
            </a:r>
          </a:p>
          <a:p>
            <a:r>
              <a:rPr lang="en-US" dirty="0"/>
              <a:t>                Rheumatology opinion</a:t>
            </a:r>
          </a:p>
          <a:p>
            <a:r>
              <a:rPr lang="en-US" dirty="0"/>
              <a:t>                To do peripheral smear, thyroid profile</a:t>
            </a:r>
          </a:p>
          <a:p>
            <a:r>
              <a:rPr lang="en-US" dirty="0"/>
              <a:t> </a:t>
            </a:r>
            <a:r>
              <a:rPr lang="en-US" b="1" dirty="0"/>
              <a:t>PLAN</a:t>
            </a:r>
            <a:r>
              <a:rPr lang="en-US" dirty="0"/>
              <a:t>: Skin biopsy</a:t>
            </a:r>
          </a:p>
          <a:p>
            <a:r>
              <a:rPr lang="en-US" dirty="0"/>
              <a:t>             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3932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16B05-F4AB-75B3-619B-02A55EDB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SURGEON OPINION</a:t>
            </a:r>
            <a:endParaRPr lang="en-IN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0574E7-E0A7-337C-A4E9-BA6539FD6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0778" y="1917290"/>
            <a:ext cx="4618731" cy="428194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FC024-4FF2-6198-87E5-B6EF16A3DEA0}"/>
              </a:ext>
            </a:extLst>
          </p:cNvPr>
          <p:cNvSpPr txBox="1"/>
          <p:nvPr/>
        </p:nvSpPr>
        <p:spPr>
          <a:xfrm>
            <a:off x="904568" y="2369574"/>
            <a:ext cx="4414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ADVICE </a:t>
            </a:r>
            <a:r>
              <a:rPr lang="en-IN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USG NECK and PAROTID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FNAC OF BILATERAL PAROTID GLANDS</a:t>
            </a:r>
          </a:p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465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3A13-3DCF-CBCD-127C-65590870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CHIEF COMPLAINTS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ABBF-F5E7-8BEF-63EB-4F06C50A1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A 25 years old female came to GRH Madurai with</a:t>
            </a:r>
          </a:p>
          <a:p>
            <a:pPr marL="0" indent="0">
              <a:buNone/>
            </a:pPr>
            <a:r>
              <a:rPr lang="en-IN" dirty="0"/>
              <a:t>      </a:t>
            </a:r>
          </a:p>
          <a:p>
            <a:pPr marL="0" indent="0">
              <a:buNone/>
            </a:pPr>
            <a:r>
              <a:rPr lang="en-IN" dirty="0"/>
              <a:t>          c/o swelling in bilateral parotid region for 1 month</a:t>
            </a:r>
          </a:p>
          <a:p>
            <a:pPr marL="0" indent="0">
              <a:buNone/>
            </a:pPr>
            <a:r>
              <a:rPr lang="en-IN" dirty="0"/>
              <a:t>          c/o  multiple swellings in scalp for 1 month</a:t>
            </a:r>
          </a:p>
        </p:txBody>
      </p:sp>
    </p:spTree>
    <p:extLst>
      <p:ext uri="{BB962C8B-B14F-4D97-AF65-F5344CB8AC3E}">
        <p14:creationId xmlns:p14="http://schemas.microsoft.com/office/powerpoint/2010/main" val="2086216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7A31-EB21-C1F6-7B80-E87EB852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ENT opinion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1C7D4-4BC8-F7E4-2299-4E1115147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Local examination of oral cavity</a:t>
            </a:r>
            <a:r>
              <a:rPr lang="en-IN" dirty="0"/>
              <a:t>:</a:t>
            </a:r>
          </a:p>
          <a:p>
            <a:r>
              <a:rPr lang="en-IN" dirty="0"/>
              <a:t>              Mouth opening reduced due to pain</a:t>
            </a:r>
          </a:p>
          <a:p>
            <a:r>
              <a:rPr lang="en-IN" dirty="0"/>
              <a:t>              Floor of mouth normal</a:t>
            </a:r>
          </a:p>
          <a:p>
            <a:endParaRPr lang="en-IN" dirty="0"/>
          </a:p>
          <a:p>
            <a:r>
              <a:rPr lang="en-IN" b="1" dirty="0"/>
              <a:t>Local examination of oropharynx</a:t>
            </a:r>
            <a:r>
              <a:rPr lang="en-IN" dirty="0"/>
              <a:t>:</a:t>
            </a:r>
          </a:p>
          <a:p>
            <a:r>
              <a:rPr lang="en-IN" dirty="0"/>
              <a:t>              Bilateral grade 2 tonsillar enlargement +</a:t>
            </a:r>
          </a:p>
          <a:p>
            <a:endParaRPr lang="en-IN" dirty="0"/>
          </a:p>
          <a:p>
            <a:r>
              <a:rPr lang="en-IN" b="1" dirty="0"/>
              <a:t>ADVICE:</a:t>
            </a:r>
            <a:r>
              <a:rPr lang="en-IN" dirty="0"/>
              <a:t> IV Antibiotics</a:t>
            </a:r>
          </a:p>
          <a:p>
            <a:r>
              <a:rPr lang="en-IN" dirty="0"/>
              <a:t>                watch for respiratory distress</a:t>
            </a:r>
          </a:p>
        </p:txBody>
      </p:sp>
    </p:spTree>
    <p:extLst>
      <p:ext uri="{BB962C8B-B14F-4D97-AF65-F5344CB8AC3E}">
        <p14:creationId xmlns:p14="http://schemas.microsoft.com/office/powerpoint/2010/main" val="1279548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1A6F-B40E-8054-57F6-C0358191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OPTHALMOLOGY OPINION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B10A9-EDEE-BCDF-C0A6-D4B112C27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IMPRESSION: Bilateral  grade 1 hypertensive retinopathy  at present</a:t>
            </a:r>
          </a:p>
          <a:p>
            <a:endParaRPr lang="en-IN" dirty="0"/>
          </a:p>
          <a:p>
            <a:r>
              <a:rPr lang="en-IN" dirty="0"/>
              <a:t>SCHIRMER TEST: Moisture on the filter paper more than 10mm in both eyes</a:t>
            </a:r>
          </a:p>
        </p:txBody>
      </p:sp>
    </p:spTree>
    <p:extLst>
      <p:ext uri="{BB962C8B-B14F-4D97-AF65-F5344CB8AC3E}">
        <p14:creationId xmlns:p14="http://schemas.microsoft.com/office/powerpoint/2010/main" val="2378177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CC747-575D-F78A-71EF-89CA0BF9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USG NECK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EF3EC-62D1-853C-E62D-55C7AB953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IMPRESSION: </a:t>
            </a:r>
          </a:p>
          <a:p>
            <a:r>
              <a:rPr lang="en-IN" dirty="0"/>
              <a:t>                     Inflammation of bilateral salivary glands possibly due to chronic recurrent</a:t>
            </a:r>
          </a:p>
          <a:p>
            <a:r>
              <a:rPr lang="en-IN" dirty="0"/>
              <a:t> sialadenitis ..suggested further evaluation to rule out other systemic disease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C735B85-9721-9C20-2A99-684D7AE7F1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129"/>
          <a:stretch/>
        </p:blipFill>
        <p:spPr>
          <a:xfrm>
            <a:off x="2369574" y="3338601"/>
            <a:ext cx="6101900" cy="27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16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81610-A8C8-4BA6-1E86-B09DF0CC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USG ABDOMEN</a:t>
            </a:r>
            <a:endParaRPr lang="en-IN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DCD559-167F-DD67-C54B-FC27486C5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502" y="1995947"/>
            <a:ext cx="6076336" cy="422252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CB7B5D-E52E-AF9E-EAA9-3B755FDEA04A}"/>
              </a:ext>
            </a:extLst>
          </p:cNvPr>
          <p:cNvSpPr/>
          <p:nvPr/>
        </p:nvSpPr>
        <p:spPr>
          <a:xfrm>
            <a:off x="8308258" y="2251587"/>
            <a:ext cx="3274142" cy="3559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IMP</a:t>
            </a:r>
            <a:r>
              <a:rPr lang="en-IN" dirty="0"/>
              <a:t>- NORMAL STUDY</a:t>
            </a:r>
          </a:p>
          <a:p>
            <a:pPr algn="ctr"/>
            <a:r>
              <a:rPr lang="en-IN" dirty="0"/>
              <a:t>NO ORGANOMEGALY</a:t>
            </a:r>
          </a:p>
          <a:p>
            <a:pPr algn="ctr"/>
            <a:r>
              <a:rPr lang="en-IN" dirty="0"/>
              <a:t>NO LYMPH NODE ENLARGEMENT</a:t>
            </a:r>
          </a:p>
        </p:txBody>
      </p:sp>
    </p:spTree>
    <p:extLst>
      <p:ext uri="{BB962C8B-B14F-4D97-AF65-F5344CB8AC3E}">
        <p14:creationId xmlns:p14="http://schemas.microsoft.com/office/powerpoint/2010/main" val="1161570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AAD4B-E463-F0C8-6D29-DE03A664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CT NECK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789BA-6CA8-FE05-D6E6-1202D3D79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           BILATERAL PAROTID GLAND APPEARS TO BE DIFFUSELY ENLARGED IN SIZE [L&gt;R] WITH MINIMAL INFLAMMATORY FAT STRANDING NOTED </a:t>
            </a:r>
          </a:p>
          <a:p>
            <a:r>
              <a:rPr lang="en-US" dirty="0"/>
              <a:t>                    BILATERAL PAROTITIS WITH SIALADENITIS AND CERVICAL  LYMPHADENOPATHY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9EF6F-9564-7383-3836-328B486299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023" b="23584"/>
          <a:stretch/>
        </p:blipFill>
        <p:spPr>
          <a:xfrm>
            <a:off x="1648869" y="3265160"/>
            <a:ext cx="8894261" cy="26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7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93B5-0120-C81C-2BAF-637F12B3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FNAC</a:t>
            </a:r>
            <a:r>
              <a:rPr lang="en-US" dirty="0"/>
              <a:t>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F184FE-872A-49FA-D53E-174665691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859" y="2042650"/>
            <a:ext cx="4112029" cy="432127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BA8790-42A8-ECEE-1CF6-1D38F3A4B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012" y="2143433"/>
            <a:ext cx="5444129" cy="28710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840297-7E1D-8DF7-393D-0B6CD6962FC7}"/>
              </a:ext>
            </a:extLst>
          </p:cNvPr>
          <p:cNvSpPr/>
          <p:nvPr/>
        </p:nvSpPr>
        <p:spPr>
          <a:xfrm>
            <a:off x="6332957" y="5181600"/>
            <a:ext cx="4502191" cy="983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IMP</a:t>
            </a:r>
            <a:r>
              <a:rPr lang="en-IN" dirty="0"/>
              <a:t> –BILATERAL CHRONIC LYMPHOCYTIC SIALADENITIS WITH REACTIVE LYMPHADENITIS</a:t>
            </a:r>
          </a:p>
        </p:txBody>
      </p:sp>
    </p:spTree>
    <p:extLst>
      <p:ext uri="{BB962C8B-B14F-4D97-AF65-F5344CB8AC3E}">
        <p14:creationId xmlns:p14="http://schemas.microsoft.com/office/powerpoint/2010/main" val="3341703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7F1E-5F26-3AF4-920F-E0F5CEA69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36" y="531376"/>
            <a:ext cx="9404723" cy="1400530"/>
          </a:xfrm>
        </p:spPr>
        <p:txBody>
          <a:bodyPr/>
          <a:lstStyle/>
          <a:p>
            <a:r>
              <a:rPr lang="en-US" b="1" dirty="0"/>
              <a:t>DERMATOLOGY REVIEW</a:t>
            </a:r>
            <a:endParaRPr lang="en-IN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A8E2C6-BD8A-F7CB-6A01-726C0EA18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475" b="26129"/>
          <a:stretch/>
        </p:blipFill>
        <p:spPr>
          <a:xfrm>
            <a:off x="1002890" y="1890119"/>
            <a:ext cx="4513008" cy="385197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71CC7E-E7F0-B15D-6AE7-211ACBA7FF2B}"/>
              </a:ext>
            </a:extLst>
          </p:cNvPr>
          <p:cNvSpPr/>
          <p:nvPr/>
        </p:nvSpPr>
        <p:spPr>
          <a:xfrm>
            <a:off x="6173843" y="4403704"/>
            <a:ext cx="4233770" cy="894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IMP – ?SCLEREDEMA(POST INFECTIOUS)</a:t>
            </a:r>
          </a:p>
          <a:p>
            <a:pPr algn="ctr"/>
            <a:r>
              <a:rPr lang="en-IN" dirty="0"/>
              <a:t>RESOLVED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F3D45D-36CA-DB2A-E031-2587A228F027}"/>
              </a:ext>
            </a:extLst>
          </p:cNvPr>
          <p:cNvSpPr/>
          <p:nvPr/>
        </p:nvSpPr>
        <p:spPr>
          <a:xfrm>
            <a:off x="6173843" y="2006600"/>
            <a:ext cx="423377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Biopsy – Shows structure of skin with epidermis with focal thinning and underlying dermis show dense collagen formation with few adnexal structures, perivascular chronic inflammation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4664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8D733-7B03-6B48-62FB-4658C09D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IN" sz="4800" dirty="0"/>
              <a:t>              </a:t>
            </a:r>
            <a:r>
              <a:rPr lang="en-IN" sz="4800" b="1" dirty="0">
                <a:solidFill>
                  <a:schemeClr val="accent1"/>
                </a:solidFill>
              </a:rPr>
              <a:t>DISCUSSION……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6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74F6-9AB0-B6CA-96D5-399702D77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HOPI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4984-3582-4665-CA0F-1B2A2BB2C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Patient was apparently normal 1 month back and then she developed</a:t>
            </a:r>
          </a:p>
          <a:p>
            <a:pPr marL="0" indent="0">
              <a:buNone/>
            </a:pPr>
            <a:r>
              <a:rPr lang="en-IN" dirty="0"/>
              <a:t>            swelling in bilateral parotid and submandibular region, acute onset, progressively increased in size, associated with pain </a:t>
            </a:r>
          </a:p>
          <a:p>
            <a:pPr marL="0" indent="0">
              <a:buNone/>
            </a:pPr>
            <a:r>
              <a:rPr lang="en-IN" dirty="0"/>
              <a:t>          H/o  multiple swellings and scaly lesions in scalp associated with itching and pain</a:t>
            </a:r>
          </a:p>
          <a:p>
            <a:pPr marL="0" indent="0">
              <a:buNone/>
            </a:pPr>
            <a:r>
              <a:rPr lang="en-IN" dirty="0"/>
              <a:t>          H/o difficulty in opening of mouth</a:t>
            </a:r>
          </a:p>
          <a:p>
            <a:pPr marL="0" indent="0">
              <a:buNone/>
            </a:pPr>
            <a:r>
              <a:rPr lang="en-IN" dirty="0"/>
              <a:t>          H/o  low grade fever for 3 days , 1 month back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207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6D82-596B-8FC0-AF79-33E839E9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40" y="0"/>
            <a:ext cx="9404723" cy="864805"/>
          </a:xfrm>
        </p:spPr>
        <p:txBody>
          <a:bodyPr/>
          <a:lstStyle/>
          <a:p>
            <a:r>
              <a:rPr lang="en-IN" b="1" dirty="0"/>
              <a:t>HOPI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F1E2B-A7A4-0D1E-4E3D-1365409A4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864805"/>
            <a:ext cx="10245212" cy="5373762"/>
          </a:xfrm>
        </p:spPr>
        <p:txBody>
          <a:bodyPr>
            <a:normAutofit fontScale="55000" lnSpcReduction="20000"/>
          </a:bodyPr>
          <a:lstStyle/>
          <a:p>
            <a:r>
              <a:rPr lang="en-IN" sz="2900" dirty="0"/>
              <a:t>No H/o throat pain</a:t>
            </a:r>
          </a:p>
          <a:p>
            <a:r>
              <a:rPr lang="en-IN" sz="2900" dirty="0"/>
              <a:t>No H/o difficulty in swallowing</a:t>
            </a:r>
          </a:p>
          <a:p>
            <a:r>
              <a:rPr lang="en-IN" sz="2900" dirty="0"/>
              <a:t>No H/o cough</a:t>
            </a:r>
          </a:p>
          <a:p>
            <a:r>
              <a:rPr lang="en-IN" sz="2900" dirty="0"/>
              <a:t>No H/o difficulty in  breathing </a:t>
            </a:r>
          </a:p>
          <a:p>
            <a:r>
              <a:rPr lang="en-IN" sz="2900" dirty="0"/>
              <a:t>No H/o decreased salivation and lacrimation</a:t>
            </a:r>
          </a:p>
          <a:p>
            <a:r>
              <a:rPr lang="en-IN" sz="2900" dirty="0"/>
              <a:t>No H/o abdominal pain and distension</a:t>
            </a:r>
          </a:p>
          <a:p>
            <a:r>
              <a:rPr lang="en-IN" sz="2900" dirty="0"/>
              <a:t>No H/o  loss of weight and loss of appetite</a:t>
            </a:r>
          </a:p>
          <a:p>
            <a:r>
              <a:rPr lang="en-IN" sz="2900" dirty="0"/>
              <a:t>No H/o chest pain, palpitation </a:t>
            </a:r>
          </a:p>
          <a:p>
            <a:r>
              <a:rPr lang="en-IN" sz="2900" dirty="0"/>
              <a:t>No H/o bleeding manifestations</a:t>
            </a:r>
          </a:p>
          <a:p>
            <a:r>
              <a:rPr lang="en-IN" sz="2900" dirty="0"/>
              <a:t>No H/o skin rashes, hair loss, joint pain, early morning stiffness</a:t>
            </a:r>
          </a:p>
          <a:p>
            <a:r>
              <a:rPr lang="en-IN" sz="2900" dirty="0"/>
              <a:t>No H/o myalgia</a:t>
            </a:r>
          </a:p>
          <a:p>
            <a:r>
              <a:rPr lang="en-IN" sz="2900" dirty="0"/>
              <a:t>No H/O loss of sensation over face</a:t>
            </a:r>
          </a:p>
          <a:p>
            <a:r>
              <a:rPr lang="en-IN" sz="2900" dirty="0"/>
              <a:t>Able to close eyes and feel taste sensation</a:t>
            </a:r>
          </a:p>
          <a:p>
            <a:r>
              <a:rPr lang="en-IN" sz="2900" dirty="0"/>
              <a:t>No H/o loss of forehead wrinkling and drooling of saliva</a:t>
            </a:r>
          </a:p>
          <a:p>
            <a:r>
              <a:rPr lang="en-IN" sz="2900" dirty="0"/>
              <a:t>No H/o altered sensorium</a:t>
            </a:r>
          </a:p>
          <a:p>
            <a:endParaRPr lang="en-IN" sz="2900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655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91736-AB66-8A79-3548-571569501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PAST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F813C-5DFD-B006-5B81-8CF559554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Not a K/C/O   DM/SHTN/ THYROID DISORDER/ TB/ EPILEPSY</a:t>
            </a:r>
          </a:p>
          <a:p>
            <a:r>
              <a:rPr lang="en-IN" dirty="0"/>
              <a:t>No h/o similar illness in past.</a:t>
            </a:r>
          </a:p>
          <a:p>
            <a:r>
              <a:rPr lang="en-IN" dirty="0"/>
              <a:t>No h/o chronic drug intake.</a:t>
            </a:r>
          </a:p>
        </p:txBody>
      </p:sp>
    </p:spTree>
    <p:extLst>
      <p:ext uri="{BB962C8B-B14F-4D97-AF65-F5344CB8AC3E}">
        <p14:creationId xmlns:p14="http://schemas.microsoft.com/office/powerpoint/2010/main" val="287415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C2E9-7ACE-8A08-1A9A-63E2C5E8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PERSONAL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25F17-92E9-BEDB-F550-2CB852C37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Mixed diet</a:t>
            </a:r>
          </a:p>
          <a:p>
            <a:endParaRPr lang="en-IN" dirty="0"/>
          </a:p>
          <a:p>
            <a:r>
              <a:rPr lang="en-IN" dirty="0"/>
              <a:t>Normal bowel and bladder habit</a:t>
            </a:r>
          </a:p>
          <a:p>
            <a:endParaRPr lang="en-IN" dirty="0"/>
          </a:p>
          <a:p>
            <a:r>
              <a:rPr lang="en-IN" dirty="0"/>
              <a:t>No h/o any substance abuse</a:t>
            </a:r>
          </a:p>
          <a:p>
            <a:endParaRPr lang="en-IN" dirty="0"/>
          </a:p>
          <a:p>
            <a:r>
              <a:rPr lang="en-IN" dirty="0"/>
              <a:t>No h/o similar illness in family members</a:t>
            </a:r>
          </a:p>
        </p:txBody>
      </p:sp>
    </p:spTree>
    <p:extLst>
      <p:ext uri="{BB962C8B-B14F-4D97-AF65-F5344CB8AC3E}">
        <p14:creationId xmlns:p14="http://schemas.microsoft.com/office/powerpoint/2010/main" val="267443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43D27-24F2-D681-18CD-36DC33D6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MENSTRUAL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5D503-2242-A0DD-3010-8FF0F3540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Regular menstrual cycles 4/28</a:t>
            </a:r>
          </a:p>
          <a:p>
            <a:endParaRPr lang="en-IN" dirty="0"/>
          </a:p>
          <a:p>
            <a:r>
              <a:rPr lang="en-IN" dirty="0"/>
              <a:t>Married since 4 years</a:t>
            </a:r>
          </a:p>
          <a:p>
            <a:endParaRPr lang="en-IN" dirty="0"/>
          </a:p>
          <a:p>
            <a:r>
              <a:rPr lang="en-IN" dirty="0"/>
              <a:t>P</a:t>
            </a:r>
            <a:r>
              <a:rPr lang="en-IN" sz="1400" dirty="0"/>
              <a:t>1</a:t>
            </a:r>
            <a:r>
              <a:rPr lang="en-IN" dirty="0"/>
              <a:t>L</a:t>
            </a:r>
            <a:r>
              <a:rPr lang="en-IN" sz="1400" dirty="0"/>
              <a:t>1</a:t>
            </a:r>
            <a:r>
              <a:rPr lang="en-IN" dirty="0"/>
              <a:t>, LCB 3 years back, antenatal period insignificant</a:t>
            </a:r>
          </a:p>
        </p:txBody>
      </p:sp>
    </p:spTree>
    <p:extLst>
      <p:ext uri="{BB962C8B-B14F-4D97-AF65-F5344CB8AC3E}">
        <p14:creationId xmlns:p14="http://schemas.microsoft.com/office/powerpoint/2010/main" val="379931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86DD-CD5E-E7C5-C9B2-07C5F46B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ON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6A67F-E42D-7D23-E101-CF1E07BB8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Patient conscious, oriented</a:t>
            </a:r>
          </a:p>
          <a:p>
            <a:r>
              <a:rPr lang="en-IN" dirty="0"/>
              <a:t>Moderately built and nourished</a:t>
            </a:r>
          </a:p>
          <a:p>
            <a:r>
              <a:rPr lang="en-IN" dirty="0"/>
              <a:t>No pallor</a:t>
            </a:r>
          </a:p>
          <a:p>
            <a:r>
              <a:rPr lang="en-IN" dirty="0"/>
              <a:t>No icterus</a:t>
            </a:r>
          </a:p>
          <a:p>
            <a:r>
              <a:rPr lang="en-IN" dirty="0"/>
              <a:t>No cyanosis</a:t>
            </a:r>
          </a:p>
          <a:p>
            <a:r>
              <a:rPr lang="en-IN" dirty="0"/>
              <a:t>No clubbing</a:t>
            </a:r>
          </a:p>
          <a:p>
            <a:r>
              <a:rPr lang="en-IN" dirty="0"/>
              <a:t>No pedal oedema</a:t>
            </a:r>
          </a:p>
        </p:txBody>
      </p:sp>
    </p:spTree>
    <p:extLst>
      <p:ext uri="{BB962C8B-B14F-4D97-AF65-F5344CB8AC3E}">
        <p14:creationId xmlns:p14="http://schemas.microsoft.com/office/powerpoint/2010/main" val="379765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7F58B-0E54-8CCC-C1A6-F399E81DD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1423"/>
          </a:xfrm>
        </p:spPr>
        <p:txBody>
          <a:bodyPr/>
          <a:lstStyle/>
          <a:p>
            <a:r>
              <a:rPr lang="en-IN" b="1" dirty="0"/>
              <a:t>HEAD AND NECK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E6E41-4232-15F1-E442-8EC7711C2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97" y="1720646"/>
            <a:ext cx="10866055" cy="47637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400" b="1" dirty="0"/>
              <a:t>Scalp region </a:t>
            </a:r>
            <a:r>
              <a:rPr lang="en-IN" dirty="0"/>
              <a:t>– multiple crusted plaques and nodules of varying size 1*1 to 4*4 cm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b="1" dirty="0"/>
              <a:t>Bilateral parotid region </a:t>
            </a:r>
          </a:p>
          <a:p>
            <a:pPr marL="0" indent="0">
              <a:buNone/>
            </a:pPr>
            <a:r>
              <a:rPr lang="en-IN" dirty="0"/>
              <a:t>         Right side- hard oval mass in parotid region 4*4 cm , tenderness +, restricted mobility, lifting the ear lobe.</a:t>
            </a:r>
          </a:p>
          <a:p>
            <a:pPr marL="0" indent="0">
              <a:buNone/>
            </a:pPr>
            <a:r>
              <a:rPr lang="en-IN" dirty="0"/>
              <a:t>         Left side – hard oval mass in parotid region 5*6 cm , tenderness +, restricted mobility, lifting the ear lobe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3 to 4 lymph nodes of varying size largest measuring 2*2 cm  present in bilateral submandibular region.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Other lymph nodes such as post auricular, supra clavicular, axillary, epitrochlear, inguinal and popliteal were not palpable.</a:t>
            </a:r>
          </a:p>
        </p:txBody>
      </p:sp>
    </p:spTree>
    <p:extLst>
      <p:ext uri="{BB962C8B-B14F-4D97-AF65-F5344CB8AC3E}">
        <p14:creationId xmlns:p14="http://schemas.microsoft.com/office/powerpoint/2010/main" val="1732911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1292</TotalTime>
  <Words>993</Words>
  <Application>Microsoft Office PowerPoint</Application>
  <PresentationFormat>Widescreen</PresentationFormat>
  <Paragraphs>224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Retrospect</vt:lpstr>
      <vt:lpstr>CLINICO PATHOLOGICAL CONFERENCE</vt:lpstr>
      <vt:lpstr>CHIEF COMPLAINTS </vt:lpstr>
      <vt:lpstr>HOPI</vt:lpstr>
      <vt:lpstr>HOPI</vt:lpstr>
      <vt:lpstr>PAST HISTORY</vt:lpstr>
      <vt:lpstr>PERSONAL HISTORY</vt:lpstr>
      <vt:lpstr>MENSTRUAL HISTORY</vt:lpstr>
      <vt:lpstr>ON EXAMINATION</vt:lpstr>
      <vt:lpstr>HEAD AND NECK EXAMINATION</vt:lpstr>
      <vt:lpstr>PowerPoint Presentation</vt:lpstr>
      <vt:lpstr>VITALS</vt:lpstr>
      <vt:lpstr>SYSTEMIC EXAMINATION</vt:lpstr>
      <vt:lpstr>INVESTIGATIONS</vt:lpstr>
      <vt:lpstr>PowerPoint Presentation</vt:lpstr>
      <vt:lpstr>PowerPoint Presentation</vt:lpstr>
      <vt:lpstr>ECG:</vt:lpstr>
      <vt:lpstr>CHEST X RAY</vt:lpstr>
      <vt:lpstr>DERMATOLOGY OPINION</vt:lpstr>
      <vt:lpstr>SURGEON OPINION</vt:lpstr>
      <vt:lpstr>ENT opinion</vt:lpstr>
      <vt:lpstr>OPTHALMOLOGY OPINION</vt:lpstr>
      <vt:lpstr>USG NECK</vt:lpstr>
      <vt:lpstr>USG ABDOMEN</vt:lpstr>
      <vt:lpstr>CT NECK</vt:lpstr>
      <vt:lpstr>FNAC </vt:lpstr>
      <vt:lpstr>DERMATOLOGY REVIEW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CLINICO PATHOLOGICAL CONFERENCE</dc:title>
  <dc:creator>Manoj Prabhu</dc:creator>
  <cp:lastModifiedBy>Guest User</cp:lastModifiedBy>
  <cp:revision>30</cp:revision>
  <dcterms:created xsi:type="dcterms:W3CDTF">2025-01-29T11:33:49Z</dcterms:created>
  <dcterms:modified xsi:type="dcterms:W3CDTF">2025-03-02T09:50:36Z</dcterms:modified>
</cp:coreProperties>
</file>