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B4A53-36AC-C501-135F-1A52B3B6B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70" y="685800"/>
            <a:ext cx="10572000" cy="1981200"/>
          </a:xfrm>
        </p:spPr>
        <p:txBody>
          <a:bodyPr/>
          <a:lstStyle/>
          <a:p>
            <a:r>
              <a:rPr lang="en-US" dirty="0"/>
              <a:t>GIDDINESS FOR </a:t>
            </a:r>
            <a:r>
              <a:rPr lang="en-IN" dirty="0"/>
              <a:t>EVALUATION – A CASE OF HYPO WITH HYPER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EEF3C6-347A-5F0F-B2EC-2C9783617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10572000" cy="3429000"/>
          </a:xfrm>
        </p:spPr>
        <p:txBody>
          <a:bodyPr>
            <a:normAutofit/>
          </a:bodyPr>
          <a:lstStyle/>
          <a:p>
            <a:r>
              <a:rPr lang="en-US" sz="2800" dirty="0"/>
              <a:t>CHEIF PROF DR DAVID PRADEEPKUMAR , MD.</a:t>
            </a:r>
          </a:p>
          <a:p>
            <a:r>
              <a:rPr lang="en-US" sz="2800" dirty="0"/>
              <a:t> ASST PROF  DR RAGAVAN ,MD.</a:t>
            </a:r>
          </a:p>
          <a:p>
            <a:r>
              <a:rPr lang="en-US" sz="2800" dirty="0"/>
              <a:t>                     DR RAMKUMAR , MD.</a:t>
            </a:r>
          </a:p>
          <a:p>
            <a:r>
              <a:rPr lang="en-US" sz="2800" dirty="0"/>
              <a:t>                     DR VINOTH KANNAN , MD.</a:t>
            </a:r>
          </a:p>
        </p:txBody>
      </p:sp>
      <p:pic>
        <p:nvPicPr>
          <p:cNvPr id="5" name="Picture 4" descr="A picture containing cat, mammal, indoor, domestic cat&#10;&#10;Description automatically generated">
            <a:extLst>
              <a:ext uri="{FF2B5EF4-FFF2-40B4-BE49-F238E27FC236}">
                <a16:creationId xmlns:a16="http://schemas.microsoft.com/office/drawing/2014/main" xmlns="" id="{5BD18F3D-1760-76C7-812E-E33090073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976379"/>
            <a:ext cx="1734300" cy="1682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866432FA-D84F-D49F-0795-0CC8FC5F6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300" y="4976379"/>
            <a:ext cx="1905000" cy="1662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26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8C02-880D-C68D-F9CB-64B67A73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RFT &amp; SERUM ELECTROLYTES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A086C-E553-904D-EE1C-91C5E4E04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dirty="0"/>
              <a:t>     </a:t>
            </a:r>
          </a:p>
          <a:p>
            <a:pPr>
              <a:buNone/>
            </a:pPr>
            <a:r>
              <a:rPr lang="en-US" sz="2800" dirty="0"/>
              <a:t>Total </a:t>
            </a:r>
            <a:r>
              <a:rPr lang="en-US" sz="2800" dirty="0" err="1"/>
              <a:t>bilirubrin</a:t>
            </a:r>
            <a:r>
              <a:rPr lang="en-US" sz="2800" dirty="0"/>
              <a:t> – 0.6 mg/dl</a:t>
            </a:r>
          </a:p>
          <a:p>
            <a:pPr>
              <a:buNone/>
            </a:pPr>
            <a:r>
              <a:rPr lang="en-US" sz="2800" dirty="0"/>
              <a:t>               Direct - 0.3 mg/dl</a:t>
            </a:r>
          </a:p>
          <a:p>
            <a:pPr>
              <a:buNone/>
            </a:pPr>
            <a:r>
              <a:rPr lang="en-US" sz="2800" dirty="0"/>
              <a:t>		   Indirect - 0.3 mg/dl</a:t>
            </a:r>
          </a:p>
          <a:p>
            <a:pPr>
              <a:buNone/>
            </a:pPr>
            <a:r>
              <a:rPr lang="en-US" sz="2800" dirty="0"/>
              <a:t>               SGOT – 30 U/l</a:t>
            </a:r>
          </a:p>
          <a:p>
            <a:pPr>
              <a:buNone/>
            </a:pPr>
            <a:r>
              <a:rPr lang="en-US" sz="2800" dirty="0"/>
              <a:t>                SGPT – 26 U/l</a:t>
            </a:r>
          </a:p>
          <a:p>
            <a:pPr>
              <a:buNone/>
            </a:pPr>
            <a:r>
              <a:rPr lang="en-US" sz="2800" dirty="0"/>
              <a:t>                   ALP- 128 U/L                                   RBS - 290</a:t>
            </a:r>
          </a:p>
          <a:p>
            <a:pPr>
              <a:buNone/>
            </a:pPr>
            <a:r>
              <a:rPr lang="en-US" sz="2800" dirty="0"/>
              <a:t>                                                                          Urea- 66 mgs</a:t>
            </a:r>
          </a:p>
          <a:p>
            <a:pPr>
              <a:buNone/>
            </a:pPr>
            <a:r>
              <a:rPr lang="en-US" sz="2800" dirty="0"/>
              <a:t>                                                                          </a:t>
            </a:r>
            <a:r>
              <a:rPr lang="en-US" sz="2800" dirty="0" err="1"/>
              <a:t>Creatinine</a:t>
            </a:r>
            <a:r>
              <a:rPr lang="en-US" sz="2800" dirty="0"/>
              <a:t> - 2.4 mgs</a:t>
            </a:r>
          </a:p>
          <a:p>
            <a:pPr>
              <a:buNone/>
            </a:pPr>
            <a:r>
              <a:rPr lang="en-US" sz="2800" dirty="0"/>
              <a:t>                                                                          Sodium – low value </a:t>
            </a:r>
          </a:p>
          <a:p>
            <a:pPr>
              <a:buNone/>
            </a:pPr>
            <a:r>
              <a:rPr lang="en-US" sz="2800" dirty="0"/>
              <a:t>                                                                           Potassium – high value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96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E453D-0405-2DCC-734F-676116E6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CC90F-0CE8-69EC-E0D0-DCBC0495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6" y="2110956"/>
            <a:ext cx="10254838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Urine routine </a:t>
            </a:r>
          </a:p>
          <a:p>
            <a:r>
              <a:rPr lang="en-US" sz="2800" dirty="0"/>
              <a:t>Sugar- +++</a:t>
            </a:r>
          </a:p>
          <a:p>
            <a:r>
              <a:rPr lang="en-US" sz="2800" dirty="0"/>
              <a:t>Albumin – trace </a:t>
            </a:r>
          </a:p>
          <a:p>
            <a:r>
              <a:rPr lang="en-US" sz="2800" dirty="0"/>
              <a:t>Deposits 1-4 pus cells</a:t>
            </a:r>
          </a:p>
          <a:p>
            <a:r>
              <a:rPr lang="en-US" sz="2800" dirty="0"/>
              <a:t>Urine acetone - negative</a:t>
            </a:r>
          </a:p>
          <a:p>
            <a:r>
              <a:rPr lang="en-US" sz="2800" dirty="0" err="1"/>
              <a:t>Usg</a:t>
            </a:r>
            <a:r>
              <a:rPr lang="en-US" sz="2800" dirty="0"/>
              <a:t> abdomen and pelvis – left mild HUN </a:t>
            </a:r>
          </a:p>
          <a:p>
            <a:pPr marL="0" indent="0">
              <a:buNone/>
            </a:pPr>
            <a:r>
              <a:rPr lang="en-US" sz="2800" dirty="0"/>
              <a:t>            CMD maintained both kidneys</a:t>
            </a:r>
          </a:p>
        </p:txBody>
      </p:sp>
    </p:spTree>
    <p:extLst>
      <p:ext uri="{BB962C8B-B14F-4D97-AF65-F5344CB8AC3E}">
        <p14:creationId xmlns:p14="http://schemas.microsoft.com/office/powerpoint/2010/main" xmlns="" val="22044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9AD34-C86D-F5D7-2B7C-9A62004F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76266E-3B90-DC1B-9DC2-19E63FB10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CT abdomen –</a:t>
            </a:r>
          </a:p>
          <a:p>
            <a:r>
              <a:rPr lang="en-US" sz="2800" dirty="0"/>
              <a:t> GB – 7mm calculus present </a:t>
            </a:r>
          </a:p>
          <a:p>
            <a:r>
              <a:rPr lang="en-US" sz="2800" dirty="0"/>
              <a:t>Left ureter dilated up to left VUJ </a:t>
            </a:r>
          </a:p>
          <a:p>
            <a:r>
              <a:rPr lang="en-US" sz="2800" dirty="0"/>
              <a:t>NO e/o calculus in left ureter and left kidney </a:t>
            </a:r>
          </a:p>
          <a:p>
            <a:r>
              <a:rPr lang="en-US" sz="2800" dirty="0"/>
              <a:t>P/o recently passed out calculus 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470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1F6D7-B9F7-865F-8B6F-C8413738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DBA5D8-EFF0-BC85-FA25-D7E9ECB4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10554574" cy="3953798"/>
          </a:xfrm>
        </p:spPr>
        <p:txBody>
          <a:bodyPr>
            <a:normAutofit/>
          </a:bodyPr>
          <a:lstStyle/>
          <a:p>
            <a:r>
              <a:rPr lang="en-US" sz="2800" dirty="0"/>
              <a:t>Sr. Calcium       - 9.1 mg/dl</a:t>
            </a:r>
          </a:p>
          <a:p>
            <a:r>
              <a:rPr lang="en-US" sz="2800" dirty="0"/>
              <a:t>Sr. Phosphorous- 3.3 mg/dl</a:t>
            </a:r>
          </a:p>
          <a:p>
            <a:r>
              <a:rPr lang="en-US" sz="2800" dirty="0"/>
              <a:t>Sr. Uric acid        -  3.1 mg/dl</a:t>
            </a:r>
          </a:p>
          <a:p>
            <a:r>
              <a:rPr lang="en-US" sz="2800" dirty="0"/>
              <a:t>Sr. Cholesterol    -  210 mg/dl  </a:t>
            </a:r>
          </a:p>
          <a:p>
            <a:r>
              <a:rPr lang="en-US" sz="2800" dirty="0"/>
              <a:t>Sr. TGL                 - 141 mg/dl</a:t>
            </a:r>
          </a:p>
          <a:p>
            <a:r>
              <a:rPr lang="en-US" sz="2800" dirty="0"/>
              <a:t>Sr. HDL                 – 68 mg/dl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167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DDF1B-E1E0-C0BA-41CF-085A315F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0FCD20-55CE-CEF1-0DA8-C6528804E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3124200"/>
            <a:ext cx="10554574" cy="3352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Urine Na – 72.4 </a:t>
            </a:r>
            <a:r>
              <a:rPr lang="en-US" sz="2800" dirty="0" err="1"/>
              <a:t>meq</a:t>
            </a:r>
            <a:r>
              <a:rPr lang="en-US" sz="2800" dirty="0"/>
              <a:t>/l</a:t>
            </a:r>
          </a:p>
          <a:p>
            <a:r>
              <a:rPr lang="en-US" sz="2800" dirty="0"/>
              <a:t>Urine K – 19.8 </a:t>
            </a:r>
            <a:r>
              <a:rPr lang="en-US" sz="2800" dirty="0" err="1"/>
              <a:t>Meq</a:t>
            </a:r>
            <a:r>
              <a:rPr lang="en-US" sz="2800" dirty="0"/>
              <a:t>/l</a:t>
            </a:r>
          </a:p>
          <a:p>
            <a:r>
              <a:rPr lang="en-US" sz="2800" dirty="0"/>
              <a:t>Urine c/s – </a:t>
            </a:r>
            <a:r>
              <a:rPr lang="en-US" sz="2800" dirty="0" err="1"/>
              <a:t>E.Coli</a:t>
            </a:r>
            <a:r>
              <a:rPr lang="en-US" sz="2800" dirty="0"/>
              <a:t> growth +</a:t>
            </a:r>
          </a:p>
          <a:p>
            <a:r>
              <a:rPr lang="en-US" sz="2800" dirty="0"/>
              <a:t>Pro Cal - 3.07 </a:t>
            </a:r>
            <a:r>
              <a:rPr lang="en-US" sz="2800" dirty="0" err="1"/>
              <a:t>ng</a:t>
            </a:r>
            <a:r>
              <a:rPr lang="en-US" sz="2800" dirty="0"/>
              <a:t>/ml </a:t>
            </a:r>
          </a:p>
          <a:p>
            <a:r>
              <a:rPr lang="en-US" sz="2800" dirty="0"/>
              <a:t>TSH – 7.64 HIU / ML </a:t>
            </a:r>
          </a:p>
          <a:p>
            <a:r>
              <a:rPr lang="en-US" sz="2800" b="1" dirty="0"/>
              <a:t>ENDOCRINE OPINION </a:t>
            </a:r>
            <a:r>
              <a:rPr lang="en-US" sz="2800" dirty="0"/>
              <a:t>–</a:t>
            </a:r>
          </a:p>
          <a:p>
            <a:r>
              <a:rPr lang="en-US" sz="2800" dirty="0"/>
              <a:t> Increase THYROXINE 150 microgram OD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531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39864-DF67-E87A-0A96-8CDB58D3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764FD-8B61-8CF8-ACAE-417D46D2C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RFT VALUES AND ELECTROLYTES ; </a:t>
            </a:r>
          </a:p>
          <a:p>
            <a:pPr marL="0" indent="0">
              <a:buNone/>
            </a:pPr>
            <a:r>
              <a:rPr lang="en-US" sz="2400" dirty="0"/>
              <a:t>Date        urea      creatinine     Na+      K+</a:t>
            </a:r>
          </a:p>
          <a:p>
            <a:pPr marL="0" indent="0">
              <a:buNone/>
            </a:pPr>
            <a:r>
              <a:rPr lang="en-US" sz="2400" dirty="0"/>
              <a:t>4/5           66            2.4                106        5.3</a:t>
            </a:r>
          </a:p>
          <a:p>
            <a:pPr marL="0" indent="0">
              <a:buNone/>
            </a:pPr>
            <a:r>
              <a:rPr lang="en-US" sz="2400" dirty="0"/>
              <a:t>5/5           237          3.3               105         6.1</a:t>
            </a:r>
          </a:p>
          <a:p>
            <a:pPr marL="0" indent="0">
              <a:buNone/>
            </a:pPr>
            <a:r>
              <a:rPr lang="en-US" sz="2400" dirty="0"/>
              <a:t>7/5          28             1.8                low        5.4</a:t>
            </a:r>
          </a:p>
          <a:p>
            <a:pPr marL="0" indent="0">
              <a:buNone/>
            </a:pPr>
            <a:r>
              <a:rPr lang="en-US" sz="2400" dirty="0"/>
              <a:t>9/5           66            2.4               low         6.2</a:t>
            </a:r>
          </a:p>
          <a:p>
            <a:pPr marL="0" indent="0">
              <a:buNone/>
            </a:pPr>
            <a:r>
              <a:rPr lang="en-US" sz="2400" dirty="0"/>
              <a:t>10/5       67             2.2               100          6.6</a:t>
            </a:r>
          </a:p>
        </p:txBody>
      </p:sp>
    </p:spTree>
    <p:extLst>
      <p:ext uri="{BB962C8B-B14F-4D97-AF65-F5344CB8AC3E}">
        <p14:creationId xmlns:p14="http://schemas.microsoft.com/office/powerpoint/2010/main" xmlns="" val="12888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6C6AC-A3C6-5B96-9E81-B09F80F9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53AD85-41EB-D267-495F-D243F1537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ABG –</a:t>
            </a:r>
          </a:p>
          <a:p>
            <a:r>
              <a:rPr lang="en-US" sz="2400" dirty="0"/>
              <a:t>Ph- 7.31</a:t>
            </a:r>
          </a:p>
          <a:p>
            <a:r>
              <a:rPr lang="en-US" sz="2400" dirty="0"/>
              <a:t>pCo2 - 19</a:t>
            </a:r>
          </a:p>
          <a:p>
            <a:r>
              <a:rPr lang="en-US" sz="2400" dirty="0"/>
              <a:t>PO2 – 85</a:t>
            </a:r>
          </a:p>
          <a:p>
            <a:r>
              <a:rPr lang="en-US" sz="2400" dirty="0"/>
              <a:t>Na- &lt;100</a:t>
            </a:r>
          </a:p>
          <a:p>
            <a:r>
              <a:rPr lang="en-US" sz="2400" dirty="0"/>
              <a:t>K- 6.4 </a:t>
            </a:r>
          </a:p>
          <a:p>
            <a:r>
              <a:rPr lang="en-US" sz="2400" dirty="0"/>
              <a:t>Lac- 5.7</a:t>
            </a:r>
          </a:p>
          <a:p>
            <a:r>
              <a:rPr lang="en-US" sz="2400" dirty="0"/>
              <a:t>HCO3 -9.6 </a:t>
            </a:r>
          </a:p>
        </p:txBody>
      </p:sp>
    </p:spTree>
    <p:extLst>
      <p:ext uri="{BB962C8B-B14F-4D97-AF65-F5344CB8AC3E}">
        <p14:creationId xmlns:p14="http://schemas.microsoft.com/office/powerpoint/2010/main" xmlns="" val="35205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7E174-DA8D-8CA3-3070-A4F24D35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B6296-E7AA-3E43-8E3F-788496178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ECG</a:t>
            </a:r>
            <a:r>
              <a:rPr lang="en-US" sz="2400" dirty="0"/>
              <a:t> :</a:t>
            </a:r>
          </a:p>
          <a:p>
            <a:r>
              <a:rPr lang="en-US" sz="2400" dirty="0"/>
              <a:t>HR – 66/ min</a:t>
            </a:r>
          </a:p>
          <a:p>
            <a:r>
              <a:rPr lang="en-US" sz="2400" dirty="0"/>
              <a:t>PPRW IN V1 to V3 </a:t>
            </a:r>
          </a:p>
          <a:p>
            <a:r>
              <a:rPr lang="en-US" sz="2400" dirty="0"/>
              <a:t>NSR </a:t>
            </a:r>
          </a:p>
          <a:p>
            <a:r>
              <a:rPr lang="en-US" sz="2400" dirty="0"/>
              <a:t>NORMAL QRS AXIS AT +60  DEGREE.</a:t>
            </a:r>
          </a:p>
        </p:txBody>
      </p:sp>
    </p:spTree>
    <p:extLst>
      <p:ext uri="{BB962C8B-B14F-4D97-AF65-F5344CB8AC3E}">
        <p14:creationId xmlns:p14="http://schemas.microsoft.com/office/powerpoint/2010/main" xmlns="" val="32210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ECHOCARDIOGRAM:</a:t>
            </a:r>
          </a:p>
          <a:p>
            <a:r>
              <a:rPr lang="en-US" sz="2400" dirty="0"/>
              <a:t>LVIDD- 4.5 cm</a:t>
            </a:r>
          </a:p>
          <a:p>
            <a:r>
              <a:rPr lang="en-US" sz="2400" dirty="0"/>
              <a:t>LVIDS – 3.0 cm</a:t>
            </a:r>
          </a:p>
          <a:p>
            <a:r>
              <a:rPr lang="en-US" sz="2400" dirty="0"/>
              <a:t>LVEF - 60 %</a:t>
            </a:r>
          </a:p>
          <a:p>
            <a:r>
              <a:rPr lang="en-US" sz="2400" dirty="0"/>
              <a:t>No RWMA at rest </a:t>
            </a:r>
          </a:p>
          <a:p>
            <a:r>
              <a:rPr lang="en-US" sz="2400" dirty="0"/>
              <a:t>NORMAL.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133599"/>
            <a:ext cx="10554574" cy="4267201"/>
          </a:xfrm>
        </p:spPr>
        <p:txBody>
          <a:bodyPr>
            <a:normAutofit/>
          </a:bodyPr>
          <a:lstStyle/>
          <a:p>
            <a:r>
              <a:rPr lang="en-US" sz="2400" b="1" dirty="0"/>
              <a:t>NEPHRO OPINION </a:t>
            </a:r>
          </a:p>
          <a:p>
            <a:r>
              <a:rPr lang="en-US" dirty="0"/>
              <a:t>IMPRESSION – DM / HTN / HYPOTHYROID / CAD / EF – 60 %</a:t>
            </a:r>
          </a:p>
          <a:p>
            <a:pPr>
              <a:buNone/>
            </a:pPr>
            <a:r>
              <a:rPr lang="en-US" dirty="0"/>
              <a:t>                             HYPONATREMIA WITH HYPERKALEMIA </a:t>
            </a:r>
          </a:p>
          <a:p>
            <a:pPr>
              <a:buNone/>
            </a:pPr>
            <a:r>
              <a:rPr lang="en-US" dirty="0"/>
              <a:t>                             ? PASSED OUT RENAL CALCULI .</a:t>
            </a:r>
          </a:p>
          <a:p>
            <a:r>
              <a:rPr lang="en-US" dirty="0"/>
              <a:t>ADVICE :</a:t>
            </a:r>
          </a:p>
          <a:p>
            <a:r>
              <a:rPr lang="en-US" dirty="0"/>
              <a:t>REPEAT RFT AND SERUM ELECTROLYTES</a:t>
            </a:r>
          </a:p>
          <a:p>
            <a:r>
              <a:rPr lang="en-US" dirty="0"/>
              <a:t>HYPERKALEMIA CORRECTION</a:t>
            </a:r>
          </a:p>
          <a:p>
            <a:r>
              <a:rPr lang="en-US" dirty="0"/>
              <a:t>INJ. 3% </a:t>
            </a:r>
            <a:r>
              <a:rPr lang="en-US" dirty="0" err="1"/>
              <a:t>NACl</a:t>
            </a:r>
            <a:r>
              <a:rPr lang="en-US" dirty="0"/>
              <a:t> 100 ML OVER 6 HRS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30059-6081-E1BA-A453-BAC5F07D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0B78E2-AFA5-4BAF-84A9-C2D6A5D9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60 year old female  with giddiness 4 days </a:t>
            </a:r>
          </a:p>
        </p:txBody>
      </p:sp>
    </p:spTree>
    <p:extLst>
      <p:ext uri="{BB962C8B-B14F-4D97-AF65-F5344CB8AC3E}">
        <p14:creationId xmlns:p14="http://schemas.microsoft.com/office/powerpoint/2010/main" xmlns="" val="35201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133600"/>
            <a:ext cx="10554574" cy="4724400"/>
          </a:xfrm>
        </p:spPr>
        <p:txBody>
          <a:bodyPr>
            <a:normAutofit/>
          </a:bodyPr>
          <a:lstStyle/>
          <a:p>
            <a:r>
              <a:rPr lang="en-US" sz="3000" b="1" dirty="0"/>
              <a:t>ENDOCRINOLOGY OPINION </a:t>
            </a:r>
            <a:r>
              <a:rPr lang="en-US" dirty="0"/>
              <a:t>:</a:t>
            </a:r>
          </a:p>
          <a:p>
            <a:r>
              <a:rPr lang="en-US" dirty="0"/>
              <a:t>IMP : T2DM / SHTN / DIABETIC NEUROPATHY /</a:t>
            </a:r>
          </a:p>
          <a:p>
            <a:pPr>
              <a:buNone/>
            </a:pPr>
            <a:r>
              <a:rPr lang="en-US" dirty="0"/>
              <a:t>         GIDDINESS F/E </a:t>
            </a:r>
          </a:p>
          <a:p>
            <a:pPr>
              <a:buNone/>
            </a:pPr>
            <a:r>
              <a:rPr lang="en-US" dirty="0"/>
              <a:t>         ? VERTIGO / ?AUTOMONIC  DYSFUNCTION </a:t>
            </a:r>
          </a:p>
          <a:p>
            <a:pPr>
              <a:buNone/>
            </a:pPr>
            <a:r>
              <a:rPr lang="en-US" sz="2200" b="1" dirty="0"/>
              <a:t>ADVICE</a:t>
            </a:r>
            <a:r>
              <a:rPr lang="en-US" dirty="0"/>
              <a:t> : AT PRESENT NO EVIDENCE OF ADRENAL INSUFFICIENCY .</a:t>
            </a:r>
          </a:p>
          <a:p>
            <a:pPr>
              <a:buNone/>
            </a:pPr>
            <a:r>
              <a:rPr lang="en-US" dirty="0"/>
              <a:t>TO CONTINUE THE SAME MANAGEMENT </a:t>
            </a:r>
          </a:p>
          <a:p>
            <a:pPr>
              <a:buNone/>
            </a:pPr>
            <a:r>
              <a:rPr lang="en-US" dirty="0"/>
              <a:t>TO STOP POTASSIUM SPARING DIURETIC </a:t>
            </a:r>
          </a:p>
          <a:p>
            <a:pPr>
              <a:buNone/>
            </a:pPr>
            <a:r>
              <a:rPr lang="en-US" dirty="0"/>
              <a:t>TO MAINTAIN GLYCEMIC TARGETS </a:t>
            </a:r>
          </a:p>
          <a:p>
            <a:pPr>
              <a:buNone/>
            </a:pPr>
            <a:r>
              <a:rPr lang="en-US" dirty="0"/>
              <a:t>TAB CINNARIZINE 20MG 0-0-1</a:t>
            </a:r>
          </a:p>
          <a:p>
            <a:pPr>
              <a:buNone/>
            </a:pPr>
            <a:r>
              <a:rPr lang="en-US" dirty="0"/>
              <a:t>TAB BETAHITSIDINE 16 MG 1-0-1</a:t>
            </a:r>
          </a:p>
          <a:p>
            <a:pPr>
              <a:buNone/>
            </a:pPr>
            <a:r>
              <a:rPr lang="en-US" dirty="0"/>
              <a:t>NEPHROLOGIST OPINION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133600"/>
            <a:ext cx="10554574" cy="4572000"/>
          </a:xfrm>
        </p:spPr>
        <p:txBody>
          <a:bodyPr>
            <a:normAutofit/>
          </a:bodyPr>
          <a:lstStyle/>
          <a:p>
            <a:r>
              <a:rPr lang="en-US" sz="2400" b="1" dirty="0"/>
              <a:t>NEPHRO REVIEW </a:t>
            </a:r>
            <a:r>
              <a:rPr lang="en-US" dirty="0"/>
              <a:t>:</a:t>
            </a:r>
          </a:p>
          <a:p>
            <a:r>
              <a:rPr lang="en-US" dirty="0"/>
              <a:t>IMPRESSION :</a:t>
            </a:r>
          </a:p>
          <a:p>
            <a:r>
              <a:rPr lang="en-US" dirty="0"/>
              <a:t>DM / SHTN/ HYPOTHYROID/ SEVERE HYPONATREMIA / HYPERKALEMIA / HYPERGLYCEMIA / UROSEPSIS.</a:t>
            </a:r>
          </a:p>
          <a:p>
            <a:r>
              <a:rPr lang="en-US" dirty="0"/>
              <a:t>ADVICE :</a:t>
            </a:r>
          </a:p>
          <a:p>
            <a:r>
              <a:rPr lang="en-US" dirty="0"/>
              <a:t>INJ. 3% </a:t>
            </a:r>
            <a:r>
              <a:rPr lang="en-US" dirty="0" err="1"/>
              <a:t>NaCl</a:t>
            </a:r>
            <a:r>
              <a:rPr lang="en-US" dirty="0"/>
              <a:t> OVER 4 HRS </a:t>
            </a:r>
          </a:p>
          <a:p>
            <a:r>
              <a:rPr lang="en-US" dirty="0"/>
              <a:t>HYPERKALEMIA CORRECTION </a:t>
            </a:r>
          </a:p>
          <a:p>
            <a:r>
              <a:rPr lang="en-US" dirty="0"/>
              <a:t>INJ. PIPTAZ 2.25 GM IV TDS .</a:t>
            </a:r>
          </a:p>
          <a:p>
            <a:r>
              <a:rPr lang="en-US" dirty="0"/>
              <a:t>GLYCEMIC CONTROL HEMODYNAMIC STABILISATION </a:t>
            </a:r>
          </a:p>
          <a:p>
            <a:r>
              <a:rPr lang="en-US" dirty="0"/>
              <a:t>REPEAT RFT AND SERUM ELECTROLYTES.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981200"/>
            <a:ext cx="10554574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100" b="1" dirty="0"/>
              <a:t>TREATMENT GIVEN 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DIABETIC DIET </a:t>
            </a:r>
          </a:p>
          <a:p>
            <a:pPr>
              <a:buNone/>
            </a:pPr>
            <a:r>
              <a:rPr lang="en-US" dirty="0"/>
              <a:t>IV FLUIDS </a:t>
            </a:r>
          </a:p>
          <a:p>
            <a:pPr>
              <a:buNone/>
            </a:pPr>
            <a:r>
              <a:rPr lang="en-US" dirty="0"/>
              <a:t> INSULIN ACCORDING TO CBG </a:t>
            </a:r>
          </a:p>
          <a:p>
            <a:pPr>
              <a:buNone/>
            </a:pPr>
            <a:r>
              <a:rPr lang="en-US" dirty="0"/>
              <a:t> INJ.PIPTAZ 2.25 gm IV TDS </a:t>
            </a:r>
          </a:p>
          <a:p>
            <a:pPr>
              <a:buNone/>
            </a:pPr>
            <a:r>
              <a:rPr lang="en-US" dirty="0"/>
              <a:t>INJ ONDENSETRON 8mg IV TDS </a:t>
            </a:r>
          </a:p>
          <a:p>
            <a:pPr>
              <a:buNone/>
            </a:pPr>
            <a:r>
              <a:rPr lang="en-US" dirty="0" err="1"/>
              <a:t>Inj</a:t>
            </a:r>
            <a:r>
              <a:rPr lang="en-US" dirty="0"/>
              <a:t> . CALCIUM GLUCONATE 10% 10 ML OVER 10 MINS SLOW IV </a:t>
            </a:r>
          </a:p>
          <a:p>
            <a:pPr>
              <a:buNone/>
            </a:pPr>
            <a:r>
              <a:rPr lang="en-US" dirty="0"/>
              <a:t>SALBUTAMOL NEB TDS</a:t>
            </a:r>
          </a:p>
          <a:p>
            <a:pPr>
              <a:buNone/>
            </a:pPr>
            <a:r>
              <a:rPr lang="en-US" dirty="0"/>
              <a:t>INJ. 3% </a:t>
            </a:r>
            <a:r>
              <a:rPr lang="en-US" dirty="0" err="1"/>
              <a:t>NaCl</a:t>
            </a:r>
            <a:r>
              <a:rPr lang="en-US" dirty="0"/>
              <a:t> slow iv over 4 hrs </a:t>
            </a:r>
          </a:p>
          <a:p>
            <a:pPr>
              <a:buNone/>
            </a:pPr>
            <a:r>
              <a:rPr lang="en-US" dirty="0"/>
              <a:t>Tab THYROXINE 150 microgram OD 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D616-3362-B3A5-09B5-A50AC082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3BBA05-5977-5DC1-383D-16D2E032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3200" dirty="0"/>
          </a:p>
          <a:p>
            <a:r>
              <a:rPr lang="en-US" sz="3200" dirty="0" err="1"/>
              <a:t>Enalapril</a:t>
            </a:r>
            <a:r>
              <a:rPr lang="en-US" sz="3200" dirty="0"/>
              <a:t>, </a:t>
            </a:r>
            <a:r>
              <a:rPr lang="en-US" sz="3200" dirty="0" err="1"/>
              <a:t>Spironolactone</a:t>
            </a:r>
            <a:r>
              <a:rPr lang="en-US" sz="3200" dirty="0"/>
              <a:t>, </a:t>
            </a:r>
            <a:r>
              <a:rPr lang="en-US" sz="3200" dirty="0" err="1"/>
              <a:t>Gabapentin</a:t>
            </a:r>
            <a:r>
              <a:rPr lang="en-US" sz="3200" dirty="0"/>
              <a:t> and </a:t>
            </a:r>
            <a:r>
              <a:rPr lang="en-US" sz="3200" dirty="0" err="1"/>
              <a:t>Amitriptyline</a:t>
            </a:r>
            <a:r>
              <a:rPr lang="en-US" sz="3200" dirty="0"/>
              <a:t> was stopped for 1 week</a:t>
            </a:r>
          </a:p>
          <a:p>
            <a:endParaRPr lang="en-US" sz="3200" dirty="0"/>
          </a:p>
          <a:p>
            <a:r>
              <a:rPr lang="en-US" sz="3200" dirty="0"/>
              <a:t> patient continued to be symptomatic</a:t>
            </a:r>
          </a:p>
          <a:p>
            <a:endParaRPr lang="en-US" sz="3200" dirty="0"/>
          </a:p>
          <a:p>
            <a:r>
              <a:rPr lang="en-US" sz="3200" dirty="0"/>
              <a:t>What next 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219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6A003-0F29-38C2-793D-17AF9BE1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presenting </a:t>
            </a:r>
            <a:r>
              <a:rPr lang="en-US" dirty="0" err="1"/>
              <a:t>ilness</a:t>
            </a:r>
            <a:r>
              <a:rPr lang="en-US" dirty="0"/>
              <a:t>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FC778-80DE-1CE6-4512-B88F939F3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Giddiness  and vomiting *4 days </a:t>
            </a:r>
          </a:p>
          <a:p>
            <a:pPr marL="0" indent="0">
              <a:buNone/>
            </a:pPr>
            <a:r>
              <a:rPr lang="en-US" sz="3200" dirty="0"/>
              <a:t>vomiting 2 episodes per day, with food particles , bilious 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055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7D7EC-7C38-2AD4-2FB0-541D2DA9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886B74-75B4-1BE1-FB9E-75B53925D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No h/o fever</a:t>
            </a:r>
          </a:p>
          <a:p>
            <a:r>
              <a:rPr lang="en-US" sz="3200" dirty="0"/>
              <a:t>            “  loose stools</a:t>
            </a:r>
          </a:p>
          <a:p>
            <a:r>
              <a:rPr lang="en-US" sz="3200" dirty="0"/>
              <a:t>            “  altered sensorium</a:t>
            </a:r>
          </a:p>
          <a:p>
            <a:r>
              <a:rPr lang="en-US" sz="3200" dirty="0"/>
              <a:t>           “  seizures, head injury </a:t>
            </a:r>
          </a:p>
          <a:p>
            <a:r>
              <a:rPr lang="en-US" sz="3200" dirty="0"/>
              <a:t>            “  chest pain, dyspnea,  palpitations</a:t>
            </a:r>
          </a:p>
          <a:p>
            <a:r>
              <a:rPr lang="en-US" sz="3200" dirty="0"/>
              <a:t>           “  abdomen pain, distension</a:t>
            </a:r>
          </a:p>
          <a:p>
            <a:r>
              <a:rPr lang="en-US" sz="3200" dirty="0"/>
              <a:t>           “  blurring of vision, tinnitus, diplopia .</a:t>
            </a:r>
          </a:p>
        </p:txBody>
      </p:sp>
    </p:spTree>
    <p:extLst>
      <p:ext uri="{BB962C8B-B14F-4D97-AF65-F5344CB8AC3E}">
        <p14:creationId xmlns:p14="http://schemas.microsoft.com/office/powerpoint/2010/main" xmlns="" val="3909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75ACFB-2D47-97A0-82D6-4525A91E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history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87E986-94AB-DF46-B068-83440CC5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819400"/>
            <a:ext cx="10554574" cy="36575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Known T2DM on Insulin and OHA </a:t>
            </a:r>
          </a:p>
          <a:p>
            <a:r>
              <a:rPr lang="en-US" sz="2800" dirty="0"/>
              <a:t>Known SHTN / CAD/ DPN / on treatment for 7 yrs</a:t>
            </a:r>
          </a:p>
          <a:p>
            <a:r>
              <a:rPr lang="en-US" sz="2800" dirty="0"/>
              <a:t> Diabetic retinopathy grade 3.</a:t>
            </a:r>
          </a:p>
          <a:p>
            <a:r>
              <a:rPr lang="en-US" sz="2800" dirty="0"/>
              <a:t> Hypothyroid on </a:t>
            </a:r>
            <a:r>
              <a:rPr lang="en-US" sz="2800" dirty="0" err="1"/>
              <a:t>T.Thyroxine</a:t>
            </a:r>
            <a:r>
              <a:rPr lang="en-US" sz="2800" dirty="0"/>
              <a:t> 100 mcg </a:t>
            </a:r>
            <a:r>
              <a:rPr lang="en-US" sz="2800" dirty="0" err="1"/>
              <a:t>od</a:t>
            </a:r>
            <a:endParaRPr lang="en-US" sz="2800" dirty="0"/>
          </a:p>
          <a:p>
            <a:r>
              <a:rPr lang="en-US" sz="2800" dirty="0"/>
              <a:t>No h/o TB/ HIV /  hepatitis/ epilepsy/ CKD</a:t>
            </a:r>
          </a:p>
          <a:p>
            <a:r>
              <a:rPr lang="en-US" sz="2800" dirty="0"/>
              <a:t>No significant surgical history.</a:t>
            </a:r>
          </a:p>
          <a:p>
            <a:r>
              <a:rPr lang="en-US" sz="2800" dirty="0"/>
              <a:t>No  blood transfusion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893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D0660-930B-4603-CAB5-741C393A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4AC2E0-D11B-D536-1CD7-E3CA8C32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819400"/>
            <a:ext cx="10554574" cy="30393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             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              </a:t>
            </a:r>
            <a:r>
              <a:rPr lang="en-US" sz="9600" dirty="0" err="1"/>
              <a:t>T.Metformin</a:t>
            </a:r>
            <a:r>
              <a:rPr lang="en-US" sz="9600" dirty="0"/>
              <a:t>  500 mg 1-1-1 ,  </a:t>
            </a:r>
            <a:r>
              <a:rPr lang="en-US" sz="9600" dirty="0" err="1"/>
              <a:t>T.Sitagliptin</a:t>
            </a:r>
            <a:r>
              <a:rPr lang="en-US" sz="9600" dirty="0"/>
              <a:t> 1-0-1</a:t>
            </a:r>
          </a:p>
          <a:p>
            <a:pPr>
              <a:buNone/>
            </a:pPr>
            <a:r>
              <a:rPr lang="en-US" sz="9600" dirty="0"/>
              <a:t>                      </a:t>
            </a:r>
            <a:r>
              <a:rPr lang="en-US" sz="9600" dirty="0" err="1"/>
              <a:t>T.Enalapril</a:t>
            </a:r>
            <a:r>
              <a:rPr lang="en-US" sz="9600" dirty="0"/>
              <a:t>            5mg 1-0-1</a:t>
            </a:r>
          </a:p>
          <a:p>
            <a:pPr>
              <a:buNone/>
            </a:pPr>
            <a:r>
              <a:rPr lang="en-US" sz="9600" dirty="0"/>
              <a:t>                     </a:t>
            </a:r>
            <a:r>
              <a:rPr lang="en-US" sz="9600" dirty="0" err="1"/>
              <a:t>T.Spironolactone</a:t>
            </a:r>
            <a:r>
              <a:rPr lang="en-US" sz="9600" dirty="0"/>
              <a:t> 25 mg 1-0 - 1</a:t>
            </a:r>
          </a:p>
          <a:p>
            <a:pPr>
              <a:buNone/>
            </a:pPr>
            <a:r>
              <a:rPr lang="en-US" sz="9600" dirty="0"/>
              <a:t>                     </a:t>
            </a:r>
            <a:r>
              <a:rPr lang="en-US" sz="9600" dirty="0" err="1"/>
              <a:t>T.Metoprolol</a:t>
            </a:r>
            <a:r>
              <a:rPr lang="en-US" sz="9600" dirty="0"/>
              <a:t>        25 mg 1-0-1</a:t>
            </a:r>
          </a:p>
          <a:p>
            <a:pPr>
              <a:buNone/>
            </a:pPr>
            <a:r>
              <a:rPr lang="en-US" sz="9600" dirty="0"/>
              <a:t>                     </a:t>
            </a:r>
            <a:r>
              <a:rPr lang="en-US" sz="9600" dirty="0" err="1"/>
              <a:t>T.Gabapentin</a:t>
            </a:r>
            <a:r>
              <a:rPr lang="en-US" sz="9600" dirty="0"/>
              <a:t>     100 mg HS</a:t>
            </a:r>
          </a:p>
          <a:p>
            <a:pPr>
              <a:buNone/>
            </a:pPr>
            <a:r>
              <a:rPr lang="en-US" sz="9600" dirty="0"/>
              <a:t>                     </a:t>
            </a:r>
            <a:r>
              <a:rPr lang="en-US" sz="9600" dirty="0" err="1"/>
              <a:t>T.Amitriptyline</a:t>
            </a:r>
            <a:r>
              <a:rPr lang="en-US" sz="9600" dirty="0"/>
              <a:t>     25 mg HS</a:t>
            </a:r>
          </a:p>
          <a:p>
            <a:pPr>
              <a:buNone/>
            </a:pPr>
            <a:r>
              <a:rPr lang="en-US" sz="9600" dirty="0"/>
              <a:t>             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321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B5956-4749-1EB9-7829-01796139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F81374-105A-3D03-ABD2-3A949791E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O/E  conscious, </a:t>
            </a:r>
          </a:p>
          <a:p>
            <a:r>
              <a:rPr lang="en-US" sz="2800" dirty="0"/>
              <a:t>         Pallor present </a:t>
            </a:r>
          </a:p>
          <a:p>
            <a:r>
              <a:rPr lang="en-US" sz="2800" dirty="0"/>
              <a:t>No pedal edema </a:t>
            </a:r>
          </a:p>
          <a:p>
            <a:r>
              <a:rPr lang="en-US" sz="2800" dirty="0"/>
              <a:t>“   cyanosis</a:t>
            </a:r>
          </a:p>
          <a:p>
            <a:r>
              <a:rPr lang="en-US" sz="2800" dirty="0"/>
              <a:t>“   clubbing</a:t>
            </a:r>
          </a:p>
          <a:p>
            <a:r>
              <a:rPr lang="en-US" sz="2800" dirty="0"/>
              <a:t>“   Lymphadenopathy</a:t>
            </a:r>
          </a:p>
          <a:p>
            <a:r>
              <a:rPr lang="en-US" sz="2800" dirty="0"/>
              <a:t>“   </a:t>
            </a:r>
            <a:r>
              <a:rPr lang="en-US" sz="2800" dirty="0" err="1"/>
              <a:t>icterus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en-US" sz="2800" dirty="0" err="1"/>
              <a:t>Afebrile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30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58A74-0CC6-9CB9-D695-0CF8CD3A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9A2139-7A5B-2DCE-A506-6830C387A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S/E :  </a:t>
            </a:r>
          </a:p>
          <a:p>
            <a:r>
              <a:rPr lang="en-US" sz="2800" dirty="0"/>
              <a:t>CVS- S1S2  </a:t>
            </a:r>
          </a:p>
          <a:p>
            <a:r>
              <a:rPr lang="en-US" sz="2800" dirty="0"/>
              <a:t>RS – BAE ; NVBS </a:t>
            </a:r>
          </a:p>
          <a:p>
            <a:r>
              <a:rPr lang="en-US" sz="2800" dirty="0"/>
              <a:t>P/A – SOFT , BS normal</a:t>
            </a:r>
          </a:p>
          <a:p>
            <a:r>
              <a:rPr lang="en-US" sz="2800" dirty="0"/>
              <a:t>CNS - NFND  </a:t>
            </a:r>
          </a:p>
          <a:p>
            <a:endParaRPr lang="en-US" sz="2800" dirty="0"/>
          </a:p>
          <a:p>
            <a:r>
              <a:rPr lang="en-US" sz="2800" dirty="0"/>
              <a:t>Vitals – BP 140/ 60-0 mmHg</a:t>
            </a:r>
          </a:p>
          <a:p>
            <a:r>
              <a:rPr lang="en-US" sz="2800" dirty="0"/>
              <a:t>PR – 97 /min </a:t>
            </a:r>
          </a:p>
          <a:p>
            <a:r>
              <a:rPr lang="en-US" sz="2800" dirty="0"/>
              <a:t>Spo2 – 97 % in RA </a:t>
            </a:r>
          </a:p>
        </p:txBody>
      </p:sp>
    </p:spTree>
    <p:extLst>
      <p:ext uri="{BB962C8B-B14F-4D97-AF65-F5344CB8AC3E}">
        <p14:creationId xmlns:p14="http://schemas.microsoft.com/office/powerpoint/2010/main" xmlns="" val="31752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428BB-9037-19B0-BBB0-EE97BE76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A11D6D-AE88-A2C7-1DC0-A1AD0301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CBC :</a:t>
            </a:r>
          </a:p>
          <a:p>
            <a:r>
              <a:rPr lang="en-US" sz="2800" dirty="0"/>
              <a:t>TC - 13600 cells /mm3 </a:t>
            </a:r>
          </a:p>
          <a:p>
            <a:r>
              <a:rPr lang="en-US" sz="2800" dirty="0"/>
              <a:t>DC - p - 80, L – 16, M - 4 </a:t>
            </a:r>
          </a:p>
          <a:p>
            <a:r>
              <a:rPr lang="en-US" sz="2800" dirty="0" err="1"/>
              <a:t>Hb</a:t>
            </a:r>
            <a:r>
              <a:rPr lang="en-US" sz="2800" dirty="0"/>
              <a:t> - 10.7 gm/dl </a:t>
            </a:r>
          </a:p>
          <a:p>
            <a:r>
              <a:rPr lang="en-US" sz="2800" dirty="0" err="1"/>
              <a:t>Plt</a:t>
            </a:r>
            <a:r>
              <a:rPr lang="en-US" sz="2800" dirty="0"/>
              <a:t> - 3.34 lakhs/mm3 </a:t>
            </a:r>
          </a:p>
        </p:txBody>
      </p:sp>
    </p:spTree>
    <p:extLst>
      <p:ext uri="{BB962C8B-B14F-4D97-AF65-F5344CB8AC3E}">
        <p14:creationId xmlns:p14="http://schemas.microsoft.com/office/powerpoint/2010/main" xmlns="" val="27264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761</Words>
  <Application>Microsoft Office PowerPoint</Application>
  <PresentationFormat>Custom</PresentationFormat>
  <Paragraphs>181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Quotable</vt:lpstr>
      <vt:lpstr>GIDDINESS FOR EVALUATION – A CASE OF HYPO WITH HYPER</vt:lpstr>
      <vt:lpstr>Slide 2</vt:lpstr>
      <vt:lpstr>History of presenting ilness : </vt:lpstr>
      <vt:lpstr>Slide 4</vt:lpstr>
      <vt:lpstr>Past history : </vt:lpstr>
      <vt:lpstr>Slide 6</vt:lpstr>
      <vt:lpstr>Examination: </vt:lpstr>
      <vt:lpstr>Slide 8</vt:lpstr>
      <vt:lpstr>Investigations : </vt:lpstr>
      <vt:lpstr>RFT &amp; SERUM ELECTROLYTES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 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IK</cp:lastModifiedBy>
  <cp:revision>15</cp:revision>
  <dcterms:created xsi:type="dcterms:W3CDTF">2023-06-04T20:24:18Z</dcterms:created>
  <dcterms:modified xsi:type="dcterms:W3CDTF">2023-07-04T09:57:17Z</dcterms:modified>
</cp:coreProperties>
</file>