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78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15" r:id="rId50"/>
    <p:sldId id="316" r:id="rId51"/>
    <p:sldId id="317" r:id="rId52"/>
    <p:sldId id="318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9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08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1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4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33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7733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2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1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70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4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2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2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5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4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36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3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90E81D-D098-480E-872E-D1FFFA202987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ABAE2-B5F7-4D10-A44E-14D09AFD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78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5632-2E33-4BD9-92D8-1C5B4305A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508000"/>
            <a:ext cx="8825658" cy="1451429"/>
          </a:xfrm>
        </p:spPr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NEUROLOGICAL MANIFESTATION OF SYSTEMIC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38C9F-68C3-4B4C-BA15-71B732061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3922890"/>
            <a:ext cx="8825658" cy="17159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                                                                                           III MEDICINE UNIT</a:t>
            </a:r>
          </a:p>
          <a:p>
            <a:r>
              <a:rPr lang="en-US" dirty="0"/>
              <a:t>                                                                                CHIEF:PROF.DR.BAGIALAKSHMI M.D</a:t>
            </a:r>
          </a:p>
          <a:p>
            <a:r>
              <a:rPr lang="en-US" dirty="0"/>
              <a:t>                                                                                 ASST PROF: DR.SARAVANAN M.D</a:t>
            </a:r>
          </a:p>
          <a:p>
            <a:r>
              <a:rPr lang="en-US" dirty="0"/>
              <a:t>                                                                                                     DR.RAJKUMAR M.D</a:t>
            </a:r>
          </a:p>
          <a:p>
            <a:r>
              <a:rPr lang="en-US" dirty="0"/>
              <a:t>                                                                                                DR.PON SENTHILKUMAR M.D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050BC-85B5-4F38-B23B-A4F67A688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2104572"/>
            <a:ext cx="5529942" cy="474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106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1FD91-5379-427A-826E-2DC795AD1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99B9C-FF72-4E3A-91D2-F8377EF0E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57226"/>
            <a:ext cx="8946541" cy="559117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BEHCET’ S SYNDROME: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Neurological involvement in 5-10%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80 % -characterized by brain stem involvement.(CNS BEHCET’S SYNDROME)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analysis: raised IL-6.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Cerebral vein thrombosis in superior sagittal and transverse sinus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raised intracranial tension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 sensitive for CNS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behcet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syndrome.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Treated with prednisolone 1 mg/kg/day and azathioprine 2-3 mg/kg/day.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FBC81940-D5FD-4DF2-BC0F-60BFC700129D}"/>
              </a:ext>
            </a:extLst>
          </p:cNvPr>
          <p:cNvSpPr/>
          <p:nvPr/>
        </p:nvSpPr>
        <p:spPr>
          <a:xfrm>
            <a:off x="4629150" y="3386454"/>
            <a:ext cx="484632" cy="4429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88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1F4D-3811-40F6-82B1-5BD6B50AE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67E2B-7063-466F-8FD9-36F1B5AC4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SARCOIDOSIS: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Inflammatory disease characterized by non caseating granuloma.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Neurological involvement in 5-10 %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Cranial nerve involvement( optic neuritis and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facial nerve involved usually)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Basilar meningitis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Myelopathy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Diabetes insipidus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Seizures and cognitive changes.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 neuritis occur in association with anterior and posterior uveitis.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CSF: lymphocytic meningitis, mild increase in protein with normal glucose.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02D3E-8F71-422E-ABC9-5484C73D6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2278743"/>
            <a:ext cx="6328229" cy="24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93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3826F-1A96-4EDD-8732-9DABB8D6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310F-88CF-4B4C-83EA-9C54560B6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DD: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sclerosis: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MRI: multiple enhancing white matter abnormalities +.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Differentiated with extra neurological symptoms.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Glucocorticoid –main stay of therapy for sarcoidosis.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cytotoxic agents if steroids are ineffective or not tolerated.</a:t>
            </a:r>
          </a:p>
        </p:txBody>
      </p:sp>
    </p:spTree>
    <p:extLst>
      <p:ext uri="{BB962C8B-B14F-4D97-AF65-F5344CB8AC3E}">
        <p14:creationId xmlns:p14="http://schemas.microsoft.com/office/powerpoint/2010/main" val="3749121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FADB-4092-4433-A54D-30830E8F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Endocrine disorders: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AE0B2-3996-4BC7-B2DD-12003E00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028700"/>
            <a:ext cx="8946541" cy="52196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Hypothyroidism: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Carpal tunnel syndrome-impairment of muscle function and stiffness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Cramps and muscle pain +.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have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pseudomyotonia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examination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Impaired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memoey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concentration,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reversible cerebellar ataxia and dementia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Psychosis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myxoedema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coma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5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1302-75FF-41C1-A808-7D824039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FAA9-227F-4EF3-8268-7AD42E9D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700088"/>
            <a:ext cx="8946541" cy="5548311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Myxoedema coma: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level of consciousness with seizures +other hypothyroid features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Hypothrermia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in elderly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Precipitating factors: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Pnuemonia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 failure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 bleeding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Sepsis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CVA,hypoglycemia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hyponatremia.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60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731B0-468E-4629-BBF8-7069752F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76E8E7-B207-414E-87C5-F83C476B50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Treatment: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Levothyroxine 500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–loading dose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Levothyroxine 50-100 µg daily for several days.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Alternat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ive: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Liothyronine T3-  10-25 µg BD/TDS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Hashimoto encephalopathy: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Steroid responsive syndrome with TPO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antibodies,myoclonus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slow wave activity in EE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G.</a:t>
                </a: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76E8E7-B207-414E-87C5-F83C476B50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90" t="-1163" r="-1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723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8594-A71D-4CC6-B324-EB46ECC47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DD24F-600B-4B43-AEA1-33E2440B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014538"/>
            <a:ext cx="8946541" cy="416242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Thyrotoxicosis: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Hyperactivity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Nervousness                 easy fatiguability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Irritability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Insomnia and impaired concentration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tremors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Proximal myopathy without fasciculations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Hypokalemic periodic paralysis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E8E82A01-AD2C-42E3-9990-C563FA4A526A}"/>
              </a:ext>
            </a:extLst>
          </p:cNvPr>
          <p:cNvSpPr/>
          <p:nvPr/>
        </p:nvSpPr>
        <p:spPr>
          <a:xfrm>
            <a:off x="3114675" y="2657475"/>
            <a:ext cx="700088" cy="1228725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6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06BF0-75A5-45DF-859C-BA1E6AF6F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4EB3B-2A7B-4EFE-A09F-4866B6EF0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71612"/>
            <a:ext cx="8946541" cy="477678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Neurological manifestation in HIV: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CNS AND PNS affected.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50 % -clinically apparent disease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90 %-neuropathological changes in autopsy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invasion ( perivascular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macrophages,monocytes,glial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cells)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Oppurtunistic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infection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associated neoplasm.</a:t>
            </a:r>
          </a:p>
        </p:txBody>
      </p:sp>
    </p:spTree>
    <p:extLst>
      <p:ext uri="{BB962C8B-B14F-4D97-AF65-F5344CB8AC3E}">
        <p14:creationId xmlns:p14="http://schemas.microsoft.com/office/powerpoint/2010/main" val="145244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F16B-0AE5-4018-AE42-457A5D73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0E631D-3978-4B92-AC1D-B69067440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" y="452718"/>
            <a:ext cx="9064996" cy="5795682"/>
          </a:xfrm>
        </p:spPr>
      </p:pic>
    </p:spTree>
    <p:extLst>
      <p:ext uri="{BB962C8B-B14F-4D97-AF65-F5344CB8AC3E}">
        <p14:creationId xmlns:p14="http://schemas.microsoft.com/office/powerpoint/2010/main" val="636444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AA7D-E664-469F-B4AA-B814FD106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1ADCC1-EA75-4C8B-B244-376DE0F81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557213"/>
            <a:ext cx="9179296" cy="5691187"/>
          </a:xfrm>
        </p:spPr>
      </p:pic>
    </p:spTree>
    <p:extLst>
      <p:ext uri="{BB962C8B-B14F-4D97-AF65-F5344CB8AC3E}">
        <p14:creationId xmlns:p14="http://schemas.microsoft.com/office/powerpoint/2010/main" val="158490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218A-39A5-413E-ADEB-83523457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RHEUMATOLOGICAL DISORDERS: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F2CC-F783-4B32-B2C7-02C7AD84F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SYSTEMIC LUPUS ERYTHEMATOSUS: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   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 process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Immunosuppression – infections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effects of therapies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 PROCESS: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inflammation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Vascular occlusion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421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2726-333F-43C0-AEFD-50B9ED91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CCA94E-5F3A-45FD-9C70-1880E823F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585788"/>
            <a:ext cx="9404722" cy="5662612"/>
          </a:xfrm>
        </p:spPr>
      </p:pic>
    </p:spTree>
    <p:extLst>
      <p:ext uri="{BB962C8B-B14F-4D97-AF65-F5344CB8AC3E}">
        <p14:creationId xmlns:p14="http://schemas.microsoft.com/office/powerpoint/2010/main" val="4013857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9A78-8E17-4A85-9C1E-3F1AB90D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AAFE33-67B9-4FEC-B3E0-F2DA53B9E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9404722" cy="5795682"/>
          </a:xfrm>
        </p:spPr>
      </p:pic>
    </p:spTree>
    <p:extLst>
      <p:ext uri="{BB962C8B-B14F-4D97-AF65-F5344CB8AC3E}">
        <p14:creationId xmlns:p14="http://schemas.microsoft.com/office/powerpoint/2010/main" val="1367678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B19F-9F37-42E0-888E-DB4A7D8C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8789FA-76DA-4C14-96DB-9D691AC12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9512302" cy="5795682"/>
          </a:xfrm>
        </p:spPr>
      </p:pic>
    </p:spTree>
    <p:extLst>
      <p:ext uri="{BB962C8B-B14F-4D97-AF65-F5344CB8AC3E}">
        <p14:creationId xmlns:p14="http://schemas.microsoft.com/office/powerpoint/2010/main" val="1712004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52F6-36C7-4928-A755-AE1113A1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5C36D5-1605-4B9E-B8E9-2357BEBB2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9569452" cy="5795682"/>
          </a:xfrm>
        </p:spPr>
      </p:pic>
    </p:spTree>
    <p:extLst>
      <p:ext uri="{BB962C8B-B14F-4D97-AF65-F5344CB8AC3E}">
        <p14:creationId xmlns:p14="http://schemas.microsoft.com/office/powerpoint/2010/main" val="3601808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5FBFC-2333-4E73-9EFE-4455C9D3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C1AA37-FF9E-429A-8D83-0AFC51028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HIV ENCEPHALOPATHY /AIDS DEMENTIA COMPLEX: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CD4 count &lt;200 cell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Subcortical areas of brain and spinal cord affected.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HIV associated neurocognitive impairment spectrum.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         minor cognitive+ motor          AIDS dementia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dysfunction                                complex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E792C6B-C717-48DD-9235-E63F7547F9F9}"/>
              </a:ext>
            </a:extLst>
          </p:cNvPr>
          <p:cNvSpPr/>
          <p:nvPr/>
        </p:nvSpPr>
        <p:spPr>
          <a:xfrm>
            <a:off x="2928937" y="4186238"/>
            <a:ext cx="600075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AE41FB5-6716-433A-8019-B91C24614C26}"/>
              </a:ext>
            </a:extLst>
          </p:cNvPr>
          <p:cNvSpPr/>
          <p:nvPr/>
        </p:nvSpPr>
        <p:spPr>
          <a:xfrm flipV="1">
            <a:off x="6700838" y="4243388"/>
            <a:ext cx="600075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4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5D1F-4F01-471F-910C-FA404A81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D772B6-5019-4FC9-AC62-1D668A946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9404723" cy="5795682"/>
          </a:xfrm>
        </p:spPr>
      </p:pic>
    </p:spTree>
    <p:extLst>
      <p:ext uri="{BB962C8B-B14F-4D97-AF65-F5344CB8AC3E}">
        <p14:creationId xmlns:p14="http://schemas.microsoft.com/office/powerpoint/2010/main" val="2840463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D9D06-C65A-4E65-ABBF-D97B90C50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4D908B-84ED-4BD7-9EDC-2D9EEB53C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309842"/>
            <a:ext cx="9404723" cy="5795682"/>
          </a:xfrm>
        </p:spPr>
      </p:pic>
    </p:spTree>
    <p:extLst>
      <p:ext uri="{BB962C8B-B14F-4D97-AF65-F5344CB8AC3E}">
        <p14:creationId xmlns:p14="http://schemas.microsoft.com/office/powerpoint/2010/main" val="1176167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A7D8-F783-4F76-99C5-360C8B39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13481-F772-4C5F-8378-DE4FDE749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757238"/>
            <a:ext cx="9678378" cy="5491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Investigation:;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MMSE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CT/MRI: diffuse cerebral atrophy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CSF:normal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sugar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mild protein elevation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lymphocytic pleocytosis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correlation between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burden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disease severity.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 HAART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Psychological support and assisted living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A7EDA-3F7E-4749-A32E-BA93E0054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757237"/>
            <a:ext cx="5136886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06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2BC5-191B-4705-9415-DBAFA78F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D6517-E19E-417D-9F96-D52C9847D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CRYPTOCOCCAL MENINGITIS: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AIDS defining illness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CD4 &lt;100 cells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Onset-subacute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Signs of meningeal irritation present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Pulmonary involvement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Gastroenteritis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prostatitis</a:t>
            </a:r>
          </a:p>
        </p:txBody>
      </p:sp>
    </p:spTree>
    <p:extLst>
      <p:ext uri="{BB962C8B-B14F-4D97-AF65-F5344CB8AC3E}">
        <p14:creationId xmlns:p14="http://schemas.microsoft.com/office/powerpoint/2010/main" val="226526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39657-782D-4C02-B813-552E5F3A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A0AE8-9BF8-4E81-8C88-14964747B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452718"/>
            <a:ext cx="9749815" cy="57956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CT/MRI: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Hydrocephalus,gelatinous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pseudocysts,cryptococcomas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CSF:reduced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sugar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elevated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protein,mononuclear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pleocytosis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standard:fungal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 for cryptococcus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cryptococcal antigen 95 % sensitivity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 ink smear- non specific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4851D-3CC9-4FBF-846A-345BEF8FB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957387"/>
            <a:ext cx="4359276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1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C117-7D5D-49F4-827E-C841D5B7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6418-CF2F-4C75-9281-12C17EE6D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Cognitive dysfunction ( problems of reasoning and recognizing) -50 %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headache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Seizures             antiseizure medications and immunosuppressants.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Psychosis  (diff from glucocorticoid induced)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Stroke 10%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disorders -2-5%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Aseptic meningitis/myelopathy &lt;1%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073234E-6DA8-4E76-826A-8A2EAE08C91E}"/>
              </a:ext>
            </a:extLst>
          </p:cNvPr>
          <p:cNvSpPr/>
          <p:nvPr/>
        </p:nvSpPr>
        <p:spPr>
          <a:xfrm>
            <a:off x="2551288" y="3429000"/>
            <a:ext cx="560720" cy="316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4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653F9-9C59-4340-A26B-B5873A26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4EDF28-A601-486D-94E8-CC98CB0F4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328613"/>
            <a:ext cx="9150720" cy="5919787"/>
          </a:xfrm>
        </p:spPr>
      </p:pic>
    </p:spTree>
    <p:extLst>
      <p:ext uri="{BB962C8B-B14F-4D97-AF65-F5344CB8AC3E}">
        <p14:creationId xmlns:p14="http://schemas.microsoft.com/office/powerpoint/2010/main" val="2059549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BBD0-1297-43B7-A00A-012C3623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94057-27E2-42AA-AF2D-B21D806F5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TOXOPLASMOSIS: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CD4 &lt;100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 cause of focal intracranial mass lesion in AIDS patients.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times more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coomon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people with antibodies to toxoplasma.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fever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headache             focal deficit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72F7BE0-BE5A-4900-9393-B9DFFBF5E061}"/>
              </a:ext>
            </a:extLst>
          </p:cNvPr>
          <p:cNvSpPr/>
          <p:nvPr/>
        </p:nvSpPr>
        <p:spPr>
          <a:xfrm rot="2284982">
            <a:off x="3561384" y="3781377"/>
            <a:ext cx="412479" cy="842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F9A28AF-FA74-4929-B93E-92032F140E44}"/>
              </a:ext>
            </a:extLst>
          </p:cNvPr>
          <p:cNvSpPr/>
          <p:nvPr/>
        </p:nvSpPr>
        <p:spPr>
          <a:xfrm rot="18644091">
            <a:off x="5169669" y="3685227"/>
            <a:ext cx="35760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0B651F1-FF35-4EA4-9B63-09190252FC0B}"/>
              </a:ext>
            </a:extLst>
          </p:cNvPr>
          <p:cNvSpPr/>
          <p:nvPr/>
        </p:nvSpPr>
        <p:spPr>
          <a:xfrm>
            <a:off x="4214813" y="4629150"/>
            <a:ext cx="685800" cy="271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94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B1F5-B1F5-4A0C-B88F-85DAA1FF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F2609-2BAF-43CA-A689-FB2B40145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CT/MRI: multiple lesion in multiple location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ring enhancement seen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 G antibody to toxoplasma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 biopsy-confirmatory</a:t>
            </a:r>
          </a:p>
        </p:txBody>
      </p:sp>
    </p:spTree>
    <p:extLst>
      <p:ext uri="{BB962C8B-B14F-4D97-AF65-F5344CB8AC3E}">
        <p14:creationId xmlns:p14="http://schemas.microsoft.com/office/powerpoint/2010/main" val="3310553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BE2F-B6A9-443C-AC9B-40E793CB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F0437B-52E7-4C06-907E-542E3BE6E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585788"/>
            <a:ext cx="8970282" cy="5662612"/>
          </a:xfrm>
        </p:spPr>
      </p:pic>
    </p:spTree>
    <p:extLst>
      <p:ext uri="{BB962C8B-B14F-4D97-AF65-F5344CB8AC3E}">
        <p14:creationId xmlns:p14="http://schemas.microsoft.com/office/powerpoint/2010/main" val="1128121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639C-01D4-4E09-B476-67BB89C0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A7833-D0D0-4FE3-9C15-1BD783980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33714"/>
            <a:ext cx="8946541" cy="501468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PROGRESSIVE MULTIFOCAL LEUKOENCEPHALOPATHY: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Caused by JC virus.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Lesions:small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foci of demyelination that coalesce in subcortical white matter.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Areas:occipital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parietal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lobe,cerebellum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brain stem.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Spinal cord rarely.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Presentation: seizures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visual field defects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aphasia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ataxia and occasionally sensory deficit.</a:t>
            </a:r>
          </a:p>
        </p:txBody>
      </p:sp>
    </p:spTree>
    <p:extLst>
      <p:ext uri="{BB962C8B-B14F-4D97-AF65-F5344CB8AC3E}">
        <p14:creationId xmlns:p14="http://schemas.microsoft.com/office/powerpoint/2010/main" val="715470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2846-7C29-49CC-B81C-E354A079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0A693-5EE9-45F7-B6E3-2AF0EEE85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CT/MRI: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non enhancing white matter lesions,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coalesce ,with predilection for parietal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occipital lobe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Csf:JC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DNA by CSF PCR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 biopsy rarely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specific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terapy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B9B1A-CF64-4DA6-9BE1-2D63EDDC1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22" y="740229"/>
            <a:ext cx="5002720" cy="58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2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EC29-996B-415E-B337-73EE3CEB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CNS LYMPHOMA: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4097E-C7D4-4D8B-9017-0E7F8C057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cell origin.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Fever,headache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focal neurological deficit.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dd: toxoplasmosis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 &gt;CT: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or multiple lesion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location adjacent to lateral ventricle.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 fossa predilection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Subependymal extension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effect and edema is less than expected.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CSF flow cytometry: unhelpful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HAART,corticosteroid,radiotherapy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7B10F-FFF6-4F6B-889B-C47DE2223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57" y="382386"/>
            <a:ext cx="4020458" cy="59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9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9C86-CAD0-4A79-8AEB-AABE12B14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1B811-76F4-4A01-B045-C2021A615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19314"/>
            <a:ext cx="8946541" cy="592908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Vacuolar myelopathy:;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m/c spinal cord dysfunction in AIDS.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Coexist with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encephalopathy and distal sensory polyneuropathy.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Subacute onset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Gait disturbance and imbalance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Spasticity,sphincter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dysfunction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EXAMINATION:spastic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paraparesis ,hyperreflexia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proprioception and vibration sense.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MRI; cord swelling with intramedullary enhancement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rule out HSV,VZV,CMV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treated with HAART.</a:t>
            </a:r>
          </a:p>
        </p:txBody>
      </p:sp>
    </p:spTree>
    <p:extLst>
      <p:ext uri="{BB962C8B-B14F-4D97-AF65-F5344CB8AC3E}">
        <p14:creationId xmlns:p14="http://schemas.microsoft.com/office/powerpoint/2010/main" val="1410174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4771D-FB6A-4EF6-9AE0-C24BB948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2DF6EB-3FF5-4BA7-BA31-F87384409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61257"/>
            <a:ext cx="10050918" cy="5987143"/>
          </a:xfrm>
        </p:spPr>
      </p:pic>
    </p:spTree>
    <p:extLst>
      <p:ext uri="{BB962C8B-B14F-4D97-AF65-F5344CB8AC3E}">
        <p14:creationId xmlns:p14="http://schemas.microsoft.com/office/powerpoint/2010/main" val="1686564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B551-527F-46D9-A81F-C1506465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12DC0B-374C-47EA-8A96-5BE0216F2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452718"/>
            <a:ext cx="9404722" cy="5795682"/>
          </a:xfrm>
        </p:spPr>
      </p:pic>
    </p:spTree>
    <p:extLst>
      <p:ext uri="{BB962C8B-B14F-4D97-AF65-F5344CB8AC3E}">
        <p14:creationId xmlns:p14="http://schemas.microsoft.com/office/powerpoint/2010/main" val="118402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D1ADB-4EAB-42F6-B90E-10EE0A09A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0393B-B0D5-4C2D-A17B-18AEC184B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CHOREA IN RHEUMATIC FEVER: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latency period (even 6 months)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absence of other manifestation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in females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Affects the head in the form of (darting movements of the tongue) and upper limb.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Emotional lability and obsessive compulsive traits.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Carbamazepine and sodium valproate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Steroids –rapid reduction in chorea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mg/kg/day.</a:t>
            </a:r>
          </a:p>
        </p:txBody>
      </p:sp>
    </p:spTree>
    <p:extLst>
      <p:ext uri="{BB962C8B-B14F-4D97-AF65-F5344CB8AC3E}">
        <p14:creationId xmlns:p14="http://schemas.microsoft.com/office/powerpoint/2010/main" val="2669270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B22C-44C3-451E-913F-D10C1F4A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CNS TUBERCULOSIS:</a:t>
            </a:r>
            <a:b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A12EA-B63B-425E-B8CC-D6FC2C43B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5-10 % extrapulmonary and 1 % all tb cases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Immunocompromised: atypical mycobacteria like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MAC,mycobacteria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Tubercular meningitis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TUBERCULOMA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Tubercular abscess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Tubercular encephalopathy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vasculopathy</a:t>
            </a:r>
          </a:p>
        </p:txBody>
      </p:sp>
    </p:spTree>
    <p:extLst>
      <p:ext uri="{BB962C8B-B14F-4D97-AF65-F5344CB8AC3E}">
        <p14:creationId xmlns:p14="http://schemas.microsoft.com/office/powerpoint/2010/main" val="539314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41B13-82F3-40F7-8CFD-EBFC1303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 MENINGITIS: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9AA4A-6E5B-4656-B137-65A02C082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Commonest,70-80 %</a:t>
            </a:r>
          </a:p>
          <a:p>
            <a:r>
              <a:rPr lang="en-US" dirty="0"/>
              <a:t>30 % mortality and &gt;25 % neurological sequelae</a:t>
            </a:r>
          </a:p>
          <a:p>
            <a:r>
              <a:rPr lang="en-US" dirty="0"/>
              <a:t>Meningeal signs with cranial nerve involvement seen (6 </a:t>
            </a:r>
            <a:r>
              <a:rPr lang="en-US" dirty="0" err="1"/>
              <a:t>th</a:t>
            </a:r>
            <a:r>
              <a:rPr lang="en-US" dirty="0"/>
              <a:t> nerve commonly involved)</a:t>
            </a:r>
          </a:p>
          <a:p>
            <a:r>
              <a:rPr lang="en-US" dirty="0"/>
              <a:t>Complications:</a:t>
            </a:r>
          </a:p>
          <a:p>
            <a:pPr marL="0" indent="0">
              <a:buNone/>
            </a:pPr>
            <a:r>
              <a:rPr lang="en-US" dirty="0"/>
              <a:t>Hydrocephalus (communicating and non communicating)</a:t>
            </a:r>
          </a:p>
          <a:p>
            <a:pPr marL="0" indent="0">
              <a:buNone/>
            </a:pPr>
            <a:r>
              <a:rPr lang="en-US" dirty="0"/>
              <a:t>Ocular-</a:t>
            </a:r>
            <a:r>
              <a:rPr lang="en-US" dirty="0" err="1"/>
              <a:t>papilloedema,optic</a:t>
            </a:r>
            <a:r>
              <a:rPr lang="en-US" dirty="0"/>
              <a:t> </a:t>
            </a:r>
            <a:r>
              <a:rPr lang="en-US" dirty="0" err="1"/>
              <a:t>atrophy,vision</a:t>
            </a:r>
            <a:r>
              <a:rPr lang="en-US" dirty="0"/>
              <a:t> loss</a:t>
            </a:r>
          </a:p>
          <a:p>
            <a:pPr marL="0" indent="0">
              <a:buNone/>
            </a:pPr>
            <a:r>
              <a:rPr lang="en-US" dirty="0"/>
              <a:t>Hypothalamic pituitary syndrome-</a:t>
            </a:r>
            <a:r>
              <a:rPr lang="en-US" dirty="0" err="1"/>
              <a:t>hyponatremia,diabetes</a:t>
            </a:r>
            <a:r>
              <a:rPr lang="en-US" dirty="0"/>
              <a:t> </a:t>
            </a:r>
            <a:r>
              <a:rPr lang="en-US" dirty="0" err="1"/>
              <a:t>insipidus,persistent</a:t>
            </a:r>
            <a:r>
              <a:rPr lang="en-US" dirty="0"/>
              <a:t> pyrexia.</a:t>
            </a:r>
          </a:p>
          <a:p>
            <a:pPr marL="0" indent="0">
              <a:buNone/>
            </a:pPr>
            <a:r>
              <a:rPr lang="en-US" dirty="0"/>
              <a:t>Cranial nerve palsies</a:t>
            </a:r>
          </a:p>
          <a:p>
            <a:pPr marL="0" indent="0">
              <a:buNone/>
            </a:pPr>
            <a:r>
              <a:rPr lang="en-US" dirty="0"/>
              <a:t>Abnormal movement</a:t>
            </a:r>
          </a:p>
          <a:p>
            <a:pPr marL="0" indent="0">
              <a:buNone/>
            </a:pPr>
            <a:r>
              <a:rPr lang="en-US" dirty="0"/>
              <a:t>seizures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537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E618-4734-463B-B5AB-D8BC2D82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5CE89-4421-4006-B8A8-5E41FFF08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0" y="711200"/>
            <a:ext cx="9404723" cy="5537200"/>
          </a:xfrm>
        </p:spPr>
      </p:pic>
    </p:spTree>
    <p:extLst>
      <p:ext uri="{BB962C8B-B14F-4D97-AF65-F5344CB8AC3E}">
        <p14:creationId xmlns:p14="http://schemas.microsoft.com/office/powerpoint/2010/main" val="3240344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1EB88-A68B-43AB-9E04-E97B913A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1C3A-90F7-4C76-80BE-6A42CFD2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Csf</a:t>
            </a:r>
            <a:r>
              <a:rPr lang="en-US" dirty="0"/>
              <a:t> analysis: high cell count </a:t>
            </a:r>
            <a:r>
              <a:rPr lang="en-US" dirty="0" err="1"/>
              <a:t>upto</a:t>
            </a:r>
            <a:r>
              <a:rPr lang="en-US" dirty="0"/>
              <a:t> 1000 cells/µl</a:t>
            </a:r>
          </a:p>
          <a:p>
            <a:pPr marL="0" indent="0">
              <a:buNone/>
            </a:pPr>
            <a:r>
              <a:rPr lang="en-US" dirty="0"/>
              <a:t>                           lymphocytic pleocytosis</a:t>
            </a:r>
          </a:p>
          <a:p>
            <a:pPr marL="0" indent="0">
              <a:buNone/>
            </a:pPr>
            <a:r>
              <a:rPr lang="en-US" dirty="0"/>
              <a:t>                           high protein(&gt;100)</a:t>
            </a:r>
          </a:p>
          <a:p>
            <a:pPr marL="0" indent="0">
              <a:buNone/>
            </a:pPr>
            <a:r>
              <a:rPr lang="en-US" dirty="0"/>
              <a:t>                            low sugar</a:t>
            </a:r>
          </a:p>
          <a:p>
            <a:pPr marL="0" indent="0">
              <a:buNone/>
            </a:pPr>
            <a:r>
              <a:rPr lang="en-US" dirty="0"/>
              <a:t>                            culture-gold standard</a:t>
            </a:r>
          </a:p>
          <a:p>
            <a:pPr marL="0" indent="0">
              <a:buNone/>
            </a:pPr>
            <a:r>
              <a:rPr lang="en-US" dirty="0"/>
              <a:t>Treated with ATT and steroids.(8 weeks)</a:t>
            </a:r>
          </a:p>
          <a:p>
            <a:pPr marL="0" indent="0">
              <a:buNone/>
            </a:pPr>
            <a:r>
              <a:rPr lang="en-US" dirty="0"/>
              <a:t>Start with 0.4 mg/kg/day then tapered weekly.</a:t>
            </a:r>
          </a:p>
        </p:txBody>
      </p:sp>
    </p:spTree>
    <p:extLst>
      <p:ext uri="{BB962C8B-B14F-4D97-AF65-F5344CB8AC3E}">
        <p14:creationId xmlns:p14="http://schemas.microsoft.com/office/powerpoint/2010/main" val="3168780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C66A-4000-4089-836C-40E7059E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61258"/>
            <a:ext cx="9404723" cy="899886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TUBERCULOMA: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4E213-7FD0-47FE-9B55-16E800C7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812800"/>
            <a:ext cx="8946541" cy="5783943"/>
          </a:xfrm>
        </p:spPr>
        <p:txBody>
          <a:bodyPr/>
          <a:lstStyle/>
          <a:p>
            <a:r>
              <a:rPr lang="en-US" dirty="0" err="1"/>
              <a:t>Firm,avascular</a:t>
            </a:r>
            <a:r>
              <a:rPr lang="en-US" dirty="0"/>
              <a:t> 2-8 </a:t>
            </a:r>
            <a:r>
              <a:rPr lang="en-US" dirty="0" err="1"/>
              <a:t>cm,spherical</a:t>
            </a:r>
            <a:r>
              <a:rPr lang="en-US" dirty="0"/>
              <a:t> granulomatous mass</a:t>
            </a:r>
          </a:p>
          <a:p>
            <a:r>
              <a:rPr lang="en-US" dirty="0"/>
              <a:t>&lt;20 </a:t>
            </a:r>
            <a:r>
              <a:rPr lang="en-US" dirty="0" err="1"/>
              <a:t>yrs</a:t>
            </a:r>
            <a:r>
              <a:rPr lang="en-US" dirty="0"/>
              <a:t> –infratentorial   &gt;20 </a:t>
            </a:r>
            <a:r>
              <a:rPr lang="en-US" dirty="0" err="1"/>
              <a:t>yrs</a:t>
            </a:r>
            <a:r>
              <a:rPr lang="en-US" dirty="0"/>
              <a:t>-supratentorial</a:t>
            </a:r>
          </a:p>
          <a:p>
            <a:r>
              <a:rPr lang="en-US" dirty="0"/>
              <a:t>Solitary&gt;multiple</a:t>
            </a:r>
          </a:p>
          <a:p>
            <a:r>
              <a:rPr lang="en-US" dirty="0"/>
              <a:t>Low grade </a:t>
            </a:r>
            <a:r>
              <a:rPr lang="en-US" dirty="0" err="1"/>
              <a:t>fever,headache,vomiting,seizure</a:t>
            </a:r>
            <a:r>
              <a:rPr lang="en-US" dirty="0"/>
              <a:t>/progressive focal deficit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1C0FF-9468-46E3-A1B2-D02B77B89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12" y="2772229"/>
            <a:ext cx="9375494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87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8601-0EAD-41B1-84A3-F801EEF4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16114"/>
            <a:ext cx="9404723" cy="595086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TUBERCULAR BRAIN ABSCESS: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89A9B-88D4-47F8-8C49-670F1D099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09600"/>
            <a:ext cx="8946541" cy="56388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Encapsulated collection of pus with viable bacilli without granuloma.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in elderly and immunocompromised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Solitary,uni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/multiloculated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 seizures and focal deficit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EA196-BB24-437D-ABAB-77AB93AE5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7" y="2975429"/>
            <a:ext cx="9399289" cy="37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14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A4C05-23D4-4FA1-8572-D5CDD0CE9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TUBERCULAR ENCEPHALOPATHY:</a:t>
            </a:r>
            <a:b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6C5CF-FEC0-4990-850B-652F3C645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Seen in infants and children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Convulsion,stupor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coma,neurological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deficit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–normal study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demyelinatin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diffuse brain edema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response to corticosteroids</a:t>
            </a:r>
          </a:p>
        </p:txBody>
      </p:sp>
    </p:spTree>
    <p:extLst>
      <p:ext uri="{BB962C8B-B14F-4D97-AF65-F5344CB8AC3E}">
        <p14:creationId xmlns:p14="http://schemas.microsoft.com/office/powerpoint/2010/main" val="42899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177A-9DE4-4BEB-A153-62BAFBDC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SPINAL TB:</a:t>
            </a:r>
            <a:b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58A96-9516-469A-9718-91694AC58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161144"/>
            <a:ext cx="8946541" cy="5087256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Paradiscal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common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thoracic and upper lumbar commonly involved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Backpain,stiffness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Deformities-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gibbus,kyphosis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abscess,paraplegia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Tubercular arachnoiditis:;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 picture of spinal cord/nerve involvement is present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Subacute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paraparesis,radicular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 and bladder dysfunction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Diagnosed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myelography:poor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flow with contrast and multiple filling defects seen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66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6D3B-A7DB-41E1-B999-569AAB76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A7E3D4-10F6-4EC2-BC2A-5F5EBD80C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452719"/>
            <a:ext cx="9404722" cy="5795682"/>
          </a:xfrm>
        </p:spPr>
      </p:pic>
    </p:spTree>
    <p:extLst>
      <p:ext uri="{BB962C8B-B14F-4D97-AF65-F5344CB8AC3E}">
        <p14:creationId xmlns:p14="http://schemas.microsoft.com/office/powerpoint/2010/main" val="23175345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7BDD7-F04B-47A2-B98A-0AB778E3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CEREBRAL MALARIA:</a:t>
            </a:r>
            <a:b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628FB-50E8-4393-8304-BBBC5C794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071564"/>
            <a:ext cx="8946541" cy="517683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Dreaded manifestation of severe falciparum malarial infection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Coma is a characteristic and ominous feature –gradual or sudden following convulsion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neurologic signs –unusual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Signs of meningeal irritation-absent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Fundus- retinal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hemorrhages,papilloedema,discrete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retinal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opacification,cotton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wool spots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Generalised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tonic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clonic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convulsions +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Incidence of epilepsy increased in people recovering form the illness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treated with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artesunate 2.4 mg/kg iv stat followed by the same dose @ 12 and 24 hrs.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60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5011-8D53-4919-8A44-03AA55FD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VASCULITIS SYNDROMES: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EA881-EDA7-476A-AEF0-963E8AF8B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GRANULOMATOSIS WITH POLYANGITIS: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Granulomatous vasculitis of upper and lower respiratory tract with glomerulonephritis.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Nervous system involvement due to disseminated vasculitis of small arteries and veins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Cranial neuritis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Mononeuritis multiplex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Cerebral vasculitis/granuloma.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Diagnosis: tissue diagnosis (PULMONARY)  and as an adjunctive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antiproteinase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ANCA.</a:t>
            </a:r>
          </a:p>
        </p:txBody>
      </p:sp>
    </p:spTree>
    <p:extLst>
      <p:ext uri="{BB962C8B-B14F-4D97-AF65-F5344CB8AC3E}">
        <p14:creationId xmlns:p14="http://schemas.microsoft.com/office/powerpoint/2010/main" val="16797980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99FF-6F3A-4F74-A640-8EF5E2459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NEUROSYPHILIS:</a:t>
            </a:r>
            <a:b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CFBAB-BB71-48EA-AEA5-1D0E94608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14438"/>
            <a:ext cx="8946541" cy="503396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early invasion or after months to years of asymptomatic involvement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Aymptomatic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neurosyphilis: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abnormalities: mononuclear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pleocytosis,increased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VDRL reactivity.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in early syphilis with such findings-treat as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neurosphilis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common in HIV infected individuals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&gt;-1:32 associated with neurosyphilis regardless of clinical stage 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infection status.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36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453E-48E8-4ACE-905D-0C5AF9B6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Symptomatic neurosyphilis: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DFDFD-AB32-4565-B0CD-13A34BD9E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Meningeal,meningovascular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parenchymatous syphilis (general paresis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dorsalis)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Latency-1 year for meningeal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-meningovascular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-general paresis,25-30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dorsalis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Meningeal syphilis- meningeal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signs,cranial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nerve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involvement,seizures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altered mental status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Meningovascular:stroke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syndrome involving the middle  cerebral artery of young adult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Follows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subencephalitic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prodrome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headache,insomnia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psychological abnormalities)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44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BBE2-4E11-4AB0-8AFB-A7D98B4C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E097-42FC-41C7-9E70-50A3A7962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04800"/>
            <a:ext cx="8946541" cy="59436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paresis:abnormalities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P-personality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A-affect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R-reflexes(hyperactive)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E-eye(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argyl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Robertson pupil)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S-sensorium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I-intellect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S-speech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dorsalis: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Demyelination of posterior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column,dorsal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root.dorsal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root ganglia-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ataxia,foot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drop,bladder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disturbance,impotence,loss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positional sense.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Treated with-aqueous crystalline penicillin G(18-24 mu/day given as 3-4 mu q4hrlyor continuous infusion)</a:t>
            </a:r>
          </a:p>
        </p:txBody>
      </p:sp>
    </p:spTree>
    <p:extLst>
      <p:ext uri="{BB962C8B-B14F-4D97-AF65-F5344CB8AC3E}">
        <p14:creationId xmlns:p14="http://schemas.microsoft.com/office/powerpoint/2010/main" val="27343899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4FB9-2F81-44C4-8A76-B630F54FA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WILSON’S DISEASE:</a:t>
            </a:r>
            <a:b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F0946-BDDA-41AF-91EB-E545B3868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331259"/>
            <a:ext cx="8946541" cy="507402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occur in early 20’s.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Dystonia,dysarthria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Incoordination,dysphagia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Tremor-wing beating tremor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Autonomic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disturbance:orthostatic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hypotension,sweating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abnormalities,bowel,bladder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sexual dysfunction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Sensory dysfunction and muscular weakness-not a feature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Preceded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behavioural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disturbanceand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loss of emotional control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Treated with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tetrathiomolybdate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zinc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after 6-24 months of treatment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0FAA8-29CE-4D28-B233-CCC521BF7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48" y="638629"/>
            <a:ext cx="5348652" cy="24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298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214A-47F4-423E-8257-9FEF705C7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INTERMITTENT PORPHYRIA: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FFB1-744A-4AE3-8613-D8893CE2E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neuroparhy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axonal degeneration and affect mainly motor neurons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Affect the proximal muscle on shoulder and arm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neuropathy advance deep tendon reflex become absent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 to respiratory failure and death if delay in diagnosis.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Seizures-neurological effect per se/hyponatremia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drug:clonazepam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749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1621-F6C5-46BE-ACE4-F8F44C24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Acquired neuropathies:</a:t>
            </a:r>
            <a:b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50392-31F9-4D62-87FF-62C59C924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146630"/>
            <a:ext cx="8946541" cy="510177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AMYLOIDOSIS: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Deposition of light chain (lambda more common than kappa)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Seen in multiple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myeloma,waldenstrom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macroglobulinemia,lymphoma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other lymphoproliferative disorders.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30 % polyneuropathy-painful dysesthesia and burning sensation in foot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Slowly progressive and eventually weakness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develops along with large fiber sensory loss.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nerve biopsies-axonal degeneration and amyloid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deposition in globular or diffuse pattern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Chemotherapy rarely improves neuropathy.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8F6D2-EA7A-4787-9EAE-C8FE00272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3379230"/>
            <a:ext cx="3729945" cy="34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152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6B44B-2D39-44B3-AC07-8AE24C4A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C5B22-D10E-48F6-8F77-4FCDB3600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738" y="660400"/>
            <a:ext cx="8946541" cy="55371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DIABETIC NEUROPATHY: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Distal symmetric sensory and sensorimotor polyneuropathy(DSPN)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 as sensory loss in beginning in toes that progress to involve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legs,fingers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arms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develop sensory loss in the trunk associated with tingling and burning sensation.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Nerve biopsy-axonal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degeneration,endothelial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hyperplasia and perivascular inflammation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AFC5A-DD3F-4D0B-A137-6D0D30AA0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3" y="4177388"/>
            <a:ext cx="8187454" cy="26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289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A243B-5ABA-42B9-86E3-4C030239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ECB49-CD55-4E4B-8344-351138FD3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Diabetic autonomic neuropathy: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Seen in combination with DSPN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sweating,dysfunctional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thrrmoregulation,dry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eyes and dry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mouth,pupillary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abnormalities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arrhythmias,postural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hypotension,gi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abnormalities(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gastroparesis,chronic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diarrhea,constipation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Genitourinary dysfunction(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impotence,retrograde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ejaculation,incontinence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23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13E8-920D-491D-AE16-0B5DD141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549F0-120E-4024-9E88-650A8C5BC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38630"/>
            <a:ext cx="8946541" cy="560977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Diabetic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radiculoplexus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neuropathy (diabetic amyotrophy 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garland syndrome)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with severe pain in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lowback,hip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thigh in one leg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Rarely both legs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same time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Atrophy and weakness of proximal and distal muscles follow then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Accompanied or heralded by weight loss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Possibility of thoracic or cervical radiculopathy in some cases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Csf:elevated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with normal cell count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Treated with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glucorticoids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Gradual improvement occurs naturally yet with residual weakness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02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5FFC5-D235-4D30-9DBF-64810C60C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74016-2A2E-45BA-9F49-36E169516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8686"/>
            <a:ext cx="8946541" cy="605971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Diabetic mononeuropathies/polyneuropathies: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common:median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neuropathy at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wrist,ulnar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neuropathy at elbow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Cranial nerve mononeuropathy: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nerve palsy followed by sixth nerve palsy.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nerve palsy is pupillary sparing.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line drugs: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Tricyclic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antidepressants:amitriptyline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nortriptyline 10-100 mg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qhs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Gabapentin 300-1200 mg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Pregabalin 50-100 mg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Sceond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Carbamazepine 200-400 mg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Phenytoin 200-400mg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qhs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8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6F83-4660-40A5-A018-98B64CEAD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6DD00-CFBF-4011-8B7E-17197ADB1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POLYANGIITIS: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Necrotising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vasculitis affecting the small vessels.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Mononeuritis multiplex.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Predominant ANCA  associated: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antimyeloperoxidase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antibodies.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EOSINOPHILIC GRANULOMATOSIS WITH POLYANGIITIS:(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strauss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Granulomatous inflammation involving small and medium vessels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Asthma,peripheral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tissue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eosinophilia,extravascular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granulomas and vasculitis of multiple organ.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Mononeuritis multiplex.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 Diagnosis :eosinophilia &gt;1000 cells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antimyeloperoxidase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ANCA.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357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9E77-0634-424C-9768-F366B547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925CF-FF9C-4343-BFAE-5382DDF75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798286"/>
            <a:ext cx="9846653" cy="545011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Sjogren’s syndrome: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Sicca complex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xerophthalmia,xerostomia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dryness of other mucous membrane complicated by neuropathy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 is sensorimotor neuropathy characterized by sensory loss in distal extremities.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Pure cranial neuropathy particularly trigeminal nerve can be involved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Examination:severe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vibratory and proprioceptive loss leading to sensory ataxia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may have ANA,SS-A/RO AND SS-A LA.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specific treatment for neuropathy.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183D5-7512-4757-9904-D21D911C7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71" y="3991329"/>
            <a:ext cx="4455886" cy="26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12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292BF-2A93-4FA1-AEC6-974B9F60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A9EBD-9B2C-41C3-96C2-73EAA57AE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742950"/>
            <a:ext cx="8946541" cy="550544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RHEUMATOID ARTHRITIS: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Peripheral neuropathy occurs in 50%-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vasculitic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nature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Mononeuropathy multiplex/generalized symmetric pattern of involvement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Neuropathy responds to immunomodulating therapies.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CELIAC DISEASE OR GLUTEN INDUCED ENTEROPATHY/NON TROPICAL SPRUE: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Ataxia and neuropathy occur in 10 %.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form of generalized sensorimotor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polyneuropathy,pure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motor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neuropathy,multiple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mononeuropathy,autonomic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neuropathy,neuromyotonia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be secondary to vit B 12/ vit E deficiency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not respond to a gluten free diet.</a:t>
            </a:r>
          </a:p>
        </p:txBody>
      </p:sp>
    </p:spTree>
    <p:extLst>
      <p:ext uri="{BB962C8B-B14F-4D97-AF65-F5344CB8AC3E}">
        <p14:creationId xmlns:p14="http://schemas.microsoft.com/office/powerpoint/2010/main" val="28237175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E1D0-169B-4950-B033-E825775AC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F0956-50FE-42E9-9EC9-E55E941BC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14364"/>
            <a:ext cx="8946541" cy="563403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INFLAMMATORY BOWEL DISEASE: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Complicated by GBS,CIDP, generalized axonal sensory or sensorimotor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polyneuropathy,small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fiber neuropathy/mononeuropathy.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Autoimmune/vitamin deficiency/treatment related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UREMIC NEUROPTHY: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60 %  sensorimotor polyneuropathy occurs –stabilized by hemodialysis or transplantation.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Rarely rapidly progressive motor and sensory disturbance similar to GBS can occur.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Mononeuropathies-carpal tunnel syndrome common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Ischemic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monomelic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neuropathy-complicating the av fistula</a:t>
            </a:r>
          </a:p>
        </p:txBody>
      </p:sp>
    </p:spTree>
    <p:extLst>
      <p:ext uri="{BB962C8B-B14F-4D97-AF65-F5344CB8AC3E}">
        <p14:creationId xmlns:p14="http://schemas.microsoft.com/office/powerpoint/2010/main" val="1551112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B0E34-2F28-42E0-9E0E-7844E26A4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17C3-AAD9-4A65-AAA8-6220B5D55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42938"/>
            <a:ext cx="8946541" cy="560546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ILLNESS POLYNEUROPATHY: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Complicates the sepsis and multiorgan dysfunction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as inability to wean the patient from ventilator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Muscle stretch reflex –absent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Creatine kinase-normal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NCS –reduced amplitude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CMV: acute lumbosacral polyradiculopathy and multiple mononeuropathy in immunocompromised individuals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Hepatitis viruses: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Hep B and hep C –multiple mononeuropathy due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vasculitis,AIDP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/CIDP.</a:t>
            </a:r>
          </a:p>
        </p:txBody>
      </p:sp>
    </p:spTree>
    <p:extLst>
      <p:ext uri="{BB962C8B-B14F-4D97-AF65-F5344CB8AC3E}">
        <p14:creationId xmlns:p14="http://schemas.microsoft.com/office/powerpoint/2010/main" val="2046893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A99B-1418-4E08-A49B-771989A1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3E916-78A7-4454-955F-083FFC4DD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71" y="452718"/>
            <a:ext cx="8752115" cy="5795682"/>
          </a:xfrm>
        </p:spPr>
      </p:pic>
    </p:spTree>
    <p:extLst>
      <p:ext uri="{BB962C8B-B14F-4D97-AF65-F5344CB8AC3E}">
        <p14:creationId xmlns:p14="http://schemas.microsoft.com/office/powerpoint/2010/main" val="761946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18D1-553F-4F37-81DE-FDB5509D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44951-8039-4AF9-9D25-46FCD44A2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POLYARTERITIS NODOSA: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necrotizing vasculitis of medium and small sized vessels. (especially renal)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23% -CNS involvement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Seizures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Cerebrovascular accident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Altered mental status.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Diagnosis: no serological tests available.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Tissue diagnosis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Angiographic diagnosis: aneurysms of visceral vasculature/ stenotic lesion of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vasculature.</a:t>
            </a:r>
          </a:p>
        </p:txBody>
      </p:sp>
    </p:spTree>
    <p:extLst>
      <p:ext uri="{BB962C8B-B14F-4D97-AF65-F5344CB8AC3E}">
        <p14:creationId xmlns:p14="http://schemas.microsoft.com/office/powerpoint/2010/main" val="96261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A75A-2BE2-4573-8376-76DE0FB9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517B-21EF-43FF-A972-C3D9B8B76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GIANT CELL ARTERITIS: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inflammation of medium and large sized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arteries (branches of carotid artery particularly temporal artery)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Headache,scalp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pain,claudication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jaw,tongue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Tender and thickened temporal artery.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Dreaded complication –ischemic optic neuropathy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to blindness.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by temporal artery biopsy (3-5 cm).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6F4CB-4933-44A1-845C-672DEFF6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234" y="3458028"/>
            <a:ext cx="3615454" cy="32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64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A80A7-7888-40A4-AFEA-8D4EBA50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993BB-78A4-48A4-A17F-BA7791EDE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609881"/>
            <a:ext cx="8946541" cy="579540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TAKAYASU ARTERITIS: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Inflammatory and stenotic diseases of medium and large sized arteries with strong predilection for aortic arch and its branches.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carotid artery involvement in 58 %.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disturbances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Syncope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Transient ischemic attacks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Stroke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Seizures.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by arteriography-irregular vessel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wall,stenosis,post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stenotic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dilation,aneurysm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formation,occlusion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increased collaterals.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21DC3-61E6-499A-A0C0-35DC0816C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86" y="1524000"/>
            <a:ext cx="3715657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472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1177</TotalTime>
  <Words>2503</Words>
  <Application>Microsoft Office PowerPoint</Application>
  <PresentationFormat>Widescreen</PresentationFormat>
  <Paragraphs>410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Cambria Math</vt:lpstr>
      <vt:lpstr>Century Gothic</vt:lpstr>
      <vt:lpstr>Times New Roman</vt:lpstr>
      <vt:lpstr>Wingdings</vt:lpstr>
      <vt:lpstr>Wingdings 3</vt:lpstr>
      <vt:lpstr>Ion</vt:lpstr>
      <vt:lpstr>NEUROLOGICAL MANIFESTATION OF SYSTEMIC DISEASE</vt:lpstr>
      <vt:lpstr>RHEUMATOLOGICAL DISORDERS:</vt:lpstr>
      <vt:lpstr>PowerPoint Presentation</vt:lpstr>
      <vt:lpstr>PowerPoint Presentation</vt:lpstr>
      <vt:lpstr>VASCULITIS SYNDROMES: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Endocrine disorders: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CNS LYMPHOMA:</vt:lpstr>
      <vt:lpstr>PowerPoint Presentation</vt:lpstr>
      <vt:lpstr>PowerPoint Presentation</vt:lpstr>
      <vt:lpstr>PowerPoint Presentation</vt:lpstr>
      <vt:lpstr> CNS TUBERCULOSIS: </vt:lpstr>
      <vt:lpstr>TB MENINGITIS:</vt:lpstr>
      <vt:lpstr>PowerPoint Presentation</vt:lpstr>
      <vt:lpstr>PowerPoint Presentation</vt:lpstr>
      <vt:lpstr>TUBERCULOMA:</vt:lpstr>
      <vt:lpstr>TUBERCULAR BRAIN ABSCESS:</vt:lpstr>
      <vt:lpstr>TUBERCULAR ENCEPHALOPATHY: </vt:lpstr>
      <vt:lpstr>SPINAL TB: </vt:lpstr>
      <vt:lpstr>PowerPoint Presentation</vt:lpstr>
      <vt:lpstr>CEREBRAL MALARIA: </vt:lpstr>
      <vt:lpstr>NEUROSYPHILIS: </vt:lpstr>
      <vt:lpstr>Symptomatic neurosyphilis: </vt:lpstr>
      <vt:lpstr>PowerPoint Presentation</vt:lpstr>
      <vt:lpstr>WILSON’S DISEASE: </vt:lpstr>
      <vt:lpstr>ACUTE INTERMITTENT PORPHYRIA:</vt:lpstr>
      <vt:lpstr>Acquired neuropathies: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NEUROLOGICAL MANIFESTATION OF SYSTEMIC DISEASE</dc:title>
  <dc:creator>Ram Kumar</dc:creator>
  <cp:lastModifiedBy>Ram Kumar</cp:lastModifiedBy>
  <cp:revision>50</cp:revision>
  <dcterms:created xsi:type="dcterms:W3CDTF">2019-04-18T12:02:05Z</dcterms:created>
  <dcterms:modified xsi:type="dcterms:W3CDTF">2019-04-19T10:51:12Z</dcterms:modified>
</cp:coreProperties>
</file>