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8" r:id="rId4"/>
    <p:sldId id="259" r:id="rId5"/>
    <p:sldId id="260" r:id="rId6"/>
    <p:sldId id="289" r:id="rId7"/>
    <p:sldId id="261" r:id="rId8"/>
    <p:sldId id="290" r:id="rId9"/>
    <p:sldId id="291" r:id="rId10"/>
    <p:sldId id="292" r:id="rId11"/>
    <p:sldId id="277" r:id="rId12"/>
    <p:sldId id="293" r:id="rId13"/>
    <p:sldId id="280" r:id="rId14"/>
    <p:sldId id="262" r:id="rId15"/>
    <p:sldId id="266" r:id="rId16"/>
    <p:sldId id="263" r:id="rId17"/>
    <p:sldId id="267" r:id="rId18"/>
    <p:sldId id="268" r:id="rId19"/>
    <p:sldId id="269" r:id="rId20"/>
    <p:sldId id="265" r:id="rId21"/>
    <p:sldId id="275" r:id="rId22"/>
    <p:sldId id="278" r:id="rId23"/>
    <p:sldId id="270" r:id="rId24"/>
    <p:sldId id="271" r:id="rId25"/>
    <p:sldId id="264" r:id="rId26"/>
    <p:sldId id="296" r:id="rId27"/>
    <p:sldId id="274" r:id="rId28"/>
    <p:sldId id="294" r:id="rId29"/>
    <p:sldId id="29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8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8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6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6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4.jpeg" 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577BD-6C2C-784B-72A8-036AA39B0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195294"/>
            <a:ext cx="7766936" cy="1434353"/>
          </a:xfrm>
        </p:spPr>
        <p:txBody>
          <a:bodyPr/>
          <a:lstStyle/>
          <a:p>
            <a:r>
              <a:rPr lang="en-IN" sz="4000" dirty="0">
                <a:solidFill>
                  <a:schemeClr val="tx1"/>
                </a:solidFill>
              </a:rPr>
              <a:t>One </a:t>
            </a:r>
            <a:r>
              <a:rPr lang="en-IN" sz="4000" dirty="0" err="1">
                <a:solidFill>
                  <a:schemeClr val="tx1"/>
                </a:solidFill>
              </a:rPr>
              <a:t>Infection,many</a:t>
            </a:r>
            <a:r>
              <a:rPr lang="en-IN" sz="4000" dirty="0">
                <a:solidFill>
                  <a:schemeClr val="tx1"/>
                </a:solidFill>
              </a:rPr>
              <a:t> faces- A Diagnostic challenge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7B6BF4-00F0-18BA-06BC-B08DBF9DD0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IN" sz="2000" dirty="0">
                <a:solidFill>
                  <a:schemeClr val="tx1"/>
                </a:solidFill>
              </a:rPr>
              <a:t>Unit Chief Prof Dr Syed </a:t>
            </a:r>
            <a:r>
              <a:rPr lang="en-IN" sz="2000" dirty="0" err="1">
                <a:solidFill>
                  <a:schemeClr val="tx1"/>
                </a:solidFill>
              </a:rPr>
              <a:t>Bahavudeen</a:t>
            </a:r>
            <a:r>
              <a:rPr lang="en-IN" sz="2000" dirty="0">
                <a:solidFill>
                  <a:schemeClr val="tx1"/>
                </a:solidFill>
              </a:rPr>
              <a:t> </a:t>
            </a:r>
            <a:r>
              <a:rPr lang="en-IN" sz="2000" dirty="0" err="1">
                <a:solidFill>
                  <a:schemeClr val="tx1"/>
                </a:solidFill>
              </a:rPr>
              <a:t>Hussaini</a:t>
            </a:r>
            <a:r>
              <a:rPr lang="en-IN" sz="2000" dirty="0">
                <a:solidFill>
                  <a:schemeClr val="tx1"/>
                </a:solidFill>
              </a:rPr>
              <a:t> M.D General Medicine., FICP</a:t>
            </a:r>
          </a:p>
          <a:p>
            <a:r>
              <a:rPr lang="en-IN" sz="2000" dirty="0">
                <a:solidFill>
                  <a:schemeClr val="tx1"/>
                </a:solidFill>
              </a:rPr>
              <a:t>Assistant professor- Dr R </a:t>
            </a:r>
            <a:r>
              <a:rPr lang="en-IN" sz="2000" dirty="0" err="1">
                <a:solidFill>
                  <a:schemeClr val="tx1"/>
                </a:solidFill>
              </a:rPr>
              <a:t>Vinoth</a:t>
            </a:r>
            <a:r>
              <a:rPr lang="en-IN" sz="2000" dirty="0">
                <a:solidFill>
                  <a:schemeClr val="tx1"/>
                </a:solidFill>
              </a:rPr>
              <a:t> Kannan M.D General Medicine </a:t>
            </a:r>
          </a:p>
          <a:p>
            <a:r>
              <a:rPr lang="en-IN" sz="2000" dirty="0">
                <a:solidFill>
                  <a:schemeClr val="tx1"/>
                </a:solidFill>
              </a:rPr>
              <a:t>Assistant professor- Dr V.P </a:t>
            </a:r>
            <a:r>
              <a:rPr lang="en-IN" sz="2000" dirty="0" err="1">
                <a:solidFill>
                  <a:schemeClr val="tx1"/>
                </a:solidFill>
              </a:rPr>
              <a:t>Priya</a:t>
            </a:r>
            <a:r>
              <a:rPr lang="en-IN" sz="2000" dirty="0">
                <a:solidFill>
                  <a:schemeClr val="tx1"/>
                </a:solidFill>
              </a:rPr>
              <a:t> M.D General Medicine </a:t>
            </a:r>
          </a:p>
          <a:p>
            <a:r>
              <a:rPr lang="en-IN" sz="2000" dirty="0">
                <a:solidFill>
                  <a:schemeClr val="tx1"/>
                </a:solidFill>
              </a:rPr>
              <a:t>Dr </a:t>
            </a:r>
            <a:r>
              <a:rPr lang="en-IN" sz="2000" dirty="0" err="1">
                <a:solidFill>
                  <a:schemeClr val="tx1"/>
                </a:solidFill>
              </a:rPr>
              <a:t>Sathiyaseelan</a:t>
            </a:r>
            <a:r>
              <a:rPr lang="en-IN" sz="2000" dirty="0">
                <a:solidFill>
                  <a:schemeClr val="tx1"/>
                </a:solidFill>
              </a:rPr>
              <a:t> 1</a:t>
            </a:r>
            <a:r>
              <a:rPr lang="en-IN" sz="2000" baseline="30000" dirty="0">
                <a:solidFill>
                  <a:schemeClr val="tx1"/>
                </a:solidFill>
              </a:rPr>
              <a:t>st</a:t>
            </a:r>
            <a:r>
              <a:rPr lang="en-IN" sz="2000" dirty="0">
                <a:solidFill>
                  <a:schemeClr val="tx1"/>
                </a:solidFill>
              </a:rPr>
              <a:t> Year Post graduate</a:t>
            </a:r>
          </a:p>
          <a:p>
            <a:r>
              <a:rPr lang="en-IN" sz="2000" dirty="0">
                <a:solidFill>
                  <a:schemeClr val="tx1"/>
                </a:solidFill>
              </a:rPr>
              <a:t>General Medicine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89532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28B08C6-25A3-EA81-B46D-101B54E5E1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7883743"/>
              </p:ext>
            </p:extLst>
          </p:nvPr>
        </p:nvGraphicFramePr>
        <p:xfrm>
          <a:off x="677863" y="812800"/>
          <a:ext cx="7368264" cy="5973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8044">
                  <a:extLst>
                    <a:ext uri="{9D8B030D-6E8A-4147-A177-3AD203B41FA5}">
                      <a16:colId xmlns:a16="http://schemas.microsoft.com/office/drawing/2014/main" val="1040894433"/>
                    </a:ext>
                  </a:extLst>
                </a:gridCol>
                <a:gridCol w="1228044">
                  <a:extLst>
                    <a:ext uri="{9D8B030D-6E8A-4147-A177-3AD203B41FA5}">
                      <a16:colId xmlns:a16="http://schemas.microsoft.com/office/drawing/2014/main" val="551498980"/>
                    </a:ext>
                  </a:extLst>
                </a:gridCol>
                <a:gridCol w="1228044">
                  <a:extLst>
                    <a:ext uri="{9D8B030D-6E8A-4147-A177-3AD203B41FA5}">
                      <a16:colId xmlns:a16="http://schemas.microsoft.com/office/drawing/2014/main" val="418329017"/>
                    </a:ext>
                  </a:extLst>
                </a:gridCol>
                <a:gridCol w="1228044">
                  <a:extLst>
                    <a:ext uri="{9D8B030D-6E8A-4147-A177-3AD203B41FA5}">
                      <a16:colId xmlns:a16="http://schemas.microsoft.com/office/drawing/2014/main" val="3038810337"/>
                    </a:ext>
                  </a:extLst>
                </a:gridCol>
                <a:gridCol w="1228044">
                  <a:extLst>
                    <a:ext uri="{9D8B030D-6E8A-4147-A177-3AD203B41FA5}">
                      <a16:colId xmlns:a16="http://schemas.microsoft.com/office/drawing/2014/main" val="3882812578"/>
                    </a:ext>
                  </a:extLst>
                </a:gridCol>
                <a:gridCol w="1228044">
                  <a:extLst>
                    <a:ext uri="{9D8B030D-6E8A-4147-A177-3AD203B41FA5}">
                      <a16:colId xmlns:a16="http://schemas.microsoft.com/office/drawing/2014/main" val="702638156"/>
                    </a:ext>
                  </a:extLst>
                </a:gridCol>
              </a:tblGrid>
              <a:tr h="579054">
                <a:tc>
                  <a:txBody>
                    <a:bodyPr/>
                    <a:lstStyle/>
                    <a:p>
                      <a:r>
                        <a:rPr lang="en-IN" dirty="0"/>
                        <a:t>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24/4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28/4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16/5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17/6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29/6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615502"/>
                  </a:ext>
                </a:extLst>
              </a:tr>
              <a:tr h="579054">
                <a:tc>
                  <a:txBody>
                    <a:bodyPr/>
                    <a:lstStyle/>
                    <a:p>
                      <a:r>
                        <a:rPr lang="en-IN" dirty="0"/>
                        <a:t>Bilirubin 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032558"/>
                  </a:ext>
                </a:extLst>
              </a:tr>
              <a:tr h="579054">
                <a:tc>
                  <a:txBody>
                    <a:bodyPr/>
                    <a:lstStyle/>
                    <a:p>
                      <a:r>
                        <a:rPr lang="en-IN" dirty="0"/>
                        <a:t>Bilirubin </a:t>
                      </a:r>
                    </a:p>
                    <a:p>
                      <a:r>
                        <a:rPr lang="en-IN" dirty="0"/>
                        <a:t>Direct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0662793"/>
                  </a:ext>
                </a:extLst>
              </a:tr>
              <a:tr h="579054">
                <a:tc>
                  <a:txBody>
                    <a:bodyPr/>
                    <a:lstStyle/>
                    <a:p>
                      <a:r>
                        <a:rPr lang="en-IN" dirty="0"/>
                        <a:t>Bilirubin </a:t>
                      </a:r>
                    </a:p>
                    <a:p>
                      <a:r>
                        <a:rPr lang="en-IN" dirty="0"/>
                        <a:t>Indirect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3803070"/>
                  </a:ext>
                </a:extLst>
              </a:tr>
              <a:tr h="579054">
                <a:tc>
                  <a:txBody>
                    <a:bodyPr/>
                    <a:lstStyle/>
                    <a:p>
                      <a:r>
                        <a:rPr lang="en-IN" dirty="0"/>
                        <a:t>SGOT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3283054"/>
                  </a:ext>
                </a:extLst>
              </a:tr>
              <a:tr h="579054">
                <a:tc>
                  <a:txBody>
                    <a:bodyPr/>
                    <a:lstStyle/>
                    <a:p>
                      <a:r>
                        <a:rPr lang="en-IN" dirty="0"/>
                        <a:t>SGPT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609797"/>
                  </a:ext>
                </a:extLst>
              </a:tr>
              <a:tr h="579054">
                <a:tc>
                  <a:txBody>
                    <a:bodyPr/>
                    <a:lstStyle/>
                    <a:p>
                      <a:r>
                        <a:rPr lang="en-IN" dirty="0"/>
                        <a:t>ALP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171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156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116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61100"/>
                  </a:ext>
                </a:extLst>
              </a:tr>
              <a:tr h="579054">
                <a:tc>
                  <a:txBody>
                    <a:bodyPr/>
                    <a:lstStyle/>
                    <a:p>
                      <a:r>
                        <a:rPr lang="en-IN" dirty="0"/>
                        <a:t>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11.5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20.8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911922"/>
                  </a:ext>
                </a:extLst>
              </a:tr>
              <a:tr h="579054">
                <a:tc>
                  <a:txBody>
                    <a:bodyPr/>
                    <a:lstStyle/>
                    <a:p>
                      <a:r>
                        <a:rPr lang="en-IN" dirty="0"/>
                        <a:t>INR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0.90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1.65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691606"/>
                  </a:ext>
                </a:extLst>
              </a:tr>
              <a:tr h="579054">
                <a:tc>
                  <a:txBody>
                    <a:bodyPr/>
                    <a:lstStyle/>
                    <a:p>
                      <a:r>
                        <a:rPr lang="en-IN" dirty="0"/>
                        <a:t>APTT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22.8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35.3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263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996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E7BA5-8A94-1CBE-6E83-D704BDFDC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040" y="1144589"/>
            <a:ext cx="8596668" cy="3880773"/>
          </a:xfrm>
        </p:spPr>
        <p:txBody>
          <a:bodyPr>
            <a:normAutofit fontScale="25000" lnSpcReduction="20000"/>
          </a:bodyPr>
          <a:lstStyle/>
          <a:p>
            <a:endParaRPr lang="en-IN" sz="8000" dirty="0"/>
          </a:p>
          <a:p>
            <a:pPr marL="0" indent="0">
              <a:buNone/>
            </a:pPr>
            <a:r>
              <a:rPr lang="en-IN" sz="8000" b="1" u="sng" dirty="0">
                <a:solidFill>
                  <a:schemeClr val="accent1"/>
                </a:solidFill>
              </a:rPr>
              <a:t>Neurologist opinion obtained </a:t>
            </a:r>
            <a:r>
              <a:rPr lang="en-IN" sz="8000" dirty="0"/>
              <a:t>
Alcohol use disorder/ Acute Meningoencephalitis
Advised
</a:t>
            </a:r>
            <a:r>
              <a:rPr lang="en-IN" sz="8000" dirty="0" err="1"/>
              <a:t>Inj</a:t>
            </a:r>
            <a:r>
              <a:rPr lang="en-IN" sz="8000" dirty="0"/>
              <a:t> Ceftriaxone 2mg iv </a:t>
            </a:r>
            <a:r>
              <a:rPr lang="en-IN" sz="8000" dirty="0" err="1"/>
              <a:t>bd</a:t>
            </a:r>
            <a:r>
              <a:rPr lang="en-IN" sz="8000" dirty="0"/>
              <a:t>
</a:t>
            </a:r>
            <a:r>
              <a:rPr lang="en-IN" sz="8000" dirty="0" err="1"/>
              <a:t>Inj</a:t>
            </a:r>
            <a:r>
              <a:rPr lang="en-IN" sz="8000" dirty="0"/>
              <a:t> Ampicillin 1gm IV </a:t>
            </a:r>
            <a:r>
              <a:rPr lang="en-IN" sz="8000" dirty="0" err="1"/>
              <a:t>qid</a:t>
            </a:r>
            <a:r>
              <a:rPr lang="en-IN" sz="8000" dirty="0"/>
              <a:t>
</a:t>
            </a:r>
            <a:r>
              <a:rPr lang="en-IN" sz="8000" dirty="0" err="1"/>
              <a:t>Inj</a:t>
            </a:r>
            <a:r>
              <a:rPr lang="en-IN" sz="8000" dirty="0"/>
              <a:t> Thiamine 300 mg in 100 ml NS IV od
</a:t>
            </a:r>
            <a:r>
              <a:rPr lang="en-IN" sz="8000" dirty="0" err="1"/>
              <a:t>Inj</a:t>
            </a:r>
            <a:r>
              <a:rPr lang="en-IN" sz="8000" dirty="0"/>
              <a:t> Dexamethasone 8mg iv </a:t>
            </a:r>
            <a:r>
              <a:rPr lang="en-IN" sz="8000" dirty="0" err="1"/>
              <a:t>bd</a:t>
            </a:r>
            <a:r>
              <a:rPr lang="en-IN" sz="8000" dirty="0"/>
              <a:t>
</a:t>
            </a:r>
            <a:r>
              <a:rPr lang="en-IN" sz="8000" b="1" u="sng" dirty="0">
                <a:solidFill>
                  <a:schemeClr val="accent1"/>
                </a:solidFill>
              </a:rPr>
              <a:t>Neurosurgery opinion obtained </a:t>
            </a:r>
            <a:r>
              <a:rPr lang="en-IN" sz="8000" dirty="0"/>
              <a:t>
Nil emergency intervention needed at present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8386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C6016-96A3-90E7-ABBC-101B0767F2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2000" dirty="0"/>
              <a:t>Urine acetone – Negative</a:t>
            </a:r>
          </a:p>
          <a:p>
            <a:pPr marL="0" indent="0">
              <a:buNone/>
            </a:pPr>
            <a:r>
              <a:rPr lang="en-IN" sz="2000" dirty="0"/>
              <a:t>Serum Lipid profile – Normal</a:t>
            </a:r>
          </a:p>
          <a:p>
            <a:pPr marL="0" indent="0">
              <a:buNone/>
            </a:pPr>
            <a:r>
              <a:rPr lang="en-IN" sz="2000" dirty="0"/>
              <a:t>Serum Amylase Lipase level – Normal</a:t>
            </a:r>
          </a:p>
          <a:p>
            <a:pPr marL="0" indent="0">
              <a:buNone/>
            </a:pPr>
            <a:r>
              <a:rPr lang="en-IN" sz="2000" dirty="0"/>
              <a:t>Urine Routine</a:t>
            </a:r>
          </a:p>
          <a:p>
            <a:pPr marL="0" indent="0">
              <a:buNone/>
            </a:pPr>
            <a:r>
              <a:rPr lang="en-IN" sz="2000" dirty="0"/>
              <a:t>Sugar – 4+</a:t>
            </a:r>
          </a:p>
          <a:p>
            <a:pPr marL="0" indent="0">
              <a:buNone/>
            </a:pPr>
            <a:r>
              <a:rPr lang="en-IN" sz="2000" dirty="0"/>
              <a:t>Albumin - Nil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00191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9D6097E-FA56-F4C2-AE4A-5609CD4669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8556" y="881621"/>
            <a:ext cx="8418244" cy="558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910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07F2794-75B4-7255-9856-A12D00146E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7823" y="562162"/>
            <a:ext cx="3931723" cy="552767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45E076-E822-4C79-B80C-126660086C5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IN" sz="2000" dirty="0"/>
              <a:t>24.04.2026</a:t>
            </a:r>
          </a:p>
          <a:p>
            <a:r>
              <a:rPr lang="en-IN" sz="2000" dirty="0"/>
              <a:t>CT Brain - </a:t>
            </a:r>
            <a:r>
              <a:rPr lang="en-IN" sz="2000" dirty="0" err="1"/>
              <a:t>Sulcal</a:t>
            </a:r>
            <a:r>
              <a:rPr lang="en-IN" sz="2000" dirty="0"/>
              <a:t> SAH noted in Right frontal lobe</a:t>
            </a:r>
          </a:p>
          <a:p>
            <a:endParaRPr lang="en-IN" sz="2000" dirty="0"/>
          </a:p>
          <a:p>
            <a:r>
              <a:rPr lang="en-IN" sz="2000" dirty="0"/>
              <a:t>MRI Brain - Normal</a:t>
            </a:r>
          </a:p>
        </p:txBody>
      </p:sp>
    </p:spTree>
    <p:extLst>
      <p:ext uri="{BB962C8B-B14F-4D97-AF65-F5344CB8AC3E}">
        <p14:creationId xmlns:p14="http://schemas.microsoft.com/office/powerpoint/2010/main" val="2213158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AB3F8D-9459-E6B6-ACEC-C53C44AA5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681319"/>
            <a:ext cx="11227795" cy="53600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IN" sz="36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IN" sz="2600" dirty="0">
                <a:solidFill>
                  <a:schemeClr val="accent1"/>
                </a:solidFill>
              </a:rPr>
              <a:t>CT Abdomen plain taken </a:t>
            </a:r>
          </a:p>
          <a:p>
            <a:pPr marL="0" indent="0">
              <a:buNone/>
            </a:pPr>
            <a:r>
              <a:rPr lang="en-IN" sz="2600" dirty="0"/>
              <a:t>1) Left minimal pleural effusion with adjacent atelectasis of Left lower lobe Basal segment </a:t>
            </a:r>
          </a:p>
          <a:p>
            <a:pPr marL="0" indent="0">
              <a:buNone/>
            </a:pPr>
            <a:r>
              <a:rPr lang="en-IN" sz="2600" dirty="0"/>
              <a:t>2)Mild cardiomegaly</a:t>
            </a:r>
          </a:p>
          <a:p>
            <a:pPr marL="0" indent="0">
              <a:buNone/>
            </a:pPr>
            <a:r>
              <a:rPr lang="en-IN" sz="2600" dirty="0"/>
              <a:t>3) Areas of wedge shaped </a:t>
            </a:r>
            <a:r>
              <a:rPr lang="en-IN" sz="2600" dirty="0" err="1"/>
              <a:t>hypodensity</a:t>
            </a:r>
            <a:r>
              <a:rPr lang="en-IN" sz="2600" dirty="0"/>
              <a:t> noted more than 50 percentage of Surface area of spleen</a:t>
            </a:r>
          </a:p>
          <a:p>
            <a:pPr marL="0" indent="0">
              <a:buNone/>
            </a:pPr>
            <a:endParaRPr lang="en-IN" sz="26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IN" sz="2600" dirty="0">
                <a:solidFill>
                  <a:schemeClr val="accent1"/>
                </a:solidFill>
              </a:rPr>
              <a:t>General surgery opinion obtained </a:t>
            </a:r>
            <a:r>
              <a:rPr lang="en-IN" sz="2600" dirty="0"/>
              <a:t>
1) Continue the same line of management 
2) CECT Abdomen and pelvis 
3) Review with reports</a:t>
            </a:r>
          </a:p>
          <a:p>
            <a:pPr marL="0" indent="0">
              <a:buNone/>
            </a:pPr>
            <a:endParaRPr lang="en-IN" sz="2600" dirty="0"/>
          </a:p>
          <a:p>
            <a:pPr marL="0" indent="0">
              <a:buNone/>
            </a:pPr>
            <a:endParaRPr lang="en-IN" sz="2600" dirty="0"/>
          </a:p>
          <a:p>
            <a:pPr marL="0" indent="0">
              <a:buNone/>
            </a:pPr>
            <a:endParaRPr lang="en-IN" sz="2600" dirty="0"/>
          </a:p>
          <a:p>
            <a:pPr marL="0" indent="0">
              <a:buNone/>
            </a:pPr>
            <a:endParaRPr lang="en-IN" sz="2600" dirty="0"/>
          </a:p>
          <a:p>
            <a:pPr marL="0" indent="0">
              <a:buNone/>
            </a:pPr>
            <a:endParaRPr lang="en-IN" sz="5000" dirty="0"/>
          </a:p>
          <a:p>
            <a:pPr marL="0" indent="0">
              <a:buNone/>
            </a:pPr>
            <a:endParaRPr lang="en-IN" sz="50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02851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115C9-9800-9852-FE43-E942786CF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430305"/>
            <a:ext cx="8596668" cy="5611057"/>
          </a:xfrm>
        </p:spPr>
        <p:txBody>
          <a:bodyPr/>
          <a:lstStyle/>
          <a:p>
            <a:pPr marL="0" indent="0">
              <a:buNone/>
            </a:pPr>
            <a:r>
              <a:rPr lang="en-IN" dirty="0"/>
              <a:t>CT Abdomen and pelvis plain taken 24.04.26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972CA4-833B-09A2-336B-1D571FF29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109" y="1009028"/>
            <a:ext cx="4013453" cy="54186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0E3ABB-24E5-E394-E728-2B74C070CB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758" y="1009028"/>
            <a:ext cx="3831133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870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38F635-BFDD-4FF0-CBA5-DC8F370C8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793" y="272024"/>
            <a:ext cx="4989796" cy="58239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000" dirty="0"/>
              <a:t>CECT ABDOMEN AND PELVIS ( CONTRAST ) taken 27.04.26</a:t>
            </a:r>
          </a:p>
          <a:p>
            <a:pPr marL="0" indent="0">
              <a:buNone/>
            </a:pPr>
            <a:r>
              <a:rPr lang="en-IN" sz="2000" dirty="0"/>
              <a:t>1) Possibility of Splenic </a:t>
            </a:r>
            <a:r>
              <a:rPr lang="en-IN" sz="2000" dirty="0" err="1"/>
              <a:t>abcess</a:t>
            </a:r>
            <a:r>
              <a:rPr lang="en-IN" sz="2000" dirty="0"/>
              <a:t> </a:t>
            </a:r>
          </a:p>
          <a:p>
            <a:pPr marL="0" indent="0">
              <a:buNone/>
            </a:pPr>
            <a:r>
              <a:rPr lang="en-IN" sz="2000" dirty="0"/>
              <a:t>2) Hepatosplenomegaly</a:t>
            </a:r>
          </a:p>
          <a:p>
            <a:pPr marL="0" indent="0">
              <a:buNone/>
            </a:pPr>
            <a:r>
              <a:rPr lang="en-IN" sz="2000" dirty="0"/>
              <a:t>3) Right renal </a:t>
            </a:r>
            <a:r>
              <a:rPr lang="en-IN" sz="2000" dirty="0" err="1"/>
              <a:t>infaract</a:t>
            </a:r>
            <a:endParaRPr lang="en-IN" sz="2000" dirty="0"/>
          </a:p>
          <a:p>
            <a:pPr marL="0" indent="0">
              <a:buNone/>
            </a:pPr>
            <a:r>
              <a:rPr lang="en-IN" sz="2000" dirty="0"/>
              <a:t>4) Left minimal pleural effusion 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AD8DA5-EBC6-0C58-903B-A2C04D1CA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6306" y="517558"/>
            <a:ext cx="4385204" cy="58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720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A0482-EB24-3FC0-E725-3F2BE35A9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96471"/>
            <a:ext cx="8596668" cy="5144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000" dirty="0"/>
              <a:t>General surgery review obtained regarding CECT Abdomen and pelvis – Renal </a:t>
            </a:r>
            <a:r>
              <a:rPr lang="en-IN" sz="2000" dirty="0" err="1"/>
              <a:t>infaract</a:t>
            </a:r>
            <a:r>
              <a:rPr lang="en-IN" sz="2000" dirty="0"/>
              <a:t> and Splenic </a:t>
            </a:r>
            <a:r>
              <a:rPr lang="en-IN" sz="2000" dirty="0" err="1"/>
              <a:t>abcess</a:t>
            </a:r>
            <a:r>
              <a:rPr lang="en-IN" sz="2000" dirty="0"/>
              <a:t> 
Case shifted to Male surgical ward for further management 
</a:t>
            </a:r>
          </a:p>
          <a:p>
            <a:pPr marL="0" indent="0">
              <a:buNone/>
            </a:pPr>
            <a:r>
              <a:rPr lang="en-IN" sz="2000" dirty="0"/>
              <a:t>Radiologist did pigtail </a:t>
            </a:r>
            <a:r>
              <a:rPr lang="en-IN" sz="2000" dirty="0" err="1"/>
              <a:t>catheritisation</a:t>
            </a:r>
            <a:r>
              <a:rPr lang="en-IN" sz="2000" dirty="0"/>
              <a:t> to drain splenic </a:t>
            </a:r>
            <a:r>
              <a:rPr lang="en-IN" sz="2000" dirty="0" err="1"/>
              <a:t>abcess</a:t>
            </a:r>
            <a:r>
              <a:rPr lang="en-IN" sz="2000" dirty="0"/>
              <a:t> and pus send for culture and sensitivity
</a:t>
            </a:r>
          </a:p>
          <a:p>
            <a:pPr marL="0" indent="0">
              <a:buNone/>
            </a:pPr>
            <a:r>
              <a:rPr lang="en-IN" sz="2000" dirty="0"/>
              <a:t>Around 50 ml of Pus along with blood collected </a:t>
            </a:r>
          </a:p>
          <a:p>
            <a:pPr marL="0" indent="0">
              <a:buNone/>
            </a:pPr>
            <a:r>
              <a:rPr lang="en-IN" sz="2000" dirty="0"/>
              <a:t>
Again patient developed Breathlessness for which CT Chest done 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02704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391B2D9-A9FE-3A4E-6C7A-0987F78A6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45460"/>
            <a:ext cx="3854528" cy="1470212"/>
          </a:xfrm>
        </p:spPr>
        <p:txBody>
          <a:bodyPr>
            <a:normAutofit/>
          </a:bodyPr>
          <a:lstStyle/>
          <a:p>
            <a:r>
              <a:rPr lang="en-IN" dirty="0"/>
              <a:t>CT Chest done on 29.04.26</a:t>
            </a:r>
            <a:br>
              <a:rPr lang="en-IN" dirty="0"/>
            </a:br>
            <a:br>
              <a:rPr lang="en-IN" dirty="0"/>
            </a:br>
            <a:br>
              <a:rPr lang="en-IN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A8F17E3-1CE3-A2FD-13F8-9B79D88F29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95266" y="551383"/>
            <a:ext cx="4513262" cy="552532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949877-2300-9B95-82E1-FB9506E54E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7334" y="1494118"/>
            <a:ext cx="5645771" cy="4159623"/>
          </a:xfrm>
        </p:spPr>
        <p:txBody>
          <a:bodyPr>
            <a:noAutofit/>
          </a:bodyPr>
          <a:lstStyle/>
          <a:p>
            <a:r>
              <a:rPr lang="en-IN" sz="2000" dirty="0"/>
              <a:t>Left minimal pleural effusion causing passive collapse of left lower lobe, superior segment </a:t>
            </a:r>
          </a:p>
          <a:p>
            <a:r>
              <a:rPr lang="en-IN" sz="2000" dirty="0"/>
              <a:t>K/c/o Splenic </a:t>
            </a:r>
            <a:r>
              <a:rPr lang="en-IN" sz="2000" dirty="0" err="1"/>
              <a:t>abcess</a:t>
            </a:r>
            <a:r>
              <a:rPr lang="en-IN" sz="2000" dirty="0"/>
              <a:t> </a:t>
            </a:r>
          </a:p>
          <a:p>
            <a:endParaRPr lang="en-IN" sz="2000" dirty="0"/>
          </a:p>
          <a:p>
            <a:r>
              <a:rPr lang="en-IN" sz="2000" dirty="0"/>
              <a:t>Splenic pus culture on 01.05.2026</a:t>
            </a:r>
          </a:p>
          <a:p>
            <a:r>
              <a:rPr lang="en-IN" sz="2000" dirty="0"/>
              <a:t>No growth</a:t>
            </a:r>
          </a:p>
          <a:p>
            <a:endParaRPr lang="en-IN" sz="2000" dirty="0"/>
          </a:p>
          <a:p>
            <a:r>
              <a:rPr lang="en-IN" sz="2000" dirty="0"/>
              <a:t>Splenic pus CBNAAT on 5.5.26
MTB not detected</a:t>
            </a:r>
          </a:p>
          <a:p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4164578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6CC58-BA85-3E24-5F96-D76C776CE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7914" y="179294"/>
            <a:ext cx="10116171" cy="5486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2000" b="1" u="sng" dirty="0">
                <a:solidFill>
                  <a:schemeClr val="accent1"/>
                </a:solidFill>
              </a:rPr>
              <a:t>Case History </a:t>
            </a:r>
          </a:p>
          <a:p>
            <a:pPr marL="0" indent="0">
              <a:buNone/>
            </a:pPr>
            <a:r>
              <a:rPr lang="en-IN" sz="2000" dirty="0"/>
              <a:t>A 45 year old male brought to GRH Madurai with complaints of Altered sensorium since one week and Abdominal pain since today morning</a:t>
            </a:r>
          </a:p>
          <a:p>
            <a:pPr marL="0" indent="0">
              <a:buNone/>
            </a:pPr>
            <a:r>
              <a:rPr lang="en-IN" sz="2000" dirty="0"/>
              <a:t>
</a:t>
            </a:r>
            <a:r>
              <a:rPr lang="en-IN" sz="2000" b="1" u="sng" dirty="0">
                <a:solidFill>
                  <a:schemeClr val="accent1"/>
                </a:solidFill>
              </a:rPr>
              <a:t>History of Presenting Illness:</a:t>
            </a:r>
            <a:r>
              <a:rPr lang="en-IN" sz="2000" dirty="0"/>
              <a:t>
Patient was apparently normal one week back after which patient developed 
-H/o Altered sensorium since one week </a:t>
            </a:r>
          </a:p>
          <a:p>
            <a:pPr marL="0" indent="0">
              <a:buNone/>
            </a:pPr>
            <a:r>
              <a:rPr lang="en-IN" sz="2000" dirty="0"/>
              <a:t>-H/o Fever –Duration- 1 week</a:t>
            </a:r>
          </a:p>
          <a:p>
            <a:pPr marL="0" indent="0">
              <a:buNone/>
            </a:pPr>
            <a:r>
              <a:rPr lang="en-IN" sz="2000" dirty="0"/>
              <a:t>Low grade , </a:t>
            </a:r>
          </a:p>
          <a:p>
            <a:pPr marL="0" indent="0">
              <a:buNone/>
            </a:pPr>
            <a:r>
              <a:rPr lang="en-IN" sz="2000" dirty="0"/>
              <a:t>Evening rise of temperature present </a:t>
            </a:r>
          </a:p>
          <a:p>
            <a:pPr marL="0" indent="0">
              <a:buNone/>
            </a:pPr>
            <a:r>
              <a:rPr lang="en-IN" sz="2000" dirty="0"/>
              <a:t>Not associated with chills and rigors</a:t>
            </a:r>
          </a:p>
          <a:p>
            <a:pPr marL="0" indent="0">
              <a:buNone/>
            </a:pPr>
            <a:r>
              <a:rPr lang="en-IN" sz="2000" dirty="0"/>
              <a:t>-H/o Abdominal pain since today morning</a:t>
            </a:r>
          </a:p>
          <a:p>
            <a:pPr marL="0" indent="0">
              <a:buNone/>
            </a:pPr>
            <a:r>
              <a:rPr lang="en-IN" sz="2000" dirty="0"/>
              <a:t>- H/o Nausea +
-No H/o Vomiting
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88354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F3CE269-1BA5-7D6D-BE68-B1D98EE70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/>
              <a:t>Echo taken on 4/5/26</a:t>
            </a:r>
            <a:endParaRPr lang="en-US" b="1" u="sng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9212A3-2208-BABA-EDD2-EDE46C751C12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3908612" y="1930400"/>
            <a:ext cx="3548063" cy="3881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438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AC1766-0765-EC92-7E25-793BC859F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8870" y="2347298"/>
            <a:ext cx="6717553" cy="293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48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5635B-AD7A-052D-C5BE-6F93A5B1F2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8825254" cy="3880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000" dirty="0"/>
              <a:t>CT renal angiography </a:t>
            </a:r>
          </a:p>
          <a:p>
            <a:pPr marL="0" indent="0">
              <a:buNone/>
            </a:pPr>
            <a:r>
              <a:rPr lang="en-IN" sz="2000" dirty="0"/>
              <a:t>1 Congestive Hepatomegaly</a:t>
            </a:r>
          </a:p>
          <a:p>
            <a:pPr marL="0" indent="0">
              <a:buNone/>
            </a:pPr>
            <a:r>
              <a:rPr lang="en-IN" sz="2000" dirty="0"/>
              <a:t>2 Splenic </a:t>
            </a:r>
            <a:r>
              <a:rPr lang="en-IN" sz="2000" dirty="0" err="1"/>
              <a:t>abcess</a:t>
            </a:r>
            <a:r>
              <a:rPr lang="en-IN" sz="2000" dirty="0"/>
              <a:t> with Pigtail catheter </a:t>
            </a:r>
            <a:r>
              <a:rPr lang="en-IN" sz="2000" dirty="0" err="1"/>
              <a:t>insitu</a:t>
            </a:r>
            <a:r>
              <a:rPr lang="en-IN" sz="2000" dirty="0"/>
              <a:t> </a:t>
            </a:r>
          </a:p>
          <a:p>
            <a:pPr marL="0" indent="0">
              <a:buNone/>
            </a:pPr>
            <a:r>
              <a:rPr lang="en-IN" sz="2000" dirty="0"/>
              <a:t>3 Right renal </a:t>
            </a:r>
            <a:r>
              <a:rPr lang="en-IN" sz="2000" dirty="0" err="1"/>
              <a:t>infaract</a:t>
            </a:r>
            <a:endParaRPr lang="en-IN" sz="2000" dirty="0"/>
          </a:p>
          <a:p>
            <a:pPr marL="0" indent="0">
              <a:buNone/>
            </a:pPr>
            <a:r>
              <a:rPr lang="en-IN" sz="2000" dirty="0"/>
              <a:t>4 Possibility of </a:t>
            </a:r>
            <a:r>
              <a:rPr lang="en-IN" sz="2000"/>
              <a:t>Median arcuate ligament </a:t>
            </a:r>
            <a:r>
              <a:rPr lang="en-IN" sz="2000" dirty="0"/>
              <a:t>syndrome</a:t>
            </a:r>
          </a:p>
          <a:p>
            <a:pPr marL="0" indent="0">
              <a:buNone/>
            </a:pPr>
            <a:endParaRPr lang="en-IN" sz="2000" dirty="0"/>
          </a:p>
          <a:p>
            <a:pPr marL="0" indent="0">
              <a:buNone/>
            </a:pPr>
            <a:r>
              <a:rPr lang="en-IN" sz="2000" dirty="0"/>
              <a:t>Surgical Gastroenterologist opinion obtained </a:t>
            </a:r>
          </a:p>
          <a:p>
            <a:pPr marL="0" indent="0">
              <a:buNone/>
            </a:pPr>
            <a:r>
              <a:rPr lang="en-IN" sz="2000" dirty="0"/>
              <a:t>1 Nil active surgical intervention at present </a:t>
            </a:r>
          </a:p>
        </p:txBody>
      </p:sp>
    </p:spTree>
    <p:extLst>
      <p:ext uri="{BB962C8B-B14F-4D97-AF65-F5344CB8AC3E}">
        <p14:creationId xmlns:p14="http://schemas.microsoft.com/office/powerpoint/2010/main" val="1372635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8E66F1-8166-3190-97C5-D9AA3A69A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370541"/>
            <a:ext cx="8596668" cy="5670821"/>
          </a:xfrm>
        </p:spPr>
        <p:txBody>
          <a:bodyPr/>
          <a:lstStyle/>
          <a:p>
            <a:r>
              <a:rPr lang="en-IN" dirty="0"/>
              <a:t>CT </a:t>
            </a:r>
            <a:r>
              <a:rPr lang="en-IN" dirty="0" err="1"/>
              <a:t>Renogram</a:t>
            </a:r>
            <a:r>
              <a:rPr lang="en-IN" dirty="0"/>
              <a:t> done on 05.05.26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A79D14-2E5B-F267-E00B-17B18F0C5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000" y="1068792"/>
            <a:ext cx="4309400" cy="54186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823657-28A8-236F-9B73-928479EA2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1009" y="1068791"/>
            <a:ext cx="4066803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7023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B9D85-53AE-81C7-A833-108A71035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60613"/>
            <a:ext cx="8596668" cy="5180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/>
              <a:t>CT Chest taken on 9.5.26</a:t>
            </a:r>
          </a:p>
          <a:p>
            <a:pPr marL="0" indent="0">
              <a:buNone/>
            </a:pPr>
            <a:r>
              <a:rPr lang="en-IN" dirty="0"/>
              <a:t>CT Chest showed features of </a:t>
            </a:r>
            <a:r>
              <a:rPr lang="en-IN" dirty="0" err="1"/>
              <a:t>Emphyema</a:t>
            </a: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General surgeon asked for Medicine opinion,</a:t>
            </a:r>
          </a:p>
          <a:p>
            <a:pPr marL="0" indent="0">
              <a:buNone/>
            </a:pPr>
            <a:r>
              <a:rPr lang="en-IN" dirty="0"/>
              <a:t>Again patient taken to Medicine ward on 5/5/26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CVTS opinion obtained</a:t>
            </a:r>
          </a:p>
          <a:p>
            <a:pPr marL="0" indent="0">
              <a:buNone/>
            </a:pPr>
            <a:r>
              <a:rPr lang="en-IN" dirty="0"/>
              <a:t>Advised ICD </a:t>
            </a:r>
          </a:p>
          <a:p>
            <a:pPr marL="0" indent="0">
              <a:buNone/>
            </a:pPr>
            <a:r>
              <a:rPr lang="en-IN" dirty="0"/>
              <a:t>Intercostal drainage done on 7/5/26</a:t>
            </a:r>
          </a:p>
          <a:p>
            <a:pPr marL="0" indent="0">
              <a:buNone/>
            </a:pPr>
            <a:r>
              <a:rPr lang="en-IN" dirty="0"/>
              <a:t>Around 300 ml of frank pus is drained 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Pleural fluid – Culture and sensitivity- No growth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11F292-0399-96BF-514F-0336286A8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253" y="578720"/>
            <a:ext cx="4240955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274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85F63C-0A4B-0E8A-CAA8-A24BEB588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2870" y="274918"/>
            <a:ext cx="9908989" cy="58091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2000" dirty="0"/>
              <a:t>12/5/26</a:t>
            </a:r>
          </a:p>
          <a:p>
            <a:pPr marL="0" indent="0">
              <a:buNone/>
            </a:pPr>
            <a:r>
              <a:rPr lang="en-IN" sz="2000" dirty="0"/>
              <a:t>CTS opinion obtained for ICD repositioning </a:t>
            </a:r>
          </a:p>
          <a:p>
            <a:pPr marL="0" indent="0">
              <a:buNone/>
            </a:pPr>
            <a:r>
              <a:rPr lang="en-IN" sz="2000" dirty="0"/>
              <a:t>ICD repositioned</a:t>
            </a:r>
          </a:p>
          <a:p>
            <a:pPr marL="0" indent="0">
              <a:buNone/>
            </a:pPr>
            <a:r>
              <a:rPr lang="en-IN" sz="2000" dirty="0"/>
              <a:t>ANA By ELISA – Negative</a:t>
            </a:r>
          </a:p>
          <a:p>
            <a:pPr marL="0" indent="0">
              <a:buNone/>
            </a:pPr>
            <a:endParaRPr lang="en-IN" sz="2000" dirty="0"/>
          </a:p>
          <a:p>
            <a:pPr marL="0" indent="0">
              <a:buNone/>
            </a:pPr>
            <a:r>
              <a:rPr lang="en-IN" sz="2000" dirty="0"/>
              <a:t>14/5/2026</a:t>
            </a:r>
          </a:p>
          <a:p>
            <a:pPr marL="0" indent="0">
              <a:buNone/>
            </a:pPr>
            <a:r>
              <a:rPr lang="en-IN" sz="2000" dirty="0"/>
              <a:t>Blood culture- No growth </a:t>
            </a:r>
          </a:p>
          <a:p>
            <a:pPr marL="0" indent="0">
              <a:buNone/>
            </a:pPr>
            <a:r>
              <a:rPr lang="en-IN" sz="2000" dirty="0"/>
              <a:t>19/5/26</a:t>
            </a:r>
          </a:p>
          <a:p>
            <a:pPr marL="0" indent="0">
              <a:buNone/>
            </a:pPr>
            <a:r>
              <a:rPr lang="en-IN" sz="2000" dirty="0"/>
              <a:t>ICD Drain less than 50 ml</a:t>
            </a:r>
          </a:p>
          <a:p>
            <a:pPr marL="0" indent="0">
              <a:buNone/>
            </a:pPr>
            <a:r>
              <a:rPr lang="en-IN" sz="2000" dirty="0"/>
              <a:t>CTS opinion obtained  for ICD removal</a:t>
            </a:r>
          </a:p>
          <a:p>
            <a:pPr marL="0" indent="0">
              <a:buNone/>
            </a:pPr>
            <a:r>
              <a:rPr lang="en-IN" sz="2000" dirty="0"/>
              <a:t>And ICD Removed</a:t>
            </a:r>
          </a:p>
          <a:p>
            <a:pPr marL="0" indent="0">
              <a:buNone/>
            </a:pPr>
            <a:endParaRPr lang="en-IN" sz="2000" dirty="0"/>
          </a:p>
          <a:p>
            <a:pPr marL="0" indent="0">
              <a:buNone/>
            </a:pPr>
            <a:r>
              <a:rPr lang="en-IN" sz="2000" dirty="0"/>
              <a:t>20/5/26</a:t>
            </a:r>
          </a:p>
          <a:p>
            <a:pPr marL="0" indent="0">
              <a:buNone/>
            </a:pPr>
            <a:r>
              <a:rPr lang="en-IN" sz="2000" dirty="0"/>
              <a:t>USG Abdomen and pelvis – Multiple </a:t>
            </a:r>
            <a:r>
              <a:rPr lang="en-IN" sz="2000" dirty="0" err="1"/>
              <a:t>hypoechoeic</a:t>
            </a:r>
            <a:r>
              <a:rPr lang="en-IN" sz="2000" dirty="0"/>
              <a:t> areas mid and inferior pole of spleen with minimal fluid component – Splenic </a:t>
            </a:r>
            <a:r>
              <a:rPr lang="en-IN" sz="2000" dirty="0" err="1"/>
              <a:t>abcess</a:t>
            </a:r>
            <a:endParaRPr lang="en-IN" sz="2000" dirty="0"/>
          </a:p>
          <a:p>
            <a:pPr marL="0" indent="0">
              <a:buNone/>
            </a:pPr>
            <a:endParaRPr lang="en-IN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451859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026FE9-B1D1-D0F9-EA75-05E81F231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2849" y="1198328"/>
            <a:ext cx="3488656" cy="446134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38A75A-722C-2D45-34CE-6B6E1296BF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2632" y="1198327"/>
            <a:ext cx="3351862" cy="45304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6E2F3A-3824-A1FD-07AC-A404EC26F7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5621" y="1198327"/>
            <a:ext cx="3532600" cy="453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895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FAB02-D065-FCFB-85C9-0224C08C3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270" y="1075765"/>
            <a:ext cx="8580731" cy="49655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N" sz="2000" dirty="0" err="1"/>
              <a:t>Ophthal</a:t>
            </a:r>
            <a:r>
              <a:rPr lang="en-IN" sz="2000" dirty="0"/>
              <a:t> opinion obtained </a:t>
            </a:r>
          </a:p>
          <a:p>
            <a:pPr marL="0" indent="0">
              <a:buNone/>
            </a:pPr>
            <a:r>
              <a:rPr lang="en-IN" sz="2000" dirty="0"/>
              <a:t>Normal Fundus</a:t>
            </a:r>
          </a:p>
          <a:p>
            <a:pPr marL="0" indent="0">
              <a:buNone/>
            </a:pPr>
            <a:endParaRPr lang="en-IN" sz="2000" dirty="0"/>
          </a:p>
          <a:p>
            <a:pPr marL="0" indent="0">
              <a:buNone/>
            </a:pPr>
            <a:r>
              <a:rPr lang="en-IN" sz="2000" dirty="0"/>
              <a:t>23/5/26
Surgery opinion obtained for Pigtail removal
Advised for USG guided pigtail removal
24/5/26
Pigtail removed on 24.5.26</a:t>
            </a:r>
          </a:p>
          <a:p>
            <a:pPr marL="0" indent="0">
              <a:buNone/>
            </a:pPr>
            <a:endParaRPr lang="en-IN" sz="2000" dirty="0"/>
          </a:p>
          <a:p>
            <a:pPr marL="0" indent="0">
              <a:buNone/>
            </a:pPr>
            <a:r>
              <a:rPr lang="en-IN" sz="2000" dirty="0"/>
              <a:t>12/6/26</a:t>
            </a:r>
          </a:p>
          <a:p>
            <a:pPr marL="0" indent="0">
              <a:buNone/>
            </a:pPr>
            <a:r>
              <a:rPr lang="en-IN" sz="2000" dirty="0"/>
              <a:t>Blood culture – Negative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648369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B5E6C-2320-7376-6FCC-4E3E217F0B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b="1" u="sng" dirty="0">
                <a:solidFill>
                  <a:schemeClr val="accent1"/>
                </a:solidFill>
              </a:rPr>
              <a:t>Provisional Diagnosis </a:t>
            </a:r>
          </a:p>
          <a:p>
            <a:pPr marL="0" indent="0">
              <a:buNone/>
            </a:pPr>
            <a:endParaRPr lang="en-IN" sz="2400" b="1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IN" sz="2400" dirty="0">
                <a:solidFill>
                  <a:schemeClr val="tx1"/>
                </a:solidFill>
              </a:rPr>
              <a:t>T2dm / Uncontrolled </a:t>
            </a:r>
            <a:r>
              <a:rPr lang="en-IN" sz="2400" dirty="0" err="1">
                <a:solidFill>
                  <a:schemeClr val="tx1"/>
                </a:solidFill>
              </a:rPr>
              <a:t>Hyperglycemia</a:t>
            </a:r>
            <a:r>
              <a:rPr lang="en-IN" sz="2400" dirty="0">
                <a:solidFill>
                  <a:schemeClr val="tx1"/>
                </a:solidFill>
              </a:rPr>
              <a:t>/ Acute Encephalopathy? Septic / Splenic </a:t>
            </a:r>
            <a:r>
              <a:rPr lang="en-IN" sz="2400" dirty="0" err="1">
                <a:solidFill>
                  <a:schemeClr val="tx1"/>
                </a:solidFill>
              </a:rPr>
              <a:t>abcess</a:t>
            </a:r>
            <a:r>
              <a:rPr lang="en-IN" sz="2400" dirty="0">
                <a:solidFill>
                  <a:schemeClr val="tx1"/>
                </a:solidFill>
              </a:rPr>
              <a:t>/ Left sided </a:t>
            </a:r>
            <a:r>
              <a:rPr lang="en-IN" sz="2400" dirty="0" err="1">
                <a:solidFill>
                  <a:schemeClr val="tx1"/>
                </a:solidFill>
              </a:rPr>
              <a:t>Emphyema</a:t>
            </a:r>
            <a:r>
              <a:rPr lang="en-IN" sz="2400" dirty="0">
                <a:solidFill>
                  <a:schemeClr val="tx1"/>
                </a:solidFill>
              </a:rPr>
              <a:t>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743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DA5C8-FC71-96AC-EB16-072DCD7CC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Let’s discuss...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712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3F974-8DD9-7245-E882-6D44EC3386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5389"/>
            <a:ext cx="10773584" cy="5885974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en-IN" sz="2000" dirty="0"/>
              <a:t>No H/o Dyspnoea
- No H/o Dysuria
- No H/o Seizure, LOC, Giddiness
-No H/o Chest pain ,</a:t>
            </a:r>
            <a:r>
              <a:rPr lang="en-IN" sz="2000" dirty="0" err="1"/>
              <a:t>Dysnoea</a:t>
            </a:r>
            <a:r>
              <a:rPr lang="en-IN" sz="2000" dirty="0"/>
              <a:t> on exertion 
- No H/o Limb weakness, </a:t>
            </a:r>
          </a:p>
          <a:p>
            <a:pPr marL="0" indent="0">
              <a:buNone/>
            </a:pPr>
            <a:r>
              <a:rPr lang="en-IN" sz="2000" dirty="0"/>
              <a:t>     - No H/o Blood vomiting,  </a:t>
            </a:r>
            <a:r>
              <a:rPr lang="en-IN" sz="2000" dirty="0" err="1"/>
              <a:t>Malena</a:t>
            </a:r>
            <a:endParaRPr lang="en-IN" sz="2000" dirty="0"/>
          </a:p>
          <a:p>
            <a:pPr marL="0" indent="0">
              <a:buNone/>
            </a:pPr>
            <a:r>
              <a:rPr lang="en-IN" sz="2000" b="1" u="sng" dirty="0">
                <a:solidFill>
                  <a:schemeClr val="accent1"/>
                </a:solidFill>
              </a:rPr>
              <a:t>Past history</a:t>
            </a:r>
            <a:r>
              <a:rPr lang="en-IN" sz="2000" dirty="0"/>
              <a:t> 
Known case of T2dm recently Diagnosed
Not known case of Systemic Hypertension/ COPD / Bronchial asthma / CAD / CKD / Seizure disorder
</a:t>
            </a:r>
            <a:r>
              <a:rPr lang="en-IN" sz="2000" b="1" u="sng" dirty="0">
                <a:solidFill>
                  <a:schemeClr val="accent1"/>
                </a:solidFill>
              </a:rPr>
              <a:t>Personal history</a:t>
            </a:r>
            <a:r>
              <a:rPr lang="en-IN" sz="2000" dirty="0"/>
              <a:t> 
Chronic alcoholic – 25 years 
Not a Smoker
Mixed diet/ Normal bowel and bladder habits
Occupation – </a:t>
            </a:r>
            <a:r>
              <a:rPr lang="en-IN" sz="2000" dirty="0" err="1"/>
              <a:t>Vada</a:t>
            </a:r>
            <a:r>
              <a:rPr lang="en-IN" sz="2000" dirty="0"/>
              <a:t> Master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18312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B9B5EA-DD0B-8F30-65CA-01DFF78918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52" y="83671"/>
            <a:ext cx="10271560" cy="41767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IN" sz="2000" dirty="0"/>
              <a:t>
</a:t>
            </a:r>
            <a:r>
              <a:rPr lang="en-IN" sz="2000" b="1" u="sng" dirty="0">
                <a:solidFill>
                  <a:schemeClr val="accent1"/>
                </a:solidFill>
              </a:rPr>
              <a:t>Vitals</a:t>
            </a:r>
            <a:r>
              <a:rPr lang="en-IN" sz="2000" dirty="0"/>
              <a:t>
</a:t>
            </a:r>
            <a:r>
              <a:rPr lang="en-IN" sz="2000" dirty="0" err="1"/>
              <a:t>Bp</a:t>
            </a:r>
            <a:r>
              <a:rPr lang="en-IN" sz="2000" dirty="0"/>
              <a:t> – 110/80 </a:t>
            </a:r>
            <a:r>
              <a:rPr lang="en-IN" sz="2000" dirty="0" err="1"/>
              <a:t>mmhg</a:t>
            </a:r>
            <a:r>
              <a:rPr lang="en-IN" sz="2000" dirty="0"/>
              <a:t>
PR – 109 bpm</a:t>
            </a:r>
          </a:p>
          <a:p>
            <a:pPr marL="0" indent="0">
              <a:buNone/>
            </a:pPr>
            <a:r>
              <a:rPr lang="en-IN" sz="2000" dirty="0"/>
              <a:t>Rhythm – Regular</a:t>
            </a:r>
          </a:p>
          <a:p>
            <a:pPr marL="0" indent="0">
              <a:buNone/>
            </a:pPr>
            <a:r>
              <a:rPr lang="en-IN" sz="2000" dirty="0"/>
              <a:t>Character- Normal</a:t>
            </a:r>
          </a:p>
          <a:p>
            <a:pPr marL="0" indent="0">
              <a:buNone/>
            </a:pPr>
            <a:r>
              <a:rPr lang="en-IN" sz="2000" dirty="0"/>
              <a:t>Volume- Normal</a:t>
            </a:r>
          </a:p>
          <a:p>
            <a:pPr marL="0" indent="0">
              <a:buNone/>
            </a:pPr>
            <a:r>
              <a:rPr lang="en-IN" sz="2000" dirty="0"/>
              <a:t>No radio radial Delay</a:t>
            </a:r>
          </a:p>
          <a:p>
            <a:pPr marL="0" indent="0">
              <a:buNone/>
            </a:pPr>
            <a:r>
              <a:rPr lang="en-IN" sz="2000" dirty="0"/>
              <a:t>No </a:t>
            </a:r>
            <a:r>
              <a:rPr lang="en-IN" sz="2000" dirty="0" err="1"/>
              <a:t>Radiofemoral</a:t>
            </a:r>
            <a:r>
              <a:rPr lang="en-IN" sz="2000" dirty="0"/>
              <a:t> delay
Spo2 – 98 % in RA
CBG – High. more than 600 mg/dl
RR – 16 per minute </a:t>
            </a:r>
          </a:p>
          <a:p>
            <a:pPr marL="0" indent="0">
              <a:buNone/>
            </a:pPr>
            <a:r>
              <a:rPr lang="en-IN" sz="2000"/>
              <a:t>Temperature 101.4 F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77758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24F52-22D3-9D5A-97A4-925FC7F9A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-274917"/>
            <a:ext cx="8596668" cy="631628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IN" sz="2400" b="1" u="sng" dirty="0">
              <a:solidFill>
                <a:schemeClr val="accent1"/>
              </a:solidFill>
              <a:effectLst/>
            </a:endParaRPr>
          </a:p>
          <a:p>
            <a:pPr marL="0" indent="0">
              <a:buNone/>
            </a:pPr>
            <a:r>
              <a:rPr lang="en-IN" sz="2400" b="1" u="sng" dirty="0">
                <a:solidFill>
                  <a:schemeClr val="accent1"/>
                </a:solidFill>
                <a:effectLst/>
              </a:rPr>
              <a:t>On Examination</a:t>
            </a:r>
            <a:r>
              <a:rPr lang="en-IN" sz="2400" dirty="0">
                <a:effectLst/>
              </a:rPr>
              <a:t> </a:t>
            </a:r>
            <a:br>
              <a:rPr lang="en-IN" sz="2400" dirty="0"/>
            </a:br>
            <a:r>
              <a:rPr lang="en-IN" sz="2400" dirty="0">
                <a:effectLst/>
              </a:rPr>
              <a:t>Patient Drowsy</a:t>
            </a:r>
            <a:br>
              <a:rPr lang="en-IN" sz="2400" dirty="0"/>
            </a:br>
            <a:r>
              <a:rPr lang="en-IN" sz="2400" dirty="0">
                <a:effectLst/>
              </a:rPr>
              <a:t>Obeying oral commands</a:t>
            </a:r>
            <a:br>
              <a:rPr lang="en-IN" sz="2400" dirty="0"/>
            </a:br>
            <a:r>
              <a:rPr lang="en-IN" sz="2400" dirty="0">
                <a:effectLst/>
              </a:rPr>
              <a:t>Pallor present</a:t>
            </a:r>
          </a:p>
          <a:p>
            <a:pPr marL="0" indent="0">
              <a:buNone/>
            </a:pPr>
            <a:r>
              <a:rPr lang="en-IN" sz="2400" dirty="0"/>
              <a:t>Icterus – Absent</a:t>
            </a:r>
          </a:p>
          <a:p>
            <a:pPr marL="0" indent="0">
              <a:buNone/>
            </a:pPr>
            <a:r>
              <a:rPr lang="en-IN" sz="2400" dirty="0"/>
              <a:t>Cyanosis- Absent</a:t>
            </a:r>
          </a:p>
          <a:p>
            <a:pPr marL="0" indent="0">
              <a:buNone/>
            </a:pPr>
            <a:r>
              <a:rPr lang="en-IN" sz="2400" dirty="0"/>
              <a:t>Clubbing- Grade 2</a:t>
            </a:r>
          </a:p>
          <a:p>
            <a:pPr marL="0" indent="0">
              <a:buNone/>
            </a:pPr>
            <a:r>
              <a:rPr lang="en-IN" sz="2400" dirty="0"/>
              <a:t>Lymph adenopathy – Absent</a:t>
            </a:r>
          </a:p>
          <a:p>
            <a:pPr marL="0" indent="0">
              <a:buNone/>
            </a:pPr>
            <a:r>
              <a:rPr lang="en-IN" sz="2400" dirty="0"/>
              <a:t>Pedal </a:t>
            </a:r>
            <a:r>
              <a:rPr lang="en-IN" sz="2400" dirty="0" err="1"/>
              <a:t>edema</a:t>
            </a:r>
            <a:r>
              <a:rPr lang="en-IN" sz="2400" dirty="0"/>
              <a:t>- Absent</a:t>
            </a:r>
          </a:p>
          <a:p>
            <a:pPr marL="0" indent="0">
              <a:buNone/>
            </a:pPr>
            <a:r>
              <a:rPr lang="en-IN" sz="2400" dirty="0"/>
              <a:t>Hydration- Fair</a:t>
            </a:r>
          </a:p>
          <a:p>
            <a:pPr marL="0" indent="0">
              <a:buNone/>
            </a:pPr>
            <a:r>
              <a:rPr lang="en-IN" sz="2400" dirty="0"/>
              <a:t>JVP – Not raised</a:t>
            </a:r>
            <a:br>
              <a:rPr lang="en-IN" sz="2400" dirty="0"/>
            </a:br>
            <a:r>
              <a:rPr lang="en-IN" sz="2400" dirty="0">
                <a:effectLst/>
              </a:rPr>
              <a:t>Neck stiffness present</a:t>
            </a:r>
            <a:r>
              <a:rPr lang="en-IN" sz="2400" dirty="0"/>
              <a:t> </a:t>
            </a:r>
          </a:p>
          <a:p>
            <a:pPr marL="0" indent="0">
              <a:buNone/>
            </a:pPr>
            <a:r>
              <a:rPr lang="en-IN" sz="2400" dirty="0" err="1"/>
              <a:t>Kernig’s</a:t>
            </a:r>
            <a:r>
              <a:rPr lang="en-IN" sz="2400" dirty="0"/>
              <a:t> sign – Absent</a:t>
            </a:r>
          </a:p>
          <a:p>
            <a:pPr marL="0" indent="0">
              <a:buNone/>
            </a:pPr>
            <a:r>
              <a:rPr lang="en-IN" sz="2400" dirty="0" err="1"/>
              <a:t>Brudzinski’s</a:t>
            </a:r>
            <a:r>
              <a:rPr lang="en-IN" sz="2400" dirty="0"/>
              <a:t> sign - Absent</a:t>
            </a:r>
            <a:br>
              <a:rPr lang="en-IN" sz="2400" dirty="0"/>
            </a:br>
            <a:br>
              <a:rPr lang="en-IN" sz="2400" b="1" u="sng" dirty="0">
                <a:solidFill>
                  <a:schemeClr val="accent1"/>
                </a:solidFill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99359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02941-6274-E26A-7483-47608671C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896471"/>
            <a:ext cx="8596668" cy="5144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N" sz="2000" b="1" u="sng" dirty="0">
                <a:solidFill>
                  <a:schemeClr val="accent1"/>
                </a:solidFill>
              </a:rPr>
              <a:t>Oral cavity Examination </a:t>
            </a:r>
          </a:p>
          <a:p>
            <a:pPr marL="0" indent="0">
              <a:buNone/>
            </a:pPr>
            <a:r>
              <a:rPr lang="en-IN" sz="2000" dirty="0">
                <a:solidFill>
                  <a:schemeClr val="tx1"/>
                </a:solidFill>
              </a:rPr>
              <a:t>Dental caries</a:t>
            </a:r>
            <a:r>
              <a:rPr lang="en-IN" sz="2000" u="sng" dirty="0">
                <a:solidFill>
                  <a:schemeClr val="tx1"/>
                </a:solidFill>
              </a:rPr>
              <a:t> </a:t>
            </a:r>
            <a:r>
              <a:rPr lang="en-IN" sz="2000" dirty="0">
                <a:solidFill>
                  <a:schemeClr val="tx1"/>
                </a:solidFill>
              </a:rPr>
              <a:t>present</a:t>
            </a:r>
            <a:r>
              <a:rPr lang="en-IN" sz="2000" u="sng" dirty="0">
                <a:solidFill>
                  <a:schemeClr val="tx1"/>
                </a:solidFill>
              </a:rPr>
              <a:t> </a:t>
            </a:r>
            <a:r>
              <a:rPr lang="en-IN" sz="2000" dirty="0">
                <a:solidFill>
                  <a:schemeClr val="tx1"/>
                </a:solidFill>
              </a:rPr>
              <a:t>in</a:t>
            </a:r>
            <a:r>
              <a:rPr lang="en-IN" sz="2000" u="sng" dirty="0">
                <a:solidFill>
                  <a:schemeClr val="tx1"/>
                </a:solidFill>
              </a:rPr>
              <a:t> </a:t>
            </a:r>
            <a:r>
              <a:rPr lang="en-IN" sz="2000" dirty="0">
                <a:solidFill>
                  <a:schemeClr val="tx1"/>
                </a:solidFill>
              </a:rPr>
              <a:t>2</a:t>
            </a:r>
            <a:r>
              <a:rPr lang="en-IN" sz="2000" baseline="30000" dirty="0">
                <a:solidFill>
                  <a:schemeClr val="tx1"/>
                </a:solidFill>
              </a:rPr>
              <a:t>nd</a:t>
            </a:r>
            <a:r>
              <a:rPr lang="en-IN" sz="2000" dirty="0">
                <a:solidFill>
                  <a:schemeClr val="tx1"/>
                </a:solidFill>
              </a:rPr>
              <a:t> and 3</a:t>
            </a:r>
            <a:r>
              <a:rPr lang="en-IN" sz="2000" baseline="30000" dirty="0">
                <a:solidFill>
                  <a:schemeClr val="tx1"/>
                </a:solidFill>
              </a:rPr>
              <a:t>rd</a:t>
            </a:r>
            <a:r>
              <a:rPr lang="en-IN" sz="2000" dirty="0">
                <a:solidFill>
                  <a:schemeClr val="tx1"/>
                </a:solidFill>
              </a:rPr>
              <a:t> molar Right lower jaw</a:t>
            </a:r>
            <a:endParaRPr lang="en-IN" sz="2000" b="1" u="sng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IN" sz="2000" b="1" u="sng" dirty="0">
                <a:solidFill>
                  <a:schemeClr val="accent1"/>
                </a:solidFill>
              </a:rPr>
              <a:t>Systemic Examination </a:t>
            </a:r>
            <a:br>
              <a:rPr lang="en-IN" sz="2000" dirty="0"/>
            </a:br>
            <a:r>
              <a:rPr lang="en-IN" sz="2000" dirty="0"/>
              <a:t>CVS – S1 S2 +, No murmur</a:t>
            </a:r>
            <a:br>
              <a:rPr lang="en-IN" sz="2000" dirty="0"/>
            </a:br>
            <a:r>
              <a:rPr lang="en-IN" sz="2000" dirty="0"/>
              <a:t>RS – B/L Air entry +, No added sound</a:t>
            </a:r>
            <a:br>
              <a:rPr lang="en-IN" sz="2000" dirty="0"/>
            </a:br>
            <a:r>
              <a:rPr lang="en-IN" sz="2000" dirty="0"/>
              <a:t>P/A – Soft , BS+ , No tenderness </a:t>
            </a:r>
            <a:br>
              <a:rPr lang="en-IN" sz="2000" dirty="0"/>
            </a:br>
            <a:r>
              <a:rPr lang="en-IN" sz="2000" dirty="0"/>
              <a:t>CNS –Patient Drowsy</a:t>
            </a:r>
            <a:br>
              <a:rPr lang="en-IN" sz="2000" dirty="0"/>
            </a:br>
            <a:r>
              <a:rPr lang="en-IN" sz="2000" dirty="0"/>
              <a:t>Obeying oral commands </a:t>
            </a:r>
            <a:br>
              <a:rPr lang="en-IN" sz="2000" dirty="0"/>
            </a:br>
            <a:br>
              <a:rPr lang="en-IN" sz="2000" dirty="0"/>
            </a:br>
            <a:r>
              <a:rPr lang="en-IN" sz="2000" dirty="0"/>
              <a:t>Tone – Normal in all 4 limbs</a:t>
            </a:r>
            <a:br>
              <a:rPr lang="en-IN" sz="2000" dirty="0"/>
            </a:br>
            <a:r>
              <a:rPr lang="en-IN" sz="2000" dirty="0"/>
              <a:t>Power – Moves all 4 limbs</a:t>
            </a:r>
            <a:br>
              <a:rPr lang="en-IN" sz="2000" dirty="0"/>
            </a:br>
            <a:r>
              <a:rPr lang="en-IN" sz="2000" dirty="0"/>
              <a:t>DTR – present in all 4 limbs</a:t>
            </a:r>
            <a:br>
              <a:rPr lang="en-IN" sz="2000" dirty="0"/>
            </a:br>
            <a:r>
              <a:rPr lang="en-IN" sz="2000" dirty="0"/>
              <a:t>Plantar – Bilateral Flexor
Pupils-Bilateral 3mm Reactive to light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66008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D47CE-6190-AF6E-35CE-D9BD727E35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63" y="753034"/>
            <a:ext cx="9948831" cy="446357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IN" sz="8000" dirty="0">
              <a:effectLst/>
            </a:endParaRPr>
          </a:p>
          <a:p>
            <a:pPr marL="0" indent="0">
              <a:buNone/>
            </a:pPr>
            <a:br>
              <a:rPr lang="en-IN" sz="8000" dirty="0"/>
            </a:br>
            <a:r>
              <a:rPr lang="en-IN" sz="8000" dirty="0">
                <a:effectLst/>
              </a:rPr>
              <a:t>Routine blood investigation taken</a:t>
            </a:r>
          </a:p>
          <a:p>
            <a:pPr marL="0" indent="0">
              <a:buNone/>
            </a:pPr>
            <a:endParaRPr lang="en-IN" sz="8000" dirty="0"/>
          </a:p>
          <a:p>
            <a:pPr marL="0" indent="0">
              <a:buNone/>
            </a:pPr>
            <a:r>
              <a:rPr lang="en-IN" sz="8000" dirty="0"/>
              <a:t>Patient started on </a:t>
            </a:r>
          </a:p>
          <a:p>
            <a:pPr marL="0" indent="0">
              <a:buNone/>
            </a:pPr>
            <a:r>
              <a:rPr lang="en-IN" sz="8000" dirty="0"/>
              <a:t>IV fluids , </a:t>
            </a:r>
          </a:p>
          <a:p>
            <a:pPr marL="0" indent="0">
              <a:buNone/>
            </a:pPr>
            <a:r>
              <a:rPr lang="en-IN" sz="8000" dirty="0" err="1"/>
              <a:t>Inj</a:t>
            </a:r>
            <a:r>
              <a:rPr lang="en-IN" sz="8000" dirty="0"/>
              <a:t> Ceftriaxone 2gm iv </a:t>
            </a:r>
            <a:r>
              <a:rPr lang="en-IN" sz="8000" dirty="0" err="1"/>
              <a:t>bd</a:t>
            </a:r>
            <a:endParaRPr lang="en-IN" sz="8000" dirty="0"/>
          </a:p>
          <a:p>
            <a:pPr marL="0" indent="0">
              <a:buNone/>
            </a:pPr>
            <a:r>
              <a:rPr lang="en-IN" sz="8000" dirty="0" err="1"/>
              <a:t>Inj</a:t>
            </a:r>
            <a:r>
              <a:rPr lang="en-IN" sz="8000" dirty="0"/>
              <a:t> Ranitidine 50 mg iv </a:t>
            </a:r>
            <a:r>
              <a:rPr lang="en-IN" sz="8000" dirty="0" err="1"/>
              <a:t>bd</a:t>
            </a:r>
            <a:endParaRPr lang="en-IN" sz="8000" dirty="0"/>
          </a:p>
          <a:p>
            <a:pPr marL="0" indent="0">
              <a:buNone/>
            </a:pPr>
            <a:r>
              <a:rPr lang="en-IN" sz="8000" dirty="0" err="1"/>
              <a:t>Inj</a:t>
            </a:r>
            <a:r>
              <a:rPr lang="en-IN" sz="8000" dirty="0"/>
              <a:t> </a:t>
            </a:r>
            <a:r>
              <a:rPr lang="en-IN" sz="8000" dirty="0" err="1"/>
              <a:t>Ondansetron</a:t>
            </a:r>
            <a:r>
              <a:rPr lang="en-IN" sz="8000" dirty="0"/>
              <a:t> 2 cc IV </a:t>
            </a:r>
            <a:r>
              <a:rPr lang="en-IN" sz="8000" dirty="0" err="1"/>
              <a:t>bd</a:t>
            </a:r>
            <a:endParaRPr lang="en-IN" sz="8000" dirty="0"/>
          </a:p>
          <a:p>
            <a:pPr marL="0" indent="0">
              <a:buNone/>
            </a:pPr>
            <a:r>
              <a:rPr lang="en-IN" sz="8000" dirty="0"/>
              <a:t>Insulin </a:t>
            </a:r>
          </a:p>
          <a:p>
            <a:pPr marL="0" indent="0">
              <a:buNone/>
            </a:pPr>
            <a:r>
              <a:rPr lang="en-IN" sz="8000" dirty="0"/>
              <a:t>
CT Brain – Taken- </a:t>
            </a:r>
            <a:r>
              <a:rPr lang="en-IN" sz="8000" dirty="0" err="1"/>
              <a:t>Sulcal</a:t>
            </a:r>
            <a:r>
              <a:rPr lang="en-IN" sz="8000" dirty="0"/>
              <a:t> SAH noted in Right frontal lobe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506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CE56B99-6735-2566-E5BD-42CFF9E0C0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0153943"/>
              </p:ext>
            </p:extLst>
          </p:nvPr>
        </p:nvGraphicFramePr>
        <p:xfrm>
          <a:off x="753035" y="585694"/>
          <a:ext cx="8521146" cy="61302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794">
                  <a:extLst>
                    <a:ext uri="{9D8B030D-6E8A-4147-A177-3AD203B41FA5}">
                      <a16:colId xmlns:a16="http://schemas.microsoft.com/office/drawing/2014/main" val="1372324449"/>
                    </a:ext>
                  </a:extLst>
                </a:gridCol>
                <a:gridCol w="946794">
                  <a:extLst>
                    <a:ext uri="{9D8B030D-6E8A-4147-A177-3AD203B41FA5}">
                      <a16:colId xmlns:a16="http://schemas.microsoft.com/office/drawing/2014/main" val="3538295001"/>
                    </a:ext>
                  </a:extLst>
                </a:gridCol>
                <a:gridCol w="946794">
                  <a:extLst>
                    <a:ext uri="{9D8B030D-6E8A-4147-A177-3AD203B41FA5}">
                      <a16:colId xmlns:a16="http://schemas.microsoft.com/office/drawing/2014/main" val="1408058398"/>
                    </a:ext>
                  </a:extLst>
                </a:gridCol>
                <a:gridCol w="946794">
                  <a:extLst>
                    <a:ext uri="{9D8B030D-6E8A-4147-A177-3AD203B41FA5}">
                      <a16:colId xmlns:a16="http://schemas.microsoft.com/office/drawing/2014/main" val="1171618052"/>
                    </a:ext>
                  </a:extLst>
                </a:gridCol>
                <a:gridCol w="946794">
                  <a:extLst>
                    <a:ext uri="{9D8B030D-6E8A-4147-A177-3AD203B41FA5}">
                      <a16:colId xmlns:a16="http://schemas.microsoft.com/office/drawing/2014/main" val="2881101796"/>
                    </a:ext>
                  </a:extLst>
                </a:gridCol>
                <a:gridCol w="946794">
                  <a:extLst>
                    <a:ext uri="{9D8B030D-6E8A-4147-A177-3AD203B41FA5}">
                      <a16:colId xmlns:a16="http://schemas.microsoft.com/office/drawing/2014/main" val="3512222992"/>
                    </a:ext>
                  </a:extLst>
                </a:gridCol>
                <a:gridCol w="946794">
                  <a:extLst>
                    <a:ext uri="{9D8B030D-6E8A-4147-A177-3AD203B41FA5}">
                      <a16:colId xmlns:a16="http://schemas.microsoft.com/office/drawing/2014/main" val="2304508394"/>
                    </a:ext>
                  </a:extLst>
                </a:gridCol>
                <a:gridCol w="946794">
                  <a:extLst>
                    <a:ext uri="{9D8B030D-6E8A-4147-A177-3AD203B41FA5}">
                      <a16:colId xmlns:a16="http://schemas.microsoft.com/office/drawing/2014/main" val="4005120282"/>
                    </a:ext>
                  </a:extLst>
                </a:gridCol>
                <a:gridCol w="946794">
                  <a:extLst>
                    <a:ext uri="{9D8B030D-6E8A-4147-A177-3AD203B41FA5}">
                      <a16:colId xmlns:a16="http://schemas.microsoft.com/office/drawing/2014/main" val="1704483028"/>
                    </a:ext>
                  </a:extLst>
                </a:gridCol>
              </a:tblGrid>
              <a:tr h="662328">
                <a:tc>
                  <a:txBody>
                    <a:bodyPr/>
                    <a:lstStyle/>
                    <a:p>
                      <a:r>
                        <a:rPr lang="en-IN" dirty="0"/>
                        <a:t>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24/4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28/4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5/5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10/5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16/5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1/06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17/06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29/06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4865683"/>
                  </a:ext>
                </a:extLst>
              </a:tr>
              <a:tr h="662328">
                <a:tc>
                  <a:txBody>
                    <a:bodyPr/>
                    <a:lstStyle/>
                    <a:p>
                      <a:r>
                        <a:rPr lang="en-IN" dirty="0"/>
                        <a:t>HB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9.4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7.8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9.4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8582024"/>
                  </a:ext>
                </a:extLst>
              </a:tr>
              <a:tr h="704656">
                <a:tc>
                  <a:txBody>
                    <a:bodyPr/>
                    <a:lstStyle/>
                    <a:p>
                      <a:r>
                        <a:rPr lang="en-IN" dirty="0"/>
                        <a:t>Tc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11500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8400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8500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8300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8200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7500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7300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4064384"/>
                  </a:ext>
                </a:extLst>
              </a:tr>
              <a:tr h="704656">
                <a:tc>
                  <a:txBody>
                    <a:bodyPr/>
                    <a:lstStyle/>
                    <a:p>
                      <a:r>
                        <a:rPr lang="en-IN" dirty="0" err="1"/>
                        <a:t>Pcv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28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30.1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2143870"/>
                  </a:ext>
                </a:extLst>
              </a:tr>
              <a:tr h="662328">
                <a:tc>
                  <a:txBody>
                    <a:bodyPr/>
                    <a:lstStyle/>
                    <a:p>
                      <a:r>
                        <a:rPr lang="en-IN" dirty="0" err="1"/>
                        <a:t>Rbc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3.06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3.28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3.7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1328823"/>
                  </a:ext>
                </a:extLst>
              </a:tr>
              <a:tr h="704656">
                <a:tc>
                  <a:txBody>
                    <a:bodyPr/>
                    <a:lstStyle/>
                    <a:p>
                      <a:r>
                        <a:rPr lang="en-IN" dirty="0"/>
                        <a:t>Platelet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190000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238000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185000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197000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190000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220000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278000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215000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143938"/>
                  </a:ext>
                </a:extLst>
              </a:tr>
              <a:tr h="662328">
                <a:tc>
                  <a:txBody>
                    <a:bodyPr/>
                    <a:lstStyle/>
                    <a:p>
                      <a:r>
                        <a:rPr lang="en-IN" dirty="0" err="1"/>
                        <a:t>Rbs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High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269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102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154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129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415057"/>
                  </a:ext>
                </a:extLst>
              </a:tr>
              <a:tr h="662328">
                <a:tc>
                  <a:txBody>
                    <a:bodyPr/>
                    <a:lstStyle/>
                    <a:p>
                      <a:r>
                        <a:rPr lang="en-IN" dirty="0"/>
                        <a:t>Urea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049534"/>
                  </a:ext>
                </a:extLst>
              </a:tr>
              <a:tr h="704656">
                <a:tc>
                  <a:txBody>
                    <a:bodyPr/>
                    <a:lstStyle/>
                    <a:p>
                      <a:r>
                        <a:rPr lang="en-IN" dirty="0"/>
                        <a:t>Creatinine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0.8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0770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83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1B349BC-E920-8C01-B557-9773E678497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8185187"/>
              </p:ext>
            </p:extLst>
          </p:nvPr>
        </p:nvGraphicFramePr>
        <p:xfrm>
          <a:off x="1004047" y="896471"/>
          <a:ext cx="8270136" cy="4382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8904">
                  <a:extLst>
                    <a:ext uri="{9D8B030D-6E8A-4147-A177-3AD203B41FA5}">
                      <a16:colId xmlns:a16="http://schemas.microsoft.com/office/drawing/2014/main" val="3271866404"/>
                    </a:ext>
                  </a:extLst>
                </a:gridCol>
                <a:gridCol w="918904">
                  <a:extLst>
                    <a:ext uri="{9D8B030D-6E8A-4147-A177-3AD203B41FA5}">
                      <a16:colId xmlns:a16="http://schemas.microsoft.com/office/drawing/2014/main" val="3195577507"/>
                    </a:ext>
                  </a:extLst>
                </a:gridCol>
                <a:gridCol w="918904">
                  <a:extLst>
                    <a:ext uri="{9D8B030D-6E8A-4147-A177-3AD203B41FA5}">
                      <a16:colId xmlns:a16="http://schemas.microsoft.com/office/drawing/2014/main" val="645352660"/>
                    </a:ext>
                  </a:extLst>
                </a:gridCol>
                <a:gridCol w="918904">
                  <a:extLst>
                    <a:ext uri="{9D8B030D-6E8A-4147-A177-3AD203B41FA5}">
                      <a16:colId xmlns:a16="http://schemas.microsoft.com/office/drawing/2014/main" val="1815118473"/>
                    </a:ext>
                  </a:extLst>
                </a:gridCol>
                <a:gridCol w="918904">
                  <a:extLst>
                    <a:ext uri="{9D8B030D-6E8A-4147-A177-3AD203B41FA5}">
                      <a16:colId xmlns:a16="http://schemas.microsoft.com/office/drawing/2014/main" val="959094332"/>
                    </a:ext>
                  </a:extLst>
                </a:gridCol>
                <a:gridCol w="918904">
                  <a:extLst>
                    <a:ext uri="{9D8B030D-6E8A-4147-A177-3AD203B41FA5}">
                      <a16:colId xmlns:a16="http://schemas.microsoft.com/office/drawing/2014/main" val="3488065689"/>
                    </a:ext>
                  </a:extLst>
                </a:gridCol>
                <a:gridCol w="918904">
                  <a:extLst>
                    <a:ext uri="{9D8B030D-6E8A-4147-A177-3AD203B41FA5}">
                      <a16:colId xmlns:a16="http://schemas.microsoft.com/office/drawing/2014/main" val="646120973"/>
                    </a:ext>
                  </a:extLst>
                </a:gridCol>
                <a:gridCol w="918904">
                  <a:extLst>
                    <a:ext uri="{9D8B030D-6E8A-4147-A177-3AD203B41FA5}">
                      <a16:colId xmlns:a16="http://schemas.microsoft.com/office/drawing/2014/main" val="1788516984"/>
                    </a:ext>
                  </a:extLst>
                </a:gridCol>
                <a:gridCol w="918904">
                  <a:extLst>
                    <a:ext uri="{9D8B030D-6E8A-4147-A177-3AD203B41FA5}">
                      <a16:colId xmlns:a16="http://schemas.microsoft.com/office/drawing/2014/main" val="1233676346"/>
                    </a:ext>
                  </a:extLst>
                </a:gridCol>
              </a:tblGrid>
              <a:tr h="626035">
                <a:tc>
                  <a:txBody>
                    <a:bodyPr/>
                    <a:lstStyle/>
                    <a:p>
                      <a:r>
                        <a:rPr lang="en-IN" dirty="0"/>
                        <a:t>Date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24/4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28/4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5/5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10/5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16/5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1/6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17/6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29/6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9955357"/>
                  </a:ext>
                </a:extLst>
              </a:tr>
              <a:tr h="626035">
                <a:tc>
                  <a:txBody>
                    <a:bodyPr/>
                    <a:lstStyle/>
                    <a:p>
                      <a:r>
                        <a:rPr lang="en-IN" dirty="0" err="1"/>
                        <a:t>Fbs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105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101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927223"/>
                  </a:ext>
                </a:extLst>
              </a:tr>
              <a:tr h="626035">
                <a:tc>
                  <a:txBody>
                    <a:bodyPr/>
                    <a:lstStyle/>
                    <a:p>
                      <a:r>
                        <a:rPr lang="en-IN" dirty="0" err="1"/>
                        <a:t>Ppbs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250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157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128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671264"/>
                  </a:ext>
                </a:extLst>
              </a:tr>
              <a:tr h="626035">
                <a:tc>
                  <a:txBody>
                    <a:bodyPr/>
                    <a:lstStyle/>
                    <a:p>
                      <a:r>
                        <a:rPr lang="en-IN" dirty="0" err="1"/>
                        <a:t>Esr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08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158599"/>
                  </a:ext>
                </a:extLst>
              </a:tr>
              <a:tr h="626035">
                <a:tc>
                  <a:txBody>
                    <a:bodyPr/>
                    <a:lstStyle/>
                    <a:p>
                      <a:r>
                        <a:rPr lang="en-IN" dirty="0" err="1"/>
                        <a:t>Crp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70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41.9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231980"/>
                  </a:ext>
                </a:extLst>
              </a:tr>
              <a:tr h="626035">
                <a:tc>
                  <a:txBody>
                    <a:bodyPr/>
                    <a:lstStyle/>
                    <a:p>
                      <a:r>
                        <a:rPr lang="en-IN" dirty="0"/>
                        <a:t>Na+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139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6219543"/>
                  </a:ext>
                </a:extLst>
              </a:tr>
              <a:tr h="626035">
                <a:tc>
                  <a:txBody>
                    <a:bodyPr/>
                    <a:lstStyle/>
                    <a:p>
                      <a:r>
                        <a:rPr lang="en-IN" dirty="0"/>
                        <a:t>K+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4.0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4.2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4.0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3.6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-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4.6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74035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6811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29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Facet</vt:lpstr>
      <vt:lpstr>One Infection,many faces- A Diagnostic challenge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CT Chest done on 29.04.26   </vt:lpstr>
      <vt:lpstr>Echo taken on 4/5/26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discuss...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PHYSICON</dc:title>
  <dc:creator>Sathiyaseelan T</dc:creator>
  <cp:lastModifiedBy>Sathiyaseelan T</cp:lastModifiedBy>
  <cp:revision>29</cp:revision>
  <dcterms:created xsi:type="dcterms:W3CDTF">2026-06-22T13:18:30Z</dcterms:created>
  <dcterms:modified xsi:type="dcterms:W3CDTF">2026-07-14T16:02:02Z</dcterms:modified>
</cp:coreProperties>
</file>