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1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5" r:id="rId11"/>
    <p:sldId id="266" r:id="rId12"/>
    <p:sldId id="272" r:id="rId13"/>
    <p:sldId id="267" r:id="rId14"/>
    <p:sldId id="268" r:id="rId15"/>
    <p:sldId id="273" r:id="rId16"/>
    <p:sldId id="269" r:id="rId17"/>
    <p:sldId id="271" r:id="rId18"/>
    <p:sldId id="270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9C0-0A2A-4B27-BACC-DBF5EE04AF63}" type="datetimeFigureOut">
              <a:rPr lang="en-IN" smtClean="0"/>
              <a:t>27-05-2024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FACD-2719-465F-8414-0117741840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943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9C0-0A2A-4B27-BACC-DBF5EE04AF63}" type="datetimeFigureOut">
              <a:rPr lang="en-IN" smtClean="0"/>
              <a:t>27-05-2024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FACD-2719-465F-8414-0117741840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2338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9C0-0A2A-4B27-BACC-DBF5EE04AF63}" type="datetimeFigureOut">
              <a:rPr lang="en-IN" smtClean="0"/>
              <a:t>27-05-2024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FACD-2719-465F-8414-0117741840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7469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9C0-0A2A-4B27-BACC-DBF5EE04AF63}" type="datetimeFigureOut">
              <a:rPr lang="en-IN" smtClean="0"/>
              <a:t>27-05-2024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FACD-2719-465F-8414-01177418401C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6387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9C0-0A2A-4B27-BACC-DBF5EE04AF63}" type="datetimeFigureOut">
              <a:rPr lang="en-IN" smtClean="0"/>
              <a:t>27-05-2024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FACD-2719-465F-8414-0117741840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3533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9C0-0A2A-4B27-BACC-DBF5EE04AF63}" type="datetimeFigureOut">
              <a:rPr lang="en-IN" smtClean="0"/>
              <a:t>27-05-2024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FACD-2719-465F-8414-0117741840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0521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9C0-0A2A-4B27-BACC-DBF5EE04AF63}" type="datetimeFigureOut">
              <a:rPr lang="en-IN" smtClean="0"/>
              <a:t>27-05-2024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FACD-2719-465F-8414-0117741840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3023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9C0-0A2A-4B27-BACC-DBF5EE04AF63}" type="datetimeFigureOut">
              <a:rPr lang="en-IN" smtClean="0"/>
              <a:t>27-05-2024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FACD-2719-465F-8414-0117741840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62417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9C0-0A2A-4B27-BACC-DBF5EE04AF63}" type="datetimeFigureOut">
              <a:rPr lang="en-IN" smtClean="0"/>
              <a:t>27-05-2024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FACD-2719-465F-8414-0117741840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013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9C0-0A2A-4B27-BACC-DBF5EE04AF63}" type="datetimeFigureOut">
              <a:rPr lang="en-IN" smtClean="0"/>
              <a:t>27-05-2024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FACD-2719-465F-8414-0117741840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9175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9C0-0A2A-4B27-BACC-DBF5EE04AF63}" type="datetimeFigureOut">
              <a:rPr lang="en-IN" smtClean="0"/>
              <a:t>27-05-2024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FACD-2719-465F-8414-0117741840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573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9C0-0A2A-4B27-BACC-DBF5EE04AF63}" type="datetimeFigureOut">
              <a:rPr lang="en-IN" smtClean="0"/>
              <a:t>27-05-2024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FACD-2719-465F-8414-0117741840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9726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9C0-0A2A-4B27-BACC-DBF5EE04AF63}" type="datetimeFigureOut">
              <a:rPr lang="en-IN" smtClean="0"/>
              <a:t>27-05-2024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FACD-2719-465F-8414-0117741840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7011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9C0-0A2A-4B27-BACC-DBF5EE04AF63}" type="datetimeFigureOut">
              <a:rPr lang="en-IN" smtClean="0"/>
              <a:t>27-05-2024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FACD-2719-465F-8414-0117741840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1257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9C0-0A2A-4B27-BACC-DBF5EE04AF63}" type="datetimeFigureOut">
              <a:rPr lang="en-IN" smtClean="0"/>
              <a:t>27-05-2024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FACD-2719-465F-8414-0117741840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767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9C0-0A2A-4B27-BACC-DBF5EE04AF63}" type="datetimeFigureOut">
              <a:rPr lang="en-IN" smtClean="0"/>
              <a:t>27-05-2024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FACD-2719-465F-8414-0117741840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9208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59C0-0A2A-4B27-BACC-DBF5EE04AF63}" type="datetimeFigureOut">
              <a:rPr lang="en-IN" smtClean="0"/>
              <a:t>27-05-2024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FACD-2719-465F-8414-0117741840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708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21" Type="http://schemas.openxmlformats.org/officeDocument/2006/relationships/image" Target="../media/image4.png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Relationship Id="rId22" Type="http://schemas.openxmlformats.org/officeDocument/2006/relationships/image" Target="../media/image5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99C59C0-0A2A-4B27-BACC-DBF5EE04AF63}" type="datetimeFigureOut">
              <a:rPr lang="en-IN" smtClean="0"/>
              <a:t>27-05-2024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FFACD-2719-465F-8414-0117741840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4179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2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  <p:sldLayoutId id="2147483923" r:id="rId12"/>
    <p:sldLayoutId id="2147483924" r:id="rId13"/>
    <p:sldLayoutId id="2147483925" r:id="rId14"/>
    <p:sldLayoutId id="2147483926" r:id="rId15"/>
    <p:sldLayoutId id="2147483927" r:id="rId16"/>
    <p:sldLayoutId id="214748392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33EFC-83EB-D9B9-9BB2-AA2136DAF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9619" y="-162560"/>
            <a:ext cx="8637073" cy="1706879"/>
          </a:xfrm>
        </p:spPr>
        <p:txBody>
          <a:bodyPr/>
          <a:lstStyle/>
          <a:p>
            <a:r>
              <a:rPr lang="en-IN" dirty="0"/>
              <a:t>Journal club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EB341D-321D-C991-41DE-141EB9D80F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7120" y="1442720"/>
            <a:ext cx="9103360" cy="4754880"/>
          </a:xfrm>
        </p:spPr>
        <p:txBody>
          <a:bodyPr>
            <a:normAutofit lnSpcReduction="10000"/>
          </a:bodyPr>
          <a:lstStyle/>
          <a:p>
            <a:endParaRPr lang="en-US" sz="3200" dirty="0"/>
          </a:p>
          <a:p>
            <a:endParaRPr lang="en-IN" dirty="0"/>
          </a:p>
          <a:p>
            <a:endParaRPr lang="en-IN" dirty="0"/>
          </a:p>
          <a:p>
            <a:r>
              <a:rPr lang="en-IN" sz="2800" dirty="0">
                <a:latin typeface="Aptos Display" panose="020B0004020202020204" pitchFamily="34" charset="0"/>
              </a:rPr>
              <a:t>                                            by 5 </a:t>
            </a:r>
            <a:r>
              <a:rPr lang="en-IN" sz="2800" dirty="0" err="1">
                <a:latin typeface="Aptos Display" panose="020B0004020202020204" pitchFamily="34" charset="0"/>
              </a:rPr>
              <a:t>th</a:t>
            </a:r>
            <a:r>
              <a:rPr lang="en-IN" sz="2800" dirty="0">
                <a:latin typeface="Aptos Display" panose="020B0004020202020204" pitchFamily="34" charset="0"/>
              </a:rPr>
              <a:t> medical unit</a:t>
            </a:r>
          </a:p>
          <a:p>
            <a:r>
              <a:rPr lang="en-IN" sz="2800" dirty="0">
                <a:latin typeface="Aptos Display" panose="020B0004020202020204" pitchFamily="34" charset="0"/>
              </a:rPr>
              <a:t>                                      chief : </a:t>
            </a:r>
            <a:r>
              <a:rPr lang="en-IN" sz="2800" dirty="0" err="1">
                <a:latin typeface="Aptos Display" panose="020B0004020202020204" pitchFamily="34" charset="0"/>
              </a:rPr>
              <a:t>prof.dr.A.Senthamarai</a:t>
            </a:r>
            <a:r>
              <a:rPr lang="en-IN" sz="2800" dirty="0">
                <a:latin typeface="Aptos Display" panose="020B0004020202020204" pitchFamily="34" charset="0"/>
              </a:rPr>
              <a:t> </a:t>
            </a:r>
            <a:r>
              <a:rPr lang="en-IN" sz="2800" dirty="0" err="1">
                <a:latin typeface="Aptos Display" panose="020B0004020202020204" pitchFamily="34" charset="0"/>
              </a:rPr>
              <a:t>m.d</a:t>
            </a:r>
            <a:endParaRPr lang="en-IN" sz="2800" dirty="0">
              <a:latin typeface="Aptos Display" panose="020B0004020202020204" pitchFamily="34" charset="0"/>
            </a:endParaRPr>
          </a:p>
          <a:p>
            <a:r>
              <a:rPr lang="en-IN" sz="2800" dirty="0">
                <a:latin typeface="Aptos Display" panose="020B0004020202020204" pitchFamily="34" charset="0"/>
              </a:rPr>
              <a:t>                                     asst prof : </a:t>
            </a:r>
            <a:r>
              <a:rPr lang="en-IN" sz="2800" dirty="0" err="1">
                <a:latin typeface="Aptos Display" panose="020B0004020202020204" pitchFamily="34" charset="0"/>
              </a:rPr>
              <a:t>dr.P.Sudha</a:t>
            </a:r>
            <a:r>
              <a:rPr lang="en-IN" sz="2800" dirty="0">
                <a:latin typeface="Aptos Display" panose="020B0004020202020204" pitchFamily="34" charset="0"/>
              </a:rPr>
              <a:t> </a:t>
            </a:r>
            <a:r>
              <a:rPr lang="en-IN" sz="2800" dirty="0" err="1">
                <a:latin typeface="Aptos Display" panose="020B0004020202020204" pitchFamily="34" charset="0"/>
              </a:rPr>
              <a:t>m.d</a:t>
            </a:r>
            <a:r>
              <a:rPr lang="en-IN" sz="2800" dirty="0">
                <a:latin typeface="Aptos Display" panose="020B0004020202020204" pitchFamily="34" charset="0"/>
              </a:rPr>
              <a:t> </a:t>
            </a:r>
          </a:p>
          <a:p>
            <a:r>
              <a:rPr lang="en-IN" sz="2800" dirty="0">
                <a:latin typeface="Aptos Display" panose="020B0004020202020204" pitchFamily="34" charset="0"/>
              </a:rPr>
              <a:t>                                                                </a:t>
            </a:r>
            <a:r>
              <a:rPr lang="en-IN" sz="2800" dirty="0" err="1">
                <a:latin typeface="Aptos Display" panose="020B0004020202020204" pitchFamily="34" charset="0"/>
              </a:rPr>
              <a:t>dr.M.J.Senthil</a:t>
            </a:r>
            <a:r>
              <a:rPr lang="en-IN" sz="2800" dirty="0">
                <a:latin typeface="Aptos Display" panose="020B0004020202020204" pitchFamily="34" charset="0"/>
              </a:rPr>
              <a:t> </a:t>
            </a:r>
            <a:r>
              <a:rPr lang="en-IN" sz="2800" dirty="0" err="1">
                <a:latin typeface="Aptos Display" panose="020B0004020202020204" pitchFamily="34" charset="0"/>
              </a:rPr>
              <a:t>kumar</a:t>
            </a:r>
            <a:r>
              <a:rPr lang="en-IN" sz="2800" dirty="0">
                <a:latin typeface="Aptos Display" panose="020B0004020202020204" pitchFamily="34" charset="0"/>
              </a:rPr>
              <a:t> </a:t>
            </a:r>
            <a:r>
              <a:rPr lang="en-IN" sz="2800" dirty="0" err="1">
                <a:latin typeface="Aptos Display" panose="020B0004020202020204" pitchFamily="34" charset="0"/>
              </a:rPr>
              <a:t>m.d</a:t>
            </a:r>
            <a:endParaRPr lang="en-IN" sz="2800" dirty="0">
              <a:latin typeface="Aptos Display" panose="020B0004020202020204" pitchFamily="34" charset="0"/>
            </a:endParaRPr>
          </a:p>
          <a:p>
            <a:r>
              <a:rPr lang="en-IN" sz="2800" dirty="0">
                <a:latin typeface="Aptos Display" panose="020B0004020202020204" pitchFamily="34" charset="0"/>
              </a:rPr>
              <a:t>                                                                </a:t>
            </a:r>
            <a:r>
              <a:rPr lang="en-IN" sz="2800" dirty="0" err="1">
                <a:latin typeface="Aptos Display" panose="020B0004020202020204" pitchFamily="34" charset="0"/>
              </a:rPr>
              <a:t>dr.S.sugadev</a:t>
            </a:r>
            <a:r>
              <a:rPr lang="en-IN" sz="2800" dirty="0">
                <a:latin typeface="Aptos Display" panose="020B0004020202020204" pitchFamily="34" charset="0"/>
              </a:rPr>
              <a:t> </a:t>
            </a:r>
            <a:r>
              <a:rPr lang="en-IN" sz="2800" dirty="0" err="1">
                <a:latin typeface="Aptos Display" panose="020B0004020202020204" pitchFamily="34" charset="0"/>
              </a:rPr>
              <a:t>m.d</a:t>
            </a:r>
            <a:r>
              <a:rPr lang="en-IN" sz="2800" dirty="0">
                <a:latin typeface="Aptos Display" panose="020B0004020202020204" pitchFamily="34" charset="0"/>
              </a:rPr>
              <a:t>       </a:t>
            </a:r>
          </a:p>
          <a:p>
            <a:r>
              <a:rPr lang="en-IN" sz="2800" dirty="0">
                <a:latin typeface="Aptos Display" panose="020B0004020202020204" pitchFamily="34" charset="0"/>
              </a:rPr>
              <a:t>                                           </a:t>
            </a:r>
            <a:r>
              <a:rPr lang="en-IN" sz="2800" dirty="0" err="1">
                <a:latin typeface="Aptos Display" panose="020B0004020202020204" pitchFamily="34" charset="0"/>
              </a:rPr>
              <a:t>presentor</a:t>
            </a:r>
            <a:r>
              <a:rPr lang="en-IN" sz="2800" dirty="0">
                <a:latin typeface="Aptos Display" panose="020B0004020202020204" pitchFamily="34" charset="0"/>
              </a:rPr>
              <a:t> : </a:t>
            </a:r>
            <a:r>
              <a:rPr lang="en-IN" sz="2800" dirty="0" err="1">
                <a:latin typeface="Aptos Display" panose="020B0004020202020204" pitchFamily="34" charset="0"/>
              </a:rPr>
              <a:t>dr</a:t>
            </a:r>
            <a:r>
              <a:rPr lang="en-IN" sz="2800" dirty="0">
                <a:latin typeface="Aptos Display" panose="020B0004020202020204" pitchFamily="34" charset="0"/>
              </a:rPr>
              <a:t> . </a:t>
            </a:r>
            <a:r>
              <a:rPr lang="en-IN" sz="2800" dirty="0" err="1">
                <a:latin typeface="Aptos Display" panose="020B0004020202020204" pitchFamily="34" charset="0"/>
              </a:rPr>
              <a:t>K.selvaprakash</a:t>
            </a:r>
            <a:endParaRPr lang="en-IN" sz="2800" dirty="0">
              <a:latin typeface="Aptos Display" panose="020B0004020202020204" pitchFamily="34" charset="0"/>
            </a:endParaRPr>
          </a:p>
          <a:p>
            <a:endParaRPr lang="en-IN" sz="2800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091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527AF1D-59A3-E0DC-B9C1-CFE3FA2E0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86" y="220044"/>
            <a:ext cx="11319977" cy="6491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667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954F4-541F-5F24-59FF-6D4919EE3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1" y="81280"/>
            <a:ext cx="9898434" cy="99568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END POINTS AND  ASSESSMENTS</a:t>
            </a:r>
            <a:endParaRPr lang="en-IN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7D93F-7C73-683D-4D63-8CB5329BC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152" y="1290320"/>
            <a:ext cx="11261408" cy="514096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andara" panose="020E0502030303020204" pitchFamily="34" charset="0"/>
              </a:rPr>
              <a:t>PRIMARY END POINT: Annualized rate of moderate and severe exacerbations of COPD during 52 week trial period</a:t>
            </a:r>
          </a:p>
          <a:p>
            <a:r>
              <a:rPr lang="en-US" sz="2800" dirty="0">
                <a:latin typeface="Candara" panose="020E0502030303020204" pitchFamily="34" charset="0"/>
              </a:rPr>
              <a:t>MODERATE exacerbation : resulting in a treatment with systemic glucocorticoid , antibiotic agent or both </a:t>
            </a:r>
          </a:p>
          <a:p>
            <a:r>
              <a:rPr lang="en-US" sz="2800" dirty="0">
                <a:latin typeface="Candara" panose="020E0502030303020204" pitchFamily="34" charset="0"/>
              </a:rPr>
              <a:t>SEVERE Exacerbation : leading to hospitalization or an emergency medical care visit ( observation lasting &gt;24 hours ) or that resulted in death</a:t>
            </a:r>
            <a:endParaRPr lang="en-IN" sz="28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729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4CE02-BC47-2794-9CB3-E2AAABBB8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960" y="304800"/>
            <a:ext cx="10728960" cy="6248399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ndara" panose="020E0502030303020204" pitchFamily="34" charset="0"/>
              </a:rPr>
              <a:t>SECONDARY END POINTS ASSESSED </a:t>
            </a:r>
          </a:p>
          <a:p>
            <a:pPr marL="0" indent="0">
              <a:buNone/>
            </a:pPr>
            <a:r>
              <a:rPr lang="en-US" sz="3200" dirty="0">
                <a:latin typeface="Candara" panose="020E0502030303020204" pitchFamily="34" charset="0"/>
              </a:rPr>
              <a:t> 1. </a:t>
            </a:r>
            <a:r>
              <a:rPr lang="en-US" sz="2650" dirty="0">
                <a:latin typeface="Candara" panose="020E0502030303020204" pitchFamily="34" charset="0"/>
              </a:rPr>
              <a:t>Change from baseline in the prebronchodilator FEV1 at 12 and 52 weeks</a:t>
            </a:r>
          </a:p>
          <a:p>
            <a:pPr marL="0" indent="0">
              <a:buNone/>
            </a:pPr>
            <a:r>
              <a:rPr lang="en-US" sz="2650" dirty="0">
                <a:latin typeface="Candara" panose="020E0502030303020204" pitchFamily="34" charset="0"/>
              </a:rPr>
              <a:t> 2.Change from baseline in the prebronchodilator FEV1 at 12 and 52 weeks among patients who had a fractional exhaled FENO level at baseline of 20 ppb or higher </a:t>
            </a:r>
          </a:p>
          <a:p>
            <a:pPr marL="0" indent="0">
              <a:buNone/>
            </a:pPr>
            <a:r>
              <a:rPr lang="en-US" sz="2650" dirty="0">
                <a:latin typeface="Candara" panose="020E0502030303020204" pitchFamily="34" charset="0"/>
              </a:rPr>
              <a:t>3.Change from baseline to week 52  in the total score on SGRQ(St. George Respiratory Questionnaire)  score range – 0 to 100[ lower the score , better quality of life]  </a:t>
            </a:r>
          </a:p>
          <a:p>
            <a:pPr marL="0" indent="0">
              <a:buNone/>
            </a:pPr>
            <a:r>
              <a:rPr lang="en-US" sz="2650" dirty="0">
                <a:latin typeface="Candara" panose="020E0502030303020204" pitchFamily="34" charset="0"/>
              </a:rPr>
              <a:t>4.MCID –[minimum clinically important difference – 4 points] - % of patients with a change of 4 points In SGRQ total score at week 52 </a:t>
            </a:r>
          </a:p>
          <a:p>
            <a:pPr marL="0" indent="0">
              <a:buNone/>
            </a:pPr>
            <a:r>
              <a:rPr lang="en-US" sz="2650" dirty="0">
                <a:latin typeface="Candara" panose="020E0502030303020204" pitchFamily="34" charset="0"/>
              </a:rPr>
              <a:t>5.Change from baseline to week 52 in [E-RS-COPD]Evaluating Respiratory symptoms in COPD total score (range 0 to 40) – lower the score ,less severe the respiratory symptoms</a:t>
            </a:r>
          </a:p>
          <a:p>
            <a:pPr marL="0" indent="0">
              <a:buNone/>
            </a:pPr>
            <a:endParaRPr lang="en-IN" sz="3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262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BA1DC-F8AB-07D8-D76B-EE472DFC8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1" y="213360"/>
            <a:ext cx="9867954" cy="109728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RESULTS</a:t>
            </a:r>
            <a:endParaRPr lang="en-IN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A9F60-51FE-F6C5-A8B2-2D94650C8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120" y="1107440"/>
            <a:ext cx="11023600" cy="5140959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andara" panose="020E0502030303020204" pitchFamily="34" charset="0"/>
              </a:rPr>
              <a:t>PATIENTS : Underwent randomization : 935</a:t>
            </a:r>
          </a:p>
          <a:p>
            <a:r>
              <a:rPr lang="en-US" sz="2800" dirty="0">
                <a:latin typeface="Candara" panose="020E0502030303020204" pitchFamily="34" charset="0"/>
              </a:rPr>
              <a:t>Assigned to dupilumab ; 470</a:t>
            </a:r>
          </a:p>
          <a:p>
            <a:r>
              <a:rPr lang="en-US" sz="2800" dirty="0">
                <a:latin typeface="Candara" panose="020E0502030303020204" pitchFamily="34" charset="0"/>
              </a:rPr>
              <a:t>Assigned to placebo : 465</a:t>
            </a:r>
          </a:p>
          <a:p>
            <a:r>
              <a:rPr lang="en-US" sz="2800" dirty="0">
                <a:latin typeface="Candara" panose="020E0502030303020204" pitchFamily="34" charset="0"/>
              </a:rPr>
              <a:t>721 patients included in analysis at week 52</a:t>
            </a:r>
          </a:p>
          <a:p>
            <a:r>
              <a:rPr lang="en-US" sz="2800" dirty="0">
                <a:latin typeface="Candara" panose="020E0502030303020204" pitchFamily="34" charset="0"/>
              </a:rPr>
              <a:t>Annualized rate of moderate and severe exacerbations</a:t>
            </a:r>
          </a:p>
          <a:p>
            <a:pPr marL="0" indent="0">
              <a:buNone/>
            </a:pPr>
            <a:r>
              <a:rPr lang="en-US" sz="2800" dirty="0">
                <a:latin typeface="Candara" panose="020E0502030303020204" pitchFamily="34" charset="0"/>
              </a:rPr>
              <a:t>  0.86% with dupilumab</a:t>
            </a:r>
          </a:p>
          <a:p>
            <a:pPr marL="0" indent="0">
              <a:buNone/>
            </a:pPr>
            <a:r>
              <a:rPr lang="en-US" sz="2800" dirty="0">
                <a:latin typeface="Candara" panose="020E0502030303020204" pitchFamily="34" charset="0"/>
              </a:rPr>
              <a:t>  1.30% with placebo </a:t>
            </a:r>
          </a:p>
          <a:p>
            <a:r>
              <a:rPr lang="en-IN" sz="2800" dirty="0">
                <a:latin typeface="Candara" panose="020E0502030303020204" pitchFamily="34" charset="0"/>
              </a:rPr>
              <a:t>Rate ratio ; 0.66%  [ p value &lt;0.001 ]</a:t>
            </a:r>
            <a:endParaRPr lang="en-US" sz="28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864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A1D53-B72D-E04D-2B01-92A1A6855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-782320"/>
            <a:ext cx="9404723" cy="22352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4D674-03D6-7145-6E7C-C479F4333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160" y="416561"/>
            <a:ext cx="11186160" cy="56388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ndara" panose="020E0502030303020204" pitchFamily="34" charset="0"/>
              </a:rPr>
              <a:t>Prebronchodilator FEV1 increased from baseline to week 12      with dupilumab – 139 ml</a:t>
            </a:r>
          </a:p>
          <a:p>
            <a:pPr marL="0" indent="0">
              <a:buNone/>
            </a:pPr>
            <a:r>
              <a:rPr lang="en-US" sz="3200" dirty="0">
                <a:latin typeface="Candara" panose="020E0502030303020204" pitchFamily="34" charset="0"/>
              </a:rPr>
              <a:t>    with placebo – 59 ml</a:t>
            </a:r>
          </a:p>
          <a:p>
            <a:pPr marL="0" indent="0">
              <a:buNone/>
            </a:pPr>
            <a:r>
              <a:rPr lang="en-US" sz="3200" dirty="0">
                <a:latin typeface="Candara" panose="020E0502030303020204" pitchFamily="34" charset="0"/>
              </a:rPr>
              <a:t>    Difference of 82 ml [p &lt;0.001]</a:t>
            </a:r>
          </a:p>
          <a:p>
            <a:pPr marL="0" indent="0">
              <a:buNone/>
            </a:pPr>
            <a:endParaRPr lang="en-US" sz="3200" dirty="0">
              <a:latin typeface="Candara" panose="020E0502030303020204" pitchFamily="34" charset="0"/>
            </a:endParaRPr>
          </a:p>
          <a:p>
            <a:r>
              <a:rPr lang="en-US" sz="3200" dirty="0">
                <a:latin typeface="Candara" panose="020E0502030303020204" pitchFamily="34" charset="0"/>
              </a:rPr>
              <a:t>At week 52 weeks ; 62 ml [p&lt;0.02]</a:t>
            </a:r>
          </a:p>
          <a:p>
            <a:r>
              <a:rPr lang="en-IN" sz="3200" dirty="0">
                <a:latin typeface="Candara" panose="020E0502030303020204" pitchFamily="34" charset="0"/>
              </a:rPr>
              <a:t>BIOMARKERS of type 2 inflammation – FENO , total </a:t>
            </a:r>
            <a:r>
              <a:rPr lang="en-IN" sz="3200" dirty="0" err="1">
                <a:latin typeface="Candara" panose="020E0502030303020204" pitchFamily="34" charset="0"/>
              </a:rPr>
              <a:t>IgE</a:t>
            </a:r>
            <a:r>
              <a:rPr lang="en-IN" sz="3200" dirty="0">
                <a:latin typeface="Candara" panose="020E0502030303020204" pitchFamily="34" charset="0"/>
              </a:rPr>
              <a:t> and blood eosinophil counts were found to be reduced in the 52 week time period</a:t>
            </a:r>
            <a:endParaRPr lang="en-US" sz="3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277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30B1E-4839-7A2C-D409-5A63C66F4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11" y="208878"/>
            <a:ext cx="9404723" cy="1132242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SAFETY</a:t>
            </a:r>
            <a:endParaRPr lang="en-IN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6F195-22F1-79E3-CE85-151BE3044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440" y="1016000"/>
            <a:ext cx="10871200" cy="5232399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ndara" panose="020E0502030303020204" pitchFamily="34" charset="0"/>
              </a:rPr>
              <a:t>Adverse events : similar in both groups { 66.7% in dupilumab group and 65.9% in the placebo group }</a:t>
            </a:r>
          </a:p>
          <a:p>
            <a:r>
              <a:rPr lang="en-US" sz="3200" dirty="0">
                <a:latin typeface="Candara" panose="020E0502030303020204" pitchFamily="34" charset="0"/>
              </a:rPr>
              <a:t>Most common : covid – 19, nasopharyngitis, headache </a:t>
            </a:r>
          </a:p>
          <a:p>
            <a:r>
              <a:rPr lang="en-US" sz="3200" dirty="0">
                <a:latin typeface="Candara" panose="020E0502030303020204" pitchFamily="34" charset="0"/>
              </a:rPr>
              <a:t>Serious adverse events : 13% in dupilumab and 15.9% in placebo groups </a:t>
            </a:r>
          </a:p>
          <a:p>
            <a:r>
              <a:rPr lang="en-US" sz="3200" dirty="0">
                <a:latin typeface="Candara" panose="020E0502030303020204" pitchFamily="34" charset="0"/>
              </a:rPr>
              <a:t>Persistent antidrug antibody response were observed in 14 patients in dupilumab group</a:t>
            </a:r>
            <a:endParaRPr lang="en-IN" sz="3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21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8A789-4222-951E-F3A5-360124BED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511" y="178398"/>
            <a:ext cx="9404723" cy="1040802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CONCLUSIONS </a:t>
            </a:r>
            <a:endParaRPr lang="en-IN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3CBCF-66AA-1628-A7AA-8298BFC4B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511" y="1026160"/>
            <a:ext cx="10611169" cy="52628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en-US" sz="3200" dirty="0">
              <a:latin typeface="Candara" panose="020E0502030303020204" pitchFamily="34" charset="0"/>
            </a:endParaRPr>
          </a:p>
          <a:p>
            <a:r>
              <a:rPr lang="en-US" sz="3200" dirty="0">
                <a:latin typeface="Candara" panose="020E0502030303020204" pitchFamily="34" charset="0"/>
              </a:rPr>
              <a:t>In patients with COPD and type 2 inflammation as indicated by elevated blood eosinophil counts, Dupilumab was associated with fewer exacerbations and better lung function than placebo</a:t>
            </a:r>
            <a:endParaRPr lang="en-IN" sz="3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447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5E5D5-2186-1A3C-86AC-0564EA0FF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STRENGTH OF THIS TRIAL</a:t>
            </a:r>
            <a:endParaRPr lang="en-IN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99FA4-D555-385E-7915-D269BFFFA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720" y="2032000"/>
            <a:ext cx="9521533" cy="4998719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ndara" panose="020E0502030303020204" pitchFamily="34" charset="0"/>
              </a:rPr>
              <a:t>Adequately powered</a:t>
            </a:r>
          </a:p>
          <a:p>
            <a:r>
              <a:rPr lang="en-US" sz="3200" dirty="0">
                <a:latin typeface="Candara" panose="020E0502030303020204" pitchFamily="34" charset="0"/>
              </a:rPr>
              <a:t>Large , International trial </a:t>
            </a:r>
          </a:p>
          <a:p>
            <a:r>
              <a:rPr lang="en-US" sz="3200" dirty="0">
                <a:latin typeface="Candara" panose="020E0502030303020204" pitchFamily="34" charset="0"/>
              </a:rPr>
              <a:t>34% relative reduction in moderate or severe exacerbations with dupilumab as compared with placebo observed in this trial is clinically significant</a:t>
            </a:r>
            <a:endParaRPr lang="en-IN" sz="3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539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E1CD9-F28A-BFEB-5E85-195258727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161" y="152400"/>
            <a:ext cx="9786674" cy="94488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LIMITATIONS</a:t>
            </a:r>
            <a:endParaRPr lang="en-IN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7201C-989E-4CA4-2D4A-457164BF8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560" y="1229360"/>
            <a:ext cx="11043920" cy="5019039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ndara" panose="020E0502030303020204" pitchFamily="34" charset="0"/>
              </a:rPr>
              <a:t>Done in predominant white population</a:t>
            </a:r>
          </a:p>
          <a:p>
            <a:r>
              <a:rPr lang="en-US" sz="3200" dirty="0">
                <a:latin typeface="Candara" panose="020E0502030303020204" pitchFamily="34" charset="0"/>
              </a:rPr>
              <a:t>Done during COVID – 19 pandemic ; which led to disruptions in health care and change in behaviors at times led to decreased exposure to viral respiratory infections</a:t>
            </a:r>
          </a:p>
          <a:p>
            <a:r>
              <a:rPr lang="en-US" sz="3200" dirty="0">
                <a:latin typeface="Candara" panose="020E0502030303020204" pitchFamily="34" charset="0"/>
              </a:rPr>
              <a:t>Decreased sample size due to early primary analysis for some week – 52end points</a:t>
            </a:r>
          </a:p>
          <a:p>
            <a:endParaRPr lang="en-IN" sz="3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111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DBA17-BAC6-9116-DE19-2DD334009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831" y="2611120"/>
            <a:ext cx="9404723" cy="2387600"/>
          </a:xfrm>
        </p:spPr>
        <p:txBody>
          <a:bodyPr/>
          <a:lstStyle/>
          <a:p>
            <a:r>
              <a:rPr lang="en-US" dirty="0"/>
              <a:t>                    THANK YOU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41759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612A4-4CEB-7ACB-4A10-042B2B85A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2" y="129210"/>
            <a:ext cx="11811299" cy="6492774"/>
          </a:xfrm>
        </p:spPr>
        <p:txBody>
          <a:bodyPr>
            <a:normAutofit/>
          </a:bodyPr>
          <a:lstStyle/>
          <a:p>
            <a:endParaRPr lang="en-US" sz="3600" dirty="0"/>
          </a:p>
          <a:p>
            <a:endParaRPr lang="en-IN" sz="3600" dirty="0"/>
          </a:p>
          <a:p>
            <a:endParaRPr lang="en-IN" sz="3600" dirty="0"/>
          </a:p>
          <a:p>
            <a:endParaRPr lang="en-IN" sz="3600" dirty="0"/>
          </a:p>
          <a:p>
            <a:endParaRPr lang="en-IN" sz="3600" dirty="0"/>
          </a:p>
          <a:p>
            <a:endParaRPr lang="en-IN" sz="3600" dirty="0"/>
          </a:p>
          <a:p>
            <a:endParaRPr lang="en-IN" sz="3600" dirty="0"/>
          </a:p>
          <a:p>
            <a:pPr marL="0" indent="0">
              <a:buNone/>
            </a:pPr>
            <a:r>
              <a:rPr lang="en-IN" sz="3600" dirty="0">
                <a:latin typeface="Candara" panose="020E0502030303020204" pitchFamily="34" charset="0"/>
              </a:rPr>
              <a:t> </a:t>
            </a:r>
          </a:p>
          <a:p>
            <a:r>
              <a:rPr lang="en-IN" sz="3600" dirty="0">
                <a:latin typeface="Candara" panose="020E0502030303020204" pitchFamily="34" charset="0"/>
              </a:rPr>
              <a:t>                          Published on May 20, 2024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2436762-D4C0-999D-33F7-1028809FDD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24" y="236017"/>
            <a:ext cx="10158640" cy="473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665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7BE11-6C48-45F3-4A0D-745C65C9C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00162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Background</a:t>
            </a:r>
            <a:endParaRPr lang="en-IN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73D54-6DBC-A42C-9015-9F817E5C1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232" y="1849120"/>
            <a:ext cx="11139488" cy="387096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ndara" panose="020E0502030303020204" pitchFamily="34" charset="0"/>
              </a:rPr>
              <a:t>DUPILUMAB – a fully human monoclonal antibody which blocks the shared component for IL – </a:t>
            </a:r>
            <a:r>
              <a:rPr lang="en-IN" sz="3200" dirty="0">
                <a:latin typeface="Candara" panose="020E0502030303020204" pitchFamily="34" charset="0"/>
              </a:rPr>
              <a:t>4</a:t>
            </a:r>
            <a:r>
              <a:rPr lang="en-US" sz="3200" dirty="0">
                <a:latin typeface="Candara" panose="020E0502030303020204" pitchFamily="34" charset="0"/>
              </a:rPr>
              <a:t> and 13 ; both are key drivers of type 2 inflammation , has shown efficacy and safety in a phase 3 trial involving patients with COPD and type 2 inflammation and with elevated risk of exacerbation</a:t>
            </a:r>
            <a:endParaRPr lang="en-IN" sz="3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917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5E72F-C3EA-C521-E73E-510D6C11A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METHOD OF STUDY</a:t>
            </a:r>
            <a:endParaRPr lang="en-IN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0B671-800B-0935-1E82-EEE0ABC8D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432560"/>
            <a:ext cx="10570529" cy="4856479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ndara" panose="020E0502030303020204" pitchFamily="34" charset="0"/>
              </a:rPr>
              <a:t>International</a:t>
            </a:r>
          </a:p>
          <a:p>
            <a:r>
              <a:rPr lang="en-US" sz="3200" dirty="0">
                <a:latin typeface="Candara" panose="020E0502030303020204" pitchFamily="34" charset="0"/>
              </a:rPr>
              <a:t>Double blind</a:t>
            </a:r>
          </a:p>
          <a:p>
            <a:r>
              <a:rPr lang="en-US" sz="3200" dirty="0">
                <a:latin typeface="Candara" panose="020E0502030303020204" pitchFamily="34" charset="0"/>
              </a:rPr>
              <a:t>Randomized ,  placebo controlled trial</a:t>
            </a:r>
          </a:p>
          <a:p>
            <a:r>
              <a:rPr lang="en-US" sz="3200" dirty="0">
                <a:latin typeface="Candara" panose="020E0502030303020204" pitchFamily="34" charset="0"/>
              </a:rPr>
              <a:t>Done at 329 sites in 29 countries</a:t>
            </a:r>
          </a:p>
          <a:p>
            <a:r>
              <a:rPr lang="en-US" sz="3200" dirty="0">
                <a:latin typeface="Candara" panose="020E0502030303020204" pitchFamily="34" charset="0"/>
              </a:rPr>
              <a:t>52 week phase 3 trial</a:t>
            </a:r>
          </a:p>
          <a:p>
            <a:r>
              <a:rPr lang="en-US" sz="3200" dirty="0">
                <a:latin typeface="Candara" panose="020E0502030303020204" pitchFamily="34" charset="0"/>
              </a:rPr>
              <a:t>From July 2020 to may 2023</a:t>
            </a:r>
            <a:endParaRPr lang="en-IN" sz="3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595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097B5-B32E-8F09-9B07-1FBB77010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1" y="243840"/>
            <a:ext cx="9776514" cy="109728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Inclusion criteria</a:t>
            </a:r>
            <a:endParaRPr lang="en-IN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660DA-39A6-2EA8-7212-4D9F6C987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107440"/>
            <a:ext cx="11704319" cy="5506720"/>
          </a:xfrm>
        </p:spPr>
        <p:txBody>
          <a:bodyPr anchor="ctr">
            <a:normAutofit/>
          </a:bodyPr>
          <a:lstStyle/>
          <a:p>
            <a:r>
              <a:rPr lang="en-US" sz="3200" dirty="0">
                <a:latin typeface="Candara" panose="020E0502030303020204" pitchFamily="34" charset="0"/>
              </a:rPr>
              <a:t>Age – between 40 to 80 years (male or female)</a:t>
            </a:r>
          </a:p>
          <a:p>
            <a:r>
              <a:rPr lang="en-US" sz="3200" dirty="0">
                <a:latin typeface="Candara" panose="020E0502030303020204" pitchFamily="34" charset="0"/>
              </a:rPr>
              <a:t>Current / former smokers with history more than 10 pack years</a:t>
            </a:r>
          </a:p>
          <a:p>
            <a:r>
              <a:rPr lang="en-US" sz="3200" dirty="0">
                <a:latin typeface="Candara" panose="020E0502030303020204" pitchFamily="34" charset="0"/>
              </a:rPr>
              <a:t>Moderate to severe COPD</a:t>
            </a:r>
          </a:p>
          <a:p>
            <a:pPr marL="0" indent="0">
              <a:buNone/>
            </a:pPr>
            <a:r>
              <a:rPr lang="en-US" sz="3200" dirty="0">
                <a:latin typeface="Candara" panose="020E0502030303020204" pitchFamily="34" charset="0"/>
              </a:rPr>
              <a:t>                               </a:t>
            </a:r>
            <a:r>
              <a:rPr lang="en-US" sz="2800" dirty="0">
                <a:latin typeface="Candara" panose="020E0502030303020204" pitchFamily="34" charset="0"/>
              </a:rPr>
              <a:t>Post bronchodilator FEV1/FVC &lt;0.70</a:t>
            </a:r>
          </a:p>
          <a:p>
            <a:pPr marL="0" indent="0">
              <a:buNone/>
            </a:pPr>
            <a:r>
              <a:rPr lang="en-US" sz="2800" dirty="0">
                <a:latin typeface="Candara" panose="020E0502030303020204" pitchFamily="34" charset="0"/>
              </a:rPr>
              <a:t>                                    Post bronchodilator FEV1 %predicted&gt;30 ≤70  </a:t>
            </a:r>
          </a:p>
          <a:p>
            <a:r>
              <a:rPr lang="en-US" sz="3200" dirty="0">
                <a:latin typeface="Candara" panose="020E0502030303020204" pitchFamily="34" charset="0"/>
              </a:rPr>
              <a:t>MMRC dyspnea scale </a:t>
            </a:r>
            <a:r>
              <a:rPr lang="en-US" sz="2800" dirty="0">
                <a:latin typeface="Candara" panose="020E0502030303020204" pitchFamily="34" charset="0"/>
              </a:rPr>
              <a:t>≥2</a:t>
            </a:r>
          </a:p>
          <a:p>
            <a:r>
              <a:rPr lang="en-US" sz="3200" dirty="0">
                <a:latin typeface="Candara" panose="020E0502030303020204" pitchFamily="34" charset="0"/>
              </a:rPr>
              <a:t>Symptoms and signs of chronic bronchitis(3 months in a year)</a:t>
            </a:r>
          </a:p>
          <a:p>
            <a:pPr marL="0" indent="0">
              <a:buNone/>
            </a:pPr>
            <a:endParaRPr lang="en-US" sz="3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89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CC2D9-B201-58AC-5B79-F8157422F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646111" y="-1534160"/>
            <a:ext cx="9404723" cy="94488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4FD21-1088-D85D-4043-2BA45A936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352" y="467360"/>
            <a:ext cx="11982768" cy="587248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ndara" panose="020E0502030303020204" pitchFamily="34" charset="0"/>
              </a:rPr>
              <a:t>Documented history of high exacerbation risk (≥2 moderate or ≥1 severe exacerbation within 1 year prior to inclusion)</a:t>
            </a:r>
          </a:p>
          <a:p>
            <a:r>
              <a:rPr lang="en-US" sz="3200" dirty="0">
                <a:latin typeface="Candara" panose="020E0502030303020204" pitchFamily="34" charset="0"/>
              </a:rPr>
              <a:t>Background triple therapy (ICS + LABA + LAMA ) 3 months prior to randomization with a stable dose of medication ≥1 month prior to visit 1</a:t>
            </a:r>
          </a:p>
          <a:p>
            <a:pPr marL="0" indent="0">
              <a:buNone/>
            </a:pPr>
            <a:r>
              <a:rPr lang="en-US" sz="3200" dirty="0">
                <a:latin typeface="Candara" panose="020E0502030303020204" pitchFamily="34" charset="0"/>
              </a:rPr>
              <a:t>NOTE ; DOUBLE THERAPY(LAMA + LABA )is allowed if ICS contraindicated</a:t>
            </a:r>
          </a:p>
          <a:p>
            <a:r>
              <a:rPr lang="en-US" sz="3200" dirty="0">
                <a:latin typeface="Candara" panose="020E0502030303020204" pitchFamily="34" charset="0"/>
              </a:rPr>
              <a:t>Evidence of Type 2 inflammation : blood eosinophils ≥300cells/µL at visit 1 (screening)</a:t>
            </a:r>
          </a:p>
          <a:p>
            <a:pPr marL="0" indent="0">
              <a:buNone/>
            </a:pPr>
            <a:endParaRPr lang="en-US" sz="3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759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07C30-2986-ACBD-7E37-498E01151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61" y="91440"/>
            <a:ext cx="9888274" cy="96520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Exclusion criteria</a:t>
            </a:r>
            <a:endParaRPr lang="en-IN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9690B-FB5B-9BCD-D518-2D8354FF8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561" y="863601"/>
            <a:ext cx="11003279" cy="590296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ndara" panose="020E0502030303020204" pitchFamily="34" charset="0"/>
              </a:rPr>
              <a:t>COPD diagnosis of &lt; 12 months prior to randomization</a:t>
            </a:r>
          </a:p>
          <a:p>
            <a:r>
              <a:rPr lang="en-US" sz="3200" dirty="0">
                <a:latin typeface="Candara" panose="020E0502030303020204" pitchFamily="34" charset="0"/>
              </a:rPr>
              <a:t>History of asthma</a:t>
            </a:r>
          </a:p>
          <a:p>
            <a:r>
              <a:rPr lang="en-US" sz="3200" dirty="0">
                <a:latin typeface="Candara" panose="020E0502030303020204" pitchFamily="34" charset="0"/>
              </a:rPr>
              <a:t>Significant pulmonary disease other than COPD (or) other lung or systemic disease with elevated peripheral eosinophil counts</a:t>
            </a:r>
          </a:p>
          <a:p>
            <a:r>
              <a:rPr lang="en-US" sz="3200" dirty="0">
                <a:latin typeface="Candara" panose="020E0502030303020204" pitchFamily="34" charset="0"/>
              </a:rPr>
              <a:t>Cor pulmonale or evidence of right heart failure</a:t>
            </a:r>
          </a:p>
          <a:p>
            <a:r>
              <a:rPr lang="en-US" sz="3200" dirty="0">
                <a:latin typeface="Candara" panose="020E0502030303020204" pitchFamily="34" charset="0"/>
              </a:rPr>
              <a:t>Treatment with O2 for &gt;12 </a:t>
            </a:r>
            <a:r>
              <a:rPr lang="en-US" sz="3200" dirty="0" err="1">
                <a:latin typeface="Candara" panose="020E0502030303020204" pitchFamily="34" charset="0"/>
              </a:rPr>
              <a:t>hrs</a:t>
            </a:r>
            <a:r>
              <a:rPr lang="en-US" sz="3200" dirty="0">
                <a:latin typeface="Candara" panose="020E0502030303020204" pitchFamily="34" charset="0"/>
              </a:rPr>
              <a:t>/ day</a:t>
            </a:r>
          </a:p>
          <a:p>
            <a:r>
              <a:rPr lang="en-US" sz="3200" dirty="0">
                <a:latin typeface="Candara" panose="020E0502030303020204" pitchFamily="34" charset="0"/>
              </a:rPr>
              <a:t>Hypercapnia requiring </a:t>
            </a:r>
            <a:r>
              <a:rPr lang="en-US" sz="3200" dirty="0" err="1">
                <a:latin typeface="Candara" panose="020E0502030303020204" pitchFamily="34" charset="0"/>
              </a:rPr>
              <a:t>BiPaP</a:t>
            </a:r>
            <a:endParaRPr lang="en-US" sz="3200" dirty="0">
              <a:latin typeface="Candara" panose="020E0502030303020204" pitchFamily="34" charset="0"/>
            </a:endParaRPr>
          </a:p>
          <a:p>
            <a:r>
              <a:rPr lang="en-US" sz="3200" dirty="0">
                <a:latin typeface="Candara" panose="020E0502030303020204" pitchFamily="34" charset="0"/>
              </a:rPr>
              <a:t> Exacerbations / RTI ´s within 4 weeks prior to screening</a:t>
            </a:r>
          </a:p>
          <a:p>
            <a:endParaRPr lang="en-US" sz="3200" dirty="0">
              <a:latin typeface="Candara" panose="020E0502030303020204" pitchFamily="34" charset="0"/>
            </a:endParaRPr>
          </a:p>
          <a:p>
            <a:endParaRPr lang="en-IN" sz="3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710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6BD13-A55E-C2F9-BA28-3C52BA721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120" y="223520"/>
            <a:ext cx="11165840" cy="631952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ndara" panose="020E0502030303020204" pitchFamily="34" charset="0"/>
              </a:rPr>
              <a:t>History of active TB / untreated or incompletely treated TB</a:t>
            </a:r>
          </a:p>
          <a:p>
            <a:r>
              <a:rPr lang="en-US" sz="3200" dirty="0">
                <a:latin typeface="Candara" panose="020E0502030303020204" pitchFamily="34" charset="0"/>
              </a:rPr>
              <a:t>H/O systemic hypersensitivity / anaphylaxis to any biological therapy</a:t>
            </a:r>
          </a:p>
          <a:p>
            <a:r>
              <a:rPr lang="en-US" sz="3200" dirty="0">
                <a:latin typeface="Candara" panose="020E0502030303020204" pitchFamily="34" charset="0"/>
              </a:rPr>
              <a:t>H/O planned pneumonectomy or lung volume reduction surgery </a:t>
            </a:r>
          </a:p>
          <a:p>
            <a:r>
              <a:rPr lang="en-US" sz="3200" dirty="0">
                <a:latin typeface="Candara" panose="020E0502030303020204" pitchFamily="34" charset="0"/>
              </a:rPr>
              <a:t>Prior use / exposure to any other biological therapy or immunosuppressants</a:t>
            </a:r>
          </a:p>
          <a:p>
            <a:r>
              <a:rPr lang="en-US" sz="3200" dirty="0">
                <a:latin typeface="Candara" panose="020E0502030303020204" pitchFamily="34" charset="0"/>
              </a:rPr>
              <a:t>Any systemic illness or malignancy or cardiac disease</a:t>
            </a:r>
          </a:p>
          <a:p>
            <a:r>
              <a:rPr lang="en-US" sz="3200" dirty="0">
                <a:latin typeface="Candara" panose="020E0502030303020204" pitchFamily="34" charset="0"/>
              </a:rPr>
              <a:t>Pregnant / lactating females</a:t>
            </a:r>
          </a:p>
          <a:p>
            <a:r>
              <a:rPr lang="en-US" sz="3200" dirty="0">
                <a:latin typeface="Candara" panose="020E0502030303020204" pitchFamily="34" charset="0"/>
              </a:rPr>
              <a:t>H/O autoimmune disease or immunosuppressive use </a:t>
            </a:r>
          </a:p>
          <a:p>
            <a:endParaRPr lang="en-US" sz="3200" dirty="0">
              <a:latin typeface="Candara" panose="020E0502030303020204" pitchFamily="34" charset="0"/>
            </a:endParaRPr>
          </a:p>
          <a:p>
            <a:endParaRPr lang="en-IN" sz="3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297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9CA54-8AF1-42A0-D2A7-43728D5A4A7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42875"/>
            <a:ext cx="9745663" cy="1249363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TRIAL PROCEDURES</a:t>
            </a:r>
            <a:endParaRPr lang="en-IN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055DF-F72D-90B3-ABAF-04F7EAB5D1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493838"/>
            <a:ext cx="11277600" cy="4754562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ndara" panose="020E0502030303020204" pitchFamily="34" charset="0"/>
              </a:rPr>
              <a:t>Eligible patients ; 2769</a:t>
            </a:r>
          </a:p>
          <a:p>
            <a:r>
              <a:rPr lang="en-US" sz="3200" dirty="0">
                <a:latin typeface="Candara" panose="020E0502030303020204" pitchFamily="34" charset="0"/>
              </a:rPr>
              <a:t>Patients excluded ; 1834(based on inclusion and exclusion criteria)</a:t>
            </a:r>
          </a:p>
          <a:p>
            <a:r>
              <a:rPr lang="en-US" sz="3200" dirty="0">
                <a:latin typeface="Candara" panose="020E0502030303020204" pitchFamily="34" charset="0"/>
              </a:rPr>
              <a:t>Finally 935 patients went randomization [470 dupilumab and 465 placebo] and received subcutaneous Dupilumab 300 mg every 2 weeks and followed up till 52 weeks</a:t>
            </a:r>
          </a:p>
          <a:p>
            <a:endParaRPr lang="en-IN" sz="3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680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Ion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307</TotalTime>
  <Words>975</Words>
  <Application>Microsoft Office PowerPoint</Application>
  <PresentationFormat>Widescreen</PresentationFormat>
  <Paragraphs>97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Ion</vt:lpstr>
      <vt:lpstr>Journal club </vt:lpstr>
      <vt:lpstr>PowerPoint Presentation</vt:lpstr>
      <vt:lpstr>Background</vt:lpstr>
      <vt:lpstr>METHOD OF STUDY</vt:lpstr>
      <vt:lpstr>Inclusion criteria</vt:lpstr>
      <vt:lpstr>PowerPoint Presentation</vt:lpstr>
      <vt:lpstr>Exclusion criteria</vt:lpstr>
      <vt:lpstr>PowerPoint Presentation</vt:lpstr>
      <vt:lpstr>TRIAL PROCEDURES</vt:lpstr>
      <vt:lpstr>PowerPoint Presentation</vt:lpstr>
      <vt:lpstr>END POINTS AND  ASSESSMENTS</vt:lpstr>
      <vt:lpstr>PowerPoint Presentation</vt:lpstr>
      <vt:lpstr>RESULTS</vt:lpstr>
      <vt:lpstr>PowerPoint Presentation</vt:lpstr>
      <vt:lpstr>SAFETY</vt:lpstr>
      <vt:lpstr>CONCLUSIONS </vt:lpstr>
      <vt:lpstr>STRENGTH OF THIS TRIAL</vt:lpstr>
      <vt:lpstr>LIMITATIONS</vt:lpstr>
      <vt:lpstr>                    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Journal club</dc:title>
  <dc:creator>vikramkrush1705@gmail.com</dc:creator>
  <cp:lastModifiedBy>selvakrs2126@gmail.com</cp:lastModifiedBy>
  <cp:revision>5</cp:revision>
  <dcterms:created xsi:type="dcterms:W3CDTF">2024-05-26T07:17:22Z</dcterms:created>
  <dcterms:modified xsi:type="dcterms:W3CDTF">2024-05-27T03:24:05Z</dcterms:modified>
</cp:coreProperties>
</file>