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81" r:id="rId20"/>
    <p:sldId id="273" r:id="rId21"/>
    <p:sldId id="275" r:id="rId22"/>
    <p:sldId id="276" r:id="rId23"/>
    <p:sldId id="277" r:id="rId24"/>
    <p:sldId id="280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0AEE8-AA84-4CC3-BF63-393BE23DD14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8D1F8C8-CCA5-4DA8-9472-A1150952F756}">
      <dgm:prSet phldrT="[Text]"/>
      <dgm:spPr/>
      <dgm:t>
        <a:bodyPr/>
        <a:lstStyle/>
        <a:p>
          <a:r>
            <a:rPr lang="en-IN" dirty="0" smtClean="0"/>
            <a:t>WILSONS DISEASE</a:t>
          </a:r>
          <a:endParaRPr lang="en-IN" dirty="0"/>
        </a:p>
      </dgm:t>
    </dgm:pt>
    <dgm:pt modelId="{A06895D5-780F-4EDA-9D2F-D33C35F44925}" type="parTrans" cxnId="{B24574AE-6AA9-45AF-B6FD-1B70B8AD879D}">
      <dgm:prSet/>
      <dgm:spPr/>
      <dgm:t>
        <a:bodyPr/>
        <a:lstStyle/>
        <a:p>
          <a:endParaRPr lang="en-IN"/>
        </a:p>
      </dgm:t>
    </dgm:pt>
    <dgm:pt modelId="{E77C0EEF-3A0B-4674-A7CF-0667D97D1919}" type="sibTrans" cxnId="{B24574AE-6AA9-45AF-B6FD-1B70B8AD879D}">
      <dgm:prSet/>
      <dgm:spPr/>
      <dgm:t>
        <a:bodyPr/>
        <a:lstStyle/>
        <a:p>
          <a:endParaRPr lang="en-IN"/>
        </a:p>
      </dgm:t>
    </dgm:pt>
    <dgm:pt modelId="{C9C49058-B109-4487-9612-D877D5C682C6}">
      <dgm:prSet phldrT="[Text]" custT="1"/>
      <dgm:spPr/>
      <dgm:t>
        <a:bodyPr/>
        <a:lstStyle/>
        <a:p>
          <a:r>
            <a:rPr lang="en-IN" sz="4000" dirty="0" smtClean="0"/>
            <a:t>KF RING</a:t>
          </a:r>
          <a:endParaRPr lang="en-IN" sz="4000" dirty="0"/>
        </a:p>
      </dgm:t>
    </dgm:pt>
    <dgm:pt modelId="{62DAB8A4-9C7C-4017-8C89-EC74E1A8EB5C}" type="parTrans" cxnId="{86114427-EAE0-47B6-86A7-F97C6090560F}">
      <dgm:prSet/>
      <dgm:spPr/>
      <dgm:t>
        <a:bodyPr/>
        <a:lstStyle/>
        <a:p>
          <a:endParaRPr lang="en-IN"/>
        </a:p>
      </dgm:t>
    </dgm:pt>
    <dgm:pt modelId="{8EBED77F-6607-4806-8351-CA72F9B9A888}" type="sibTrans" cxnId="{86114427-EAE0-47B6-86A7-F97C6090560F}">
      <dgm:prSet/>
      <dgm:spPr/>
      <dgm:t>
        <a:bodyPr/>
        <a:lstStyle/>
        <a:p>
          <a:endParaRPr lang="en-IN"/>
        </a:p>
      </dgm:t>
    </dgm:pt>
    <dgm:pt modelId="{32F4F467-8F12-4196-9772-0D2C2EBCA03D}">
      <dgm:prSet phldrT="[Text]"/>
      <dgm:spPr/>
      <dgm:t>
        <a:bodyPr/>
        <a:lstStyle/>
        <a:p>
          <a:r>
            <a:rPr lang="en-IN" dirty="0" err="1" smtClean="0"/>
            <a:t>Sr.CERULOPLASMIN</a:t>
          </a:r>
          <a:endParaRPr lang="en-IN" dirty="0"/>
        </a:p>
      </dgm:t>
    </dgm:pt>
    <dgm:pt modelId="{F2E74EDA-CB98-473D-A17A-2C9B461F0FD9}" type="parTrans" cxnId="{B9A90631-61C7-41BC-8EB3-8839BB0E2066}">
      <dgm:prSet/>
      <dgm:spPr/>
      <dgm:t>
        <a:bodyPr/>
        <a:lstStyle/>
        <a:p>
          <a:endParaRPr lang="en-IN"/>
        </a:p>
      </dgm:t>
    </dgm:pt>
    <dgm:pt modelId="{8D655912-DEAB-4028-A239-5AAA6D1C1DAC}" type="sibTrans" cxnId="{B9A90631-61C7-41BC-8EB3-8839BB0E2066}">
      <dgm:prSet/>
      <dgm:spPr/>
      <dgm:t>
        <a:bodyPr/>
        <a:lstStyle/>
        <a:p>
          <a:endParaRPr lang="en-IN"/>
        </a:p>
      </dgm:t>
    </dgm:pt>
    <dgm:pt modelId="{F375ED7C-67C4-42EA-AB04-F6CF0AF999BE}">
      <dgm:prSet phldrT="[Text]"/>
      <dgm:spPr/>
      <dgm:t>
        <a:bodyPr/>
        <a:lstStyle/>
        <a:p>
          <a:r>
            <a:rPr lang="en-IN" dirty="0" smtClean="0"/>
            <a:t>24 HR URINARY CERULOPLASMIN</a:t>
          </a:r>
          <a:endParaRPr lang="en-IN" dirty="0"/>
        </a:p>
      </dgm:t>
    </dgm:pt>
    <dgm:pt modelId="{87D1F461-74C1-44A2-8644-001647F3BD78}" type="parTrans" cxnId="{39CD616B-3EAE-47D6-9D6F-157B72C7636D}">
      <dgm:prSet/>
      <dgm:spPr/>
      <dgm:t>
        <a:bodyPr/>
        <a:lstStyle/>
        <a:p>
          <a:endParaRPr lang="en-IN"/>
        </a:p>
      </dgm:t>
    </dgm:pt>
    <dgm:pt modelId="{303F9F58-25F6-46B8-94D4-18BF015A795D}" type="sibTrans" cxnId="{39CD616B-3EAE-47D6-9D6F-157B72C7636D}">
      <dgm:prSet/>
      <dgm:spPr/>
      <dgm:t>
        <a:bodyPr/>
        <a:lstStyle/>
        <a:p>
          <a:endParaRPr lang="en-IN"/>
        </a:p>
      </dgm:t>
    </dgm:pt>
    <dgm:pt modelId="{F5E951C8-B57C-4E35-AB5B-5B16F3D9E489}" type="pres">
      <dgm:prSet presAssocID="{6E60AEE8-AA84-4CC3-BF63-393BE23DD14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9CD4334-DAF8-4604-BCB9-86011E7AD77E}" type="pres">
      <dgm:prSet presAssocID="{28D1F8C8-CCA5-4DA8-9472-A1150952F756}" presName="centerShape" presStyleLbl="node0" presStyleIdx="0" presStyleCnt="1"/>
      <dgm:spPr/>
      <dgm:t>
        <a:bodyPr/>
        <a:lstStyle/>
        <a:p>
          <a:endParaRPr lang="en-IN"/>
        </a:p>
      </dgm:t>
    </dgm:pt>
    <dgm:pt modelId="{02EB9DF5-7794-4BE6-B071-42FE4211A7EA}" type="pres">
      <dgm:prSet presAssocID="{62DAB8A4-9C7C-4017-8C89-EC74E1A8EB5C}" presName="parTrans" presStyleLbl="bgSibTrans2D1" presStyleIdx="0" presStyleCnt="3" custFlipHor="1" custScaleX="13281" custLinFactY="-100000" custLinFactNeighborX="-17405" custLinFactNeighborY="-116339"/>
      <dgm:spPr/>
      <dgm:t>
        <a:bodyPr/>
        <a:lstStyle/>
        <a:p>
          <a:endParaRPr lang="en-IN"/>
        </a:p>
      </dgm:t>
    </dgm:pt>
    <dgm:pt modelId="{B3B65C80-20DE-41E4-A3DA-AB9341B20838}" type="pres">
      <dgm:prSet presAssocID="{C9C49058-B109-4487-9612-D877D5C682C6}" presName="node" presStyleLbl="node1" presStyleIdx="0" presStyleCnt="3" custScaleX="120917" custScaleY="99445" custRadScaleRad="151502" custRadScaleInc="839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1BCAD9-44E9-4C57-8BCD-1FC74C7A5E93}" type="pres">
      <dgm:prSet presAssocID="{F2E74EDA-CB98-473D-A17A-2C9B461F0FD9}" presName="parTrans" presStyleLbl="bgSibTrans2D1" presStyleIdx="1" presStyleCnt="3" custFlipVert="1" custFlipHor="0" custScaleX="62792" custScaleY="75306" custLinFactX="85531" custLinFactNeighborX="100000" custLinFactNeighborY="-96188"/>
      <dgm:spPr/>
      <dgm:t>
        <a:bodyPr/>
        <a:lstStyle/>
        <a:p>
          <a:endParaRPr lang="en-IN"/>
        </a:p>
      </dgm:t>
    </dgm:pt>
    <dgm:pt modelId="{9F4AAF6C-BD1E-41B7-9951-6AA0E3A4A001}" type="pres">
      <dgm:prSet presAssocID="{32F4F467-8F12-4196-9772-0D2C2EBCA0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0A1CBD9-1435-4886-BFB3-907D253F8855}" type="pres">
      <dgm:prSet presAssocID="{87D1F461-74C1-44A2-8644-001647F3BD78}" presName="parTrans" presStyleLbl="bgSibTrans2D1" presStyleIdx="2" presStyleCnt="3" custFlipHor="0" custScaleX="18789" custScaleY="78721" custLinFactNeighborX="50267" custLinFactNeighborY="-67253"/>
      <dgm:spPr/>
      <dgm:t>
        <a:bodyPr/>
        <a:lstStyle/>
        <a:p>
          <a:endParaRPr lang="en-IN"/>
        </a:p>
      </dgm:t>
    </dgm:pt>
    <dgm:pt modelId="{DB5F109F-B2C7-4EEE-8DF8-618047065507}" type="pres">
      <dgm:prSet presAssocID="{F375ED7C-67C4-42EA-AB04-F6CF0AF999BE}" presName="node" presStyleLbl="node1" presStyleIdx="2" presStyleCnt="3" custRadScaleRad="146250" custRadScaleInc="-128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F099982-4F69-440D-9964-82A4E8D48F5C}" type="presOf" srcId="{62DAB8A4-9C7C-4017-8C89-EC74E1A8EB5C}" destId="{02EB9DF5-7794-4BE6-B071-42FE4211A7EA}" srcOrd="0" destOrd="0" presId="urn:microsoft.com/office/officeart/2005/8/layout/radial4"/>
    <dgm:cxn modelId="{B9A90631-61C7-41BC-8EB3-8839BB0E2066}" srcId="{28D1F8C8-CCA5-4DA8-9472-A1150952F756}" destId="{32F4F467-8F12-4196-9772-0D2C2EBCA03D}" srcOrd="1" destOrd="0" parTransId="{F2E74EDA-CB98-473D-A17A-2C9B461F0FD9}" sibTransId="{8D655912-DEAB-4028-A239-5AAA6D1C1DAC}"/>
    <dgm:cxn modelId="{C72417AC-57A5-4B9E-8C0C-D8210C02603A}" type="presOf" srcId="{F2E74EDA-CB98-473D-A17A-2C9B461F0FD9}" destId="{341BCAD9-44E9-4C57-8BCD-1FC74C7A5E93}" srcOrd="0" destOrd="0" presId="urn:microsoft.com/office/officeart/2005/8/layout/radial4"/>
    <dgm:cxn modelId="{77130758-5243-4C6B-A0A9-25A9CB55E0BB}" type="presOf" srcId="{28D1F8C8-CCA5-4DA8-9472-A1150952F756}" destId="{C9CD4334-DAF8-4604-BCB9-86011E7AD77E}" srcOrd="0" destOrd="0" presId="urn:microsoft.com/office/officeart/2005/8/layout/radial4"/>
    <dgm:cxn modelId="{86114427-EAE0-47B6-86A7-F97C6090560F}" srcId="{28D1F8C8-CCA5-4DA8-9472-A1150952F756}" destId="{C9C49058-B109-4487-9612-D877D5C682C6}" srcOrd="0" destOrd="0" parTransId="{62DAB8A4-9C7C-4017-8C89-EC74E1A8EB5C}" sibTransId="{8EBED77F-6607-4806-8351-CA72F9B9A888}"/>
    <dgm:cxn modelId="{BAE4E28E-7E55-442F-8122-3045FE66D6DA}" type="presOf" srcId="{C9C49058-B109-4487-9612-D877D5C682C6}" destId="{B3B65C80-20DE-41E4-A3DA-AB9341B20838}" srcOrd="0" destOrd="0" presId="urn:microsoft.com/office/officeart/2005/8/layout/radial4"/>
    <dgm:cxn modelId="{39CD616B-3EAE-47D6-9D6F-157B72C7636D}" srcId="{28D1F8C8-CCA5-4DA8-9472-A1150952F756}" destId="{F375ED7C-67C4-42EA-AB04-F6CF0AF999BE}" srcOrd="2" destOrd="0" parTransId="{87D1F461-74C1-44A2-8644-001647F3BD78}" sibTransId="{303F9F58-25F6-46B8-94D4-18BF015A795D}"/>
    <dgm:cxn modelId="{6BA2423B-92D2-4CB4-BA68-053DF3E957A3}" type="presOf" srcId="{32F4F467-8F12-4196-9772-0D2C2EBCA03D}" destId="{9F4AAF6C-BD1E-41B7-9951-6AA0E3A4A001}" srcOrd="0" destOrd="0" presId="urn:microsoft.com/office/officeart/2005/8/layout/radial4"/>
    <dgm:cxn modelId="{08F02746-3D51-43A1-A42E-7627470D5465}" type="presOf" srcId="{F375ED7C-67C4-42EA-AB04-F6CF0AF999BE}" destId="{DB5F109F-B2C7-4EEE-8DF8-618047065507}" srcOrd="0" destOrd="0" presId="urn:microsoft.com/office/officeart/2005/8/layout/radial4"/>
    <dgm:cxn modelId="{2400711A-F9F8-4E19-A4F9-9AFC994C2469}" type="presOf" srcId="{87D1F461-74C1-44A2-8644-001647F3BD78}" destId="{80A1CBD9-1435-4886-BFB3-907D253F8855}" srcOrd="0" destOrd="0" presId="urn:microsoft.com/office/officeart/2005/8/layout/radial4"/>
    <dgm:cxn modelId="{B179D917-6B06-4161-A290-C580D8D55EA4}" type="presOf" srcId="{6E60AEE8-AA84-4CC3-BF63-393BE23DD14E}" destId="{F5E951C8-B57C-4E35-AB5B-5B16F3D9E489}" srcOrd="0" destOrd="0" presId="urn:microsoft.com/office/officeart/2005/8/layout/radial4"/>
    <dgm:cxn modelId="{B24574AE-6AA9-45AF-B6FD-1B70B8AD879D}" srcId="{6E60AEE8-AA84-4CC3-BF63-393BE23DD14E}" destId="{28D1F8C8-CCA5-4DA8-9472-A1150952F756}" srcOrd="0" destOrd="0" parTransId="{A06895D5-780F-4EDA-9D2F-D33C35F44925}" sibTransId="{E77C0EEF-3A0B-4674-A7CF-0667D97D1919}"/>
    <dgm:cxn modelId="{101C67FF-60A8-41C2-9018-075E3BFA16CD}" type="presParOf" srcId="{F5E951C8-B57C-4E35-AB5B-5B16F3D9E489}" destId="{C9CD4334-DAF8-4604-BCB9-86011E7AD77E}" srcOrd="0" destOrd="0" presId="urn:microsoft.com/office/officeart/2005/8/layout/radial4"/>
    <dgm:cxn modelId="{136B5A6D-7B91-4329-A01E-B4385B825E8B}" type="presParOf" srcId="{F5E951C8-B57C-4E35-AB5B-5B16F3D9E489}" destId="{02EB9DF5-7794-4BE6-B071-42FE4211A7EA}" srcOrd="1" destOrd="0" presId="urn:microsoft.com/office/officeart/2005/8/layout/radial4"/>
    <dgm:cxn modelId="{11145DAC-AAC6-437B-897D-DDDCC1559B8B}" type="presParOf" srcId="{F5E951C8-B57C-4E35-AB5B-5B16F3D9E489}" destId="{B3B65C80-20DE-41E4-A3DA-AB9341B20838}" srcOrd="2" destOrd="0" presId="urn:microsoft.com/office/officeart/2005/8/layout/radial4"/>
    <dgm:cxn modelId="{98EE5652-71DA-4F9D-90AD-2AE1DC4C4E0E}" type="presParOf" srcId="{F5E951C8-B57C-4E35-AB5B-5B16F3D9E489}" destId="{341BCAD9-44E9-4C57-8BCD-1FC74C7A5E93}" srcOrd="3" destOrd="0" presId="urn:microsoft.com/office/officeart/2005/8/layout/radial4"/>
    <dgm:cxn modelId="{2026B165-AFAF-4F41-B3D5-B90B7BD5A3DE}" type="presParOf" srcId="{F5E951C8-B57C-4E35-AB5B-5B16F3D9E489}" destId="{9F4AAF6C-BD1E-41B7-9951-6AA0E3A4A001}" srcOrd="4" destOrd="0" presId="urn:microsoft.com/office/officeart/2005/8/layout/radial4"/>
    <dgm:cxn modelId="{5B3B3E5E-15AC-4F64-8599-7E0B5B06A255}" type="presParOf" srcId="{F5E951C8-B57C-4E35-AB5B-5B16F3D9E489}" destId="{80A1CBD9-1435-4886-BFB3-907D253F8855}" srcOrd="5" destOrd="0" presId="urn:microsoft.com/office/officeart/2005/8/layout/radial4"/>
    <dgm:cxn modelId="{F35FFFC3-0B86-4BA4-B3A8-472BCEA0FA4F}" type="presParOf" srcId="{F5E951C8-B57C-4E35-AB5B-5B16F3D9E489}" destId="{DB5F109F-B2C7-4EEE-8DF8-61804706550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D4334-DAF8-4604-BCB9-86011E7AD77E}">
      <dsp:nvSpPr>
        <dsp:cNvPr id="0" name=""/>
        <dsp:cNvSpPr/>
      </dsp:nvSpPr>
      <dsp:spPr>
        <a:xfrm>
          <a:off x="4529319" y="2521095"/>
          <a:ext cx="2116260" cy="211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WILSONS DISEASE</a:t>
          </a:r>
          <a:endParaRPr lang="en-IN" sz="2900" kern="1200" dirty="0"/>
        </a:p>
      </dsp:txBody>
      <dsp:txXfrm>
        <a:off x="4839238" y="2831014"/>
        <a:ext cx="1496422" cy="1496422"/>
      </dsp:txXfrm>
    </dsp:sp>
    <dsp:sp modelId="{02EB9DF5-7794-4BE6-B071-42FE4211A7EA}">
      <dsp:nvSpPr>
        <dsp:cNvPr id="0" name=""/>
        <dsp:cNvSpPr/>
      </dsp:nvSpPr>
      <dsp:spPr>
        <a:xfrm rot="8397780" flipH="1">
          <a:off x="2792633" y="225038"/>
          <a:ext cx="394689" cy="6031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65C80-20DE-41E4-A3DA-AB9341B20838}">
      <dsp:nvSpPr>
        <dsp:cNvPr id="0" name=""/>
        <dsp:cNvSpPr/>
      </dsp:nvSpPr>
      <dsp:spPr>
        <a:xfrm>
          <a:off x="1154077" y="75839"/>
          <a:ext cx="2430973" cy="1599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kern="1200" dirty="0" smtClean="0"/>
            <a:t>KF RING</a:t>
          </a:r>
          <a:endParaRPr lang="en-IN" sz="4000" kern="1200" dirty="0"/>
        </a:p>
      </dsp:txBody>
      <dsp:txXfrm>
        <a:off x="1200923" y="122685"/>
        <a:ext cx="2337281" cy="1505739"/>
      </dsp:txXfrm>
    </dsp:sp>
    <dsp:sp modelId="{341BCAD9-44E9-4C57-8BCD-1FC74C7A5E93}">
      <dsp:nvSpPr>
        <dsp:cNvPr id="0" name=""/>
        <dsp:cNvSpPr/>
      </dsp:nvSpPr>
      <dsp:spPr>
        <a:xfrm rot="5400000" flipV="1">
          <a:off x="8086999" y="808640"/>
          <a:ext cx="1018274" cy="4541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AAF6C-BD1E-41B7-9951-6AA0E3A4A001}">
      <dsp:nvSpPr>
        <dsp:cNvPr id="0" name=""/>
        <dsp:cNvSpPr/>
      </dsp:nvSpPr>
      <dsp:spPr>
        <a:xfrm>
          <a:off x="4582226" y="871"/>
          <a:ext cx="2010447" cy="160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err="1" smtClean="0"/>
            <a:t>Sr.CERULOPLASMIN</a:t>
          </a:r>
          <a:endParaRPr lang="en-IN" sz="1700" kern="1200" dirty="0"/>
        </a:p>
      </dsp:txBody>
      <dsp:txXfrm>
        <a:off x="4629333" y="47978"/>
        <a:ext cx="1916233" cy="1514144"/>
      </dsp:txXfrm>
    </dsp:sp>
    <dsp:sp modelId="{80A1CBD9-1435-4886-BFB3-907D253F8855}">
      <dsp:nvSpPr>
        <dsp:cNvPr id="0" name=""/>
        <dsp:cNvSpPr/>
      </dsp:nvSpPr>
      <dsp:spPr>
        <a:xfrm rot="19038840">
          <a:off x="8686565" y="1146230"/>
          <a:ext cx="532508" cy="47479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F109F-B2C7-4EEE-8DF8-618047065507}">
      <dsp:nvSpPr>
        <dsp:cNvPr id="0" name=""/>
        <dsp:cNvSpPr/>
      </dsp:nvSpPr>
      <dsp:spPr>
        <a:xfrm>
          <a:off x="7564617" y="24324"/>
          <a:ext cx="2010447" cy="160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24 HR URINARY CERULOPLASMIN</a:t>
          </a:r>
          <a:endParaRPr lang="en-IN" sz="1700" kern="1200" dirty="0"/>
        </a:p>
      </dsp:txBody>
      <dsp:txXfrm>
        <a:off x="7611724" y="71431"/>
        <a:ext cx="1916233" cy="1514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912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909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8494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9858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8519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208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5822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773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280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138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t>20-07-2016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828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t>20-07-2016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732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t>20-07-2016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57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t>20-07-2016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000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t>20-07-2016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646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t>20-07-2016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610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B5B99-9193-43E1-94A2-ADE1A5A6D975}" type="datetimeFigureOut">
              <a:rPr lang="en-IN" smtClean="0"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9E1737-E6E7-4AA6-9A28-8D6664BDD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841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240" y="1476066"/>
            <a:ext cx="7766936" cy="1646302"/>
          </a:xfrm>
        </p:spPr>
        <p:txBody>
          <a:bodyPr/>
          <a:lstStyle/>
          <a:p>
            <a:pPr algn="ctr"/>
            <a:r>
              <a:rPr lang="en-IN" dirty="0" smtClean="0"/>
              <a:t>AN INTERESTING CASE OF SEIZURE</a:t>
            </a:r>
            <a:br>
              <a:rPr lang="en-IN" dirty="0" smtClean="0"/>
            </a:br>
            <a:r>
              <a:rPr lang="en-IN" dirty="0" smtClean="0"/>
              <a:t>  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49226" y="2485624"/>
            <a:ext cx="7244950" cy="41689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z="6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v mu</a:t>
            </a:r>
          </a:p>
          <a:p>
            <a:pPr algn="ctr"/>
            <a:r>
              <a:rPr lang="en-IN" sz="6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 </a:t>
            </a:r>
            <a:br>
              <a:rPr lang="en-IN" sz="6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</a:br>
            <a: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chief </a:t>
            </a:r>
            <a:b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</a:br>
            <a:r>
              <a:rPr lang="en-IN" sz="4000" b="1" cap="all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d</a:t>
            </a:r>
            <a:r>
              <a:rPr lang="en-IN" sz="4000" b="1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R</a:t>
            </a:r>
            <a: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IN" sz="4000" b="1" cap="all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j.sangumani</a:t>
            </a:r>
            <a: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 md.,</a:t>
            </a:r>
            <a:r>
              <a:rPr lang="en-IN" sz="4000" b="1" cap="all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d.d</a:t>
            </a:r>
            <a:r>
              <a:rPr lang="en-IN" sz="4000" b="1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iab</a:t>
            </a:r>
            <a: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(</a:t>
            </a:r>
            <a:r>
              <a:rPr lang="en-IN" sz="4000" b="1" cap="all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aus</a:t>
            </a:r>
            <a: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)</a:t>
            </a:r>
            <a:b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</a:br>
            <a: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/>
            </a:r>
            <a:b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</a:br>
            <a:r>
              <a:rPr lang="en-IN" sz="4000" b="1" cap="all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asst</a:t>
            </a:r>
            <a: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 professor </a:t>
            </a:r>
            <a:b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</a:br>
            <a:r>
              <a:rPr lang="en-IN" sz="4000" b="1" cap="all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d</a:t>
            </a:r>
            <a:r>
              <a:rPr lang="en-IN" sz="4000" b="1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R</a:t>
            </a:r>
            <a: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IN" sz="4000" b="1" cap="all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r.sundaram</a:t>
            </a:r>
            <a: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IN" sz="4000" b="1" cap="all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md.</a:t>
            </a:r>
            <a: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,</a:t>
            </a:r>
            <a:b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</a:br>
            <a: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DR K.S.RAGHAVAN MD.,</a:t>
            </a:r>
            <a:b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</a:b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7005707" y="5627075"/>
            <a:ext cx="1424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 err="1" smtClean="0">
                <a:latin typeface="Calibri Light" panose="020F0302020204030204" pitchFamily="34" charset="0"/>
              </a:rPr>
              <a:t>D.Diab</a:t>
            </a:r>
            <a:endParaRPr lang="en-IN" sz="3000" b="1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073" y="6181073"/>
            <a:ext cx="685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latin typeface="Calibri Light" panose="020F0302020204030204" pitchFamily="34" charset="0"/>
              </a:rPr>
              <a:t>POST GRADUATE : DR.R.DINESH</a:t>
            </a:r>
            <a:endParaRPr lang="en-IN" sz="24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SYSTEMIC EXAMINATION</a:t>
            </a:r>
            <a:br>
              <a:rPr lang="en-IN" dirty="0" smtClean="0"/>
            </a:br>
            <a:r>
              <a:rPr lang="en-IN" dirty="0" smtClean="0"/>
              <a:t>CNS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Conscious </a:t>
            </a:r>
          </a:p>
          <a:p>
            <a:r>
              <a:rPr lang="en-IN" dirty="0" smtClean="0"/>
              <a:t>Oriented</a:t>
            </a:r>
          </a:p>
          <a:p>
            <a:r>
              <a:rPr lang="en-IN" dirty="0" smtClean="0"/>
              <a:t>Memory normal</a:t>
            </a:r>
          </a:p>
          <a:p>
            <a:r>
              <a:rPr lang="en-IN" dirty="0" smtClean="0"/>
              <a:t>Sleep normal</a:t>
            </a:r>
          </a:p>
          <a:p>
            <a:r>
              <a:rPr lang="en-IN" dirty="0"/>
              <a:t>Right handed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937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Cranial nerve examination - normal</a:t>
            </a:r>
          </a:p>
          <a:p>
            <a:r>
              <a:rPr lang="en-IN" dirty="0" err="1" smtClean="0"/>
              <a:t>Spino</a:t>
            </a:r>
            <a:r>
              <a:rPr lang="en-IN" dirty="0" smtClean="0"/>
              <a:t>-Motor system</a:t>
            </a:r>
          </a:p>
          <a:p>
            <a:endParaRPr lang="en-IN" dirty="0" smtClean="0"/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322282"/>
              </p:ext>
            </p:extLst>
          </p:nvPr>
        </p:nvGraphicFramePr>
        <p:xfrm>
          <a:off x="963054" y="3359835"/>
          <a:ext cx="8127999" cy="291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968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Right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left</a:t>
                      </a:r>
                      <a:endParaRPr lang="en-IN" dirty="0"/>
                    </a:p>
                  </a:txBody>
                  <a:tcPr/>
                </a:tc>
              </a:tr>
              <a:tr h="379683">
                <a:tc>
                  <a:txBody>
                    <a:bodyPr/>
                    <a:lstStyle/>
                    <a:p>
                      <a:r>
                        <a:rPr lang="en-IN" dirty="0" smtClean="0"/>
                        <a:t>BULK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NORMAL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NORMAL</a:t>
                      </a:r>
                      <a:endParaRPr lang="en-IN" dirty="0"/>
                    </a:p>
                  </a:txBody>
                  <a:tcPr/>
                </a:tc>
              </a:tr>
              <a:tr h="379683">
                <a:tc>
                  <a:txBody>
                    <a:bodyPr/>
                    <a:lstStyle/>
                    <a:p>
                      <a:r>
                        <a:rPr lang="en-IN" dirty="0" smtClean="0"/>
                        <a:t>TONE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Cog</a:t>
                      </a:r>
                      <a:r>
                        <a:rPr lang="en-IN" baseline="0" dirty="0" smtClean="0"/>
                        <a:t> wheel rigidity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Cog</a:t>
                      </a:r>
                      <a:r>
                        <a:rPr lang="en-IN" baseline="0" dirty="0" smtClean="0"/>
                        <a:t> wheel rigidity</a:t>
                      </a:r>
                      <a:endParaRPr lang="en-IN" dirty="0"/>
                    </a:p>
                  </a:txBody>
                  <a:tcPr/>
                </a:tc>
              </a:tr>
              <a:tr h="379683">
                <a:tc>
                  <a:txBody>
                    <a:bodyPr/>
                    <a:lstStyle/>
                    <a:p>
                      <a:r>
                        <a:rPr lang="en-IN" dirty="0" smtClean="0"/>
                        <a:t>POWER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5/5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5/5</a:t>
                      </a:r>
                      <a:endParaRPr lang="en-IN" dirty="0"/>
                    </a:p>
                  </a:txBody>
                  <a:tcPr/>
                </a:tc>
              </a:tr>
              <a:tr h="379683">
                <a:tc>
                  <a:txBody>
                    <a:bodyPr/>
                    <a:lstStyle/>
                    <a:p>
                      <a:r>
                        <a:rPr lang="en-IN" dirty="0" smtClean="0"/>
                        <a:t>SUPERFICIAL REFLEX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+</a:t>
                      </a:r>
                      <a:endParaRPr lang="en-IN" dirty="0"/>
                    </a:p>
                  </a:txBody>
                  <a:tcPr/>
                </a:tc>
              </a:tr>
              <a:tr h="379683">
                <a:tc>
                  <a:txBody>
                    <a:bodyPr/>
                    <a:lstStyle/>
                    <a:p>
                      <a:r>
                        <a:rPr lang="en-IN" dirty="0" smtClean="0"/>
                        <a:t>DEEP TENDON REFLEX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mtClean="0"/>
                        <a:t>+</a:t>
                      </a:r>
                      <a:endParaRPr lang="en-IN" dirty="0"/>
                    </a:p>
                  </a:txBody>
                  <a:tcPr/>
                </a:tc>
              </a:tr>
              <a:tr h="6083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PLANTAR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EXTENSOR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EXTENSOR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3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Sensory system found to be normal</a:t>
            </a:r>
          </a:p>
          <a:p>
            <a:r>
              <a:rPr lang="en-IN" dirty="0" smtClean="0"/>
              <a:t>Cerebellum – tandem walking impaired</a:t>
            </a:r>
          </a:p>
          <a:p>
            <a:pPr marL="0" indent="0">
              <a:buNone/>
            </a:pPr>
            <a:r>
              <a:rPr lang="en-IN" dirty="0" smtClean="0"/>
              <a:t>                          finger nose test </a:t>
            </a:r>
            <a:r>
              <a:rPr lang="en-IN" dirty="0" err="1" smtClean="0"/>
              <a:t>impared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finger nose finger impaired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no </a:t>
            </a:r>
            <a:r>
              <a:rPr lang="en-IN" dirty="0" err="1" smtClean="0"/>
              <a:t>adysdiadokinesia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dysarthria +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Intentional tremors +</a:t>
            </a:r>
          </a:p>
          <a:p>
            <a:r>
              <a:rPr lang="en-IN" dirty="0" smtClean="0"/>
              <a:t>Gait normal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32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9373"/>
            <a:ext cx="8596668" cy="2514442"/>
          </a:xfrm>
        </p:spPr>
        <p:txBody>
          <a:bodyPr/>
          <a:lstStyle/>
          <a:p>
            <a:r>
              <a:rPr lang="en-IN" dirty="0" smtClean="0"/>
              <a:t>Spine and cranium normal</a:t>
            </a:r>
          </a:p>
          <a:p>
            <a:r>
              <a:rPr lang="en-IN" dirty="0" smtClean="0"/>
              <a:t>No signs of meningeal irritation</a:t>
            </a:r>
          </a:p>
          <a:p>
            <a:r>
              <a:rPr lang="en-IN" dirty="0" smtClean="0"/>
              <a:t>Autonomic nervous system normal</a:t>
            </a:r>
          </a:p>
          <a:p>
            <a:r>
              <a:rPr lang="en-IN" dirty="0" smtClean="0"/>
              <a:t>Fundus - normal</a:t>
            </a:r>
          </a:p>
          <a:p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7334" y="360823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dirty="0" smtClean="0"/>
              <a:t>Other system examination</a:t>
            </a:r>
            <a:endParaRPr lang="en-IN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4343558"/>
            <a:ext cx="8596668" cy="251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CVS – S1 S2 + no murmur</a:t>
            </a:r>
          </a:p>
          <a:p>
            <a:r>
              <a:rPr lang="en-IN" dirty="0" smtClean="0"/>
              <a:t>RS – BAE + no added sounds</a:t>
            </a:r>
          </a:p>
          <a:p>
            <a:r>
              <a:rPr lang="en-IN" dirty="0" smtClean="0"/>
              <a:t>Abdomen – soft</a:t>
            </a:r>
          </a:p>
          <a:p>
            <a:r>
              <a:rPr lang="en-IN" dirty="0"/>
              <a:t> </a:t>
            </a:r>
            <a:r>
              <a:rPr lang="en-IN" dirty="0" smtClean="0"/>
              <a:t>                 no tender</a:t>
            </a:r>
          </a:p>
          <a:p>
            <a:r>
              <a:rPr lang="en-IN" dirty="0"/>
              <a:t> </a:t>
            </a:r>
            <a:r>
              <a:rPr lang="en-IN" dirty="0" smtClean="0"/>
              <a:t>                 no </a:t>
            </a:r>
            <a:r>
              <a:rPr lang="en-IN" dirty="0" err="1" smtClean="0"/>
              <a:t>organomegaly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8078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PROVISIONAL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Focal seizures involving left side</a:t>
            </a:r>
          </a:p>
          <a:p>
            <a:r>
              <a:rPr lang="en-IN" dirty="0" smtClean="0"/>
              <a:t>? </a:t>
            </a:r>
            <a:r>
              <a:rPr lang="en-IN" dirty="0" err="1" smtClean="0"/>
              <a:t>wilsons</a:t>
            </a:r>
            <a:r>
              <a:rPr lang="en-IN" dirty="0" smtClean="0"/>
              <a:t> disease</a:t>
            </a:r>
          </a:p>
          <a:p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7334" y="310595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dirty="0" smtClean="0"/>
              <a:t>TREATMENT GIVEN</a:t>
            </a:r>
            <a:endParaRPr lang="en-IN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9581" y="366527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INJ.PHENYTOIN 100MG IV TDS</a:t>
            </a:r>
          </a:p>
          <a:p>
            <a:r>
              <a:rPr lang="en-IN" dirty="0" smtClean="0"/>
              <a:t>T.CARBMAZEPINE 200MG 1-1-1</a:t>
            </a:r>
          </a:p>
          <a:p>
            <a:r>
              <a:rPr lang="en-IN" dirty="0" smtClean="0"/>
              <a:t>T.RANITIDINE 150MG 1-0-1</a:t>
            </a:r>
          </a:p>
          <a:p>
            <a:r>
              <a:rPr lang="en-IN" dirty="0" smtClean="0"/>
              <a:t>T.BC 1 OD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08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INVESTIGATIONS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HB – 16gm%</a:t>
            </a:r>
          </a:p>
          <a:p>
            <a:r>
              <a:rPr lang="en-IN" dirty="0" smtClean="0"/>
              <a:t>TC – 9900 cells/mm3</a:t>
            </a:r>
          </a:p>
          <a:p>
            <a:r>
              <a:rPr lang="en-IN" dirty="0" smtClean="0"/>
              <a:t>DC – P83 L7 M9</a:t>
            </a:r>
          </a:p>
          <a:p>
            <a:r>
              <a:rPr lang="en-IN" dirty="0" smtClean="0"/>
              <a:t>ESR – 10mm in 1 hr</a:t>
            </a:r>
          </a:p>
          <a:p>
            <a:r>
              <a:rPr lang="en-IN" dirty="0" smtClean="0"/>
              <a:t>PLT – 2.20 lakhs/mm3</a:t>
            </a:r>
          </a:p>
          <a:p>
            <a:r>
              <a:rPr lang="en-IN" dirty="0" smtClean="0"/>
              <a:t>PCV – 43 %</a:t>
            </a:r>
          </a:p>
          <a:p>
            <a:r>
              <a:rPr lang="en-IN" dirty="0" smtClean="0"/>
              <a:t>RBS – 62mg/dl</a:t>
            </a:r>
          </a:p>
          <a:p>
            <a:r>
              <a:rPr lang="en-IN" dirty="0" smtClean="0"/>
              <a:t>Urea – 19mg/dl</a:t>
            </a:r>
          </a:p>
          <a:p>
            <a:r>
              <a:rPr lang="en-IN" dirty="0" smtClean="0"/>
              <a:t>Creatinine- 0.9mg/dl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99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INVESTIGATIONS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734" y="4635964"/>
            <a:ext cx="8596668" cy="3880773"/>
          </a:xfrm>
        </p:spPr>
        <p:txBody>
          <a:bodyPr/>
          <a:lstStyle/>
          <a:p>
            <a:r>
              <a:rPr lang="en-IN" dirty="0" smtClean="0"/>
              <a:t>Bilirubin 0.5mg/dl</a:t>
            </a:r>
          </a:p>
          <a:p>
            <a:r>
              <a:rPr lang="en-IN" dirty="0" smtClean="0"/>
              <a:t>Direct 0.3mg/dl</a:t>
            </a:r>
          </a:p>
          <a:p>
            <a:r>
              <a:rPr lang="en-IN" dirty="0" smtClean="0"/>
              <a:t>Indirect – 0.2mg/dl</a:t>
            </a:r>
          </a:p>
          <a:p>
            <a:r>
              <a:rPr lang="en-IN" dirty="0" smtClean="0"/>
              <a:t>SGOT – 26 IU/L</a:t>
            </a:r>
          </a:p>
          <a:p>
            <a:r>
              <a:rPr lang="en-IN" dirty="0" smtClean="0"/>
              <a:t>SGPT – 62 IU/L</a:t>
            </a:r>
          </a:p>
          <a:p>
            <a:endParaRPr lang="en-IN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34" y="23129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Na – 138 </a:t>
            </a:r>
            <a:r>
              <a:rPr lang="en-IN" dirty="0" err="1" smtClean="0"/>
              <a:t>meq</a:t>
            </a:r>
            <a:r>
              <a:rPr lang="en-IN" dirty="0" smtClean="0"/>
              <a:t>/l</a:t>
            </a:r>
          </a:p>
          <a:p>
            <a:r>
              <a:rPr lang="en-IN" dirty="0" smtClean="0"/>
              <a:t>K – 4.8 </a:t>
            </a:r>
            <a:r>
              <a:rPr lang="en-IN" dirty="0" err="1" smtClean="0"/>
              <a:t>meq</a:t>
            </a:r>
            <a:r>
              <a:rPr lang="en-IN" dirty="0" smtClean="0"/>
              <a:t>/l</a:t>
            </a:r>
          </a:p>
          <a:p>
            <a:r>
              <a:rPr lang="en-IN" dirty="0" smtClean="0"/>
              <a:t>Cl – 102 </a:t>
            </a:r>
            <a:r>
              <a:rPr lang="en-IN" dirty="0" err="1" smtClean="0"/>
              <a:t>meq</a:t>
            </a:r>
            <a:r>
              <a:rPr lang="en-IN" dirty="0" smtClean="0"/>
              <a:t>/l</a:t>
            </a:r>
          </a:p>
          <a:p>
            <a:r>
              <a:rPr lang="en-IN" dirty="0" smtClean="0"/>
              <a:t>Urine Alb – nil</a:t>
            </a:r>
          </a:p>
          <a:p>
            <a:pPr marL="0" indent="0">
              <a:buFont typeface="Wingdings 3" charset="2"/>
              <a:buNone/>
            </a:pPr>
            <a:r>
              <a:rPr lang="en-IN" dirty="0" smtClean="0"/>
              <a:t>              sugar – nil</a:t>
            </a:r>
          </a:p>
          <a:p>
            <a:pPr marL="0" indent="0">
              <a:buFont typeface="Wingdings 3" charset="2"/>
              <a:buNone/>
            </a:pPr>
            <a:r>
              <a:rPr lang="en-IN" dirty="0" smtClean="0"/>
              <a:t>               deposits – 0-2 pus cells +</a:t>
            </a:r>
          </a:p>
          <a:p>
            <a:pPr marL="0" indent="0">
              <a:buFont typeface="Wingdings 3" charset="2"/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4360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INVESTIGATIONS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Proteins total 4.3 g/dl</a:t>
            </a:r>
          </a:p>
          <a:p>
            <a:r>
              <a:rPr lang="en-IN" dirty="0" smtClean="0"/>
              <a:t>Albumin – 2.0 g/dl</a:t>
            </a:r>
          </a:p>
          <a:p>
            <a:r>
              <a:rPr lang="en-IN" dirty="0" smtClean="0"/>
              <a:t>Globulin – 2.3 g/dl</a:t>
            </a:r>
          </a:p>
          <a:p>
            <a:r>
              <a:rPr lang="en-IN" sz="2400" b="1" dirty="0" err="1" smtClean="0">
                <a:solidFill>
                  <a:schemeClr val="accent4"/>
                </a:solidFill>
              </a:rPr>
              <a:t>Sr</a:t>
            </a:r>
            <a:r>
              <a:rPr lang="en-IN" sz="2400" b="1" dirty="0" smtClean="0">
                <a:solidFill>
                  <a:schemeClr val="accent4"/>
                </a:solidFill>
              </a:rPr>
              <a:t> </a:t>
            </a:r>
            <a:r>
              <a:rPr lang="en-IN" sz="2400" b="1" dirty="0" err="1" smtClean="0">
                <a:solidFill>
                  <a:schemeClr val="accent4"/>
                </a:solidFill>
              </a:rPr>
              <a:t>ceruloplasmin</a:t>
            </a:r>
            <a:r>
              <a:rPr lang="en-IN" sz="2400" b="1" dirty="0" smtClean="0">
                <a:solidFill>
                  <a:schemeClr val="accent4"/>
                </a:solidFill>
              </a:rPr>
              <a:t> </a:t>
            </a:r>
            <a:r>
              <a:rPr lang="en-IN" sz="2400" b="1" dirty="0">
                <a:solidFill>
                  <a:schemeClr val="accent4"/>
                </a:solidFill>
              </a:rPr>
              <a:t>– 14.3 </a:t>
            </a:r>
            <a:r>
              <a:rPr lang="en-IN" sz="2400" b="1" dirty="0" err="1">
                <a:solidFill>
                  <a:schemeClr val="accent4"/>
                </a:solidFill>
              </a:rPr>
              <a:t>ug</a:t>
            </a:r>
            <a:r>
              <a:rPr lang="en-IN" sz="2400" b="1" dirty="0">
                <a:solidFill>
                  <a:schemeClr val="accent4"/>
                </a:solidFill>
              </a:rPr>
              <a:t>/dl</a:t>
            </a:r>
          </a:p>
          <a:p>
            <a:r>
              <a:rPr lang="en-IN" sz="2400" b="1" dirty="0" smtClean="0">
                <a:solidFill>
                  <a:schemeClr val="accent4"/>
                </a:solidFill>
              </a:rPr>
              <a:t>24hr Urine copper – 84 </a:t>
            </a:r>
            <a:r>
              <a:rPr lang="en-IN" sz="2400" b="1" dirty="0" err="1" smtClean="0">
                <a:solidFill>
                  <a:schemeClr val="accent4"/>
                </a:solidFill>
              </a:rPr>
              <a:t>ug</a:t>
            </a:r>
            <a:r>
              <a:rPr lang="en-IN" sz="2400" b="1" dirty="0" smtClean="0">
                <a:solidFill>
                  <a:schemeClr val="accent4"/>
                </a:solidFill>
              </a:rPr>
              <a:t>/dl</a:t>
            </a:r>
          </a:p>
          <a:p>
            <a:endParaRPr lang="en-IN" dirty="0"/>
          </a:p>
          <a:p>
            <a:r>
              <a:rPr lang="en-IN" dirty="0" smtClean="0"/>
              <a:t>USG – liver size normal</a:t>
            </a:r>
          </a:p>
          <a:p>
            <a:r>
              <a:rPr lang="en-IN" dirty="0" smtClean="0"/>
              <a:t>          surface normal</a:t>
            </a:r>
          </a:p>
          <a:p>
            <a:r>
              <a:rPr lang="en-IN" dirty="0" smtClean="0"/>
              <a:t>CT brain – </a:t>
            </a:r>
            <a:r>
              <a:rPr lang="en-IN" dirty="0" err="1" smtClean="0"/>
              <a:t>b/l</a:t>
            </a:r>
            <a:r>
              <a:rPr lang="en-IN" dirty="0" smtClean="0"/>
              <a:t> thalamic </a:t>
            </a:r>
            <a:r>
              <a:rPr lang="en-IN" dirty="0" err="1" smtClean="0"/>
              <a:t>hypointensity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5913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INVESTIGATIONS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MRI- </a:t>
            </a:r>
            <a:r>
              <a:rPr lang="en-IN" dirty="0" err="1" smtClean="0"/>
              <a:t>hypointense</a:t>
            </a:r>
            <a:r>
              <a:rPr lang="en-IN" dirty="0" smtClean="0"/>
              <a:t> signals in midbrain pons cerebellar peduncles caudate </a:t>
            </a:r>
          </a:p>
          <a:p>
            <a:r>
              <a:rPr lang="en-IN" dirty="0" smtClean="0"/>
              <a:t>Giant panda sign +</a:t>
            </a:r>
          </a:p>
          <a:p>
            <a:r>
              <a:rPr lang="en-IN" dirty="0" smtClean="0"/>
              <a:t>Suggestive of </a:t>
            </a:r>
            <a:r>
              <a:rPr lang="en-IN" dirty="0" err="1" smtClean="0"/>
              <a:t>wilsons</a:t>
            </a:r>
            <a:r>
              <a:rPr lang="en-IN" dirty="0" smtClean="0"/>
              <a:t> disease.</a:t>
            </a:r>
          </a:p>
        </p:txBody>
      </p:sp>
    </p:spTree>
    <p:extLst>
      <p:ext uri="{BB962C8B-B14F-4D97-AF65-F5344CB8AC3E}">
        <p14:creationId xmlns:p14="http://schemas.microsoft.com/office/powerpoint/2010/main" val="24512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88" y="-191087"/>
            <a:ext cx="4881880" cy="7453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68" y="-681851"/>
            <a:ext cx="5213261" cy="7944017"/>
          </a:xfrm>
          <a:prstGeom prst="rect">
            <a:avLst/>
          </a:prstGeom>
        </p:spPr>
      </p:pic>
      <p:pic>
        <p:nvPicPr>
          <p:cNvPr id="1028" name="Picture 4" descr="https://img.buzzfeed.com/buzzfeed-static/static/campaign_images/webdr05/2013/7/2/12/pandas-are-the-most-magical-creatures-ever-1-21533-1372782626-75_bi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9" t="-572" r="1523" b="14714"/>
          <a:stretch/>
        </p:blipFill>
        <p:spPr bwMode="auto">
          <a:xfrm>
            <a:off x="6372909" y="1154090"/>
            <a:ext cx="2171790" cy="193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72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CHIEF COMPLAINTS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08" y="1478009"/>
            <a:ext cx="8596668" cy="943219"/>
          </a:xfrm>
        </p:spPr>
        <p:txBody>
          <a:bodyPr>
            <a:normAutofit/>
          </a:bodyPr>
          <a:lstStyle/>
          <a:p>
            <a:r>
              <a:rPr lang="en-IN" dirty="0"/>
              <a:t>19 </a:t>
            </a:r>
            <a:r>
              <a:rPr lang="en-IN" dirty="0" err="1"/>
              <a:t>yrs</a:t>
            </a:r>
            <a:r>
              <a:rPr lang="en-IN" dirty="0"/>
              <a:t> old male without any comorbid </a:t>
            </a:r>
            <a:r>
              <a:rPr lang="en-IN" dirty="0" smtClean="0"/>
              <a:t>illness, was apparently normal 1 day before, came with Multiple episodes of convulsive movements involving left arm and face – </a:t>
            </a:r>
            <a:r>
              <a:rPr lang="en-IN" dirty="0"/>
              <a:t>1</a:t>
            </a:r>
            <a:r>
              <a:rPr lang="en-IN" dirty="0" smtClean="0"/>
              <a:t> day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7334" y="295140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dirty="0" smtClean="0"/>
              <a:t>HISTORY OF PRESENTING ILLNESS</a:t>
            </a:r>
            <a:endParaRPr lang="en-IN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9908" y="3670120"/>
            <a:ext cx="10187189" cy="3246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Now presents with Multiple episodes of tonic </a:t>
            </a:r>
            <a:r>
              <a:rPr lang="en-IN" dirty="0" err="1" smtClean="0"/>
              <a:t>clonic</a:t>
            </a:r>
            <a:r>
              <a:rPr lang="en-IN" dirty="0" smtClean="0"/>
              <a:t> movements left upper limb and left side face.</a:t>
            </a:r>
          </a:p>
          <a:p>
            <a:pPr marL="0" indent="0">
              <a:buNone/>
            </a:pPr>
            <a:r>
              <a:rPr lang="en-IN" dirty="0" smtClean="0"/>
              <a:t>                                                          On and off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        approx. 3 episodes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        1 day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        each episodes lasted 5 </a:t>
            </a:r>
            <a:r>
              <a:rPr lang="en-IN" dirty="0" err="1" smtClean="0"/>
              <a:t>mins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        not associated with loss of consciousness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        no post ictal weakness/confusion</a:t>
            </a:r>
          </a:p>
          <a:p>
            <a:pPr marL="0" indent="0">
              <a:buNone/>
            </a:pPr>
            <a:r>
              <a:rPr lang="en-IN" dirty="0" smtClean="0"/>
              <a:t>                                                          no involuntary micturition/</a:t>
            </a:r>
            <a:r>
              <a:rPr lang="en-IN" dirty="0" err="1" smtClean="0"/>
              <a:t>defaecation</a:t>
            </a:r>
            <a:r>
              <a:rPr lang="en-IN" dirty="0" smtClean="0"/>
              <a:t>/tongue bite                 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dirty="0" smtClean="0"/>
          </a:p>
          <a:p>
            <a:pPr marL="0" indent="0">
              <a:buFont typeface="Wingdings 3" charset="2"/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60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NEUROLOGIST </a:t>
            </a:r>
            <a:r>
              <a:rPr lang="en-IN" dirty="0"/>
              <a:t>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Conscious </a:t>
            </a:r>
          </a:p>
          <a:p>
            <a:r>
              <a:rPr lang="en-IN" dirty="0" smtClean="0"/>
              <a:t>Obeys commands</a:t>
            </a:r>
          </a:p>
          <a:p>
            <a:r>
              <a:rPr lang="en-IN" dirty="0" smtClean="0"/>
              <a:t>EOM full</a:t>
            </a:r>
          </a:p>
          <a:p>
            <a:r>
              <a:rPr lang="en-IN" dirty="0" smtClean="0"/>
              <a:t>Drooling of saliva +</a:t>
            </a:r>
          </a:p>
          <a:p>
            <a:r>
              <a:rPr lang="en-IN" dirty="0" smtClean="0"/>
              <a:t>Vacuum smile</a:t>
            </a:r>
          </a:p>
          <a:p>
            <a:r>
              <a:rPr lang="en-IN" dirty="0" smtClean="0"/>
              <a:t>Moves all 4 limbs </a:t>
            </a:r>
          </a:p>
          <a:p>
            <a:r>
              <a:rPr lang="en-IN" dirty="0" smtClean="0">
                <a:solidFill>
                  <a:schemeClr val="accent4"/>
                </a:solidFill>
              </a:rPr>
              <a:t>Cog wheel rigidity</a:t>
            </a:r>
          </a:p>
          <a:p>
            <a:r>
              <a:rPr lang="en-IN" dirty="0" smtClean="0">
                <a:solidFill>
                  <a:schemeClr val="accent4"/>
                </a:solidFill>
              </a:rPr>
              <a:t>Upper limb incoordination+</a:t>
            </a:r>
          </a:p>
          <a:p>
            <a:r>
              <a:rPr lang="en-IN" dirty="0" smtClean="0">
                <a:solidFill>
                  <a:schemeClr val="accent4"/>
                </a:solidFill>
              </a:rPr>
              <a:t>Plantar extensor</a:t>
            </a:r>
          </a:p>
          <a:p>
            <a:r>
              <a:rPr lang="en-IN" dirty="0" smtClean="0">
                <a:solidFill>
                  <a:schemeClr val="accent4"/>
                </a:solidFill>
              </a:rPr>
              <a:t>Striatal toe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04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NEUROLOGIST OPINION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Suggested </a:t>
            </a:r>
            <a:r>
              <a:rPr lang="en-IN" dirty="0" err="1" smtClean="0"/>
              <a:t>Sr.ceruloplasmin</a:t>
            </a:r>
            <a:r>
              <a:rPr lang="en-IN" dirty="0" smtClean="0"/>
              <a:t> </a:t>
            </a:r>
          </a:p>
          <a:p>
            <a:r>
              <a:rPr lang="en-IN" dirty="0" smtClean="0"/>
              <a:t>Ophthalmologist opinion</a:t>
            </a:r>
          </a:p>
          <a:p>
            <a:r>
              <a:rPr lang="en-IN" dirty="0" smtClean="0"/>
              <a:t>EEG</a:t>
            </a:r>
          </a:p>
          <a:p>
            <a:endParaRPr lang="en-IN" dirty="0"/>
          </a:p>
          <a:p>
            <a:r>
              <a:rPr lang="en-IN" dirty="0" smtClean="0"/>
              <a:t>EEG – well formed 8-9 </a:t>
            </a:r>
            <a:r>
              <a:rPr lang="en-IN" dirty="0" err="1" smtClean="0"/>
              <a:t>hz</a:t>
            </a:r>
            <a:r>
              <a:rPr lang="en-IN" dirty="0" smtClean="0"/>
              <a:t> alpha waves in background.</a:t>
            </a:r>
          </a:p>
          <a:p>
            <a:r>
              <a:rPr lang="en-IN" dirty="0"/>
              <a:t> </a:t>
            </a:r>
            <a:r>
              <a:rPr lang="en-IN" dirty="0" smtClean="0"/>
              <a:t>        no sharp/spike waves seen </a:t>
            </a:r>
          </a:p>
          <a:p>
            <a:r>
              <a:rPr lang="en-IN" dirty="0"/>
              <a:t> </a:t>
            </a:r>
            <a:r>
              <a:rPr lang="en-IN" dirty="0" smtClean="0"/>
              <a:t>         NORMAL RECORD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23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OPHTHALMOLOGIST OPINION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Slit lamp examination – KF RING PRESENT</a:t>
            </a:r>
          </a:p>
          <a:p>
            <a:r>
              <a:rPr lang="en-IN" dirty="0" smtClean="0"/>
              <a:t>B/L fundus normal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75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MEDICAL GASTROENTEROLOGIST OPINION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OGD normal study</a:t>
            </a:r>
          </a:p>
          <a:p>
            <a:r>
              <a:rPr lang="en-IN" dirty="0" err="1" smtClean="0"/>
              <a:t>Tab.D</a:t>
            </a:r>
            <a:r>
              <a:rPr lang="en-IN" dirty="0" smtClean="0"/>
              <a:t> </a:t>
            </a:r>
            <a:r>
              <a:rPr lang="en-IN" dirty="0" err="1" smtClean="0"/>
              <a:t>penicillamine</a:t>
            </a:r>
            <a:r>
              <a:rPr lang="en-IN" dirty="0" smtClean="0"/>
              <a:t> 250mg 1-0-1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87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LEIPZIG SCORING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0546"/>
            <a:ext cx="12192000" cy="5687454"/>
          </a:xfrm>
        </p:spPr>
      </p:pic>
      <p:sp>
        <p:nvSpPr>
          <p:cNvPr id="5" name="Rounded Rectangle 4"/>
          <p:cNvSpPr/>
          <p:nvPr/>
        </p:nvSpPr>
        <p:spPr>
          <a:xfrm>
            <a:off x="360608" y="1930400"/>
            <a:ext cx="5267460" cy="233251"/>
          </a:xfrm>
          <a:prstGeom prst="roundRect">
            <a:avLst/>
          </a:prstGeom>
          <a:solidFill>
            <a:schemeClr val="accent1">
              <a:alpha val="4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ounded Rectangle 5"/>
          <p:cNvSpPr/>
          <p:nvPr/>
        </p:nvSpPr>
        <p:spPr>
          <a:xfrm>
            <a:off x="360608" y="3081606"/>
            <a:ext cx="5267460" cy="233251"/>
          </a:xfrm>
          <a:prstGeom prst="roundRect">
            <a:avLst/>
          </a:prstGeom>
          <a:solidFill>
            <a:schemeClr val="accent1">
              <a:alpha val="4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360608" y="4232812"/>
            <a:ext cx="5267460" cy="233251"/>
          </a:xfrm>
          <a:prstGeom prst="roundRect">
            <a:avLst/>
          </a:prstGeom>
          <a:solidFill>
            <a:schemeClr val="accent1">
              <a:alpha val="4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ounded Rectangle 7"/>
          <p:cNvSpPr/>
          <p:nvPr/>
        </p:nvSpPr>
        <p:spPr>
          <a:xfrm>
            <a:off x="6439074" y="3897647"/>
            <a:ext cx="5267460" cy="233251"/>
          </a:xfrm>
          <a:prstGeom prst="roundRect">
            <a:avLst/>
          </a:prstGeom>
          <a:solidFill>
            <a:schemeClr val="accent1">
              <a:alpha val="4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ounded Rectangle 8"/>
          <p:cNvSpPr/>
          <p:nvPr/>
        </p:nvSpPr>
        <p:spPr>
          <a:xfrm>
            <a:off x="0" y="6023735"/>
            <a:ext cx="5267460" cy="233251"/>
          </a:xfrm>
          <a:prstGeom prst="roundRect">
            <a:avLst/>
          </a:prstGeom>
          <a:solidFill>
            <a:schemeClr val="accent1">
              <a:alpha val="4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/>
          <p:cNvSpPr/>
          <p:nvPr/>
        </p:nvSpPr>
        <p:spPr>
          <a:xfrm>
            <a:off x="360608" y="5422721"/>
            <a:ext cx="5267460" cy="233251"/>
          </a:xfrm>
          <a:prstGeom prst="roundRect">
            <a:avLst/>
          </a:prstGeom>
          <a:solidFill>
            <a:schemeClr val="accent4">
              <a:alpha val="4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24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CONCLUSION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106575"/>
              </p:ext>
            </p:extLst>
          </p:nvPr>
        </p:nvGraphicFramePr>
        <p:xfrm>
          <a:off x="677863" y="1403798"/>
          <a:ext cx="10964638" cy="463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2"/>
          <p:cNvSpPr/>
          <p:nvPr/>
        </p:nvSpPr>
        <p:spPr>
          <a:xfrm>
            <a:off x="6140609" y="2343955"/>
            <a:ext cx="283335" cy="643944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Up Arrow 3"/>
          <p:cNvSpPr/>
          <p:nvPr/>
        </p:nvSpPr>
        <p:spPr>
          <a:xfrm>
            <a:off x="9113016" y="2472744"/>
            <a:ext cx="321971" cy="515155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Plus 6"/>
          <p:cNvSpPr/>
          <p:nvPr/>
        </p:nvSpPr>
        <p:spPr>
          <a:xfrm>
            <a:off x="2640169" y="2472744"/>
            <a:ext cx="682580" cy="669701"/>
          </a:xfrm>
          <a:prstGeom prst="mathPlu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24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98" y="914400"/>
            <a:ext cx="9767432" cy="5563673"/>
          </a:xfrm>
        </p:spPr>
        <p:txBody>
          <a:bodyPr>
            <a:normAutofit/>
          </a:bodyPr>
          <a:lstStyle/>
          <a:p>
            <a:r>
              <a:rPr lang="en-IN" sz="2000" dirty="0" smtClean="0"/>
              <a:t>H/o </a:t>
            </a:r>
            <a:r>
              <a:rPr lang="en-IN" sz="2000" dirty="0"/>
              <a:t>headache </a:t>
            </a:r>
            <a:r>
              <a:rPr lang="en-IN" sz="2000" dirty="0" smtClean="0"/>
              <a:t>+ 3 days 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         involving whole cranium dull aching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         not associated with nausea/vomiting/photophobia/blurring of                         vision/congestion of eyes</a:t>
            </a:r>
          </a:p>
          <a:p>
            <a:r>
              <a:rPr lang="en-IN" sz="2000" dirty="0" smtClean="0"/>
              <a:t>No h/o aura</a:t>
            </a:r>
          </a:p>
          <a:p>
            <a:r>
              <a:rPr lang="en-IN" sz="2000" dirty="0" smtClean="0"/>
              <a:t>No h/o altered sensorium</a:t>
            </a:r>
          </a:p>
          <a:p>
            <a:r>
              <a:rPr lang="en-IN" sz="2000" dirty="0" smtClean="0"/>
              <a:t>No h/o fever </a:t>
            </a:r>
          </a:p>
          <a:p>
            <a:r>
              <a:rPr lang="en-IN" sz="2000" dirty="0" smtClean="0"/>
              <a:t>No h/o double vision</a:t>
            </a:r>
          </a:p>
          <a:p>
            <a:r>
              <a:rPr lang="en-IN" sz="2000" dirty="0" smtClean="0"/>
              <a:t>No h/o head trauma </a:t>
            </a:r>
          </a:p>
          <a:p>
            <a:r>
              <a:rPr lang="en-IN" sz="2000" dirty="0" smtClean="0"/>
              <a:t>No h/o involuntary urination/defecation </a:t>
            </a:r>
          </a:p>
          <a:p>
            <a:r>
              <a:rPr lang="en-IN" sz="2000" dirty="0" smtClean="0"/>
              <a:t>No h/o vomiting</a:t>
            </a:r>
          </a:p>
          <a:p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41622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No h/o abnormal behaviour </a:t>
            </a:r>
          </a:p>
          <a:p>
            <a:r>
              <a:rPr lang="en-IN" dirty="0"/>
              <a:t>No h/o memory/speech disturbance</a:t>
            </a:r>
          </a:p>
          <a:p>
            <a:r>
              <a:rPr lang="en-IN" dirty="0"/>
              <a:t>No h/o dog bite</a:t>
            </a:r>
          </a:p>
          <a:p>
            <a:r>
              <a:rPr lang="en-IN" dirty="0"/>
              <a:t>No h/o recent immunization</a:t>
            </a:r>
          </a:p>
          <a:p>
            <a:r>
              <a:rPr lang="en-IN" dirty="0" smtClean="0"/>
              <a:t>No h/o </a:t>
            </a:r>
            <a:r>
              <a:rPr lang="en-IN" dirty="0" err="1" smtClean="0"/>
              <a:t>diarrhea</a:t>
            </a:r>
            <a:endParaRPr lang="en-IN" dirty="0" smtClean="0"/>
          </a:p>
          <a:p>
            <a:r>
              <a:rPr lang="en-IN" dirty="0" smtClean="0"/>
              <a:t>No h/o substance abuse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35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PAST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2251"/>
            <a:ext cx="8596668" cy="3880773"/>
          </a:xfrm>
        </p:spPr>
        <p:txBody>
          <a:bodyPr/>
          <a:lstStyle/>
          <a:p>
            <a:r>
              <a:rPr lang="en-IN" dirty="0" smtClean="0"/>
              <a:t>No  h/o seizure disorder/DM/HTN/asthma/TB/thyroid disorders.</a:t>
            </a:r>
          </a:p>
          <a:p>
            <a:r>
              <a:rPr lang="en-IN" dirty="0" smtClean="0"/>
              <a:t>No h/o drug intake</a:t>
            </a:r>
          </a:p>
          <a:p>
            <a:r>
              <a:rPr lang="en-IN" dirty="0" smtClean="0"/>
              <a:t>No h/o similar episodes in past</a:t>
            </a:r>
          </a:p>
          <a:p>
            <a:r>
              <a:rPr lang="en-IN" dirty="0" smtClean="0"/>
              <a:t>No h/o previous surgery</a:t>
            </a:r>
          </a:p>
          <a:p>
            <a:r>
              <a:rPr lang="en-IN" dirty="0" smtClean="0"/>
              <a:t>No h/o previous blood transfusions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7334" y="448302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Patient was referred from </a:t>
            </a:r>
            <a:r>
              <a:rPr lang="en-IN" dirty="0" err="1" smtClean="0"/>
              <a:t>dindigul</a:t>
            </a:r>
            <a:r>
              <a:rPr lang="en-IN" dirty="0" smtClean="0"/>
              <a:t> GH as simple partial seizure and treated with </a:t>
            </a:r>
            <a:r>
              <a:rPr lang="en-IN" dirty="0" err="1" smtClean="0"/>
              <a:t>inj.phenytoin</a:t>
            </a:r>
            <a:r>
              <a:rPr lang="en-IN" dirty="0" smtClean="0"/>
              <a:t>. </a:t>
            </a:r>
          </a:p>
          <a:p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364687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dirty="0" smtClean="0"/>
              <a:t>TREATMENT HISTORY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31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PERSONAL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8158"/>
            <a:ext cx="8596668" cy="3880773"/>
          </a:xfrm>
        </p:spPr>
        <p:txBody>
          <a:bodyPr/>
          <a:lstStyle/>
          <a:p>
            <a:r>
              <a:rPr lang="en-IN" dirty="0" smtClean="0"/>
              <a:t>Not a smoker </a:t>
            </a:r>
          </a:p>
          <a:p>
            <a:r>
              <a:rPr lang="en-IN" dirty="0" smtClean="0"/>
              <a:t>Not an alcoholic</a:t>
            </a:r>
          </a:p>
          <a:p>
            <a:r>
              <a:rPr lang="en-IN" dirty="0" smtClean="0"/>
              <a:t>No bowel and bladder disturbances</a:t>
            </a:r>
          </a:p>
          <a:p>
            <a:r>
              <a:rPr lang="en-IN" dirty="0" smtClean="0"/>
              <a:t>Veg and non veg diet</a:t>
            </a:r>
          </a:p>
          <a:p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5035" y="3994597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dirty="0" smtClean="0"/>
              <a:t>FAMILY HISTORY</a:t>
            </a:r>
            <a:endParaRPr lang="en-IN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9633" y="4654997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Non consanguineous marriage</a:t>
            </a:r>
          </a:p>
          <a:p>
            <a:r>
              <a:rPr lang="en-IN" dirty="0" smtClean="0"/>
              <a:t>No h/o similar illness in family members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10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GENERAL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Conscious</a:t>
            </a:r>
          </a:p>
          <a:p>
            <a:r>
              <a:rPr lang="en-IN" dirty="0" smtClean="0"/>
              <a:t>Oriented </a:t>
            </a:r>
          </a:p>
          <a:p>
            <a:r>
              <a:rPr lang="en-IN" dirty="0" smtClean="0"/>
              <a:t>Afebrile</a:t>
            </a:r>
          </a:p>
          <a:p>
            <a:r>
              <a:rPr lang="en-IN" dirty="0" smtClean="0"/>
              <a:t>No pallor</a:t>
            </a:r>
          </a:p>
          <a:p>
            <a:r>
              <a:rPr lang="en-IN" dirty="0" smtClean="0"/>
              <a:t>No cyanosis</a:t>
            </a:r>
          </a:p>
          <a:p>
            <a:r>
              <a:rPr lang="en-IN" dirty="0" smtClean="0"/>
              <a:t>No icterus</a:t>
            </a:r>
          </a:p>
          <a:p>
            <a:r>
              <a:rPr lang="en-IN" dirty="0" smtClean="0"/>
              <a:t>No clubbing </a:t>
            </a:r>
          </a:p>
          <a:p>
            <a:r>
              <a:rPr lang="en-IN" dirty="0" smtClean="0"/>
              <a:t>No pedal </a:t>
            </a:r>
            <a:r>
              <a:rPr lang="en-IN" dirty="0" err="1" smtClean="0"/>
              <a:t>edema</a:t>
            </a:r>
            <a:endParaRPr lang="en-IN" dirty="0" smtClean="0"/>
          </a:p>
          <a:p>
            <a:r>
              <a:rPr lang="en-IN" dirty="0" smtClean="0"/>
              <a:t>No generalized lymphadenopathy</a:t>
            </a:r>
          </a:p>
          <a:p>
            <a:r>
              <a:rPr lang="en-IN" dirty="0" smtClean="0"/>
              <a:t>No </a:t>
            </a:r>
            <a:r>
              <a:rPr lang="en-IN" dirty="0" err="1" smtClean="0"/>
              <a:t>neurocutaneous</a:t>
            </a:r>
            <a:r>
              <a:rPr lang="en-IN" dirty="0" smtClean="0"/>
              <a:t> markers</a:t>
            </a:r>
          </a:p>
          <a:p>
            <a:r>
              <a:rPr lang="en-IN" dirty="0" smtClean="0"/>
              <a:t>Drooling of saliva +</a:t>
            </a:r>
          </a:p>
          <a:p>
            <a:r>
              <a:rPr lang="en-IN" dirty="0" smtClean="0"/>
              <a:t>Mask like face +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388" y="0"/>
            <a:ext cx="51435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13140" y="2190828"/>
            <a:ext cx="1768486" cy="4961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76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GENERAL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Kayesher</a:t>
            </a:r>
            <a:r>
              <a:rPr lang="en-IN" dirty="0" smtClean="0"/>
              <a:t> Fleischer ring +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9" t="29995" r="23791" b="55710"/>
          <a:stretch/>
        </p:blipFill>
        <p:spPr>
          <a:xfrm>
            <a:off x="1027137" y="2868629"/>
            <a:ext cx="9610812" cy="353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ANTHROPOMETRY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3766"/>
            <a:ext cx="8596668" cy="3880773"/>
          </a:xfrm>
        </p:spPr>
        <p:txBody>
          <a:bodyPr/>
          <a:lstStyle/>
          <a:p>
            <a:r>
              <a:rPr lang="en-IN" dirty="0" smtClean="0"/>
              <a:t>Height-160cms</a:t>
            </a:r>
          </a:p>
          <a:p>
            <a:r>
              <a:rPr lang="en-IN" dirty="0" smtClean="0"/>
              <a:t>Weight-47kgs</a:t>
            </a:r>
          </a:p>
          <a:p>
            <a:r>
              <a:rPr lang="en-IN" dirty="0" smtClean="0"/>
              <a:t>BMI – 18.3 kg/m2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307" y="261655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dirty="0" smtClean="0"/>
              <a:t>VITALS</a:t>
            </a:r>
            <a:endParaRPr lang="en-IN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307" y="321675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Pulse rate – 84/min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normal in volume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regular rhythm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felt equally in all peripheral accessible vessels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no vessel wall thickening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no radial femoral/</a:t>
            </a:r>
            <a:r>
              <a:rPr lang="en-IN" dirty="0" err="1" smtClean="0"/>
              <a:t>radioradial</a:t>
            </a:r>
            <a:r>
              <a:rPr lang="en-IN" dirty="0" smtClean="0"/>
              <a:t> delay</a:t>
            </a:r>
          </a:p>
          <a:p>
            <a:r>
              <a:rPr lang="en-IN" dirty="0" smtClean="0"/>
              <a:t>Blood pressure – 110/80mmhg in left upper limb in sitting posture</a:t>
            </a:r>
          </a:p>
          <a:p>
            <a:r>
              <a:rPr lang="en-IN" dirty="0" smtClean="0"/>
              <a:t>SpO2 – 98% in room air</a:t>
            </a:r>
          </a:p>
          <a:p>
            <a:r>
              <a:rPr lang="en-IN" dirty="0" smtClean="0"/>
              <a:t>Respiratory rate – 19/min</a:t>
            </a:r>
          </a:p>
        </p:txBody>
      </p:sp>
    </p:spTree>
    <p:extLst>
      <p:ext uri="{BB962C8B-B14F-4D97-AF65-F5344CB8AC3E}">
        <p14:creationId xmlns:p14="http://schemas.microsoft.com/office/powerpoint/2010/main" val="10680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</TotalTime>
  <Words>711</Words>
  <Application>Microsoft Office PowerPoint</Application>
  <PresentationFormat>Widescreen</PresentationFormat>
  <Paragraphs>204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 Light</vt:lpstr>
      <vt:lpstr>Trebuchet MS</vt:lpstr>
      <vt:lpstr>Wingdings</vt:lpstr>
      <vt:lpstr>Wingdings 3</vt:lpstr>
      <vt:lpstr>Facet</vt:lpstr>
      <vt:lpstr>AN INTERESTING CASE OF SEIZURE   </vt:lpstr>
      <vt:lpstr>CHIEF COMPLAINTS</vt:lpstr>
      <vt:lpstr>PowerPoint Presentation</vt:lpstr>
      <vt:lpstr>PowerPoint Presentation</vt:lpstr>
      <vt:lpstr>PAST HISTORY</vt:lpstr>
      <vt:lpstr>PERSONAL HISTORY</vt:lpstr>
      <vt:lpstr>GENERAL EXAMINATION</vt:lpstr>
      <vt:lpstr>GENERAL EXAMINATION</vt:lpstr>
      <vt:lpstr>ANTHROPOMETRY</vt:lpstr>
      <vt:lpstr>SYSTEMIC EXAMINATION CNS</vt:lpstr>
      <vt:lpstr>CNS</vt:lpstr>
      <vt:lpstr>CNS</vt:lpstr>
      <vt:lpstr>CNS</vt:lpstr>
      <vt:lpstr>PROVISIONAL DIAGNOSIS</vt:lpstr>
      <vt:lpstr>INVESTIGATIONS</vt:lpstr>
      <vt:lpstr>INVESTIGATIONS</vt:lpstr>
      <vt:lpstr>INVESTIGATIONS</vt:lpstr>
      <vt:lpstr>INVESTIGATIONS</vt:lpstr>
      <vt:lpstr>PowerPoint Presentation</vt:lpstr>
      <vt:lpstr>NEUROLOGIST OPINION</vt:lpstr>
      <vt:lpstr>NEUROLOGIST OPINION</vt:lpstr>
      <vt:lpstr>OPHTHALMOLOGIST OPINION</vt:lpstr>
      <vt:lpstr>MEDICAL GASTROENTEROLOGIST OPINION</vt:lpstr>
      <vt:lpstr>LEIPZIG SCORING</vt:lpstr>
      <vt:lpstr>CONCLUSION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Robin Richards</dc:creator>
  <cp:lastModifiedBy>Robin Richards</cp:lastModifiedBy>
  <cp:revision>40</cp:revision>
  <dcterms:created xsi:type="dcterms:W3CDTF">2016-07-19T12:39:51Z</dcterms:created>
  <dcterms:modified xsi:type="dcterms:W3CDTF">2016-07-19T19:18:23Z</dcterms:modified>
</cp:coreProperties>
</file>