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1.jpg" ContentType="image/jpg"/>
  <Override PartName="/ppt/notesSlides/notesSlide3.xml" ContentType="application/vnd.openxmlformats-officedocument.presentationml.notesSlide+xml"/>
  <Override PartName="/ppt/media/image26.jpg" ContentType="image/jpg"/>
  <Override PartName="/ppt/media/image27.jpg" ContentType="image/jpg"/>
  <Override PartName="/ppt/media/image28.jpg" ContentType="image/jpg"/>
  <Override PartName="/ppt/media/image29.jpg" ContentType="image/jpg"/>
  <Override PartName="/ppt/media/image30.jpg" ContentType="image/jpg"/>
  <Override PartName="/ppt/media/image32.jpg" ContentType="image/jp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80" r:id="rId1"/>
    <p:sldMasterId id="2147483953" r:id="rId2"/>
  </p:sldMasterIdLst>
  <p:notesMasterIdLst>
    <p:notesMasterId r:id="rId53"/>
  </p:notesMasterIdLst>
  <p:sldIdLst>
    <p:sldId id="256" r:id="rId3"/>
    <p:sldId id="257" r:id="rId4"/>
    <p:sldId id="289" r:id="rId5"/>
    <p:sldId id="291" r:id="rId6"/>
    <p:sldId id="293" r:id="rId7"/>
    <p:sldId id="265" r:id="rId8"/>
    <p:sldId id="267" r:id="rId9"/>
    <p:sldId id="268" r:id="rId10"/>
    <p:sldId id="269" r:id="rId11"/>
    <p:sldId id="270" r:id="rId12"/>
    <p:sldId id="263" r:id="rId13"/>
    <p:sldId id="294" r:id="rId14"/>
    <p:sldId id="274" r:id="rId15"/>
    <p:sldId id="275" r:id="rId16"/>
    <p:sldId id="277" r:id="rId17"/>
    <p:sldId id="296" r:id="rId18"/>
    <p:sldId id="325" r:id="rId19"/>
    <p:sldId id="326" r:id="rId20"/>
    <p:sldId id="327" r:id="rId21"/>
    <p:sldId id="271" r:id="rId22"/>
    <p:sldId id="272" r:id="rId23"/>
    <p:sldId id="273" r:id="rId24"/>
    <p:sldId id="323" r:id="rId25"/>
    <p:sldId id="297" r:id="rId26"/>
    <p:sldId id="295" r:id="rId27"/>
    <p:sldId id="298" r:id="rId28"/>
    <p:sldId id="281" r:id="rId29"/>
    <p:sldId id="299" r:id="rId30"/>
    <p:sldId id="300" r:id="rId31"/>
    <p:sldId id="301" r:id="rId32"/>
    <p:sldId id="304" r:id="rId33"/>
    <p:sldId id="303" r:id="rId34"/>
    <p:sldId id="305" r:id="rId35"/>
    <p:sldId id="306" r:id="rId36"/>
    <p:sldId id="320" r:id="rId37"/>
    <p:sldId id="282" r:id="rId38"/>
    <p:sldId id="308" r:id="rId39"/>
    <p:sldId id="310" r:id="rId40"/>
    <p:sldId id="311" r:id="rId41"/>
    <p:sldId id="312" r:id="rId42"/>
    <p:sldId id="313" r:id="rId43"/>
    <p:sldId id="314" r:id="rId44"/>
    <p:sldId id="315" r:id="rId45"/>
    <p:sldId id="321" r:id="rId46"/>
    <p:sldId id="316" r:id="rId47"/>
    <p:sldId id="317" r:id="rId48"/>
    <p:sldId id="318" r:id="rId49"/>
    <p:sldId id="319" r:id="rId50"/>
    <p:sldId id="328" r:id="rId51"/>
    <p:sldId id="288" r:id="rId52"/>
  </p:sldIdLst>
  <p:sldSz cx="12192000" cy="6858000"/>
  <p:notesSz cx="12192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725" y="5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7B6933C6-DF27-43C4-A56A-E1990874EE7B}" type="datetimeFigureOut">
              <a:rPr lang="en-IN" smtClean="0"/>
              <a:t>02-01-2026</a:t>
            </a:fld>
            <a:endParaRPr lang="en-IN"/>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62E7649D-0921-4233-9822-53619B0D06D1}" type="slidenum">
              <a:rPr lang="en-IN" smtClean="0"/>
              <a:t>‹#›</a:t>
            </a:fld>
            <a:endParaRPr lang="en-IN"/>
          </a:p>
        </p:txBody>
      </p:sp>
    </p:spTree>
    <p:extLst>
      <p:ext uri="{BB962C8B-B14F-4D97-AF65-F5344CB8AC3E}">
        <p14:creationId xmlns:p14="http://schemas.microsoft.com/office/powerpoint/2010/main" val="747865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ea typeface="Calibri" panose="020F0502020204030204" pitchFamily="34" charset="0"/>
                <a:cs typeface="Calibri" panose="020F0502020204030204" pitchFamily="34" charset="0"/>
              </a:rPr>
              <a:t>Thus, immunotherapeutic strategies directed against either the antibody-producing B cells or helper T cells, directly reducing the pathogenic antibodies, or blocking complement-mediated destruction of the </a:t>
            </a:r>
            <a:r>
              <a:rPr lang="en-US" sz="1200" dirty="0" err="1">
                <a:latin typeface="Calibri" panose="020F0502020204030204" pitchFamily="34" charset="0"/>
                <a:ea typeface="Calibri" panose="020F0502020204030204" pitchFamily="34" charset="0"/>
                <a:cs typeface="Calibri" panose="020F0502020204030204" pitchFamily="34" charset="0"/>
              </a:rPr>
              <a:t>AChRs</a:t>
            </a:r>
            <a:r>
              <a:rPr lang="en-US" sz="1200" dirty="0">
                <a:latin typeface="Calibri" panose="020F0502020204030204" pitchFamily="34" charset="0"/>
                <a:ea typeface="Calibri" panose="020F0502020204030204" pitchFamily="34" charset="0"/>
                <a:cs typeface="Calibri" panose="020F0502020204030204" pitchFamily="34" charset="0"/>
              </a:rPr>
              <a:t> are all effective in anti-</a:t>
            </a:r>
            <a:r>
              <a:rPr lang="en-US" sz="1200" dirty="0" err="1">
                <a:latin typeface="Calibri" panose="020F0502020204030204" pitchFamily="34" charset="0"/>
                <a:ea typeface="Calibri" panose="020F0502020204030204" pitchFamily="34" charset="0"/>
                <a:cs typeface="Calibri" panose="020F0502020204030204" pitchFamily="34" charset="0"/>
              </a:rPr>
              <a:t>AChR</a:t>
            </a:r>
            <a:r>
              <a:rPr lang="en-US" sz="1200" dirty="0">
                <a:latin typeface="Calibri" panose="020F0502020204030204" pitchFamily="34" charset="0"/>
                <a:ea typeface="Calibri" panose="020F0502020204030204" pitchFamily="34" charset="0"/>
                <a:cs typeface="Calibri" panose="020F0502020204030204" pitchFamily="34" charset="0"/>
              </a:rPr>
              <a:t>-positive MG. </a:t>
            </a:r>
            <a:endParaRPr lang="en-IN" dirty="0"/>
          </a:p>
        </p:txBody>
      </p:sp>
      <p:sp>
        <p:nvSpPr>
          <p:cNvPr id="4" name="Slide Number Placeholder 3"/>
          <p:cNvSpPr>
            <a:spLocks noGrp="1"/>
          </p:cNvSpPr>
          <p:nvPr>
            <p:ph type="sldNum" sz="quarter" idx="5"/>
          </p:nvPr>
        </p:nvSpPr>
        <p:spPr/>
        <p:txBody>
          <a:bodyPr/>
          <a:lstStyle/>
          <a:p>
            <a:fld id="{62E7649D-0921-4233-9822-53619B0D06D1}" type="slidenum">
              <a:rPr lang="en-IN" smtClean="0"/>
              <a:t>9</a:t>
            </a:fld>
            <a:endParaRPr lang="en-IN"/>
          </a:p>
        </p:txBody>
      </p:sp>
    </p:spTree>
    <p:extLst>
      <p:ext uri="{BB962C8B-B14F-4D97-AF65-F5344CB8AC3E}">
        <p14:creationId xmlns:p14="http://schemas.microsoft.com/office/powerpoint/2010/main" val="3495548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F3C21-4B52-0E85-518D-840F0843F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5C9DF6-3905-6598-3BEA-19FB991D61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077EA2-BDE3-C552-3600-F186577C62E8}"/>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BFFA5DBF-60B3-0176-C9CF-D5FA89D00513}"/>
              </a:ext>
            </a:extLst>
          </p:cNvPr>
          <p:cNvSpPr>
            <a:spLocks noGrp="1"/>
          </p:cNvSpPr>
          <p:nvPr>
            <p:ph type="sldNum" sz="quarter" idx="5"/>
          </p:nvPr>
        </p:nvSpPr>
        <p:spPr/>
        <p:txBody>
          <a:bodyPr/>
          <a:lstStyle/>
          <a:p>
            <a:fld id="{62E7649D-0921-4233-9822-53619B0D06D1}" type="slidenum">
              <a:rPr lang="en-IN" smtClean="0"/>
              <a:t>45</a:t>
            </a:fld>
            <a:endParaRPr lang="en-IN"/>
          </a:p>
        </p:txBody>
      </p:sp>
    </p:spTree>
    <p:extLst>
      <p:ext uri="{BB962C8B-B14F-4D97-AF65-F5344CB8AC3E}">
        <p14:creationId xmlns:p14="http://schemas.microsoft.com/office/powerpoint/2010/main" val="1197235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184F1-BFF1-2559-F373-9A42E14B3D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CF8CF9-260F-AE66-2A77-460E0943CB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4C29ED-F0BE-F178-900E-0642DB217307}"/>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D5F649CD-BCE7-B997-E978-7035B200A8CA}"/>
              </a:ext>
            </a:extLst>
          </p:cNvPr>
          <p:cNvSpPr>
            <a:spLocks noGrp="1"/>
          </p:cNvSpPr>
          <p:nvPr>
            <p:ph type="sldNum" sz="quarter" idx="5"/>
          </p:nvPr>
        </p:nvSpPr>
        <p:spPr/>
        <p:txBody>
          <a:bodyPr/>
          <a:lstStyle/>
          <a:p>
            <a:fld id="{62E7649D-0921-4233-9822-53619B0D06D1}" type="slidenum">
              <a:rPr lang="en-IN" smtClean="0"/>
              <a:t>46</a:t>
            </a:fld>
            <a:endParaRPr lang="en-IN"/>
          </a:p>
        </p:txBody>
      </p:sp>
    </p:spTree>
    <p:extLst>
      <p:ext uri="{BB962C8B-B14F-4D97-AF65-F5344CB8AC3E}">
        <p14:creationId xmlns:p14="http://schemas.microsoft.com/office/powerpoint/2010/main" val="3928360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1FE77-1A30-35D8-BC75-0E3F56534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7D46D-4733-6DA8-7300-D862F07A0F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FF7CD1-738F-E992-2C79-6670FF1A009A}"/>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AE460801-2F42-1170-6725-B345A15B4CCD}"/>
              </a:ext>
            </a:extLst>
          </p:cNvPr>
          <p:cNvSpPr>
            <a:spLocks noGrp="1"/>
          </p:cNvSpPr>
          <p:nvPr>
            <p:ph type="sldNum" sz="quarter" idx="5"/>
          </p:nvPr>
        </p:nvSpPr>
        <p:spPr/>
        <p:txBody>
          <a:bodyPr/>
          <a:lstStyle/>
          <a:p>
            <a:fld id="{62E7649D-0921-4233-9822-53619B0D06D1}" type="slidenum">
              <a:rPr lang="en-IN" smtClean="0"/>
              <a:t>47</a:t>
            </a:fld>
            <a:endParaRPr lang="en-IN"/>
          </a:p>
        </p:txBody>
      </p:sp>
    </p:spTree>
    <p:extLst>
      <p:ext uri="{BB962C8B-B14F-4D97-AF65-F5344CB8AC3E}">
        <p14:creationId xmlns:p14="http://schemas.microsoft.com/office/powerpoint/2010/main" val="4156257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D9DE9-F2B2-0AED-1A07-D5ABFB952A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AA423A-0490-6751-9765-72A16CCC5F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EC04A-85B1-ABC1-B4A8-7D3FC275B9AE}"/>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0E653B8C-84A2-C239-94B7-C6821F3E2583}"/>
              </a:ext>
            </a:extLst>
          </p:cNvPr>
          <p:cNvSpPr>
            <a:spLocks noGrp="1"/>
          </p:cNvSpPr>
          <p:nvPr>
            <p:ph type="sldNum" sz="quarter" idx="5"/>
          </p:nvPr>
        </p:nvSpPr>
        <p:spPr/>
        <p:txBody>
          <a:bodyPr/>
          <a:lstStyle/>
          <a:p>
            <a:fld id="{62E7649D-0921-4233-9822-53619B0D06D1}" type="slidenum">
              <a:rPr lang="en-IN" smtClean="0"/>
              <a:t>48</a:t>
            </a:fld>
            <a:endParaRPr lang="en-IN"/>
          </a:p>
        </p:txBody>
      </p:sp>
    </p:spTree>
    <p:extLst>
      <p:ext uri="{BB962C8B-B14F-4D97-AF65-F5344CB8AC3E}">
        <p14:creationId xmlns:p14="http://schemas.microsoft.com/office/powerpoint/2010/main" val="2986324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cs typeface="Calibri" panose="020F0502020204030204" pitchFamily="34" charset="0"/>
              </a:rPr>
              <a:t>Tregs are critical in suppressing activation of other immune cells that have escaped negative selection in the thymus. Because these other cells have not been deleted by negative selection or suppressed in the periphery, they attack “self” antigens. Deficiency or dysfunction of Tregs contributes to the pathogenesis not only of MG but of many other autoimmune diseases.</a:t>
            </a:r>
          </a:p>
          <a:p>
            <a:endParaRPr lang="en-IN" dirty="0"/>
          </a:p>
        </p:txBody>
      </p:sp>
      <p:sp>
        <p:nvSpPr>
          <p:cNvPr id="4" name="Slide Number Placeholder 3"/>
          <p:cNvSpPr>
            <a:spLocks noGrp="1"/>
          </p:cNvSpPr>
          <p:nvPr>
            <p:ph type="sldNum" sz="quarter" idx="5"/>
          </p:nvPr>
        </p:nvSpPr>
        <p:spPr/>
        <p:txBody>
          <a:bodyPr/>
          <a:lstStyle/>
          <a:p>
            <a:fld id="{62E7649D-0921-4233-9822-53619B0D06D1}" type="slidenum">
              <a:rPr lang="en-IN" smtClean="0"/>
              <a:t>10</a:t>
            </a:fld>
            <a:endParaRPr lang="en-IN"/>
          </a:p>
        </p:txBody>
      </p:sp>
    </p:spTree>
    <p:extLst>
      <p:ext uri="{BB962C8B-B14F-4D97-AF65-F5344CB8AC3E}">
        <p14:creationId xmlns:p14="http://schemas.microsoft.com/office/powerpoint/2010/main" val="3885896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ea typeface="Calibri" panose="020F0502020204030204" pitchFamily="34" charset="0"/>
                <a:cs typeface="Calibri" panose="020F0502020204030204" pitchFamily="34" charset="0"/>
              </a:rPr>
              <a:t>Drugs that inhibit the enzyme acetylcholinesterase allow </a:t>
            </a:r>
            <a:r>
              <a:rPr lang="en-US" sz="1200" dirty="0" err="1">
                <a:latin typeface="Calibri" panose="020F0502020204030204" pitchFamily="34" charset="0"/>
                <a:ea typeface="Calibri" panose="020F0502020204030204" pitchFamily="34" charset="0"/>
                <a:cs typeface="Calibri" panose="020F0502020204030204" pitchFamily="34" charset="0"/>
              </a:rPr>
              <a:t>ACh</a:t>
            </a:r>
            <a:r>
              <a:rPr lang="en-US" sz="1200" dirty="0">
                <a:latin typeface="Calibri" panose="020F0502020204030204" pitchFamily="34" charset="0"/>
                <a:ea typeface="Calibri" panose="020F0502020204030204" pitchFamily="34" charset="0"/>
                <a:cs typeface="Calibri" panose="020F0502020204030204" pitchFamily="34" charset="0"/>
              </a:rPr>
              <a:t> to interact repeatedly with the limited number of </a:t>
            </a:r>
            <a:r>
              <a:rPr lang="en-US" sz="1200" dirty="0" err="1">
                <a:latin typeface="Calibri" panose="020F0502020204030204" pitchFamily="34" charset="0"/>
                <a:ea typeface="Calibri" panose="020F0502020204030204" pitchFamily="34" charset="0"/>
                <a:cs typeface="Calibri" panose="020F0502020204030204" pitchFamily="34" charset="0"/>
              </a:rPr>
              <a:t>AChRs</a:t>
            </a:r>
            <a:r>
              <a:rPr lang="en-US" sz="1200" dirty="0">
                <a:latin typeface="Calibri" panose="020F0502020204030204" pitchFamily="34" charset="0"/>
                <a:ea typeface="Calibri" panose="020F0502020204030204" pitchFamily="34" charset="0"/>
                <a:cs typeface="Calibri" panose="020F0502020204030204" pitchFamily="34" charset="0"/>
              </a:rPr>
              <a:t> in MG, producing improvement in muscle strength</a:t>
            </a:r>
            <a:endParaRPr lang="en-IN" dirty="0"/>
          </a:p>
        </p:txBody>
      </p:sp>
      <p:sp>
        <p:nvSpPr>
          <p:cNvPr id="4" name="Slide Number Placeholder 3"/>
          <p:cNvSpPr>
            <a:spLocks noGrp="1"/>
          </p:cNvSpPr>
          <p:nvPr>
            <p:ph type="sldNum" sz="quarter" idx="5"/>
          </p:nvPr>
        </p:nvSpPr>
        <p:spPr/>
        <p:txBody>
          <a:bodyPr/>
          <a:lstStyle/>
          <a:p>
            <a:fld id="{62E7649D-0921-4233-9822-53619B0D06D1}" type="slidenum">
              <a:rPr lang="en-IN" smtClean="0"/>
              <a:t>16</a:t>
            </a:fld>
            <a:endParaRPr lang="en-IN"/>
          </a:p>
        </p:txBody>
      </p:sp>
    </p:spTree>
    <p:extLst>
      <p:ext uri="{BB962C8B-B14F-4D97-AF65-F5344CB8AC3E}">
        <p14:creationId xmlns:p14="http://schemas.microsoft.com/office/powerpoint/2010/main" val="160330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cs typeface="Calibri" panose="020F0502020204030204" pitchFamily="34" charset="0"/>
              </a:rPr>
              <a:t>Virtually any component of the NMJ may be affected. Alterations in function of the presynaptic nerve terminal, in the various subunits of the </a:t>
            </a:r>
            <a:r>
              <a:rPr lang="en-US" sz="1200" dirty="0" err="1">
                <a:latin typeface="Calibri" panose="020F0502020204030204" pitchFamily="34" charset="0"/>
                <a:ea typeface="Calibri" panose="020F0502020204030204" pitchFamily="34" charset="0"/>
                <a:cs typeface="Calibri" panose="020F0502020204030204" pitchFamily="34" charset="0"/>
              </a:rPr>
              <a:t>AChR</a:t>
            </a:r>
            <a:r>
              <a:rPr lang="en-US" sz="1200" dirty="0">
                <a:latin typeface="Calibri" panose="020F0502020204030204" pitchFamily="34" charset="0"/>
                <a:ea typeface="Calibri" panose="020F0502020204030204" pitchFamily="34" charset="0"/>
                <a:cs typeface="Calibri" panose="020F0502020204030204" pitchFamily="34" charset="0"/>
              </a:rPr>
              <a:t>, acetylcholinesterase, or the other molecules involved in end-plate development or maintenance, have been identified in the different forms of CMS. </a:t>
            </a:r>
          </a:p>
          <a:p>
            <a:endParaRPr lang="en-IN" dirty="0"/>
          </a:p>
        </p:txBody>
      </p:sp>
      <p:sp>
        <p:nvSpPr>
          <p:cNvPr id="4" name="Slide Number Placeholder 3"/>
          <p:cNvSpPr>
            <a:spLocks noGrp="1"/>
          </p:cNvSpPr>
          <p:nvPr>
            <p:ph type="sldNum" sz="quarter" idx="5"/>
          </p:nvPr>
        </p:nvSpPr>
        <p:spPr/>
        <p:txBody>
          <a:bodyPr/>
          <a:lstStyle/>
          <a:p>
            <a:fld id="{62E7649D-0921-4233-9822-53619B0D06D1}" type="slidenum">
              <a:rPr lang="en-IN" smtClean="0"/>
              <a:t>29</a:t>
            </a:fld>
            <a:endParaRPr lang="en-IN"/>
          </a:p>
        </p:txBody>
      </p:sp>
    </p:spTree>
    <p:extLst>
      <p:ext uri="{BB962C8B-B14F-4D97-AF65-F5344CB8AC3E}">
        <p14:creationId xmlns:p14="http://schemas.microsoft.com/office/powerpoint/2010/main" val="1854724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2E7649D-0921-4233-9822-53619B0D06D1}" type="slidenum">
              <a:rPr lang="en-IN" smtClean="0"/>
              <a:t>40</a:t>
            </a:fld>
            <a:endParaRPr lang="en-IN"/>
          </a:p>
        </p:txBody>
      </p:sp>
    </p:spTree>
    <p:extLst>
      <p:ext uri="{BB962C8B-B14F-4D97-AF65-F5344CB8AC3E}">
        <p14:creationId xmlns:p14="http://schemas.microsoft.com/office/powerpoint/2010/main" val="492262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FC16F-09E0-0872-60C6-F984F30D53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ADB315-B339-F411-C880-341EDF3BB0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668A03-CE3D-19C6-A939-0D6B8FD8434D}"/>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087CF226-9A0D-0C1F-F51E-43034AEC74B5}"/>
              </a:ext>
            </a:extLst>
          </p:cNvPr>
          <p:cNvSpPr>
            <a:spLocks noGrp="1"/>
          </p:cNvSpPr>
          <p:nvPr>
            <p:ph type="sldNum" sz="quarter" idx="5"/>
          </p:nvPr>
        </p:nvSpPr>
        <p:spPr/>
        <p:txBody>
          <a:bodyPr/>
          <a:lstStyle/>
          <a:p>
            <a:fld id="{62E7649D-0921-4233-9822-53619B0D06D1}" type="slidenum">
              <a:rPr lang="en-IN" smtClean="0"/>
              <a:t>41</a:t>
            </a:fld>
            <a:endParaRPr lang="en-IN"/>
          </a:p>
        </p:txBody>
      </p:sp>
    </p:spTree>
    <p:extLst>
      <p:ext uri="{BB962C8B-B14F-4D97-AF65-F5344CB8AC3E}">
        <p14:creationId xmlns:p14="http://schemas.microsoft.com/office/powerpoint/2010/main" val="2714830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14039-2EED-C170-FE30-AECF89E6D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D96DDC-BC07-7744-92F7-F66CA5E5A5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7CEBD7-0F25-EBB1-053D-A9A515C35E84}"/>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B1BFD085-4B3E-43ED-80B3-8BF2EF92464C}"/>
              </a:ext>
            </a:extLst>
          </p:cNvPr>
          <p:cNvSpPr>
            <a:spLocks noGrp="1"/>
          </p:cNvSpPr>
          <p:nvPr>
            <p:ph type="sldNum" sz="quarter" idx="5"/>
          </p:nvPr>
        </p:nvSpPr>
        <p:spPr/>
        <p:txBody>
          <a:bodyPr/>
          <a:lstStyle/>
          <a:p>
            <a:fld id="{62E7649D-0921-4233-9822-53619B0D06D1}" type="slidenum">
              <a:rPr lang="en-IN" smtClean="0"/>
              <a:t>42</a:t>
            </a:fld>
            <a:endParaRPr lang="en-IN"/>
          </a:p>
        </p:txBody>
      </p:sp>
    </p:spTree>
    <p:extLst>
      <p:ext uri="{BB962C8B-B14F-4D97-AF65-F5344CB8AC3E}">
        <p14:creationId xmlns:p14="http://schemas.microsoft.com/office/powerpoint/2010/main" val="2801801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F4344-5A9D-8221-242D-B1FC34B5FA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986CE9-56C6-8B62-9C56-AC6B596A8C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58D1A7-2406-5A5D-A4EA-7DDF4CEF07D9}"/>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B30105AE-D976-DE8E-052E-73FB1CBA4978}"/>
              </a:ext>
            </a:extLst>
          </p:cNvPr>
          <p:cNvSpPr>
            <a:spLocks noGrp="1"/>
          </p:cNvSpPr>
          <p:nvPr>
            <p:ph type="sldNum" sz="quarter" idx="5"/>
          </p:nvPr>
        </p:nvSpPr>
        <p:spPr/>
        <p:txBody>
          <a:bodyPr/>
          <a:lstStyle/>
          <a:p>
            <a:fld id="{62E7649D-0921-4233-9822-53619B0D06D1}" type="slidenum">
              <a:rPr lang="en-IN" smtClean="0"/>
              <a:t>43</a:t>
            </a:fld>
            <a:endParaRPr lang="en-IN"/>
          </a:p>
        </p:txBody>
      </p:sp>
    </p:spTree>
    <p:extLst>
      <p:ext uri="{BB962C8B-B14F-4D97-AF65-F5344CB8AC3E}">
        <p14:creationId xmlns:p14="http://schemas.microsoft.com/office/powerpoint/2010/main" val="2135468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C8A30-1FFC-9E27-14A5-FF676E4994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A4C7E-1B85-8009-B588-F763E9F057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8A843B-5C9D-6623-21A5-E93D9A02FA35}"/>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68EC1D40-5687-9A79-1BEA-D41113C12235}"/>
              </a:ext>
            </a:extLst>
          </p:cNvPr>
          <p:cNvSpPr>
            <a:spLocks noGrp="1"/>
          </p:cNvSpPr>
          <p:nvPr>
            <p:ph type="sldNum" sz="quarter" idx="5"/>
          </p:nvPr>
        </p:nvSpPr>
        <p:spPr/>
        <p:txBody>
          <a:bodyPr/>
          <a:lstStyle/>
          <a:p>
            <a:fld id="{62E7649D-0921-4233-9822-53619B0D06D1}" type="slidenum">
              <a:rPr lang="en-IN" smtClean="0"/>
              <a:t>44</a:t>
            </a:fld>
            <a:endParaRPr lang="en-IN"/>
          </a:p>
        </p:txBody>
      </p:sp>
    </p:spTree>
    <p:extLst>
      <p:ext uri="{BB962C8B-B14F-4D97-AF65-F5344CB8AC3E}">
        <p14:creationId xmlns:p14="http://schemas.microsoft.com/office/powerpoint/2010/main" val="3163706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1/2/2026</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827894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1/2/2026</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15789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1/2/2026</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441268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1/2/2026</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60109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1/2/2026</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583220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t>1/2/2026</a:t>
            </a:fld>
            <a:endParaRPr lang="en-US"/>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333835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t>1/2/2026</a:t>
            </a:fld>
            <a:endParaRPr lang="en-US"/>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573275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1/2/2026</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951353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1/2/2026</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852611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228850" y="1037031"/>
            <a:ext cx="7976234" cy="2952115"/>
          </a:xfrm>
          <a:prstGeom prst="rect">
            <a:avLst/>
          </a:prstGeom>
        </p:spPr>
        <p:txBody>
          <a:bodyPr wrap="square" lIns="0" tIns="0" rIns="0" bIns="0">
            <a:spAutoFit/>
          </a:bodyPr>
          <a:lstStyle>
            <a:lvl1pPr>
              <a:defRPr sz="3000" b="0" i="0">
                <a:solidFill>
                  <a:schemeClr val="bg1"/>
                </a:solidFill>
                <a:latin typeface="Times New Roman"/>
                <a:cs typeface="Times New Roman"/>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0972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1/2/2026</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803566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1/2/2026</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551983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1/2/2026</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401985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1/2/2026</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371798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1/2/2026</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98911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1/2/2026</a:t>
            </a:fld>
            <a:endParaRPr lang="en-US"/>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3471842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t>1/2/2026</a:t>
            </a:fld>
            <a:endParaRPr lang="en-US"/>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884851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t>1/2/2026</a:t>
            </a:fld>
            <a:endParaRPr lang="en-US"/>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084302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t>1/2/2026</a:t>
            </a:fld>
            <a:endParaRPr lang="en-US"/>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8756531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1/2/2026</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681881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1/2/2026</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699297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1/2/2026</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36506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1/2/2026</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472188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1/2/2026</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84856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1/2/2026</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0157030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t>1/2/2026</a:t>
            </a:fld>
            <a:endParaRPr lang="en-US"/>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1520375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t>1/2/2026</a:t>
            </a:fld>
            <a:endParaRPr lang="en-US"/>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8650344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1/2/2026</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41302510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1/2/2026</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32205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1/2/2026</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480568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1/2/2026</a:t>
            </a:fld>
            <a:endParaRPr lang="en-US"/>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596012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t>1/2/2026</a:t>
            </a:fld>
            <a:endParaRPr lang="en-US"/>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468315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t>1/2/2026</a:t>
            </a:fld>
            <a:endParaRPr lang="en-US"/>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39565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t>1/2/2026</a:t>
            </a:fld>
            <a:endParaRPr lang="en-US"/>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481955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1/2/2026</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4260626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21" Type="http://schemas.openxmlformats.org/officeDocument/2006/relationships/image" Target="../media/image4.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2.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8BD707-D9CF-40AE-B4C6-C98DA3205C09}" type="datetimeFigureOut">
              <a:rPr lang="en-US" smtClean="0"/>
              <a:t>1/2/2026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6F15528-21DE-4FAA-801E-634DDDAF4B2B}" type="slidenum">
              <a:rPr lang="en-IN" smtClean="0"/>
              <a:t>‹#›</a:t>
            </a:fld>
            <a:endParaRPr lang="en-IN"/>
          </a:p>
        </p:txBody>
      </p:sp>
    </p:spTree>
    <p:extLst>
      <p:ext uri="{BB962C8B-B14F-4D97-AF65-F5344CB8AC3E}">
        <p14:creationId xmlns:p14="http://schemas.microsoft.com/office/powerpoint/2010/main" val="2648865130"/>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8BD707-D9CF-40AE-B4C6-C98DA3205C09}" type="datetimeFigureOut">
              <a:rPr lang="en-US" smtClean="0"/>
              <a:t>1/2/2026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6F15528-21DE-4FAA-801E-634DDDAF4B2B}" type="slidenum">
              <a:rPr lang="en-IN" smtClean="0"/>
              <a:t>‹#›</a:t>
            </a:fld>
            <a:endParaRPr lang="en-IN"/>
          </a:p>
        </p:txBody>
      </p:sp>
    </p:spTree>
    <p:extLst>
      <p:ext uri="{BB962C8B-B14F-4D97-AF65-F5344CB8AC3E}">
        <p14:creationId xmlns:p14="http://schemas.microsoft.com/office/powerpoint/2010/main" val="1143754824"/>
      </p:ext>
    </p:extLst>
  </p:cSld>
  <p:clrMap bg1="dk1" tx1="lt1" bg2="dk2" tx2="lt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 id="214748397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5.xml"/><Relationship Id="rId5" Type="http://schemas.openxmlformats.org/officeDocument/2006/relationships/image" Target="../media/image21.jp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682497" y="685800"/>
            <a:ext cx="8226552" cy="605027"/>
            <a:chOff x="2674620" y="734568"/>
            <a:chExt cx="8226552" cy="605027"/>
          </a:xfrm>
        </p:grpSpPr>
        <p:pic>
          <p:nvPicPr>
            <p:cNvPr id="6" name="object 6"/>
            <p:cNvPicPr/>
            <p:nvPr/>
          </p:nvPicPr>
          <p:blipFill>
            <a:blip r:embed="rId2" cstate="print"/>
            <a:stretch>
              <a:fillRect/>
            </a:stretch>
          </p:blipFill>
          <p:spPr>
            <a:xfrm>
              <a:off x="2674620" y="734568"/>
              <a:ext cx="8226552" cy="605027"/>
            </a:xfrm>
            <a:prstGeom prst="rect">
              <a:avLst/>
            </a:prstGeom>
          </p:spPr>
        </p:pic>
        <p:pic>
          <p:nvPicPr>
            <p:cNvPr id="7" name="object 7"/>
            <p:cNvPicPr/>
            <p:nvPr/>
          </p:nvPicPr>
          <p:blipFill>
            <a:blip r:embed="rId3" cstate="print"/>
            <a:stretch>
              <a:fillRect/>
            </a:stretch>
          </p:blipFill>
          <p:spPr>
            <a:xfrm>
              <a:off x="2686176" y="746379"/>
              <a:ext cx="8156575" cy="534416"/>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457200"/>
            <a:ext cx="11485880" cy="3575979"/>
          </a:xfrm>
          <a:prstGeom prst="rect">
            <a:avLst/>
          </a:prstGeom>
        </p:spPr>
        <p:txBody>
          <a:bodyPr vert="horz" wrap="square" lIns="0" tIns="13335" rIns="0" bIns="0" rtlCol="0">
            <a:spAutoFit/>
          </a:bodyPr>
          <a:lstStyle/>
          <a:p>
            <a:pPr lvl="0" defTabSz="914400" eaLnBrk="0" fontAlgn="base" hangingPunct="0">
              <a:spcBef>
                <a:spcPct val="0"/>
              </a:spcBef>
              <a:spcAft>
                <a:spcPct val="0"/>
              </a:spcAft>
            </a:pPr>
            <a:r>
              <a:rPr lang="en-US" sz="2400" dirty="0">
                <a:latin typeface="Calibri" panose="020F0502020204030204" pitchFamily="34" charset="0"/>
                <a:ea typeface="Calibri" panose="020F0502020204030204" pitchFamily="34" charset="0"/>
                <a:cs typeface="Calibri" panose="020F0502020204030204" pitchFamily="34" charset="0"/>
              </a:rPr>
              <a:t>The primary source of Treg cells is the thymus,  </a:t>
            </a:r>
            <a:r>
              <a:rPr lang="en-US" altLang="en-US" sz="2400" dirty="0">
                <a:latin typeface="Calibri" panose="020F0502020204030204" pitchFamily="34" charset="0"/>
                <a:ea typeface="Calibri" panose="020F0502020204030204" pitchFamily="34" charset="0"/>
                <a:cs typeface="Calibri" panose="020F0502020204030204" pitchFamily="34" charset="0"/>
              </a:rPr>
              <a:t>MG is antibody-mediated but  also </a:t>
            </a:r>
            <a:r>
              <a:rPr lang="en-US" altLang="en-US" sz="2400" b="1" dirty="0">
                <a:latin typeface="Calibri" panose="020F0502020204030204" pitchFamily="34" charset="0"/>
                <a:ea typeface="Calibri" panose="020F0502020204030204" pitchFamily="34" charset="0"/>
                <a:cs typeface="Calibri" panose="020F0502020204030204" pitchFamily="34" charset="0"/>
              </a:rPr>
              <a:t>T-cell dependent</a:t>
            </a:r>
            <a:endParaRPr lang="en-US" altLang="en-US" sz="2400" dirty="0">
              <a:latin typeface="Calibri" panose="020F0502020204030204" pitchFamily="34" charset="0"/>
              <a:ea typeface="Calibri" panose="020F0502020204030204" pitchFamily="34" charset="0"/>
              <a:cs typeface="Calibri" panose="020F0502020204030204" pitchFamily="34" charset="0"/>
            </a:endParaRPr>
          </a:p>
          <a:p>
            <a:pPr lvl="0" defTabSz="914400" eaLnBrk="0" fontAlgn="base" hangingPunct="0">
              <a:spcBef>
                <a:spcPct val="0"/>
              </a:spcBef>
              <a:spcAft>
                <a:spcPct val="0"/>
              </a:spcAft>
              <a:buFontTx/>
              <a:buChar char="•"/>
            </a:pPr>
            <a:r>
              <a:rPr lang="en-US" altLang="en-US" sz="2400" b="1" dirty="0">
                <a:latin typeface="Calibri" panose="020F0502020204030204" pitchFamily="34" charset="0"/>
                <a:ea typeface="Calibri" panose="020F0502020204030204" pitchFamily="34" charset="0"/>
                <a:cs typeface="Calibri" panose="020F0502020204030204" pitchFamily="34" charset="0"/>
              </a:rPr>
              <a:t>Thymic abnormalities (~75% in </a:t>
            </a:r>
            <a:r>
              <a:rPr lang="en-US" altLang="en-US" sz="2400" b="1" dirty="0" err="1">
                <a:latin typeface="Calibri" panose="020F0502020204030204" pitchFamily="34" charset="0"/>
                <a:ea typeface="Calibri" panose="020F0502020204030204" pitchFamily="34" charset="0"/>
                <a:cs typeface="Calibri" panose="020F0502020204030204" pitchFamily="34" charset="0"/>
              </a:rPr>
              <a:t>AChR</a:t>
            </a:r>
            <a:r>
              <a:rPr lang="en-US" altLang="en-US" sz="2400" b="1" dirty="0">
                <a:latin typeface="Calibri" panose="020F0502020204030204" pitchFamily="34" charset="0"/>
                <a:ea typeface="Calibri" panose="020F0502020204030204" pitchFamily="34" charset="0"/>
                <a:cs typeface="Calibri" panose="020F0502020204030204" pitchFamily="34" charset="0"/>
              </a:rPr>
              <a:t>-positive MG):</a:t>
            </a:r>
            <a:endParaRPr lang="en-US" altLang="en-US" sz="2400" dirty="0">
              <a:latin typeface="Calibri" panose="020F0502020204030204" pitchFamily="34" charset="0"/>
              <a:ea typeface="Calibri" panose="020F0502020204030204" pitchFamily="34" charset="0"/>
              <a:cs typeface="Calibri" panose="020F0502020204030204" pitchFamily="34" charset="0"/>
            </a:endParaRPr>
          </a:p>
          <a:p>
            <a:pPr lvl="0" defTabSz="914400" eaLnBrk="0" fontAlgn="base" hangingPunct="0">
              <a:spcBef>
                <a:spcPct val="0"/>
              </a:spcBef>
              <a:spcAft>
                <a:spcPct val="0"/>
              </a:spcAft>
              <a:buFontTx/>
              <a:buChar char="•"/>
            </a:pPr>
            <a:r>
              <a:rPr lang="en-US" altLang="en-US" sz="2400" b="1" dirty="0">
                <a:latin typeface="Calibri" panose="020F0502020204030204" pitchFamily="34" charset="0"/>
                <a:ea typeface="Calibri" panose="020F0502020204030204" pitchFamily="34" charset="0"/>
                <a:cs typeface="Calibri" panose="020F0502020204030204" pitchFamily="34" charset="0"/>
              </a:rPr>
              <a:t>Hyperplasia (~65%)</a:t>
            </a:r>
            <a:r>
              <a:rPr lang="en-US" altLang="en-US" sz="2400" dirty="0">
                <a:latin typeface="Calibri" panose="020F0502020204030204" pitchFamily="34" charset="0"/>
                <a:ea typeface="Calibri" panose="020F0502020204030204" pitchFamily="34" charset="0"/>
                <a:cs typeface="Calibri" panose="020F0502020204030204" pitchFamily="34" charset="0"/>
              </a:rPr>
              <a:t> with germinal centers</a:t>
            </a:r>
          </a:p>
          <a:p>
            <a:pPr lvl="0" defTabSz="914400" eaLnBrk="0" fontAlgn="base" hangingPunct="0">
              <a:spcBef>
                <a:spcPct val="0"/>
              </a:spcBef>
              <a:spcAft>
                <a:spcPct val="0"/>
              </a:spcAft>
              <a:buFontTx/>
              <a:buChar char="•"/>
            </a:pPr>
            <a:r>
              <a:rPr lang="en-US" altLang="en-US" sz="2400" b="1" dirty="0">
                <a:latin typeface="Calibri" panose="020F0502020204030204" pitchFamily="34" charset="0"/>
                <a:ea typeface="Calibri" panose="020F0502020204030204" pitchFamily="34" charset="0"/>
                <a:cs typeface="Calibri" panose="020F0502020204030204" pitchFamily="34" charset="0"/>
              </a:rPr>
              <a:t>Thymoma (~10%)</a:t>
            </a:r>
            <a:endParaRPr lang="en-US" altLang="en-US" sz="2400" dirty="0">
              <a:latin typeface="Calibri" panose="020F0502020204030204" pitchFamily="34" charset="0"/>
              <a:ea typeface="Calibri" panose="020F0502020204030204" pitchFamily="34" charset="0"/>
              <a:cs typeface="Calibri" panose="020F0502020204030204" pitchFamily="34" charset="0"/>
            </a:endParaRPr>
          </a:p>
          <a:p>
            <a:pPr lvl="0" defTabSz="914400" eaLnBrk="0" fontAlgn="base" hangingPunct="0">
              <a:spcBef>
                <a:spcPct val="0"/>
              </a:spcBef>
              <a:spcAft>
                <a:spcPct val="0"/>
              </a:spcAft>
              <a:buFontTx/>
              <a:buChar char="•"/>
            </a:pPr>
            <a:r>
              <a:rPr lang="en-US" altLang="en-US" sz="2400" b="1" dirty="0">
                <a:latin typeface="Calibri" panose="020F0502020204030204" pitchFamily="34" charset="0"/>
                <a:ea typeface="Calibri" panose="020F0502020204030204" pitchFamily="34" charset="0"/>
                <a:cs typeface="Calibri" panose="020F0502020204030204" pitchFamily="34" charset="0"/>
              </a:rPr>
              <a:t>Myoid cells</a:t>
            </a:r>
            <a:r>
              <a:rPr lang="en-US" altLang="en-US" sz="2400" dirty="0">
                <a:latin typeface="Calibri" panose="020F0502020204030204" pitchFamily="34" charset="0"/>
                <a:ea typeface="Calibri" panose="020F0502020204030204" pitchFamily="34" charset="0"/>
                <a:cs typeface="Calibri" panose="020F0502020204030204" pitchFamily="34" charset="0"/>
              </a:rPr>
              <a:t> in thymus </a:t>
            </a:r>
          </a:p>
          <a:p>
            <a:pPr marL="1212850" indent="-285750" algn="just">
              <a:lnSpc>
                <a:spcPct val="100000"/>
              </a:lnSpc>
              <a:spcBef>
                <a:spcPts val="770"/>
              </a:spcBef>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Bear </a:t>
            </a:r>
            <a:r>
              <a:rPr lang="en-US" sz="2400" dirty="0" err="1">
                <a:latin typeface="Calibri" panose="020F0502020204030204" pitchFamily="34" charset="0"/>
                <a:ea typeface="Calibri" panose="020F0502020204030204" pitchFamily="34" charset="0"/>
                <a:cs typeface="Calibri" panose="020F0502020204030204" pitchFamily="34" charset="0"/>
              </a:rPr>
              <a:t>AChRs</a:t>
            </a:r>
            <a:r>
              <a:rPr lang="en-US" sz="2400" dirty="0">
                <a:latin typeface="Calibri" panose="020F0502020204030204" pitchFamily="34" charset="0"/>
                <a:ea typeface="Calibri" panose="020F0502020204030204" pitchFamily="34" charset="0"/>
                <a:cs typeface="Calibri" panose="020F0502020204030204" pitchFamily="34" charset="0"/>
              </a:rPr>
              <a:t> on their surface. May  serve  as  a  source  of  autoantigen  and  trigger  the autoimmune reaction within the thymus gland.</a:t>
            </a:r>
            <a:endParaRPr lang="en-US" sz="3200" dirty="0">
              <a:latin typeface="Times New Roman"/>
              <a:cs typeface="Times New Roman"/>
            </a:endParaRPr>
          </a:p>
          <a:p>
            <a:pPr marL="461009" marR="5715" indent="-384810" algn="just">
              <a:lnSpc>
                <a:spcPct val="100000"/>
              </a:lnSpc>
              <a:spcBef>
                <a:spcPts val="105"/>
              </a:spcBef>
              <a:buClr>
                <a:srgbClr val="FF388B"/>
              </a:buClr>
              <a:buSzPct val="79687"/>
              <a:buFont typeface="Wingdings"/>
              <a:buChar char=""/>
              <a:tabLst>
                <a:tab pos="461009" algn="l"/>
                <a:tab pos="554990" algn="l"/>
              </a:tabLst>
            </a:pPr>
            <a:endParaRPr sz="3200" dirty="0">
              <a:latin typeface="Times New Roman"/>
              <a:cs typeface="Times New Roman"/>
            </a:endParaRPr>
          </a:p>
        </p:txBody>
      </p:sp>
    </p:spTree>
    <p:extLst>
      <p:ext uri="{BB962C8B-B14F-4D97-AF65-F5344CB8AC3E}">
        <p14:creationId xmlns:p14="http://schemas.microsoft.com/office/powerpoint/2010/main" val="321495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110228" y="283463"/>
            <a:ext cx="3499485" cy="471170"/>
            <a:chOff x="4110228" y="283463"/>
            <a:chExt cx="3499485" cy="471170"/>
          </a:xfrm>
        </p:grpSpPr>
        <p:pic>
          <p:nvPicPr>
            <p:cNvPr id="3" name="object 3"/>
            <p:cNvPicPr/>
            <p:nvPr/>
          </p:nvPicPr>
          <p:blipFill>
            <a:blip r:embed="rId2" cstate="print"/>
            <a:stretch>
              <a:fillRect/>
            </a:stretch>
          </p:blipFill>
          <p:spPr>
            <a:xfrm>
              <a:off x="4110228" y="283463"/>
              <a:ext cx="3499104" cy="470916"/>
            </a:xfrm>
            <a:prstGeom prst="rect">
              <a:avLst/>
            </a:prstGeom>
          </p:spPr>
        </p:pic>
        <p:pic>
          <p:nvPicPr>
            <p:cNvPr id="4" name="object 4"/>
            <p:cNvPicPr/>
            <p:nvPr/>
          </p:nvPicPr>
          <p:blipFill>
            <a:blip r:embed="rId3" cstate="print"/>
            <a:stretch>
              <a:fillRect/>
            </a:stretch>
          </p:blipFill>
          <p:spPr>
            <a:xfrm>
              <a:off x="4141089" y="321817"/>
              <a:ext cx="3456178" cy="428116"/>
            </a:xfrm>
            <a:prstGeom prst="rect">
              <a:avLst/>
            </a:prstGeom>
          </p:spPr>
        </p:pic>
      </p:grpSp>
      <p:sp>
        <p:nvSpPr>
          <p:cNvPr id="5" name="object 5"/>
          <p:cNvSpPr txBox="1"/>
          <p:nvPr/>
        </p:nvSpPr>
        <p:spPr>
          <a:xfrm>
            <a:off x="834948" y="1118361"/>
            <a:ext cx="10729595" cy="3608680"/>
          </a:xfrm>
          <a:prstGeom prst="rect">
            <a:avLst/>
          </a:prstGeom>
        </p:spPr>
        <p:txBody>
          <a:bodyPr vert="horz" wrap="square" lIns="0" tIns="12700" rIns="0" bIns="0" rtlCol="0">
            <a:spAutoFit/>
          </a:bodyPr>
          <a:lstStyle/>
          <a:p>
            <a:pPr marL="396240" indent="-383540">
              <a:lnSpc>
                <a:spcPct val="100000"/>
              </a:lnSpc>
              <a:spcBef>
                <a:spcPts val="100"/>
              </a:spcBef>
              <a:buClr>
                <a:srgbClr val="FF388B"/>
              </a:buClr>
              <a:buSzPct val="80303"/>
              <a:buFont typeface="Wingdings"/>
              <a:buChar char=""/>
              <a:tabLst>
                <a:tab pos="396240" algn="l"/>
              </a:tabLst>
            </a:pPr>
            <a:r>
              <a:rPr lang="en-US" sz="3200" dirty="0">
                <a:latin typeface="Calibri" panose="020F0502020204030204" pitchFamily="34" charset="0"/>
                <a:ea typeface="Calibri" panose="020F0502020204030204" pitchFamily="34" charset="0"/>
                <a:cs typeface="Calibri" panose="020F0502020204030204" pitchFamily="34" charset="0"/>
              </a:rPr>
              <a:t>MG has an incidence ranging from 6.3 to 29 per million and a prevalence ranging from 100 to 361 </a:t>
            </a:r>
            <a:r>
              <a:rPr lang="en-US" sz="4000" dirty="0">
                <a:latin typeface="Calibri" panose="020F0502020204030204" pitchFamily="34" charset="0"/>
                <a:ea typeface="Calibri" panose="020F0502020204030204" pitchFamily="34" charset="0"/>
                <a:cs typeface="Calibri" panose="020F0502020204030204" pitchFamily="34" charset="0"/>
              </a:rPr>
              <a:t>per</a:t>
            </a:r>
            <a:r>
              <a:rPr lang="en-US" sz="3200" dirty="0">
                <a:latin typeface="Calibri" panose="020F0502020204030204" pitchFamily="34" charset="0"/>
                <a:ea typeface="Calibri" panose="020F0502020204030204" pitchFamily="34" charset="0"/>
                <a:cs typeface="Calibri" panose="020F0502020204030204" pitchFamily="34" charset="0"/>
              </a:rPr>
              <a:t> million.</a:t>
            </a:r>
          </a:p>
          <a:p>
            <a:pPr marL="396240" indent="-383540">
              <a:lnSpc>
                <a:spcPct val="100000"/>
              </a:lnSpc>
              <a:spcBef>
                <a:spcPts val="100"/>
              </a:spcBef>
              <a:buClr>
                <a:srgbClr val="FF388B"/>
              </a:buClr>
              <a:buSzPct val="80303"/>
              <a:buFont typeface="Wingdings"/>
              <a:buChar char=""/>
              <a:tabLst>
                <a:tab pos="396240" algn="l"/>
              </a:tabLst>
            </a:pPr>
            <a:r>
              <a:rPr lang="en-US" sz="3200" dirty="0">
                <a:latin typeface="Calibri" panose="020F0502020204030204" pitchFamily="34" charset="0"/>
                <a:ea typeface="Calibri" panose="020F0502020204030204" pitchFamily="34" charset="0"/>
                <a:cs typeface="Calibri" panose="020F0502020204030204" pitchFamily="34" charset="0"/>
              </a:rPr>
              <a:t> It affects individuals in all age groups, but peak incidence occurs in women in their twenties and thirties and in men in their fifties and sixties.</a:t>
            </a:r>
          </a:p>
          <a:p>
            <a:pPr marL="396240" indent="-383540">
              <a:lnSpc>
                <a:spcPct val="100000"/>
              </a:lnSpc>
              <a:spcBef>
                <a:spcPts val="100"/>
              </a:spcBef>
              <a:buClr>
                <a:srgbClr val="FF388B"/>
              </a:buClr>
              <a:buSzPct val="80303"/>
              <a:buFont typeface="Wingdings"/>
              <a:buChar char=""/>
              <a:tabLst>
                <a:tab pos="396240" algn="l"/>
              </a:tabLst>
            </a:pPr>
            <a:r>
              <a:rPr lang="en-US" sz="3200" dirty="0">
                <a:latin typeface="Calibri" panose="020F0502020204030204" pitchFamily="34" charset="0"/>
                <a:ea typeface="Calibri" panose="020F0502020204030204" pitchFamily="34" charset="0"/>
                <a:cs typeface="Calibri" panose="020F0502020204030204" pitchFamily="34" charset="0"/>
              </a:rPr>
              <a:t> Overall, women are affected more frequently than men, in a ratio of ~3:2</a:t>
            </a:r>
            <a:r>
              <a:rPr lang="en-US" sz="3200" dirty="0"/>
              <a:t>. </a:t>
            </a:r>
            <a:endParaRPr sz="4800" dirty="0">
              <a:latin typeface="Arial MT"/>
              <a:cs typeface="Arial M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83E0A-34FF-102B-CFD4-48C2A8EFDAAD}"/>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140E66D2-00A5-6403-89EC-2D7D8EF54D62}"/>
              </a:ext>
            </a:extLst>
          </p:cNvPr>
          <p:cNvSpPr txBox="1"/>
          <p:nvPr/>
        </p:nvSpPr>
        <p:spPr>
          <a:xfrm>
            <a:off x="834948" y="1118361"/>
            <a:ext cx="10729595" cy="5234766"/>
          </a:xfrm>
          <a:prstGeom prst="rect">
            <a:avLst/>
          </a:prstGeom>
        </p:spPr>
        <p:txBody>
          <a:bodyPr vert="horz" wrap="square" lIns="0" tIns="12700" rIns="0" bIns="0" rtlCol="0">
            <a:spAutoFit/>
          </a:bodyPr>
          <a:lstStyle/>
          <a:p>
            <a:pPr marL="396240" indent="-383540">
              <a:lnSpc>
                <a:spcPct val="100000"/>
              </a:lnSpc>
              <a:spcBef>
                <a:spcPts val="100"/>
              </a:spcBef>
              <a:buClr>
                <a:srgbClr val="FF388B"/>
              </a:buClr>
              <a:buSzPct val="80303"/>
              <a:buFont typeface="Wingdings"/>
              <a:buChar char=""/>
              <a:tabLst>
                <a:tab pos="396240" algn="l"/>
              </a:tabLst>
            </a:pPr>
            <a:r>
              <a:rPr lang="en-US" sz="2800" dirty="0"/>
              <a:t>Cardinal features are </a:t>
            </a:r>
            <a:r>
              <a:rPr lang="en-US" sz="2800" i="1" dirty="0"/>
              <a:t>weakness </a:t>
            </a:r>
            <a:r>
              <a:rPr lang="en-US" sz="2800" dirty="0"/>
              <a:t>and </a:t>
            </a:r>
            <a:r>
              <a:rPr lang="en-US" sz="2800" i="1" dirty="0"/>
              <a:t>fatigability </a:t>
            </a:r>
            <a:r>
              <a:rPr lang="en-US" sz="2800" dirty="0"/>
              <a:t>of muscles. </a:t>
            </a:r>
          </a:p>
          <a:p>
            <a:pPr marL="396240" indent="-383540">
              <a:lnSpc>
                <a:spcPct val="100000"/>
              </a:lnSpc>
              <a:spcBef>
                <a:spcPts val="100"/>
              </a:spcBef>
              <a:buClr>
                <a:srgbClr val="FF388B"/>
              </a:buClr>
              <a:buSzPct val="80303"/>
              <a:buFont typeface="Wingdings"/>
              <a:buChar char=""/>
              <a:tabLst>
                <a:tab pos="396240" algn="l"/>
              </a:tabLst>
            </a:pPr>
            <a:r>
              <a:rPr lang="en-US" sz="2800" dirty="0"/>
              <a:t>Myasthenic weakness often </a:t>
            </a:r>
            <a:r>
              <a:rPr lang="en-US" sz="2800" b="1" i="1" dirty="0">
                <a:solidFill>
                  <a:schemeClr val="bg1"/>
                </a:solidFill>
              </a:rPr>
              <a:t>worsens during repeated use (fatigue) </a:t>
            </a:r>
            <a:r>
              <a:rPr lang="en-US" sz="2800" dirty="0"/>
              <a:t>and/or late in the day and may </a:t>
            </a:r>
            <a:r>
              <a:rPr lang="en-US" sz="2800" b="1" i="1" dirty="0">
                <a:solidFill>
                  <a:schemeClr val="bg1"/>
                </a:solidFill>
              </a:rPr>
              <a:t>improve following rest or sleep. </a:t>
            </a:r>
          </a:p>
          <a:p>
            <a:pPr marL="396240" indent="-383540">
              <a:lnSpc>
                <a:spcPct val="100000"/>
              </a:lnSpc>
              <a:spcBef>
                <a:spcPts val="100"/>
              </a:spcBef>
              <a:buClr>
                <a:srgbClr val="FF388B"/>
              </a:buClr>
              <a:buSzPct val="80303"/>
              <a:buFont typeface="Wingdings"/>
              <a:buChar char=""/>
              <a:tabLst>
                <a:tab pos="396240" algn="l"/>
              </a:tabLst>
            </a:pPr>
            <a:r>
              <a:rPr lang="en-US" sz="2800" dirty="0"/>
              <a:t>Exacerbations and remissions may occur, particularly during the first 1–3 years after disease onset. </a:t>
            </a:r>
          </a:p>
          <a:p>
            <a:pPr marL="396240" indent="-383540">
              <a:lnSpc>
                <a:spcPct val="100000"/>
              </a:lnSpc>
              <a:spcBef>
                <a:spcPts val="100"/>
              </a:spcBef>
              <a:buClr>
                <a:srgbClr val="FF388B"/>
              </a:buClr>
              <a:buSzPct val="80303"/>
              <a:buFont typeface="Wingdings"/>
              <a:buChar char=""/>
              <a:tabLst>
                <a:tab pos="396240" algn="l"/>
              </a:tabLst>
            </a:pPr>
            <a:r>
              <a:rPr lang="en-US" sz="2800" dirty="0"/>
              <a:t>In ~85% of patients, myasthenic weakness becomes generalized, affecting facial, bulbar, axial, or limb muscles in addition to ocular muscles.</a:t>
            </a:r>
          </a:p>
          <a:p>
            <a:pPr marL="396240" indent="-383540">
              <a:lnSpc>
                <a:spcPct val="100000"/>
              </a:lnSpc>
              <a:spcBef>
                <a:spcPts val="100"/>
              </a:spcBef>
              <a:buClr>
                <a:srgbClr val="FF388B"/>
              </a:buClr>
              <a:buSzPct val="80303"/>
              <a:buFont typeface="Wingdings"/>
              <a:buChar char=""/>
              <a:tabLst>
                <a:tab pos="396240" algn="l"/>
              </a:tabLst>
            </a:pPr>
            <a:r>
              <a:rPr lang="en-US" sz="2800" dirty="0"/>
              <a:t> If weakness remains restricted to ocular muscles for 3 years, future generalization is unlikely, and these patients are said to have </a:t>
            </a:r>
            <a:r>
              <a:rPr lang="en-US" sz="2800" i="1" dirty="0"/>
              <a:t>ocular MG</a:t>
            </a:r>
            <a:r>
              <a:rPr lang="en-US" sz="2800" dirty="0"/>
              <a:t>. </a:t>
            </a:r>
          </a:p>
        </p:txBody>
      </p:sp>
      <p:sp>
        <p:nvSpPr>
          <p:cNvPr id="6" name="object 5">
            <a:extLst>
              <a:ext uri="{FF2B5EF4-FFF2-40B4-BE49-F238E27FC236}">
                <a16:creationId xmlns:a16="http://schemas.microsoft.com/office/drawing/2014/main" id="{F09E8B00-CF83-50E7-366E-181056742AB4}"/>
              </a:ext>
            </a:extLst>
          </p:cNvPr>
          <p:cNvSpPr txBox="1"/>
          <p:nvPr/>
        </p:nvSpPr>
        <p:spPr>
          <a:xfrm>
            <a:off x="3124200" y="304800"/>
            <a:ext cx="5791199" cy="689932"/>
          </a:xfrm>
          <a:prstGeom prst="rect">
            <a:avLst/>
          </a:prstGeom>
        </p:spPr>
        <p:txBody>
          <a:bodyPr vert="horz" wrap="square" lIns="0" tIns="12700" rIns="0" bIns="0" rtlCol="0">
            <a:spAutoFit/>
          </a:bodyPr>
          <a:lstStyle/>
          <a:p>
            <a:pPr marL="12700">
              <a:lnSpc>
                <a:spcPct val="100000"/>
              </a:lnSpc>
              <a:spcBef>
                <a:spcPts val="100"/>
              </a:spcBef>
              <a:buClr>
                <a:srgbClr val="FF388B"/>
              </a:buClr>
              <a:buSzPct val="80303"/>
              <a:tabLst>
                <a:tab pos="396240" algn="l"/>
              </a:tabLst>
            </a:pPr>
            <a:r>
              <a:rPr lang="en-US" sz="4400" b="1" dirty="0">
                <a:solidFill>
                  <a:srgbClr val="FFC000"/>
                </a:solidFill>
              </a:rPr>
              <a:t>CLINICAL FEATURES</a:t>
            </a:r>
          </a:p>
        </p:txBody>
      </p:sp>
    </p:spTree>
    <p:extLst>
      <p:ext uri="{BB962C8B-B14F-4D97-AF65-F5344CB8AC3E}">
        <p14:creationId xmlns:p14="http://schemas.microsoft.com/office/powerpoint/2010/main" val="2928337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928871" y="181355"/>
            <a:ext cx="3281679" cy="358140"/>
            <a:chOff x="3928871" y="181355"/>
            <a:chExt cx="3281679" cy="358140"/>
          </a:xfrm>
        </p:grpSpPr>
        <p:pic>
          <p:nvPicPr>
            <p:cNvPr id="3" name="object 3"/>
            <p:cNvPicPr/>
            <p:nvPr/>
          </p:nvPicPr>
          <p:blipFill>
            <a:blip r:embed="rId2" cstate="print"/>
            <a:stretch>
              <a:fillRect/>
            </a:stretch>
          </p:blipFill>
          <p:spPr>
            <a:xfrm>
              <a:off x="3928871" y="181355"/>
              <a:ext cx="3281172" cy="358140"/>
            </a:xfrm>
            <a:prstGeom prst="rect">
              <a:avLst/>
            </a:prstGeom>
          </p:spPr>
        </p:pic>
        <p:pic>
          <p:nvPicPr>
            <p:cNvPr id="4" name="object 4"/>
            <p:cNvPicPr/>
            <p:nvPr/>
          </p:nvPicPr>
          <p:blipFill>
            <a:blip r:embed="rId3" cstate="print"/>
            <a:stretch>
              <a:fillRect/>
            </a:stretch>
          </p:blipFill>
          <p:spPr>
            <a:xfrm>
              <a:off x="3955033" y="212978"/>
              <a:ext cx="3244341" cy="322834"/>
            </a:xfrm>
            <a:prstGeom prst="rect">
              <a:avLst/>
            </a:prstGeom>
          </p:spPr>
        </p:pic>
      </p:grpSp>
      <p:sp>
        <p:nvSpPr>
          <p:cNvPr id="5" name="object 5"/>
          <p:cNvSpPr txBox="1"/>
          <p:nvPr/>
        </p:nvSpPr>
        <p:spPr>
          <a:xfrm>
            <a:off x="834034" y="598678"/>
            <a:ext cx="10864215" cy="3456074"/>
          </a:xfrm>
          <a:prstGeom prst="rect">
            <a:avLst/>
          </a:prstGeom>
        </p:spPr>
        <p:txBody>
          <a:bodyPr vert="horz" wrap="square" lIns="0" tIns="69850" rIns="0" bIns="0" rtlCol="0">
            <a:spAutoFit/>
          </a:bodyPr>
          <a:lstStyle/>
          <a:p>
            <a:pPr marL="12700" marR="5080">
              <a:lnSpc>
                <a:spcPts val="3560"/>
              </a:lnSpc>
              <a:spcBef>
                <a:spcPts val="550"/>
              </a:spcBef>
            </a:pPr>
            <a:r>
              <a:rPr sz="3300" dirty="0">
                <a:solidFill>
                  <a:srgbClr val="FFFFFF"/>
                </a:solidFill>
                <a:latin typeface="Calibri" panose="020F0502020204030204" pitchFamily="34" charset="0"/>
                <a:ea typeface="Calibri" panose="020F0502020204030204" pitchFamily="34" charset="0"/>
                <a:cs typeface="Calibri" panose="020F0502020204030204" pitchFamily="34" charset="0"/>
              </a:rPr>
              <a:t>In</a:t>
            </a:r>
            <a:r>
              <a:rPr sz="3300" spc="22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300" dirty="0">
                <a:solidFill>
                  <a:srgbClr val="FFFFFF"/>
                </a:solidFill>
                <a:latin typeface="Calibri" panose="020F0502020204030204" pitchFamily="34" charset="0"/>
                <a:ea typeface="Calibri" panose="020F0502020204030204" pitchFamily="34" charset="0"/>
                <a:cs typeface="Calibri" panose="020F0502020204030204" pitchFamily="34" charset="0"/>
              </a:rPr>
              <a:t>more</a:t>
            </a:r>
            <a:r>
              <a:rPr sz="3300" spc="21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300" dirty="0">
                <a:solidFill>
                  <a:srgbClr val="FFFFFF"/>
                </a:solidFill>
                <a:latin typeface="Calibri" panose="020F0502020204030204" pitchFamily="34" charset="0"/>
                <a:ea typeface="Calibri" panose="020F0502020204030204" pitchFamily="34" charset="0"/>
                <a:cs typeface="Calibri" panose="020F0502020204030204" pitchFamily="34" charset="0"/>
              </a:rPr>
              <a:t>than</a:t>
            </a:r>
            <a:r>
              <a:rPr sz="3300" spc="229"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300" dirty="0">
                <a:solidFill>
                  <a:srgbClr val="FFFFFF"/>
                </a:solidFill>
                <a:latin typeface="Calibri" panose="020F0502020204030204" pitchFamily="34" charset="0"/>
                <a:ea typeface="Calibri" panose="020F0502020204030204" pitchFamily="34" charset="0"/>
                <a:cs typeface="Calibri" panose="020F0502020204030204" pitchFamily="34" charset="0"/>
              </a:rPr>
              <a:t>half</a:t>
            </a:r>
            <a:r>
              <a:rPr sz="3300" spc="21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300" dirty="0">
                <a:solidFill>
                  <a:srgbClr val="FFFFFF"/>
                </a:solidFill>
                <a:latin typeface="Calibri" panose="020F0502020204030204" pitchFamily="34" charset="0"/>
                <a:ea typeface="Calibri" panose="020F0502020204030204" pitchFamily="34" charset="0"/>
                <a:cs typeface="Calibri" panose="020F0502020204030204" pitchFamily="34" charset="0"/>
              </a:rPr>
              <a:t>the</a:t>
            </a:r>
            <a:r>
              <a:rPr sz="3300" spc="22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300" dirty="0">
                <a:solidFill>
                  <a:srgbClr val="FFFFFF"/>
                </a:solidFill>
                <a:latin typeface="Calibri" panose="020F0502020204030204" pitchFamily="34" charset="0"/>
                <a:ea typeface="Calibri" panose="020F0502020204030204" pitchFamily="34" charset="0"/>
                <a:cs typeface="Calibri" panose="020F0502020204030204" pitchFamily="34" charset="0"/>
              </a:rPr>
              <a:t>people</a:t>
            </a:r>
            <a:r>
              <a:rPr sz="3300" spc="22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300" dirty="0">
                <a:solidFill>
                  <a:srgbClr val="FFFFFF"/>
                </a:solidFill>
                <a:latin typeface="Calibri" panose="020F0502020204030204" pitchFamily="34" charset="0"/>
                <a:ea typeface="Calibri" panose="020F0502020204030204" pitchFamily="34" charset="0"/>
                <a:cs typeface="Calibri" panose="020F0502020204030204" pitchFamily="34" charset="0"/>
              </a:rPr>
              <a:t>who</a:t>
            </a:r>
            <a:r>
              <a:rPr sz="3300" spc="21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300" dirty="0">
                <a:solidFill>
                  <a:srgbClr val="FFFFFF"/>
                </a:solidFill>
                <a:latin typeface="Calibri" panose="020F0502020204030204" pitchFamily="34" charset="0"/>
                <a:ea typeface="Calibri" panose="020F0502020204030204" pitchFamily="34" charset="0"/>
                <a:cs typeface="Calibri" panose="020F0502020204030204" pitchFamily="34" charset="0"/>
              </a:rPr>
              <a:t>develop</a:t>
            </a:r>
            <a:r>
              <a:rPr sz="3300" spc="23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300" dirty="0">
                <a:solidFill>
                  <a:srgbClr val="FFFFFF"/>
                </a:solidFill>
                <a:latin typeface="Calibri" panose="020F0502020204030204" pitchFamily="34" charset="0"/>
                <a:ea typeface="Calibri" panose="020F0502020204030204" pitchFamily="34" charset="0"/>
                <a:cs typeface="Calibri" panose="020F0502020204030204" pitchFamily="34" charset="0"/>
              </a:rPr>
              <a:t>MG,</a:t>
            </a:r>
            <a:r>
              <a:rPr sz="3300" spc="229"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300" dirty="0">
                <a:solidFill>
                  <a:srgbClr val="FFFFFF"/>
                </a:solidFill>
                <a:latin typeface="Calibri" panose="020F0502020204030204" pitchFamily="34" charset="0"/>
                <a:ea typeface="Calibri" panose="020F0502020204030204" pitchFamily="34" charset="0"/>
                <a:cs typeface="Calibri" panose="020F0502020204030204" pitchFamily="34" charset="0"/>
              </a:rPr>
              <a:t>their</a:t>
            </a:r>
            <a:r>
              <a:rPr sz="3300" spc="229"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300" dirty="0">
                <a:solidFill>
                  <a:srgbClr val="FFFFFF"/>
                </a:solidFill>
                <a:latin typeface="Calibri" panose="020F0502020204030204" pitchFamily="34" charset="0"/>
                <a:ea typeface="Calibri" panose="020F0502020204030204" pitchFamily="34" charset="0"/>
                <a:cs typeface="Calibri" panose="020F0502020204030204" pitchFamily="34" charset="0"/>
              </a:rPr>
              <a:t>first</a:t>
            </a:r>
            <a:r>
              <a:rPr sz="3300" spc="22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300" spc="-10" dirty="0">
                <a:solidFill>
                  <a:srgbClr val="FFFFFF"/>
                </a:solidFill>
                <a:latin typeface="Calibri" panose="020F0502020204030204" pitchFamily="34" charset="0"/>
                <a:ea typeface="Calibri" panose="020F0502020204030204" pitchFamily="34" charset="0"/>
                <a:cs typeface="Calibri" panose="020F0502020204030204" pitchFamily="34" charset="0"/>
              </a:rPr>
              <a:t>signs </a:t>
            </a:r>
            <a:r>
              <a:rPr sz="3300" dirty="0">
                <a:solidFill>
                  <a:srgbClr val="FFFFFF"/>
                </a:solidFill>
                <a:latin typeface="Calibri" panose="020F0502020204030204" pitchFamily="34" charset="0"/>
                <a:ea typeface="Calibri" panose="020F0502020204030204" pitchFamily="34" charset="0"/>
                <a:cs typeface="Calibri" panose="020F0502020204030204" pitchFamily="34" charset="0"/>
              </a:rPr>
              <a:t>and</a:t>
            </a:r>
            <a:r>
              <a:rPr sz="3300" spc="-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300" dirty="0">
                <a:solidFill>
                  <a:srgbClr val="FFFFFF"/>
                </a:solidFill>
                <a:latin typeface="Calibri" panose="020F0502020204030204" pitchFamily="34" charset="0"/>
                <a:ea typeface="Calibri" panose="020F0502020204030204" pitchFamily="34" charset="0"/>
                <a:cs typeface="Calibri" panose="020F0502020204030204" pitchFamily="34" charset="0"/>
              </a:rPr>
              <a:t>symptoms</a:t>
            </a:r>
            <a:r>
              <a:rPr sz="3300" spc="-1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300" dirty="0">
                <a:solidFill>
                  <a:srgbClr val="FFFFFF"/>
                </a:solidFill>
                <a:latin typeface="Calibri" panose="020F0502020204030204" pitchFamily="34" charset="0"/>
                <a:ea typeface="Calibri" panose="020F0502020204030204" pitchFamily="34" charset="0"/>
                <a:cs typeface="Calibri" panose="020F0502020204030204" pitchFamily="34" charset="0"/>
              </a:rPr>
              <a:t>involve</a:t>
            </a:r>
            <a:r>
              <a:rPr sz="3300" spc="-3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300" dirty="0">
                <a:solidFill>
                  <a:srgbClr val="FFFFFF"/>
                </a:solidFill>
                <a:latin typeface="Calibri" panose="020F0502020204030204" pitchFamily="34" charset="0"/>
                <a:ea typeface="Calibri" panose="020F0502020204030204" pitchFamily="34" charset="0"/>
                <a:cs typeface="Calibri" panose="020F0502020204030204" pitchFamily="34" charset="0"/>
              </a:rPr>
              <a:t>eye </a:t>
            </a:r>
            <a:r>
              <a:rPr sz="3300" spc="-10" dirty="0">
                <a:solidFill>
                  <a:srgbClr val="FFFFFF"/>
                </a:solidFill>
                <a:latin typeface="Calibri" panose="020F0502020204030204" pitchFamily="34" charset="0"/>
                <a:ea typeface="Calibri" panose="020F0502020204030204" pitchFamily="34" charset="0"/>
                <a:cs typeface="Calibri" panose="020F0502020204030204" pitchFamily="34" charset="0"/>
              </a:rPr>
              <a:t>problems:</a:t>
            </a:r>
            <a:endParaRPr sz="33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sz="2400" dirty="0">
                <a:solidFill>
                  <a:srgbClr val="FFFFFF"/>
                </a:solidFill>
                <a:latin typeface="Calibri" panose="020F0502020204030204" pitchFamily="34" charset="0"/>
                <a:ea typeface="Calibri" panose="020F0502020204030204" pitchFamily="34" charset="0"/>
                <a:cs typeface="Calibri" panose="020F0502020204030204" pitchFamily="34" charset="0"/>
              </a:rPr>
              <a:t>Drooping</a:t>
            </a:r>
            <a:r>
              <a:rPr sz="2400" spc="-2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dirty="0">
                <a:solidFill>
                  <a:srgbClr val="FFFFFF"/>
                </a:solidFill>
                <a:latin typeface="Calibri" panose="020F0502020204030204" pitchFamily="34" charset="0"/>
                <a:ea typeface="Calibri" panose="020F0502020204030204" pitchFamily="34" charset="0"/>
                <a:cs typeface="Calibri" panose="020F0502020204030204" pitchFamily="34" charset="0"/>
              </a:rPr>
              <a:t>of</a:t>
            </a:r>
            <a:r>
              <a:rPr sz="2400" spc="-1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dirty="0">
                <a:solidFill>
                  <a:srgbClr val="FFFFFF"/>
                </a:solidFill>
                <a:latin typeface="Calibri" panose="020F0502020204030204" pitchFamily="34" charset="0"/>
                <a:ea typeface="Calibri" panose="020F0502020204030204" pitchFamily="34" charset="0"/>
                <a:cs typeface="Calibri" panose="020F0502020204030204" pitchFamily="34" charset="0"/>
              </a:rPr>
              <a:t>one</a:t>
            </a:r>
            <a:r>
              <a:rPr sz="2400" spc="-3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dirty="0">
                <a:solidFill>
                  <a:srgbClr val="FFFFFF"/>
                </a:solidFill>
                <a:latin typeface="Calibri" panose="020F0502020204030204" pitchFamily="34" charset="0"/>
                <a:ea typeface="Calibri" panose="020F0502020204030204" pitchFamily="34" charset="0"/>
                <a:cs typeface="Calibri" panose="020F0502020204030204" pitchFamily="34" charset="0"/>
              </a:rPr>
              <a:t>or</a:t>
            </a:r>
            <a:r>
              <a:rPr sz="2400" spc="-1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dirty="0">
                <a:solidFill>
                  <a:srgbClr val="FFFFFF"/>
                </a:solidFill>
                <a:latin typeface="Calibri" panose="020F0502020204030204" pitchFamily="34" charset="0"/>
                <a:ea typeface="Calibri" panose="020F0502020204030204" pitchFamily="34" charset="0"/>
                <a:cs typeface="Calibri" panose="020F0502020204030204" pitchFamily="34" charset="0"/>
              </a:rPr>
              <a:t>both</a:t>
            </a:r>
            <a:r>
              <a:rPr sz="2400" spc="-2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dirty="0">
                <a:solidFill>
                  <a:srgbClr val="FFFFFF"/>
                </a:solidFill>
                <a:latin typeface="Calibri" panose="020F0502020204030204" pitchFamily="34" charset="0"/>
                <a:ea typeface="Calibri" panose="020F0502020204030204" pitchFamily="34" charset="0"/>
                <a:cs typeface="Calibri" panose="020F0502020204030204" pitchFamily="34" charset="0"/>
              </a:rPr>
              <a:t>eyelids</a:t>
            </a:r>
            <a:r>
              <a:rPr sz="2400" spc="-1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spc="-10" dirty="0">
                <a:solidFill>
                  <a:srgbClr val="FFFFFF"/>
                </a:solidFill>
                <a:latin typeface="Calibri" panose="020F0502020204030204" pitchFamily="34" charset="0"/>
                <a:ea typeface="Calibri" panose="020F0502020204030204" pitchFamily="34" charset="0"/>
                <a:cs typeface="Calibri" panose="020F0502020204030204" pitchFamily="34" charset="0"/>
              </a:rPr>
              <a:t>(ptosis)</a:t>
            </a:r>
            <a:r>
              <a:rPr lang="en-IN" sz="2400" spc="-1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Asymmetrical or alternating ptosis is characteristic </a:t>
            </a:r>
            <a:endParaRPr sz="2400" dirty="0">
              <a:latin typeface="Calibri" panose="020F0502020204030204" pitchFamily="34" charset="0"/>
              <a:ea typeface="Calibri" panose="020F0502020204030204" pitchFamily="34" charset="0"/>
              <a:cs typeface="Calibri" panose="020F0502020204030204" pitchFamily="34" charset="0"/>
            </a:endParaRPr>
          </a:p>
          <a:p>
            <a:pPr marL="386715" indent="-284480">
              <a:lnSpc>
                <a:spcPct val="100000"/>
              </a:lnSpc>
              <a:spcBef>
                <a:spcPts val="1585"/>
              </a:spcBef>
              <a:buClr>
                <a:srgbClr val="663300"/>
              </a:buClr>
              <a:buSzPct val="93939"/>
              <a:buFont typeface="Wingdings"/>
              <a:buChar char=""/>
              <a:tabLst>
                <a:tab pos="386715" algn="l"/>
              </a:tabLst>
            </a:pPr>
            <a:r>
              <a:rPr sz="2400" dirty="0">
                <a:solidFill>
                  <a:srgbClr val="FFFFFF"/>
                </a:solidFill>
                <a:latin typeface="Calibri" panose="020F0502020204030204" pitchFamily="34" charset="0"/>
                <a:ea typeface="Calibri" panose="020F0502020204030204" pitchFamily="34" charset="0"/>
                <a:cs typeface="Calibri" panose="020F0502020204030204" pitchFamily="34" charset="0"/>
              </a:rPr>
              <a:t>Double</a:t>
            </a:r>
            <a:r>
              <a:rPr sz="2400" spc="-4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dirty="0">
                <a:solidFill>
                  <a:srgbClr val="FFFFFF"/>
                </a:solidFill>
                <a:latin typeface="Calibri" panose="020F0502020204030204" pitchFamily="34" charset="0"/>
                <a:ea typeface="Calibri" panose="020F0502020204030204" pitchFamily="34" charset="0"/>
                <a:cs typeface="Calibri" panose="020F0502020204030204" pitchFamily="34" charset="0"/>
              </a:rPr>
              <a:t>vision</a:t>
            </a:r>
            <a:r>
              <a:rPr sz="2400" spc="-2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spc="-10" dirty="0">
                <a:solidFill>
                  <a:srgbClr val="FFFFFF"/>
                </a:solidFill>
                <a:latin typeface="Calibri" panose="020F0502020204030204" pitchFamily="34" charset="0"/>
                <a:ea typeface="Calibri" panose="020F0502020204030204" pitchFamily="34" charset="0"/>
                <a:cs typeface="Calibri" panose="020F0502020204030204" pitchFamily="34" charset="0"/>
              </a:rPr>
              <a:t>(diplopia)</a:t>
            </a:r>
            <a:endParaRPr sz="2400" dirty="0">
              <a:latin typeface="Calibri" panose="020F0502020204030204" pitchFamily="34" charset="0"/>
              <a:ea typeface="Calibri" panose="020F0502020204030204" pitchFamily="34" charset="0"/>
              <a:cs typeface="Calibri" panose="020F0502020204030204" pitchFamily="34" charset="0"/>
            </a:endParaRPr>
          </a:p>
          <a:p>
            <a:pPr marL="386715" indent="-284480">
              <a:lnSpc>
                <a:spcPct val="100000"/>
              </a:lnSpc>
              <a:spcBef>
                <a:spcPts val="1580"/>
              </a:spcBef>
              <a:buClr>
                <a:srgbClr val="663300"/>
              </a:buClr>
              <a:buSzPct val="93939"/>
              <a:buFont typeface="Wingdings"/>
              <a:buChar char=""/>
              <a:tabLst>
                <a:tab pos="386715" algn="l"/>
              </a:tabLst>
            </a:pPr>
            <a:r>
              <a:rPr sz="2400" dirty="0">
                <a:solidFill>
                  <a:srgbClr val="FFFFFF"/>
                </a:solidFill>
                <a:latin typeface="Calibri" panose="020F0502020204030204" pitchFamily="34" charset="0"/>
                <a:ea typeface="Calibri" panose="020F0502020204030204" pitchFamily="34" charset="0"/>
                <a:cs typeface="Calibri" panose="020F0502020204030204" pitchFamily="34" charset="0"/>
              </a:rPr>
              <a:t>Blurred</a:t>
            </a:r>
            <a:r>
              <a:rPr sz="2400" spc="-3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dirty="0">
                <a:solidFill>
                  <a:srgbClr val="FFFFFF"/>
                </a:solidFill>
                <a:latin typeface="Calibri" panose="020F0502020204030204" pitchFamily="34" charset="0"/>
                <a:ea typeface="Calibri" panose="020F0502020204030204" pitchFamily="34" charset="0"/>
                <a:cs typeface="Calibri" panose="020F0502020204030204" pitchFamily="34" charset="0"/>
              </a:rPr>
              <a:t>vision,</a:t>
            </a:r>
            <a:r>
              <a:rPr sz="2400" spc="-1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dirty="0">
                <a:solidFill>
                  <a:srgbClr val="FFFFFF"/>
                </a:solidFill>
                <a:latin typeface="Calibri" panose="020F0502020204030204" pitchFamily="34" charset="0"/>
                <a:ea typeface="Calibri" panose="020F0502020204030204" pitchFamily="34" charset="0"/>
                <a:cs typeface="Calibri" panose="020F0502020204030204" pitchFamily="34" charset="0"/>
              </a:rPr>
              <a:t>which</a:t>
            </a:r>
            <a:r>
              <a:rPr sz="2400" spc="-2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dirty="0">
                <a:solidFill>
                  <a:srgbClr val="FFFFFF"/>
                </a:solidFill>
                <a:latin typeface="Calibri" panose="020F0502020204030204" pitchFamily="34" charset="0"/>
                <a:ea typeface="Calibri" panose="020F0502020204030204" pitchFamily="34" charset="0"/>
                <a:cs typeface="Calibri" panose="020F0502020204030204" pitchFamily="34" charset="0"/>
              </a:rPr>
              <a:t>may</a:t>
            </a:r>
            <a:r>
              <a:rPr sz="2400" spc="-1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dirty="0">
                <a:solidFill>
                  <a:srgbClr val="FFFFFF"/>
                </a:solidFill>
                <a:latin typeface="Calibri" panose="020F0502020204030204" pitchFamily="34" charset="0"/>
                <a:ea typeface="Calibri" panose="020F0502020204030204" pitchFamily="34" charset="0"/>
                <a:cs typeface="Calibri" panose="020F0502020204030204" pitchFamily="34" charset="0"/>
              </a:rPr>
              <a:t>come</a:t>
            </a:r>
            <a:r>
              <a:rPr sz="2400" spc="-1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dirty="0">
                <a:solidFill>
                  <a:srgbClr val="FFFFFF"/>
                </a:solidFill>
                <a:latin typeface="Calibri" panose="020F0502020204030204" pitchFamily="34" charset="0"/>
                <a:ea typeface="Calibri" panose="020F0502020204030204" pitchFamily="34" charset="0"/>
                <a:cs typeface="Calibri" panose="020F0502020204030204" pitchFamily="34" charset="0"/>
              </a:rPr>
              <a:t>and</a:t>
            </a:r>
            <a:r>
              <a:rPr sz="2400" spc="-1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spc="-35" dirty="0">
                <a:solidFill>
                  <a:srgbClr val="FFFFFF"/>
                </a:solidFill>
                <a:latin typeface="Calibri" panose="020F0502020204030204" pitchFamily="34" charset="0"/>
                <a:ea typeface="Calibri" panose="020F0502020204030204" pitchFamily="34" charset="0"/>
                <a:cs typeface="Calibri" panose="020F0502020204030204" pitchFamily="34" charset="0"/>
              </a:rPr>
              <a:t>go</a:t>
            </a:r>
            <a:endParaRPr lang="en-IN" sz="2400" spc="-35"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marL="386715" indent="-284480">
              <a:lnSpc>
                <a:spcPct val="100000"/>
              </a:lnSpc>
              <a:spcBef>
                <a:spcPts val="1580"/>
              </a:spcBef>
              <a:buClr>
                <a:srgbClr val="663300"/>
              </a:buClr>
              <a:buSzPct val="93939"/>
              <a:buFont typeface="Wingdings"/>
              <a:buChar char=""/>
              <a:tabLst>
                <a:tab pos="386715" algn="l"/>
              </a:tabLst>
            </a:pPr>
            <a:r>
              <a:rPr lang="en-IN" sz="2400" spc="-35" dirty="0">
                <a:solidFill>
                  <a:srgbClr val="FFFFFF"/>
                </a:solidFill>
                <a:latin typeface="Calibri" panose="020F0502020204030204" pitchFamily="34" charset="0"/>
                <a:ea typeface="Calibri" panose="020F0502020204030204" pitchFamily="34" charset="0"/>
                <a:cs typeface="Calibri" panose="020F0502020204030204" pitchFamily="34" charset="0"/>
              </a:rPr>
              <a:t>Sparring of pupillary reflex</a:t>
            </a:r>
            <a:endParaRPr sz="2400" dirty="0">
              <a:latin typeface="Calibri" panose="020F0502020204030204" pitchFamily="34" charset="0"/>
              <a:ea typeface="Calibri" panose="020F0502020204030204" pitchFamily="34" charset="0"/>
              <a:cs typeface="Calibri" panose="020F0502020204030204" pitchFamily="34" charset="0"/>
            </a:endParaRPr>
          </a:p>
        </p:txBody>
      </p:sp>
      <p:grpSp>
        <p:nvGrpSpPr>
          <p:cNvPr id="6" name="object 6"/>
          <p:cNvGrpSpPr/>
          <p:nvPr/>
        </p:nvGrpSpPr>
        <p:grpSpPr>
          <a:xfrm>
            <a:off x="2279904" y="3820667"/>
            <a:ext cx="6316980" cy="3037332"/>
            <a:chOff x="2279904" y="3820667"/>
            <a:chExt cx="6316980" cy="3037332"/>
          </a:xfrm>
        </p:grpSpPr>
        <p:pic>
          <p:nvPicPr>
            <p:cNvPr id="7" name="object 7"/>
            <p:cNvPicPr/>
            <p:nvPr/>
          </p:nvPicPr>
          <p:blipFill>
            <a:blip r:embed="rId4" cstate="print"/>
            <a:stretch>
              <a:fillRect/>
            </a:stretch>
          </p:blipFill>
          <p:spPr>
            <a:xfrm>
              <a:off x="2279904" y="3820667"/>
              <a:ext cx="6316980" cy="3037332"/>
            </a:xfrm>
            <a:prstGeom prst="rect">
              <a:avLst/>
            </a:prstGeom>
          </p:spPr>
        </p:pic>
        <p:pic>
          <p:nvPicPr>
            <p:cNvPr id="8" name="object 8"/>
            <p:cNvPicPr/>
            <p:nvPr/>
          </p:nvPicPr>
          <p:blipFill>
            <a:blip r:embed="rId5" cstate="print"/>
            <a:stretch>
              <a:fillRect/>
            </a:stretch>
          </p:blipFill>
          <p:spPr>
            <a:xfrm>
              <a:off x="2474976" y="4343399"/>
              <a:ext cx="5728716" cy="2350007"/>
            </a:xfrm>
            <a:prstGeom prst="rect">
              <a:avLst/>
            </a:prstGeom>
          </p:spPr>
        </p:pic>
      </p:grpSp>
    </p:spTree>
    <p:extLst>
      <p:ext uri="{BB962C8B-B14F-4D97-AF65-F5344CB8AC3E}">
        <p14:creationId xmlns:p14="http://schemas.microsoft.com/office/powerpoint/2010/main" val="3316599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57783" y="233172"/>
            <a:ext cx="4358640" cy="358140"/>
            <a:chOff x="557783" y="233172"/>
            <a:chExt cx="4358640" cy="358140"/>
          </a:xfrm>
        </p:grpSpPr>
        <p:pic>
          <p:nvPicPr>
            <p:cNvPr id="3" name="object 3"/>
            <p:cNvPicPr/>
            <p:nvPr/>
          </p:nvPicPr>
          <p:blipFill>
            <a:blip r:embed="rId2" cstate="print"/>
            <a:stretch>
              <a:fillRect/>
            </a:stretch>
          </p:blipFill>
          <p:spPr>
            <a:xfrm>
              <a:off x="557783" y="233172"/>
              <a:ext cx="4358640" cy="358139"/>
            </a:xfrm>
            <a:prstGeom prst="rect">
              <a:avLst/>
            </a:prstGeom>
          </p:spPr>
        </p:pic>
        <p:pic>
          <p:nvPicPr>
            <p:cNvPr id="4" name="object 4"/>
            <p:cNvPicPr/>
            <p:nvPr/>
          </p:nvPicPr>
          <p:blipFill>
            <a:blip r:embed="rId3" cstate="print"/>
            <a:stretch>
              <a:fillRect/>
            </a:stretch>
          </p:blipFill>
          <p:spPr>
            <a:xfrm>
              <a:off x="583298" y="264795"/>
              <a:ext cx="4322838" cy="322706"/>
            </a:xfrm>
            <a:prstGeom prst="rect">
              <a:avLst/>
            </a:prstGeom>
          </p:spPr>
        </p:pic>
      </p:grpSp>
      <p:grpSp>
        <p:nvGrpSpPr>
          <p:cNvPr id="5" name="object 5"/>
          <p:cNvGrpSpPr/>
          <p:nvPr/>
        </p:nvGrpSpPr>
        <p:grpSpPr>
          <a:xfrm>
            <a:off x="5006340" y="233172"/>
            <a:ext cx="1971039" cy="358140"/>
            <a:chOff x="5006340" y="233172"/>
            <a:chExt cx="1971039" cy="358140"/>
          </a:xfrm>
        </p:grpSpPr>
        <p:pic>
          <p:nvPicPr>
            <p:cNvPr id="6" name="object 6"/>
            <p:cNvPicPr/>
            <p:nvPr/>
          </p:nvPicPr>
          <p:blipFill>
            <a:blip r:embed="rId4" cstate="print"/>
            <a:stretch>
              <a:fillRect/>
            </a:stretch>
          </p:blipFill>
          <p:spPr>
            <a:xfrm>
              <a:off x="5006340" y="233172"/>
              <a:ext cx="1970532" cy="358139"/>
            </a:xfrm>
            <a:prstGeom prst="rect">
              <a:avLst/>
            </a:prstGeom>
          </p:spPr>
        </p:pic>
        <p:pic>
          <p:nvPicPr>
            <p:cNvPr id="7" name="object 7"/>
            <p:cNvPicPr/>
            <p:nvPr/>
          </p:nvPicPr>
          <p:blipFill>
            <a:blip r:embed="rId5" cstate="print"/>
            <a:stretch>
              <a:fillRect/>
            </a:stretch>
          </p:blipFill>
          <p:spPr>
            <a:xfrm>
              <a:off x="5032248" y="264795"/>
              <a:ext cx="1933321" cy="322961"/>
            </a:xfrm>
            <a:prstGeom prst="rect">
              <a:avLst/>
            </a:prstGeom>
          </p:spPr>
        </p:pic>
      </p:grpSp>
      <p:sp>
        <p:nvSpPr>
          <p:cNvPr id="11" name="object 11"/>
          <p:cNvSpPr txBox="1"/>
          <p:nvPr/>
        </p:nvSpPr>
        <p:spPr>
          <a:xfrm>
            <a:off x="0" y="3008243"/>
            <a:ext cx="12107159" cy="3844642"/>
          </a:xfrm>
          <a:prstGeom prst="rect">
            <a:avLst/>
          </a:prstGeom>
        </p:spPr>
        <p:txBody>
          <a:bodyPr vert="horz" wrap="square" lIns="0" tIns="12700" rIns="0" bIns="0" rtlCol="0">
            <a:spAutoFit/>
          </a:bodyPr>
          <a:lstStyle/>
          <a:p>
            <a:pPr marL="835660" marR="5080" indent="-285115" algn="just">
              <a:lnSpc>
                <a:spcPct val="100000"/>
              </a:lnSpc>
              <a:spcBef>
                <a:spcPts val="865"/>
              </a:spcBef>
            </a:pPr>
            <a:r>
              <a:rPr sz="3400" dirty="0">
                <a:solidFill>
                  <a:srgbClr val="FF388B"/>
                </a:solidFill>
                <a:latin typeface="Calibri" panose="020F0502020204030204" pitchFamily="34" charset="0"/>
                <a:ea typeface="Calibri" panose="020F0502020204030204" pitchFamily="34" charset="0"/>
                <a:cs typeface="Calibri" panose="020F0502020204030204" pitchFamily="34" charset="0"/>
              </a:rPr>
              <a:t>›</a:t>
            </a:r>
            <a:r>
              <a:rPr sz="3400" spc="-505" dirty="0">
                <a:solidFill>
                  <a:srgbClr val="FF388B"/>
                </a:solidFill>
                <a:latin typeface="Calibri" panose="020F0502020204030204" pitchFamily="34" charset="0"/>
                <a:ea typeface="Calibri" panose="020F0502020204030204" pitchFamily="34" charset="0"/>
                <a:cs typeface="Calibri" panose="020F0502020204030204" pitchFamily="34" charset="0"/>
              </a:rPr>
              <a:t> </a:t>
            </a:r>
            <a:r>
              <a:rPr sz="3200" b="1" dirty="0">
                <a:solidFill>
                  <a:srgbClr val="FFFFFF"/>
                </a:solidFill>
                <a:latin typeface="Calibri" panose="020F0502020204030204" pitchFamily="34" charset="0"/>
                <a:ea typeface="Calibri" panose="020F0502020204030204" pitchFamily="34" charset="0"/>
                <a:cs typeface="Calibri" panose="020F0502020204030204" pitchFamily="34" charset="0"/>
              </a:rPr>
              <a:t>Speaking</a:t>
            </a:r>
            <a:r>
              <a:rPr sz="3200" dirty="0">
                <a:solidFill>
                  <a:srgbClr val="FFFFFF"/>
                </a:solidFill>
                <a:latin typeface="Calibri" panose="020F0502020204030204" pitchFamily="34" charset="0"/>
                <a:ea typeface="Calibri" panose="020F0502020204030204" pitchFamily="34" charset="0"/>
                <a:cs typeface="Calibri" panose="020F0502020204030204" pitchFamily="34" charset="0"/>
              </a:rPr>
              <a:t>.</a:t>
            </a:r>
            <a:r>
              <a:rPr sz="3200" spc="19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800" dirty="0">
                <a:latin typeface="Calibri" panose="020F0502020204030204" pitchFamily="34" charset="0"/>
                <a:ea typeface="Calibri" panose="020F0502020204030204" pitchFamily="34" charset="0"/>
                <a:cs typeface="Calibri" panose="020F0502020204030204" pitchFamily="34" charset="0"/>
              </a:rPr>
              <a:t>a nasal timbre caused by weakness of the palate or a dysarthric “mushy” quality due to tongue weakness. Hoarseness can occur from laryngeal weakness </a:t>
            </a:r>
            <a:r>
              <a:rPr sz="2800" spc="-25" dirty="0">
                <a:solidFill>
                  <a:srgbClr val="FFFFFF"/>
                </a:solidFill>
                <a:latin typeface="Calibri" panose="020F0502020204030204" pitchFamily="34" charset="0"/>
                <a:ea typeface="Calibri" panose="020F0502020204030204" pitchFamily="34" charset="0"/>
                <a:cs typeface="Calibri" panose="020F0502020204030204" pitchFamily="34" charset="0"/>
              </a:rPr>
              <a:t>.</a:t>
            </a:r>
            <a:endParaRPr sz="2800" dirty="0">
              <a:latin typeface="Calibri" panose="020F0502020204030204" pitchFamily="34" charset="0"/>
              <a:ea typeface="Calibri" panose="020F0502020204030204" pitchFamily="34" charset="0"/>
              <a:cs typeface="Calibri" panose="020F0502020204030204" pitchFamily="34" charset="0"/>
            </a:endParaRPr>
          </a:p>
          <a:p>
            <a:pPr marL="835660" marR="5715" indent="-285115" algn="just">
              <a:lnSpc>
                <a:spcPct val="100000"/>
              </a:lnSpc>
              <a:spcBef>
                <a:spcPts val="865"/>
              </a:spcBef>
            </a:pPr>
            <a:r>
              <a:rPr sz="2800" dirty="0">
                <a:solidFill>
                  <a:srgbClr val="FF388B"/>
                </a:solidFill>
                <a:latin typeface="Calibri" panose="020F0502020204030204" pitchFamily="34" charset="0"/>
                <a:ea typeface="Calibri" panose="020F0502020204030204" pitchFamily="34" charset="0"/>
                <a:cs typeface="Calibri" panose="020F0502020204030204" pitchFamily="34" charset="0"/>
              </a:rPr>
              <a:t>›</a:t>
            </a:r>
            <a:r>
              <a:rPr sz="2800" spc="-505" dirty="0">
                <a:solidFill>
                  <a:srgbClr val="FF388B"/>
                </a:solidFill>
                <a:latin typeface="Calibri" panose="020F0502020204030204" pitchFamily="34" charset="0"/>
                <a:ea typeface="Calibri" panose="020F0502020204030204" pitchFamily="34" charset="0"/>
                <a:cs typeface="Calibri" panose="020F0502020204030204" pitchFamily="34" charset="0"/>
              </a:rPr>
              <a:t> </a:t>
            </a:r>
            <a:r>
              <a:rPr sz="3200" b="1" dirty="0">
                <a:solidFill>
                  <a:srgbClr val="FFFFFF"/>
                </a:solidFill>
                <a:latin typeface="Calibri" panose="020F0502020204030204" pitchFamily="34" charset="0"/>
                <a:ea typeface="Calibri" panose="020F0502020204030204" pitchFamily="34" charset="0"/>
                <a:cs typeface="Calibri" panose="020F0502020204030204" pitchFamily="34" charset="0"/>
              </a:rPr>
              <a:t>Swallowing</a:t>
            </a:r>
            <a:r>
              <a:rPr sz="3200" dirty="0">
                <a:solidFill>
                  <a:srgbClr val="FFFFFF"/>
                </a:solidFill>
                <a:latin typeface="Calibri" panose="020F0502020204030204" pitchFamily="34" charset="0"/>
                <a:ea typeface="Calibri" panose="020F0502020204030204" pitchFamily="34" charset="0"/>
                <a:cs typeface="Calibri" panose="020F0502020204030204" pitchFamily="34" charset="0"/>
              </a:rPr>
              <a:t>.</a:t>
            </a:r>
            <a:r>
              <a:rPr lang="en-IN" sz="3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800" dirty="0">
                <a:latin typeface="Calibri" panose="020F0502020204030204" pitchFamily="34" charset="0"/>
                <a:ea typeface="Calibri" panose="020F0502020204030204" pitchFamily="34" charset="0"/>
                <a:cs typeface="Calibri" panose="020F0502020204030204" pitchFamily="34" charset="0"/>
              </a:rPr>
              <a:t>weakness of the palate, tongue, or pharynx, giving rise to nasal regurgitation or aspiration of liquids or food.</a:t>
            </a:r>
          </a:p>
          <a:p>
            <a:pPr marL="1007745" marR="5715" indent="-457200" algn="just">
              <a:lnSpc>
                <a:spcPct val="100000"/>
              </a:lnSpc>
              <a:spcBef>
                <a:spcPts val="865"/>
              </a:spcBef>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 Bulbar, neck, and ventilatory weakness can be especially prominent in </a:t>
            </a:r>
            <a:r>
              <a:rPr lang="en-US" sz="2800" dirty="0" err="1">
                <a:latin typeface="Calibri" panose="020F0502020204030204" pitchFamily="34" charset="0"/>
                <a:ea typeface="Calibri" panose="020F0502020204030204" pitchFamily="34" charset="0"/>
                <a:cs typeface="Calibri" panose="020F0502020204030204" pitchFamily="34" charset="0"/>
              </a:rPr>
              <a:t>MuSK</a:t>
            </a:r>
            <a:r>
              <a:rPr lang="en-US" sz="2800" dirty="0">
                <a:latin typeface="Calibri" panose="020F0502020204030204" pitchFamily="34" charset="0"/>
                <a:ea typeface="Calibri" panose="020F0502020204030204" pitchFamily="34" charset="0"/>
                <a:cs typeface="Calibri" panose="020F0502020204030204" pitchFamily="34" charset="0"/>
              </a:rPr>
              <a:t> antibody–positive MG. Weakness in neck extensor muscles can lead to head drop </a:t>
            </a:r>
            <a:endParaRPr sz="2800" dirty="0">
              <a:latin typeface="Calibri" panose="020F0502020204030204" pitchFamily="34" charset="0"/>
              <a:ea typeface="Calibri" panose="020F0502020204030204" pitchFamily="34" charset="0"/>
              <a:cs typeface="Calibri" panose="020F0502020204030204" pitchFamily="34" charset="0"/>
            </a:endParaRPr>
          </a:p>
        </p:txBody>
      </p:sp>
      <p:sp>
        <p:nvSpPr>
          <p:cNvPr id="14" name="object 5"/>
          <p:cNvSpPr txBox="1"/>
          <p:nvPr/>
        </p:nvSpPr>
        <p:spPr>
          <a:xfrm>
            <a:off x="583298" y="914400"/>
            <a:ext cx="11178211" cy="2098010"/>
          </a:xfrm>
          <a:prstGeom prst="rect">
            <a:avLst/>
          </a:prstGeom>
        </p:spPr>
        <p:txBody>
          <a:bodyPr vert="horz" wrap="square" lIns="0" tIns="12700" rIns="0" bIns="0" rtlCol="0">
            <a:spAutoFit/>
          </a:bodyPr>
          <a:lstStyle/>
          <a:p>
            <a:pPr marL="297180" marR="5080" indent="-285115" algn="just">
              <a:lnSpc>
                <a:spcPct val="100000"/>
              </a:lnSpc>
              <a:spcBef>
                <a:spcPts val="100"/>
              </a:spcBef>
            </a:pPr>
            <a:r>
              <a:rPr sz="3400" dirty="0">
                <a:solidFill>
                  <a:srgbClr val="FF388B"/>
                </a:solidFill>
                <a:latin typeface="Calibri" panose="020F0502020204030204" pitchFamily="34" charset="0"/>
                <a:ea typeface="Calibri" panose="020F0502020204030204" pitchFamily="34" charset="0"/>
                <a:cs typeface="Calibri" panose="020F0502020204030204" pitchFamily="34" charset="0"/>
              </a:rPr>
              <a:t>›</a:t>
            </a:r>
            <a:r>
              <a:rPr sz="3400" spc="-505" dirty="0">
                <a:solidFill>
                  <a:srgbClr val="FF388B"/>
                </a:solidFill>
                <a:latin typeface="Calibri" panose="020F0502020204030204" pitchFamily="34" charset="0"/>
                <a:ea typeface="Calibri" panose="020F0502020204030204" pitchFamily="34" charset="0"/>
                <a:cs typeface="Calibri" panose="020F0502020204030204" pitchFamily="34" charset="0"/>
              </a:rPr>
              <a:t> </a:t>
            </a:r>
            <a:r>
              <a:rPr sz="3200" b="1" dirty="0">
                <a:solidFill>
                  <a:srgbClr val="FFFFFF"/>
                </a:solidFill>
                <a:latin typeface="Calibri" panose="020F0502020204030204" pitchFamily="34" charset="0"/>
                <a:ea typeface="Calibri" panose="020F0502020204030204" pitchFamily="34" charset="0"/>
                <a:cs typeface="Calibri" panose="020F0502020204030204" pitchFamily="34" charset="0"/>
              </a:rPr>
              <a:t>Chewin</a:t>
            </a:r>
            <a:r>
              <a:rPr sz="3200" b="1" spc="-15" dirty="0">
                <a:solidFill>
                  <a:srgbClr val="FFFFFF"/>
                </a:solidFill>
                <a:latin typeface="Calibri" panose="020F0502020204030204" pitchFamily="34" charset="0"/>
                <a:ea typeface="Calibri" panose="020F0502020204030204" pitchFamily="34" charset="0"/>
                <a:cs typeface="Calibri" panose="020F0502020204030204" pitchFamily="34" charset="0"/>
              </a:rPr>
              <a:t>g</a:t>
            </a:r>
            <a:r>
              <a:rPr sz="3600" dirty="0">
                <a:solidFill>
                  <a:srgbClr val="FFFFFF"/>
                </a:solidFill>
                <a:latin typeface="Calibri" panose="020F0502020204030204" pitchFamily="34" charset="0"/>
                <a:ea typeface="Calibri" panose="020F0502020204030204" pitchFamily="34" charset="0"/>
                <a:cs typeface="Calibri" panose="020F0502020204030204" pitchFamily="34" charset="0"/>
              </a:rPr>
              <a:t>.</a:t>
            </a:r>
            <a:r>
              <a:rPr lang="en-US" sz="2800" dirty="0">
                <a:latin typeface="Calibri" panose="020F0502020204030204" pitchFamily="34" charset="0"/>
                <a:ea typeface="Calibri" panose="020F0502020204030204" pitchFamily="34" charset="0"/>
                <a:cs typeface="Calibri" panose="020F0502020204030204" pitchFamily="34" charset="0"/>
              </a:rPr>
              <a:t> Weakness in chewing is most noticeable after prolonged effort or chewing hard or tough foods like meat. </a:t>
            </a:r>
            <a:endParaRPr sz="2800" dirty="0">
              <a:latin typeface="Calibri" panose="020F0502020204030204" pitchFamily="34" charset="0"/>
              <a:ea typeface="Calibri" panose="020F0502020204030204" pitchFamily="34" charset="0"/>
              <a:cs typeface="Calibri" panose="020F0502020204030204" pitchFamily="34" charset="0"/>
            </a:endParaRPr>
          </a:p>
          <a:p>
            <a:pPr marL="297180" marR="243840" indent="-285115">
              <a:lnSpc>
                <a:spcPct val="100000"/>
              </a:lnSpc>
              <a:spcBef>
                <a:spcPts val="865"/>
              </a:spcBef>
            </a:pPr>
            <a:r>
              <a:rPr sz="3400" dirty="0">
                <a:solidFill>
                  <a:srgbClr val="FF388B"/>
                </a:solidFill>
                <a:latin typeface="Calibri" panose="020F0502020204030204" pitchFamily="34" charset="0"/>
                <a:ea typeface="Calibri" panose="020F0502020204030204" pitchFamily="34" charset="0"/>
                <a:cs typeface="Calibri" panose="020F0502020204030204" pitchFamily="34" charset="0"/>
              </a:rPr>
              <a:t>›</a:t>
            </a:r>
            <a:r>
              <a:rPr sz="3400" spc="-505" dirty="0">
                <a:solidFill>
                  <a:srgbClr val="FF388B"/>
                </a:solidFill>
                <a:latin typeface="Calibri" panose="020F0502020204030204" pitchFamily="34" charset="0"/>
                <a:ea typeface="Calibri" panose="020F0502020204030204" pitchFamily="34" charset="0"/>
                <a:cs typeface="Calibri" panose="020F0502020204030204" pitchFamily="34" charset="0"/>
              </a:rPr>
              <a:t> </a:t>
            </a:r>
            <a:r>
              <a:rPr sz="3200" b="1" dirty="0">
                <a:solidFill>
                  <a:srgbClr val="FFFFFF"/>
                </a:solidFill>
                <a:latin typeface="Calibri" panose="020F0502020204030204" pitchFamily="34" charset="0"/>
                <a:ea typeface="Calibri" panose="020F0502020204030204" pitchFamily="34" charset="0"/>
                <a:cs typeface="Calibri" panose="020F0502020204030204" pitchFamily="34" charset="0"/>
              </a:rPr>
              <a:t>Facial</a:t>
            </a:r>
            <a:r>
              <a:rPr sz="3200" b="1" spc="-6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200" b="1" dirty="0">
                <a:solidFill>
                  <a:srgbClr val="FFFFFF"/>
                </a:solidFill>
                <a:latin typeface="Calibri" panose="020F0502020204030204" pitchFamily="34" charset="0"/>
                <a:ea typeface="Calibri" panose="020F0502020204030204" pitchFamily="34" charset="0"/>
                <a:cs typeface="Calibri" panose="020F0502020204030204" pitchFamily="34" charset="0"/>
              </a:rPr>
              <a:t>expressions</a:t>
            </a:r>
            <a:r>
              <a:rPr sz="3600" dirty="0">
                <a:solidFill>
                  <a:srgbClr val="FFFFFF"/>
                </a:solidFill>
                <a:latin typeface="Calibri" panose="020F0502020204030204" pitchFamily="34" charset="0"/>
                <a:ea typeface="Calibri" panose="020F0502020204030204" pitchFamily="34" charset="0"/>
                <a:cs typeface="Calibri" panose="020F0502020204030204" pitchFamily="34" charset="0"/>
              </a:rPr>
              <a:t>.</a:t>
            </a:r>
            <a:r>
              <a:rPr sz="3600" spc="-3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800" dirty="0">
                <a:solidFill>
                  <a:srgbClr val="FFFFFF"/>
                </a:solidFill>
                <a:latin typeface="Calibri" panose="020F0502020204030204" pitchFamily="34" charset="0"/>
                <a:ea typeface="Calibri" panose="020F0502020204030204" pitchFamily="34" charset="0"/>
                <a:cs typeface="Calibri" panose="020F0502020204030204" pitchFamily="34" charset="0"/>
              </a:rPr>
              <a:t>Family</a:t>
            </a:r>
            <a:r>
              <a:rPr sz="2800" spc="-4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800" dirty="0">
                <a:solidFill>
                  <a:srgbClr val="FFFFFF"/>
                </a:solidFill>
                <a:latin typeface="Calibri" panose="020F0502020204030204" pitchFamily="34" charset="0"/>
                <a:ea typeface="Calibri" panose="020F0502020204030204" pitchFamily="34" charset="0"/>
                <a:cs typeface="Calibri" panose="020F0502020204030204" pitchFamily="34" charset="0"/>
              </a:rPr>
              <a:t>members</a:t>
            </a:r>
            <a:r>
              <a:rPr sz="2800" spc="-4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800" dirty="0">
                <a:solidFill>
                  <a:srgbClr val="FFFFFF"/>
                </a:solidFill>
                <a:latin typeface="Calibri" panose="020F0502020204030204" pitchFamily="34" charset="0"/>
                <a:ea typeface="Calibri" panose="020F0502020204030204" pitchFamily="34" charset="0"/>
                <a:cs typeface="Calibri" panose="020F0502020204030204" pitchFamily="34" charset="0"/>
              </a:rPr>
              <a:t>may</a:t>
            </a:r>
            <a:r>
              <a:rPr sz="2800" spc="-3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800" spc="-20" dirty="0">
                <a:solidFill>
                  <a:srgbClr val="FFFFFF"/>
                </a:solidFill>
                <a:latin typeface="Calibri" panose="020F0502020204030204" pitchFamily="34" charset="0"/>
                <a:ea typeface="Calibri" panose="020F0502020204030204" pitchFamily="34" charset="0"/>
                <a:cs typeface="Calibri" panose="020F0502020204030204" pitchFamily="34" charset="0"/>
              </a:rPr>
              <a:t>note </a:t>
            </a:r>
            <a:r>
              <a:rPr sz="2800" dirty="0">
                <a:solidFill>
                  <a:srgbClr val="FFFFFF"/>
                </a:solidFill>
                <a:latin typeface="Calibri" panose="020F0502020204030204" pitchFamily="34" charset="0"/>
                <a:ea typeface="Calibri" panose="020F0502020204030204" pitchFamily="34" charset="0"/>
                <a:cs typeface="Calibri" panose="020F0502020204030204" pitchFamily="34" charset="0"/>
              </a:rPr>
              <a:t>"lost</a:t>
            </a:r>
            <a:r>
              <a:rPr sz="2800" spc="-1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800" dirty="0">
                <a:solidFill>
                  <a:srgbClr val="FFFFFF"/>
                </a:solidFill>
                <a:latin typeface="Calibri" panose="020F0502020204030204" pitchFamily="34" charset="0"/>
                <a:ea typeface="Calibri" panose="020F0502020204030204" pitchFamily="34" charset="0"/>
                <a:cs typeface="Calibri" panose="020F0502020204030204" pitchFamily="34" charset="0"/>
              </a:rPr>
              <a:t>smile</a:t>
            </a:r>
            <a:r>
              <a:rPr lang="en-IN" sz="2800" dirty="0">
                <a:solidFill>
                  <a:srgbClr val="FFFFFF"/>
                </a:solidFill>
                <a:latin typeface="Calibri" panose="020F0502020204030204" pitchFamily="34" charset="0"/>
                <a:ea typeface="Calibri" panose="020F0502020204030204" pitchFamily="34" charset="0"/>
                <a:cs typeface="Calibri" panose="020F0502020204030204" pitchFamily="34" charset="0"/>
              </a:rPr>
              <a:t>-Snarling expression</a:t>
            </a:r>
            <a:r>
              <a:rPr sz="2800" dirty="0">
                <a:solidFill>
                  <a:srgbClr val="FFFFFF"/>
                </a:solidFill>
                <a:latin typeface="Calibri" panose="020F0502020204030204" pitchFamily="34" charset="0"/>
                <a:ea typeface="Calibri" panose="020F0502020204030204" pitchFamily="34" charset="0"/>
                <a:cs typeface="Calibri" panose="020F0502020204030204" pitchFamily="34" charset="0"/>
              </a:rPr>
              <a:t>"</a:t>
            </a:r>
            <a:endParaRPr sz="36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855980" y="592561"/>
            <a:ext cx="10480040" cy="3834255"/>
          </a:xfrm>
          <a:prstGeom prst="rect">
            <a:avLst/>
          </a:prstGeom>
        </p:spPr>
        <p:txBody>
          <a:bodyPr vert="horz" wrap="square" lIns="0" tIns="67945" rIns="0" bIns="0" rtlCol="0">
            <a:spAutoFit/>
          </a:bodyPr>
          <a:lstStyle/>
          <a:p>
            <a:pPr marL="396240" marR="5080" indent="-384175" algn="just">
              <a:lnSpc>
                <a:spcPts val="3460"/>
              </a:lnSpc>
              <a:spcBef>
                <a:spcPts val="535"/>
              </a:spcBef>
              <a:buClr>
                <a:srgbClr val="663300"/>
              </a:buClr>
              <a:buSzPct val="79687"/>
              <a:buFont typeface="Wingdings"/>
              <a:buChar char=""/>
              <a:tabLst>
                <a:tab pos="396240" algn="l"/>
              </a:tabLst>
            </a:pPr>
            <a:r>
              <a:rPr lang="en-US" sz="2800" dirty="0">
                <a:latin typeface="Calibri" panose="020F0502020204030204" pitchFamily="34" charset="0"/>
                <a:ea typeface="Calibri" panose="020F0502020204030204" pitchFamily="34" charset="0"/>
                <a:cs typeface="Calibri" panose="020F0502020204030204" pitchFamily="34" charset="0"/>
              </a:rPr>
              <a:t>Limb weakness in MG is often proximal and may be asymmetric. Nonetheless, some patients manifest with mainly distal weakness (finger and wrist drop or foot drop). </a:t>
            </a:r>
          </a:p>
          <a:p>
            <a:pPr marL="396240" marR="5080" indent="-384175" algn="just">
              <a:lnSpc>
                <a:spcPts val="3460"/>
              </a:lnSpc>
              <a:spcBef>
                <a:spcPts val="535"/>
              </a:spcBef>
              <a:buClr>
                <a:srgbClr val="663300"/>
              </a:buClr>
              <a:buSzPct val="79687"/>
              <a:buFont typeface="Wingdings"/>
              <a:buChar char=""/>
              <a:tabLst>
                <a:tab pos="396240" algn="l"/>
              </a:tabLst>
            </a:pPr>
            <a:r>
              <a:rPr lang="en-US" sz="2800" dirty="0">
                <a:latin typeface="Calibri" panose="020F0502020204030204" pitchFamily="34" charset="0"/>
                <a:ea typeface="Calibri" panose="020F0502020204030204" pitchFamily="34" charset="0"/>
                <a:cs typeface="Calibri" panose="020F0502020204030204" pitchFamily="34" charset="0"/>
              </a:rPr>
              <a:t>Deep tendon reflexes are typically preserved. </a:t>
            </a:r>
          </a:p>
          <a:p>
            <a:pPr marL="396240" marR="5080" indent="-384175" algn="just">
              <a:lnSpc>
                <a:spcPts val="3460"/>
              </a:lnSpc>
              <a:spcBef>
                <a:spcPts val="535"/>
              </a:spcBef>
              <a:buClr>
                <a:srgbClr val="663300"/>
              </a:buClr>
              <a:buSzPct val="79687"/>
              <a:buFont typeface="Wingdings"/>
              <a:buChar char=""/>
              <a:tabLst>
                <a:tab pos="396240" algn="l"/>
              </a:tabLst>
            </a:pPr>
            <a:r>
              <a:rPr lang="en-US" sz="2800" dirty="0">
                <a:latin typeface="Calibri" panose="020F0502020204030204" pitchFamily="34" charset="0"/>
                <a:ea typeface="Calibri" panose="020F0502020204030204" pitchFamily="34" charset="0"/>
                <a:cs typeface="Calibri" panose="020F0502020204030204" pitchFamily="34" charset="0"/>
              </a:rPr>
              <a:t>Sensory symptoms, sensory loss, and pain are absent. </a:t>
            </a:r>
          </a:p>
          <a:p>
            <a:pPr marL="396240" marR="5080" indent="-384175" algn="just">
              <a:lnSpc>
                <a:spcPts val="3460"/>
              </a:lnSpc>
              <a:spcBef>
                <a:spcPts val="535"/>
              </a:spcBef>
              <a:buClr>
                <a:srgbClr val="663300"/>
              </a:buClr>
              <a:buSzPct val="79687"/>
              <a:buFont typeface="Wingdings"/>
              <a:buChar char=""/>
              <a:tabLst>
                <a:tab pos="396240" algn="l"/>
              </a:tabLst>
            </a:pPr>
            <a:r>
              <a:rPr lang="en-US" sz="2800" dirty="0">
                <a:latin typeface="Calibri" panose="020F0502020204030204" pitchFamily="34" charset="0"/>
                <a:ea typeface="Calibri" panose="020F0502020204030204" pitchFamily="34" charset="0"/>
                <a:cs typeface="Calibri" panose="020F0502020204030204" pitchFamily="34" charset="0"/>
              </a:rPr>
              <a:t>If ventilatory weakness necessitates intubation or noninvasive ventilation to avoid intubation, the patient is said to be in </a:t>
            </a:r>
            <a:r>
              <a:rPr lang="en-US" sz="2800" i="1" dirty="0">
                <a:latin typeface="Calibri" panose="020F0502020204030204" pitchFamily="34" charset="0"/>
                <a:ea typeface="Calibri" panose="020F0502020204030204" pitchFamily="34" charset="0"/>
                <a:cs typeface="Calibri" panose="020F0502020204030204" pitchFamily="34" charset="0"/>
              </a:rPr>
              <a:t>MG crisis</a:t>
            </a:r>
            <a:r>
              <a:rPr lang="en-US" sz="2800" dirty="0">
                <a:latin typeface="Calibri" panose="020F0502020204030204" pitchFamily="34" charset="0"/>
                <a:ea typeface="Calibri" panose="020F0502020204030204" pitchFamily="34" charset="0"/>
                <a:cs typeface="Calibri" panose="020F0502020204030204" pitchFamily="34" charset="0"/>
              </a:rPr>
              <a:t>. All other worsening is termed </a:t>
            </a:r>
            <a:r>
              <a:rPr lang="en-US" sz="2800" i="1" dirty="0">
                <a:latin typeface="Calibri" panose="020F0502020204030204" pitchFamily="34" charset="0"/>
                <a:ea typeface="Calibri" panose="020F0502020204030204" pitchFamily="34" charset="0"/>
                <a:cs typeface="Calibri" panose="020F0502020204030204" pitchFamily="34" charset="0"/>
              </a:rPr>
              <a:t>exacerbation</a:t>
            </a:r>
            <a:r>
              <a:rPr lang="en-US" dirty="0"/>
              <a:t>. </a:t>
            </a:r>
            <a:endParaRPr sz="3200" dirty="0">
              <a:latin typeface="Times New Roman"/>
              <a:cs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C34EA-6BFE-0B35-CF6E-4A4C918757FB}"/>
            </a:ext>
          </a:extLst>
        </p:cNvPr>
        <p:cNvGrpSpPr/>
        <p:nvPr/>
      </p:nvGrpSpPr>
      <p:grpSpPr>
        <a:xfrm>
          <a:off x="0" y="0"/>
          <a:ext cx="0" cy="0"/>
          <a:chOff x="0" y="0"/>
          <a:chExt cx="0" cy="0"/>
        </a:xfrm>
      </p:grpSpPr>
      <p:sp>
        <p:nvSpPr>
          <p:cNvPr id="3" name="object 12">
            <a:extLst>
              <a:ext uri="{FF2B5EF4-FFF2-40B4-BE49-F238E27FC236}">
                <a16:creationId xmlns:a16="http://schemas.microsoft.com/office/drawing/2014/main" id="{00A6DC42-E022-E7FF-FB84-39D59AB4BABF}"/>
              </a:ext>
            </a:extLst>
          </p:cNvPr>
          <p:cNvSpPr txBox="1"/>
          <p:nvPr/>
        </p:nvSpPr>
        <p:spPr>
          <a:xfrm>
            <a:off x="762000" y="139831"/>
            <a:ext cx="6800850" cy="621965"/>
          </a:xfrm>
          <a:prstGeom prst="rect">
            <a:avLst/>
          </a:prstGeom>
        </p:spPr>
        <p:txBody>
          <a:bodyPr vert="horz" wrap="square" lIns="0" tIns="67310" rIns="0" bIns="0" rtlCol="0">
            <a:spAutoFit/>
          </a:bodyPr>
          <a:lstStyle/>
          <a:p>
            <a:pPr marL="12065" marR="5715" algn="just">
              <a:lnSpc>
                <a:spcPct val="90000"/>
              </a:lnSpc>
              <a:spcBef>
                <a:spcPts val="530"/>
              </a:spcBef>
              <a:buClr>
                <a:srgbClr val="FF388B"/>
              </a:buClr>
              <a:buSzPct val="79166"/>
              <a:tabLst>
                <a:tab pos="396240" algn="l"/>
              </a:tabLst>
            </a:pPr>
            <a:r>
              <a:rPr lang="en-US" sz="4000" b="1" dirty="0">
                <a:latin typeface="Arial MT"/>
                <a:cs typeface="Arial MT"/>
              </a:rPr>
              <a:t>Investigations</a:t>
            </a:r>
            <a:endParaRPr sz="4000" b="1" dirty="0">
              <a:latin typeface="Arial MT"/>
              <a:cs typeface="Arial MT"/>
            </a:endParaRPr>
          </a:p>
        </p:txBody>
      </p:sp>
      <p:sp>
        <p:nvSpPr>
          <p:cNvPr id="4" name="object 12">
            <a:extLst>
              <a:ext uri="{FF2B5EF4-FFF2-40B4-BE49-F238E27FC236}">
                <a16:creationId xmlns:a16="http://schemas.microsoft.com/office/drawing/2014/main" id="{3AD0136D-830E-7569-95D9-37CB73F4689F}"/>
              </a:ext>
            </a:extLst>
          </p:cNvPr>
          <p:cNvSpPr txBox="1"/>
          <p:nvPr/>
        </p:nvSpPr>
        <p:spPr>
          <a:xfrm>
            <a:off x="533400" y="838200"/>
            <a:ext cx="10820400" cy="4715393"/>
          </a:xfrm>
          <a:prstGeom prst="rect">
            <a:avLst/>
          </a:prstGeom>
        </p:spPr>
        <p:txBody>
          <a:bodyPr vert="horz" wrap="square" lIns="0" tIns="67310" rIns="0" bIns="0" rtlCol="0">
            <a:spAutoFit/>
          </a:bodyPr>
          <a:lstStyle/>
          <a:p>
            <a:r>
              <a:rPr lang="en-US" sz="3200" b="1" dirty="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Ice-Pack Test </a:t>
            </a:r>
          </a:p>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Application of a pack of ice over a ptotic eye for 2 min often results in improvement if the ptosis is due to an NMJ defect. </a:t>
            </a:r>
          </a:p>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A lid rise of 2 mm following this cooling is considered a positive result. </a:t>
            </a:r>
          </a:p>
          <a:p>
            <a:endParaRPr lang="en-US" sz="2800" b="1" dirty="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a:p>
            <a:endParaRPr lang="en-US" sz="2800" b="1" dirty="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a:p>
            <a:r>
              <a:rPr lang="en-US" sz="2800" b="1" dirty="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Anticholinesterase Test </a:t>
            </a:r>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2400" b="1" dirty="0">
                <a:latin typeface="Calibri" panose="020F0502020204030204" pitchFamily="34" charset="0"/>
                <a:ea typeface="Calibri" panose="020F0502020204030204" pitchFamily="34" charset="0"/>
                <a:cs typeface="Calibri" panose="020F0502020204030204" pitchFamily="34" charset="0"/>
              </a:rPr>
              <a:t>Edrophonium</a:t>
            </a:r>
            <a:r>
              <a:rPr lang="en-US" sz="2400" dirty="0">
                <a:latin typeface="Calibri" panose="020F0502020204030204" pitchFamily="34" charset="0"/>
                <a:ea typeface="Calibri" panose="020F0502020204030204" pitchFamily="34" charset="0"/>
                <a:cs typeface="Calibri" panose="020F0502020204030204" pitchFamily="34" charset="0"/>
              </a:rPr>
              <a:t> was most commonly used historically for diagnostic testing because of the rapid onset (30 s) and short duration (~5 min) of its effect, with an objective endpoint such as ptosis typically measured. Edrophonium is no longer used due to potential for side effects and lack of availability. </a:t>
            </a:r>
          </a:p>
          <a:p>
            <a:endParaRPr lang="en-US" dirty="0"/>
          </a:p>
        </p:txBody>
      </p:sp>
    </p:spTree>
    <p:extLst>
      <p:ext uri="{BB962C8B-B14F-4D97-AF65-F5344CB8AC3E}">
        <p14:creationId xmlns:p14="http://schemas.microsoft.com/office/powerpoint/2010/main" val="3954201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885950" y="774954"/>
            <a:ext cx="8420100" cy="3396234"/>
          </a:xfrm>
          <a:prstGeom prst="rect">
            <a:avLst/>
          </a:prstGeom>
        </p:spPr>
      </p:pic>
      <p:sp>
        <p:nvSpPr>
          <p:cNvPr id="3" name="object 3"/>
          <p:cNvSpPr/>
          <p:nvPr/>
        </p:nvSpPr>
        <p:spPr>
          <a:xfrm>
            <a:off x="1765555" y="4782312"/>
            <a:ext cx="8662035" cy="1755775"/>
          </a:xfrm>
          <a:custGeom>
            <a:avLst/>
            <a:gdLst/>
            <a:ahLst/>
            <a:cxnLst/>
            <a:rect l="l" t="t" r="r" b="b"/>
            <a:pathLst>
              <a:path w="8662035" h="1755775">
                <a:moveTo>
                  <a:pt x="8661654" y="0"/>
                </a:moveTo>
                <a:lnTo>
                  <a:pt x="0" y="0"/>
                </a:lnTo>
                <a:lnTo>
                  <a:pt x="0" y="1755648"/>
                </a:lnTo>
                <a:lnTo>
                  <a:pt x="8661654" y="1755648"/>
                </a:lnTo>
                <a:lnTo>
                  <a:pt x="8661654" y="0"/>
                </a:lnTo>
                <a:close/>
              </a:path>
            </a:pathLst>
          </a:custGeom>
        </p:spPr>
        <p:style>
          <a:lnRef idx="3">
            <a:schemeClr val="lt1"/>
          </a:lnRef>
          <a:fillRef idx="1">
            <a:schemeClr val="dk1"/>
          </a:fillRef>
          <a:effectRef idx="1">
            <a:schemeClr val="dk1"/>
          </a:effectRef>
          <a:fontRef idx="minor">
            <a:schemeClr val="lt1"/>
          </a:fontRef>
        </p:style>
        <p:txBody>
          <a:bodyPr wrap="square" lIns="0" tIns="0" rIns="0" bIns="0" rtlCol="0"/>
          <a:lstStyle/>
          <a:p>
            <a:endParaRPr/>
          </a:p>
        </p:txBody>
      </p:sp>
      <p:sp>
        <p:nvSpPr>
          <p:cNvPr id="4" name="object 4"/>
          <p:cNvSpPr txBox="1"/>
          <p:nvPr/>
        </p:nvSpPr>
        <p:spPr>
          <a:xfrm>
            <a:off x="2286254" y="5125973"/>
            <a:ext cx="1902460" cy="1076960"/>
          </a:xfrm>
          <a:prstGeom prst="rect">
            <a:avLst/>
          </a:prstGeom>
        </p:spPr>
        <p:txBody>
          <a:bodyPr vert="horz" wrap="square" lIns="0" tIns="12065" rIns="0" bIns="0" rtlCol="0">
            <a:spAutoFit/>
          </a:bodyPr>
          <a:lstStyle/>
          <a:p>
            <a:pPr marL="12065" marR="5080" algn="ctr">
              <a:spcBef>
                <a:spcPts val="95"/>
              </a:spcBef>
            </a:pPr>
            <a:r>
              <a:rPr sz="2300" b="1" spc="-10" dirty="0">
                <a:latin typeface="Calibri"/>
                <a:cs typeface="Calibri"/>
              </a:rPr>
              <a:t>Fatigable</a:t>
            </a:r>
            <a:r>
              <a:rPr sz="2300" b="1" spc="-110" dirty="0">
                <a:latin typeface="Calibri"/>
                <a:cs typeface="Calibri"/>
              </a:rPr>
              <a:t> </a:t>
            </a:r>
            <a:r>
              <a:rPr sz="2300" b="1" spc="-10" dirty="0">
                <a:latin typeface="Calibri"/>
                <a:cs typeface="Calibri"/>
              </a:rPr>
              <a:t>Ptosis </a:t>
            </a:r>
            <a:r>
              <a:rPr sz="2300" b="1" dirty="0">
                <a:latin typeface="Calibri"/>
                <a:cs typeface="Calibri"/>
              </a:rPr>
              <a:t>with</a:t>
            </a:r>
            <a:r>
              <a:rPr sz="2300" b="1" spc="-45" dirty="0">
                <a:latin typeface="Calibri"/>
                <a:cs typeface="Calibri"/>
              </a:rPr>
              <a:t> </a:t>
            </a:r>
            <a:r>
              <a:rPr sz="2300" b="1" spc="-10" dirty="0">
                <a:latin typeface="Calibri"/>
                <a:cs typeface="Calibri"/>
              </a:rPr>
              <a:t>Sustained Upgaze</a:t>
            </a:r>
            <a:endParaRPr sz="2300" dirty="0">
              <a:latin typeface="Calibri"/>
              <a:cs typeface="Calibri"/>
            </a:endParaRPr>
          </a:p>
        </p:txBody>
      </p:sp>
      <p:sp>
        <p:nvSpPr>
          <p:cNvPr id="5" name="object 5"/>
          <p:cNvSpPr/>
          <p:nvPr/>
        </p:nvSpPr>
        <p:spPr>
          <a:xfrm>
            <a:off x="4569332" y="5238369"/>
            <a:ext cx="0" cy="914400"/>
          </a:xfrm>
          <a:custGeom>
            <a:avLst/>
            <a:gdLst/>
            <a:ahLst/>
            <a:cxnLst/>
            <a:rect l="l" t="t" r="r" b="b"/>
            <a:pathLst>
              <a:path h="914400">
                <a:moveTo>
                  <a:pt x="0" y="914399"/>
                </a:moveTo>
                <a:lnTo>
                  <a:pt x="0" y="0"/>
                </a:lnTo>
              </a:path>
            </a:pathLst>
          </a:custGeom>
          <a:ln w="19050">
            <a:solidFill>
              <a:srgbClr val="000000"/>
            </a:solidFill>
          </a:ln>
        </p:spPr>
        <p:txBody>
          <a:bodyPr wrap="square" lIns="0" tIns="0" rIns="0" bIns="0" rtlCol="0"/>
          <a:lstStyle/>
          <a:p>
            <a:endParaRPr/>
          </a:p>
        </p:txBody>
      </p:sp>
      <p:sp>
        <p:nvSpPr>
          <p:cNvPr id="6" name="object 6"/>
          <p:cNvSpPr txBox="1"/>
          <p:nvPr/>
        </p:nvSpPr>
        <p:spPr>
          <a:xfrm>
            <a:off x="4887977" y="5109209"/>
            <a:ext cx="4910455" cy="1076960"/>
          </a:xfrm>
          <a:prstGeom prst="rect">
            <a:avLst/>
          </a:prstGeom>
        </p:spPr>
        <p:txBody>
          <a:bodyPr vert="horz" wrap="square" lIns="0" tIns="58419" rIns="0" bIns="0" rtlCol="0">
            <a:spAutoFit/>
          </a:bodyPr>
          <a:lstStyle/>
          <a:p>
            <a:pPr marL="355600" indent="-342900">
              <a:spcBef>
                <a:spcPts val="459"/>
              </a:spcBef>
              <a:buFont typeface="Arial"/>
              <a:buChar char="•"/>
              <a:tabLst>
                <a:tab pos="355600" algn="l"/>
              </a:tabLst>
            </a:pPr>
            <a:r>
              <a:rPr sz="1500" dirty="0">
                <a:latin typeface="Calibri"/>
                <a:cs typeface="Calibri"/>
              </a:rPr>
              <a:t>Have</a:t>
            </a:r>
            <a:r>
              <a:rPr sz="1500" spc="-45" dirty="0">
                <a:latin typeface="Calibri"/>
                <a:cs typeface="Calibri"/>
              </a:rPr>
              <a:t> </a:t>
            </a:r>
            <a:r>
              <a:rPr sz="1500" dirty="0">
                <a:latin typeface="Calibri"/>
                <a:cs typeface="Calibri"/>
              </a:rPr>
              <a:t>patient</a:t>
            </a:r>
            <a:r>
              <a:rPr sz="1500" spc="-30" dirty="0">
                <a:latin typeface="Calibri"/>
                <a:cs typeface="Calibri"/>
              </a:rPr>
              <a:t> </a:t>
            </a:r>
            <a:r>
              <a:rPr sz="1500" dirty="0">
                <a:latin typeface="Calibri"/>
                <a:cs typeface="Calibri"/>
              </a:rPr>
              <a:t>look</a:t>
            </a:r>
            <a:r>
              <a:rPr sz="1500" spc="-25" dirty="0">
                <a:latin typeface="Calibri"/>
                <a:cs typeface="Calibri"/>
              </a:rPr>
              <a:t> </a:t>
            </a:r>
            <a:r>
              <a:rPr sz="1500" dirty="0">
                <a:latin typeface="Calibri"/>
                <a:cs typeface="Calibri"/>
              </a:rPr>
              <a:t>up</a:t>
            </a:r>
            <a:r>
              <a:rPr sz="1500" spc="-40" dirty="0">
                <a:latin typeface="Calibri"/>
                <a:cs typeface="Calibri"/>
              </a:rPr>
              <a:t> </a:t>
            </a:r>
            <a:r>
              <a:rPr sz="1500" dirty="0">
                <a:latin typeface="Calibri"/>
                <a:cs typeface="Calibri"/>
              </a:rPr>
              <a:t>for</a:t>
            </a:r>
            <a:r>
              <a:rPr sz="1500" spc="-25" dirty="0">
                <a:latin typeface="Calibri"/>
                <a:cs typeface="Calibri"/>
              </a:rPr>
              <a:t> </a:t>
            </a:r>
            <a:r>
              <a:rPr sz="1500" dirty="0">
                <a:latin typeface="Calibri"/>
                <a:cs typeface="Calibri"/>
              </a:rPr>
              <a:t>2</a:t>
            </a:r>
            <a:r>
              <a:rPr sz="1500" spc="-30" dirty="0">
                <a:latin typeface="Calibri"/>
                <a:cs typeface="Calibri"/>
              </a:rPr>
              <a:t> </a:t>
            </a:r>
            <a:r>
              <a:rPr sz="1500" spc="-10" dirty="0">
                <a:latin typeface="Calibri"/>
                <a:cs typeface="Calibri"/>
              </a:rPr>
              <a:t>minutes</a:t>
            </a:r>
            <a:endParaRPr sz="1500">
              <a:latin typeface="Calibri"/>
              <a:cs typeface="Calibri"/>
            </a:endParaRPr>
          </a:p>
          <a:p>
            <a:pPr marL="355600" marR="5080" indent="-343535">
              <a:spcBef>
                <a:spcPts val="359"/>
              </a:spcBef>
              <a:buFont typeface="Arial"/>
              <a:buChar char="•"/>
              <a:tabLst>
                <a:tab pos="355600" algn="l"/>
              </a:tabLst>
            </a:pPr>
            <a:r>
              <a:rPr sz="1500" dirty="0">
                <a:latin typeface="Calibri"/>
                <a:cs typeface="Calibri"/>
              </a:rPr>
              <a:t>Compare</a:t>
            </a:r>
            <a:r>
              <a:rPr sz="1500" spc="-65" dirty="0">
                <a:latin typeface="Calibri"/>
                <a:cs typeface="Calibri"/>
              </a:rPr>
              <a:t> </a:t>
            </a:r>
            <a:r>
              <a:rPr sz="1500" dirty="0">
                <a:latin typeface="Calibri"/>
                <a:cs typeface="Calibri"/>
              </a:rPr>
              <a:t>MRD1</a:t>
            </a:r>
            <a:r>
              <a:rPr sz="1500" spc="-50" dirty="0">
                <a:latin typeface="Calibri"/>
                <a:cs typeface="Calibri"/>
              </a:rPr>
              <a:t> </a:t>
            </a:r>
            <a:r>
              <a:rPr sz="1500" dirty="0">
                <a:latin typeface="Calibri"/>
                <a:cs typeface="Calibri"/>
              </a:rPr>
              <a:t>and/or</a:t>
            </a:r>
            <a:r>
              <a:rPr sz="1500" spc="-75" dirty="0">
                <a:latin typeface="Calibri"/>
                <a:cs typeface="Calibri"/>
              </a:rPr>
              <a:t> </a:t>
            </a:r>
            <a:r>
              <a:rPr sz="1500" dirty="0">
                <a:latin typeface="Calibri"/>
                <a:cs typeface="Calibri"/>
              </a:rPr>
              <a:t>palpebral</a:t>
            </a:r>
            <a:r>
              <a:rPr sz="1500" spc="-40" dirty="0">
                <a:latin typeface="Calibri"/>
                <a:cs typeface="Calibri"/>
              </a:rPr>
              <a:t> </a:t>
            </a:r>
            <a:r>
              <a:rPr sz="1500" dirty="0">
                <a:latin typeface="Calibri"/>
                <a:cs typeface="Calibri"/>
              </a:rPr>
              <a:t>fissure</a:t>
            </a:r>
            <a:r>
              <a:rPr sz="1500" spc="-40" dirty="0">
                <a:latin typeface="Calibri"/>
                <a:cs typeface="Calibri"/>
              </a:rPr>
              <a:t> </a:t>
            </a:r>
            <a:r>
              <a:rPr sz="1500" dirty="0">
                <a:latin typeface="Calibri"/>
                <a:cs typeface="Calibri"/>
              </a:rPr>
              <a:t>height</a:t>
            </a:r>
            <a:r>
              <a:rPr sz="1500" spc="-55" dirty="0">
                <a:latin typeface="Calibri"/>
                <a:cs typeface="Calibri"/>
              </a:rPr>
              <a:t> </a:t>
            </a:r>
            <a:r>
              <a:rPr sz="1500" spc="-10" dirty="0">
                <a:latin typeface="Calibri"/>
                <a:cs typeface="Calibri"/>
              </a:rPr>
              <a:t>before</a:t>
            </a:r>
            <a:r>
              <a:rPr sz="1500" spc="-45" dirty="0">
                <a:latin typeface="Calibri"/>
                <a:cs typeface="Calibri"/>
              </a:rPr>
              <a:t> </a:t>
            </a:r>
            <a:r>
              <a:rPr sz="1500" spc="-25" dirty="0">
                <a:latin typeface="Calibri"/>
                <a:cs typeface="Calibri"/>
              </a:rPr>
              <a:t>and </a:t>
            </a:r>
            <a:r>
              <a:rPr sz="1500" spc="-20" dirty="0">
                <a:latin typeface="Calibri"/>
                <a:cs typeface="Calibri"/>
              </a:rPr>
              <a:t>after</a:t>
            </a:r>
            <a:endParaRPr sz="1500">
              <a:latin typeface="Calibri"/>
              <a:cs typeface="Calibri"/>
            </a:endParaRPr>
          </a:p>
          <a:p>
            <a:pPr marL="355600" indent="-342900">
              <a:spcBef>
                <a:spcPts val="359"/>
              </a:spcBef>
              <a:buFont typeface="Arial"/>
              <a:buChar char="•"/>
              <a:tabLst>
                <a:tab pos="355600" algn="l"/>
              </a:tabLst>
            </a:pPr>
            <a:r>
              <a:rPr sz="1500" dirty="0">
                <a:latin typeface="Calibri"/>
                <a:cs typeface="Calibri"/>
              </a:rPr>
              <a:t>Does</a:t>
            </a:r>
            <a:r>
              <a:rPr sz="1500" spc="-30" dirty="0">
                <a:latin typeface="Calibri"/>
                <a:cs typeface="Calibri"/>
              </a:rPr>
              <a:t> </a:t>
            </a:r>
            <a:r>
              <a:rPr sz="1500" dirty="0">
                <a:latin typeface="Calibri"/>
                <a:cs typeface="Calibri"/>
              </a:rPr>
              <a:t>not</a:t>
            </a:r>
            <a:r>
              <a:rPr sz="1500" spc="-40" dirty="0">
                <a:latin typeface="Calibri"/>
                <a:cs typeface="Calibri"/>
              </a:rPr>
              <a:t> </a:t>
            </a:r>
            <a:r>
              <a:rPr sz="1500" spc="-10" dirty="0">
                <a:latin typeface="Calibri"/>
                <a:cs typeface="Calibri"/>
              </a:rPr>
              <a:t>exclude nonmyasthenic</a:t>
            </a:r>
            <a:r>
              <a:rPr sz="1500" spc="-30" dirty="0">
                <a:latin typeface="Calibri"/>
                <a:cs typeface="Calibri"/>
              </a:rPr>
              <a:t> </a:t>
            </a:r>
            <a:r>
              <a:rPr sz="1500" dirty="0">
                <a:latin typeface="Calibri"/>
                <a:cs typeface="Calibri"/>
              </a:rPr>
              <a:t>causes</a:t>
            </a:r>
            <a:r>
              <a:rPr sz="1500" spc="-35" dirty="0">
                <a:latin typeface="Calibri"/>
                <a:cs typeface="Calibri"/>
              </a:rPr>
              <a:t> </a:t>
            </a:r>
            <a:r>
              <a:rPr sz="1500" dirty="0">
                <a:latin typeface="Calibri"/>
                <a:cs typeface="Calibri"/>
              </a:rPr>
              <a:t>of</a:t>
            </a:r>
            <a:r>
              <a:rPr sz="1500" spc="-35" dirty="0">
                <a:latin typeface="Calibri"/>
                <a:cs typeface="Calibri"/>
              </a:rPr>
              <a:t> </a:t>
            </a:r>
            <a:r>
              <a:rPr sz="1500" spc="-10" dirty="0">
                <a:latin typeface="Calibri"/>
                <a:cs typeface="Calibri"/>
              </a:rPr>
              <a:t>ptosis</a:t>
            </a:r>
            <a:endParaRPr sz="1500">
              <a:latin typeface="Calibri"/>
              <a:cs typeface="Calibri"/>
            </a:endParaRPr>
          </a:p>
        </p:txBody>
      </p:sp>
      <p:sp>
        <p:nvSpPr>
          <p:cNvPr id="7" name="object 7"/>
          <p:cNvSpPr txBox="1"/>
          <p:nvPr/>
        </p:nvSpPr>
        <p:spPr>
          <a:xfrm>
            <a:off x="6672580" y="6670294"/>
            <a:ext cx="3973829" cy="135293"/>
          </a:xfrm>
          <a:prstGeom prst="rect">
            <a:avLst/>
          </a:prstGeom>
        </p:spPr>
        <p:txBody>
          <a:bodyPr vert="horz" wrap="square" lIns="0" tIns="12065" rIns="0" bIns="0" rtlCol="0">
            <a:spAutoFit/>
          </a:bodyPr>
          <a:lstStyle/>
          <a:p>
            <a:pPr marL="38100">
              <a:spcBef>
                <a:spcPts val="95"/>
              </a:spcBef>
            </a:pPr>
            <a:r>
              <a:rPr sz="800" dirty="0">
                <a:solidFill>
                  <a:srgbClr val="FFFFFF"/>
                </a:solidFill>
                <a:latin typeface="Calibri"/>
                <a:cs typeface="Calibri"/>
              </a:rPr>
              <a:t>Figure</a:t>
            </a:r>
            <a:r>
              <a:rPr sz="800" spc="-20" dirty="0">
                <a:solidFill>
                  <a:srgbClr val="FFFFFF"/>
                </a:solidFill>
                <a:latin typeface="Calibri"/>
                <a:cs typeface="Calibri"/>
              </a:rPr>
              <a:t> </a:t>
            </a:r>
            <a:r>
              <a:rPr sz="800" dirty="0">
                <a:solidFill>
                  <a:srgbClr val="FFFFFF"/>
                </a:solidFill>
                <a:latin typeface="Calibri"/>
                <a:cs typeface="Calibri"/>
              </a:rPr>
              <a:t>from</a:t>
            </a:r>
            <a:r>
              <a:rPr sz="800" spc="-15" dirty="0">
                <a:solidFill>
                  <a:srgbClr val="FFFFFF"/>
                </a:solidFill>
                <a:latin typeface="Calibri"/>
                <a:cs typeface="Calibri"/>
              </a:rPr>
              <a:t> </a:t>
            </a:r>
            <a:r>
              <a:rPr sz="800" dirty="0">
                <a:solidFill>
                  <a:srgbClr val="FFFFFF"/>
                </a:solidFill>
                <a:latin typeface="Calibri"/>
                <a:cs typeface="Calibri"/>
              </a:rPr>
              <a:t>Walsh</a:t>
            </a:r>
            <a:r>
              <a:rPr sz="800" spc="-5" dirty="0">
                <a:solidFill>
                  <a:srgbClr val="FFFFFF"/>
                </a:solidFill>
                <a:latin typeface="Calibri"/>
                <a:cs typeface="Calibri"/>
              </a:rPr>
              <a:t> </a:t>
            </a:r>
            <a:r>
              <a:rPr sz="800" dirty="0">
                <a:solidFill>
                  <a:srgbClr val="FFFFFF"/>
                </a:solidFill>
                <a:latin typeface="Calibri"/>
                <a:cs typeface="Calibri"/>
              </a:rPr>
              <a:t>and </a:t>
            </a:r>
            <a:r>
              <a:rPr sz="800" spc="-10" dirty="0">
                <a:solidFill>
                  <a:srgbClr val="FFFFFF"/>
                </a:solidFill>
                <a:latin typeface="Calibri"/>
                <a:cs typeface="Calibri"/>
              </a:rPr>
              <a:t>Hoyt’s</a:t>
            </a:r>
            <a:r>
              <a:rPr sz="800" spc="-25" dirty="0">
                <a:solidFill>
                  <a:srgbClr val="FFFFFF"/>
                </a:solidFill>
                <a:latin typeface="Calibri"/>
                <a:cs typeface="Calibri"/>
              </a:rPr>
              <a:t> </a:t>
            </a:r>
            <a:r>
              <a:rPr sz="800" dirty="0">
                <a:solidFill>
                  <a:srgbClr val="FFFFFF"/>
                </a:solidFill>
                <a:latin typeface="Calibri"/>
                <a:cs typeface="Calibri"/>
              </a:rPr>
              <a:t>Clinical </a:t>
            </a:r>
            <a:r>
              <a:rPr sz="800" spc="-10" dirty="0">
                <a:solidFill>
                  <a:srgbClr val="FFFFFF"/>
                </a:solidFill>
                <a:latin typeface="Calibri"/>
                <a:cs typeface="Calibri"/>
              </a:rPr>
              <a:t>Neuro-</a:t>
            </a:r>
            <a:r>
              <a:rPr sz="800" dirty="0">
                <a:solidFill>
                  <a:srgbClr val="FFFFFF"/>
                </a:solidFill>
                <a:latin typeface="Calibri"/>
                <a:cs typeface="Calibri"/>
              </a:rPr>
              <a:t>Ophthalmology,</a:t>
            </a:r>
            <a:r>
              <a:rPr sz="800" spc="10" dirty="0">
                <a:solidFill>
                  <a:srgbClr val="FFFFFF"/>
                </a:solidFill>
                <a:latin typeface="Calibri"/>
                <a:cs typeface="Calibri"/>
              </a:rPr>
              <a:t> </a:t>
            </a:r>
            <a:r>
              <a:rPr sz="800" dirty="0">
                <a:solidFill>
                  <a:srgbClr val="FFFFFF"/>
                </a:solidFill>
                <a:latin typeface="Calibri"/>
                <a:cs typeface="Calibri"/>
              </a:rPr>
              <a:t>The</a:t>
            </a:r>
            <a:r>
              <a:rPr sz="800" spc="-15" dirty="0">
                <a:solidFill>
                  <a:srgbClr val="FFFFFF"/>
                </a:solidFill>
                <a:latin typeface="Calibri"/>
                <a:cs typeface="Calibri"/>
              </a:rPr>
              <a:t> </a:t>
            </a:r>
            <a:r>
              <a:rPr sz="800" spc="-10" dirty="0">
                <a:solidFill>
                  <a:srgbClr val="FFFFFF"/>
                </a:solidFill>
                <a:latin typeface="Calibri"/>
                <a:cs typeface="Calibri"/>
              </a:rPr>
              <a:t>Essentials,</a:t>
            </a:r>
            <a:r>
              <a:rPr sz="800" spc="-20" dirty="0">
                <a:solidFill>
                  <a:srgbClr val="FFFFFF"/>
                </a:solidFill>
                <a:latin typeface="Calibri"/>
                <a:cs typeface="Calibri"/>
              </a:rPr>
              <a:t> </a:t>
            </a:r>
            <a:r>
              <a:rPr sz="800" dirty="0">
                <a:solidFill>
                  <a:srgbClr val="FFFFFF"/>
                </a:solidFill>
                <a:latin typeface="Calibri"/>
                <a:cs typeface="Calibri"/>
              </a:rPr>
              <a:t>3</a:t>
            </a:r>
            <a:r>
              <a:rPr sz="750" baseline="27777" dirty="0">
                <a:solidFill>
                  <a:srgbClr val="FFFFFF"/>
                </a:solidFill>
                <a:latin typeface="Calibri"/>
                <a:cs typeface="Calibri"/>
              </a:rPr>
              <a:t>rd</a:t>
            </a:r>
            <a:r>
              <a:rPr sz="750" spc="60" baseline="27777" dirty="0">
                <a:solidFill>
                  <a:srgbClr val="FFFFFF"/>
                </a:solidFill>
                <a:latin typeface="Calibri"/>
                <a:cs typeface="Calibri"/>
              </a:rPr>
              <a:t> </a:t>
            </a:r>
            <a:r>
              <a:rPr sz="800" dirty="0">
                <a:solidFill>
                  <a:srgbClr val="FFFFFF"/>
                </a:solidFill>
                <a:latin typeface="Calibri"/>
                <a:cs typeface="Calibri"/>
              </a:rPr>
              <a:t>Edition,</a:t>
            </a:r>
            <a:r>
              <a:rPr sz="800" spc="-15" dirty="0">
                <a:solidFill>
                  <a:srgbClr val="FFFFFF"/>
                </a:solidFill>
                <a:latin typeface="Calibri"/>
                <a:cs typeface="Calibri"/>
              </a:rPr>
              <a:t> </a:t>
            </a:r>
            <a:r>
              <a:rPr sz="800" dirty="0">
                <a:solidFill>
                  <a:srgbClr val="FFFFFF"/>
                </a:solidFill>
                <a:latin typeface="Calibri"/>
                <a:cs typeface="Calibri"/>
              </a:rPr>
              <a:t>p.</a:t>
            </a:r>
            <a:r>
              <a:rPr sz="800" spc="-10" dirty="0">
                <a:solidFill>
                  <a:srgbClr val="FFFFFF"/>
                </a:solidFill>
                <a:latin typeface="Calibri"/>
                <a:cs typeface="Calibri"/>
              </a:rPr>
              <a:t> </a:t>
            </a:r>
            <a:r>
              <a:rPr sz="800" spc="-25" dirty="0">
                <a:solidFill>
                  <a:srgbClr val="FFFFFF"/>
                </a:solidFill>
                <a:latin typeface="Calibri"/>
                <a:cs typeface="Calibri"/>
              </a:rPr>
              <a:t>374</a:t>
            </a:r>
            <a:endParaRPr sz="8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75788" y="320039"/>
            <a:ext cx="6438138" cy="4305300"/>
          </a:xfrm>
          <a:prstGeom prst="rect">
            <a:avLst/>
          </a:prstGeom>
        </p:spPr>
      </p:pic>
      <p:sp>
        <p:nvSpPr>
          <p:cNvPr id="3" name="object 3"/>
          <p:cNvSpPr/>
          <p:nvPr/>
        </p:nvSpPr>
        <p:spPr>
          <a:xfrm>
            <a:off x="1765555" y="4782312"/>
            <a:ext cx="8662035" cy="1755775"/>
          </a:xfrm>
          <a:custGeom>
            <a:avLst/>
            <a:gdLst/>
            <a:ahLst/>
            <a:cxnLst/>
            <a:rect l="l" t="t" r="r" b="b"/>
            <a:pathLst>
              <a:path w="8662035" h="1755775">
                <a:moveTo>
                  <a:pt x="8661654" y="0"/>
                </a:moveTo>
                <a:lnTo>
                  <a:pt x="0" y="0"/>
                </a:lnTo>
                <a:lnTo>
                  <a:pt x="0" y="1755648"/>
                </a:lnTo>
                <a:lnTo>
                  <a:pt x="8661654" y="1755648"/>
                </a:lnTo>
                <a:lnTo>
                  <a:pt x="8661654" y="0"/>
                </a:lnTo>
                <a:close/>
              </a:path>
            </a:pathLst>
          </a:custGeom>
        </p:spPr>
        <p:style>
          <a:lnRef idx="3">
            <a:schemeClr val="lt1"/>
          </a:lnRef>
          <a:fillRef idx="1">
            <a:schemeClr val="dk1"/>
          </a:fillRef>
          <a:effectRef idx="1">
            <a:schemeClr val="dk1"/>
          </a:effectRef>
          <a:fontRef idx="minor">
            <a:schemeClr val="lt1"/>
          </a:fontRef>
        </p:style>
        <p:txBody>
          <a:bodyPr wrap="square" lIns="0" tIns="0" rIns="0" bIns="0" rtlCol="0"/>
          <a:lstStyle/>
          <a:p>
            <a:endParaRPr/>
          </a:p>
        </p:txBody>
      </p:sp>
      <p:sp>
        <p:nvSpPr>
          <p:cNvPr id="4" name="object 4"/>
          <p:cNvSpPr txBox="1"/>
          <p:nvPr/>
        </p:nvSpPr>
        <p:spPr>
          <a:xfrm>
            <a:off x="2392173" y="5302250"/>
            <a:ext cx="1691005" cy="726440"/>
          </a:xfrm>
          <a:prstGeom prst="rect">
            <a:avLst/>
          </a:prstGeom>
        </p:spPr>
        <p:txBody>
          <a:bodyPr vert="horz" wrap="square" lIns="0" tIns="12065" rIns="0" bIns="0" rtlCol="0">
            <a:spAutoFit/>
          </a:bodyPr>
          <a:lstStyle/>
          <a:p>
            <a:pPr marL="328930" marR="5080" indent="-316230">
              <a:spcBef>
                <a:spcPts val="95"/>
              </a:spcBef>
            </a:pPr>
            <a:r>
              <a:rPr sz="2300" b="1" spc="-10" dirty="0">
                <a:latin typeface="Calibri"/>
                <a:cs typeface="Calibri"/>
              </a:rPr>
              <a:t>Enhancement </a:t>
            </a:r>
            <a:r>
              <a:rPr sz="2300" b="1" dirty="0">
                <a:latin typeface="Calibri"/>
                <a:cs typeface="Calibri"/>
              </a:rPr>
              <a:t>of </a:t>
            </a:r>
            <a:r>
              <a:rPr sz="2300" b="1" spc="-10" dirty="0">
                <a:latin typeface="Calibri"/>
                <a:cs typeface="Calibri"/>
              </a:rPr>
              <a:t>Ptosis</a:t>
            </a:r>
            <a:endParaRPr sz="2300">
              <a:latin typeface="Calibri"/>
              <a:cs typeface="Calibri"/>
            </a:endParaRPr>
          </a:p>
        </p:txBody>
      </p:sp>
      <p:sp>
        <p:nvSpPr>
          <p:cNvPr id="5" name="object 5"/>
          <p:cNvSpPr/>
          <p:nvPr/>
        </p:nvSpPr>
        <p:spPr>
          <a:xfrm>
            <a:off x="4569332" y="5238369"/>
            <a:ext cx="0" cy="914400"/>
          </a:xfrm>
          <a:custGeom>
            <a:avLst/>
            <a:gdLst/>
            <a:ahLst/>
            <a:cxnLst/>
            <a:rect l="l" t="t" r="r" b="b"/>
            <a:pathLst>
              <a:path h="914400">
                <a:moveTo>
                  <a:pt x="0" y="914399"/>
                </a:moveTo>
                <a:lnTo>
                  <a:pt x="0" y="0"/>
                </a:lnTo>
              </a:path>
            </a:pathLst>
          </a:custGeom>
          <a:ln w="19050">
            <a:solidFill>
              <a:srgbClr val="000000"/>
            </a:solidFill>
          </a:ln>
        </p:spPr>
        <p:txBody>
          <a:bodyPr wrap="square" lIns="0" tIns="0" rIns="0" bIns="0" rtlCol="0"/>
          <a:lstStyle/>
          <a:p>
            <a:endParaRPr/>
          </a:p>
        </p:txBody>
      </p:sp>
      <p:sp>
        <p:nvSpPr>
          <p:cNvPr id="6" name="object 6"/>
          <p:cNvSpPr txBox="1"/>
          <p:nvPr/>
        </p:nvSpPr>
        <p:spPr>
          <a:xfrm>
            <a:off x="4887976" y="5045965"/>
            <a:ext cx="5133340" cy="1235075"/>
          </a:xfrm>
          <a:prstGeom prst="rect">
            <a:avLst/>
          </a:prstGeom>
        </p:spPr>
        <p:txBody>
          <a:bodyPr vert="horz" wrap="square" lIns="0" tIns="34925" rIns="0" bIns="0" rtlCol="0">
            <a:spAutoFit/>
          </a:bodyPr>
          <a:lstStyle/>
          <a:p>
            <a:pPr marL="355600" marR="503555" indent="-343535">
              <a:lnSpc>
                <a:spcPts val="1410"/>
              </a:lnSpc>
              <a:spcBef>
                <a:spcPts val="275"/>
              </a:spcBef>
              <a:buFont typeface="Arial"/>
              <a:buChar char="•"/>
              <a:tabLst>
                <a:tab pos="355600" algn="l"/>
              </a:tabLst>
            </a:pPr>
            <a:r>
              <a:rPr sz="1300" dirty="0">
                <a:latin typeface="Calibri"/>
                <a:cs typeface="Calibri"/>
              </a:rPr>
              <a:t>Manually</a:t>
            </a:r>
            <a:r>
              <a:rPr sz="1300" spc="-35" dirty="0">
                <a:latin typeface="Calibri"/>
                <a:cs typeface="Calibri"/>
              </a:rPr>
              <a:t> </a:t>
            </a:r>
            <a:r>
              <a:rPr sz="1300" spc="-10" dirty="0">
                <a:latin typeface="Calibri"/>
                <a:cs typeface="Calibri"/>
              </a:rPr>
              <a:t>elevating</a:t>
            </a:r>
            <a:r>
              <a:rPr sz="1300" spc="-30" dirty="0">
                <a:latin typeface="Calibri"/>
                <a:cs typeface="Calibri"/>
              </a:rPr>
              <a:t> </a:t>
            </a:r>
            <a:r>
              <a:rPr sz="1300" dirty="0">
                <a:latin typeface="Calibri"/>
                <a:cs typeface="Calibri"/>
              </a:rPr>
              <a:t>one</a:t>
            </a:r>
            <a:r>
              <a:rPr sz="1300" spc="-35" dirty="0">
                <a:latin typeface="Calibri"/>
                <a:cs typeface="Calibri"/>
              </a:rPr>
              <a:t> </a:t>
            </a:r>
            <a:r>
              <a:rPr sz="1300" dirty="0">
                <a:latin typeface="Calibri"/>
                <a:cs typeface="Calibri"/>
              </a:rPr>
              <a:t>eyelid</a:t>
            </a:r>
            <a:r>
              <a:rPr sz="1300" spc="-30" dirty="0">
                <a:latin typeface="Calibri"/>
                <a:cs typeface="Calibri"/>
              </a:rPr>
              <a:t> </a:t>
            </a:r>
            <a:r>
              <a:rPr sz="1300" dirty="0">
                <a:latin typeface="Calibri"/>
                <a:cs typeface="Calibri"/>
              </a:rPr>
              <a:t>causes</a:t>
            </a:r>
            <a:r>
              <a:rPr sz="1300" spc="-30" dirty="0">
                <a:latin typeface="Calibri"/>
                <a:cs typeface="Calibri"/>
              </a:rPr>
              <a:t> </a:t>
            </a:r>
            <a:r>
              <a:rPr sz="1300" dirty="0">
                <a:latin typeface="Calibri"/>
                <a:cs typeface="Calibri"/>
              </a:rPr>
              <a:t>the</a:t>
            </a:r>
            <a:r>
              <a:rPr sz="1300" spc="-30" dirty="0">
                <a:latin typeface="Calibri"/>
                <a:cs typeface="Calibri"/>
              </a:rPr>
              <a:t> </a:t>
            </a:r>
            <a:r>
              <a:rPr sz="1300" spc="-10" dirty="0">
                <a:latin typeface="Calibri"/>
                <a:cs typeface="Calibri"/>
              </a:rPr>
              <a:t>contralateral</a:t>
            </a:r>
            <a:r>
              <a:rPr sz="1300" spc="-40" dirty="0">
                <a:latin typeface="Calibri"/>
                <a:cs typeface="Calibri"/>
              </a:rPr>
              <a:t> </a:t>
            </a:r>
            <a:r>
              <a:rPr sz="1300" dirty="0">
                <a:latin typeface="Calibri"/>
                <a:cs typeface="Calibri"/>
              </a:rPr>
              <a:t>eyelid</a:t>
            </a:r>
            <a:r>
              <a:rPr sz="1300" spc="-30" dirty="0">
                <a:latin typeface="Calibri"/>
                <a:cs typeface="Calibri"/>
              </a:rPr>
              <a:t> </a:t>
            </a:r>
            <a:r>
              <a:rPr sz="1300" spc="-25" dirty="0">
                <a:latin typeface="Calibri"/>
                <a:cs typeface="Calibri"/>
              </a:rPr>
              <a:t>to </a:t>
            </a:r>
            <a:r>
              <a:rPr sz="1300" dirty="0">
                <a:latin typeface="Calibri"/>
                <a:cs typeface="Calibri"/>
              </a:rPr>
              <a:t>become</a:t>
            </a:r>
            <a:r>
              <a:rPr sz="1300" spc="-30" dirty="0">
                <a:latin typeface="Calibri"/>
                <a:cs typeface="Calibri"/>
              </a:rPr>
              <a:t> </a:t>
            </a:r>
            <a:r>
              <a:rPr sz="1300" dirty="0">
                <a:latin typeface="Calibri"/>
                <a:cs typeface="Calibri"/>
              </a:rPr>
              <a:t>more</a:t>
            </a:r>
            <a:r>
              <a:rPr sz="1300" spc="-40" dirty="0">
                <a:latin typeface="Calibri"/>
                <a:cs typeface="Calibri"/>
              </a:rPr>
              <a:t> </a:t>
            </a:r>
            <a:r>
              <a:rPr sz="1300" spc="-10" dirty="0">
                <a:latin typeface="Calibri"/>
                <a:cs typeface="Calibri"/>
              </a:rPr>
              <a:t>ptotic</a:t>
            </a:r>
            <a:endParaRPr sz="1300">
              <a:latin typeface="Calibri"/>
              <a:cs typeface="Calibri"/>
            </a:endParaRPr>
          </a:p>
          <a:p>
            <a:pPr marL="355600" indent="-342900">
              <a:spcBef>
                <a:spcPts val="130"/>
              </a:spcBef>
              <a:buFont typeface="Arial"/>
              <a:buChar char="•"/>
              <a:tabLst>
                <a:tab pos="355600" algn="l"/>
              </a:tabLst>
            </a:pPr>
            <a:r>
              <a:rPr sz="1300" dirty="0">
                <a:latin typeface="Calibri"/>
                <a:cs typeface="Calibri"/>
              </a:rPr>
              <a:t>Explained</a:t>
            </a:r>
            <a:r>
              <a:rPr sz="1300" spc="-20" dirty="0">
                <a:latin typeface="Calibri"/>
                <a:cs typeface="Calibri"/>
              </a:rPr>
              <a:t> </a:t>
            </a:r>
            <a:r>
              <a:rPr sz="1300" dirty="0">
                <a:latin typeface="Calibri"/>
                <a:cs typeface="Calibri"/>
              </a:rPr>
              <a:t>by</a:t>
            </a:r>
            <a:r>
              <a:rPr sz="1300" spc="-15" dirty="0">
                <a:latin typeface="Calibri"/>
                <a:cs typeface="Calibri"/>
              </a:rPr>
              <a:t> </a:t>
            </a:r>
            <a:r>
              <a:rPr sz="1300" dirty="0">
                <a:latin typeface="Calibri"/>
                <a:cs typeface="Calibri"/>
              </a:rPr>
              <a:t>Hering</a:t>
            </a:r>
            <a:r>
              <a:rPr sz="1300" spc="-25" dirty="0">
                <a:latin typeface="Calibri"/>
                <a:cs typeface="Calibri"/>
              </a:rPr>
              <a:t> </a:t>
            </a:r>
            <a:r>
              <a:rPr sz="1300" dirty="0">
                <a:latin typeface="Calibri"/>
                <a:cs typeface="Calibri"/>
              </a:rPr>
              <a:t>law</a:t>
            </a:r>
            <a:r>
              <a:rPr sz="1300" spc="-25" dirty="0">
                <a:latin typeface="Calibri"/>
                <a:cs typeface="Calibri"/>
              </a:rPr>
              <a:t> </a:t>
            </a:r>
            <a:r>
              <a:rPr sz="1300" dirty="0">
                <a:latin typeface="Calibri"/>
                <a:cs typeface="Calibri"/>
              </a:rPr>
              <a:t>of</a:t>
            </a:r>
            <a:r>
              <a:rPr sz="1300" spc="-25" dirty="0">
                <a:latin typeface="Calibri"/>
                <a:cs typeface="Calibri"/>
              </a:rPr>
              <a:t> </a:t>
            </a:r>
            <a:r>
              <a:rPr sz="1300" dirty="0">
                <a:latin typeface="Calibri"/>
                <a:cs typeface="Calibri"/>
              </a:rPr>
              <a:t>equal</a:t>
            </a:r>
            <a:r>
              <a:rPr sz="1300" spc="-15" dirty="0">
                <a:latin typeface="Calibri"/>
                <a:cs typeface="Calibri"/>
              </a:rPr>
              <a:t> </a:t>
            </a:r>
            <a:r>
              <a:rPr sz="1300" spc="-10" dirty="0">
                <a:latin typeface="Calibri"/>
                <a:cs typeface="Calibri"/>
              </a:rPr>
              <a:t>innervation</a:t>
            </a:r>
            <a:endParaRPr sz="1300">
              <a:latin typeface="Calibri"/>
              <a:cs typeface="Calibri"/>
            </a:endParaRPr>
          </a:p>
          <a:p>
            <a:pPr marL="355600" marR="133985" indent="-343535">
              <a:lnSpc>
                <a:spcPts val="1400"/>
              </a:lnSpc>
              <a:spcBef>
                <a:spcPts val="335"/>
              </a:spcBef>
              <a:buFont typeface="Arial"/>
              <a:buChar char="•"/>
              <a:tabLst>
                <a:tab pos="355600" algn="l"/>
              </a:tabLst>
            </a:pPr>
            <a:r>
              <a:rPr sz="1300" dirty="0">
                <a:latin typeface="Calibri"/>
                <a:cs typeface="Calibri"/>
              </a:rPr>
              <a:t>Manual</a:t>
            </a:r>
            <a:r>
              <a:rPr sz="1300" spc="-45" dirty="0">
                <a:latin typeface="Calibri"/>
                <a:cs typeface="Calibri"/>
              </a:rPr>
              <a:t> </a:t>
            </a:r>
            <a:r>
              <a:rPr sz="1300" dirty="0">
                <a:latin typeface="Calibri"/>
                <a:cs typeface="Calibri"/>
              </a:rPr>
              <a:t>eyelid</a:t>
            </a:r>
            <a:r>
              <a:rPr sz="1300" spc="-40" dirty="0">
                <a:latin typeface="Calibri"/>
                <a:cs typeface="Calibri"/>
              </a:rPr>
              <a:t> </a:t>
            </a:r>
            <a:r>
              <a:rPr sz="1300" spc="-10" dirty="0">
                <a:latin typeface="Calibri"/>
                <a:cs typeface="Calibri"/>
              </a:rPr>
              <a:t>elevation</a:t>
            </a:r>
            <a:r>
              <a:rPr sz="1300" spc="-35" dirty="0">
                <a:latin typeface="Calibri"/>
                <a:cs typeface="Calibri"/>
              </a:rPr>
              <a:t> </a:t>
            </a:r>
            <a:r>
              <a:rPr sz="1300" spc="-10" dirty="0">
                <a:latin typeface="Calibri"/>
                <a:cs typeface="Calibri"/>
              </a:rPr>
              <a:t>decreases</a:t>
            </a:r>
            <a:r>
              <a:rPr sz="1300" spc="-40" dirty="0">
                <a:latin typeface="Calibri"/>
                <a:cs typeface="Calibri"/>
              </a:rPr>
              <a:t> </a:t>
            </a:r>
            <a:r>
              <a:rPr sz="1300" dirty="0">
                <a:latin typeface="Calibri"/>
                <a:cs typeface="Calibri"/>
              </a:rPr>
              <a:t>effort</a:t>
            </a:r>
            <a:r>
              <a:rPr sz="1300" spc="-35" dirty="0">
                <a:latin typeface="Calibri"/>
                <a:cs typeface="Calibri"/>
              </a:rPr>
              <a:t> </a:t>
            </a:r>
            <a:r>
              <a:rPr sz="1300" dirty="0">
                <a:latin typeface="Calibri"/>
                <a:cs typeface="Calibri"/>
              </a:rPr>
              <a:t>needed</a:t>
            </a:r>
            <a:r>
              <a:rPr sz="1300" spc="-40" dirty="0">
                <a:latin typeface="Calibri"/>
                <a:cs typeface="Calibri"/>
              </a:rPr>
              <a:t> </a:t>
            </a:r>
            <a:r>
              <a:rPr sz="1300" dirty="0">
                <a:latin typeface="Calibri"/>
                <a:cs typeface="Calibri"/>
              </a:rPr>
              <a:t>to</a:t>
            </a:r>
            <a:r>
              <a:rPr sz="1300" spc="-40" dirty="0">
                <a:latin typeface="Calibri"/>
                <a:cs typeface="Calibri"/>
              </a:rPr>
              <a:t> </a:t>
            </a:r>
            <a:r>
              <a:rPr sz="1300" dirty="0">
                <a:latin typeface="Calibri"/>
                <a:cs typeface="Calibri"/>
              </a:rPr>
              <a:t>keep</a:t>
            </a:r>
            <a:r>
              <a:rPr sz="1300" spc="-50" dirty="0">
                <a:latin typeface="Calibri"/>
                <a:cs typeface="Calibri"/>
              </a:rPr>
              <a:t> </a:t>
            </a:r>
            <a:r>
              <a:rPr sz="1300" dirty="0">
                <a:latin typeface="Calibri"/>
                <a:cs typeface="Calibri"/>
              </a:rPr>
              <a:t>eyelid</a:t>
            </a:r>
            <a:r>
              <a:rPr sz="1300" spc="-40" dirty="0">
                <a:latin typeface="Calibri"/>
                <a:cs typeface="Calibri"/>
              </a:rPr>
              <a:t> </a:t>
            </a:r>
            <a:r>
              <a:rPr sz="1300" spc="-20" dirty="0">
                <a:latin typeface="Calibri"/>
                <a:cs typeface="Calibri"/>
              </a:rPr>
              <a:t>open ipsilaterally, </a:t>
            </a:r>
            <a:r>
              <a:rPr sz="1300" dirty="0">
                <a:latin typeface="Calibri"/>
                <a:cs typeface="Calibri"/>
              </a:rPr>
              <a:t>results</a:t>
            </a:r>
            <a:r>
              <a:rPr sz="1300" spc="-5" dirty="0">
                <a:latin typeface="Calibri"/>
                <a:cs typeface="Calibri"/>
              </a:rPr>
              <a:t> </a:t>
            </a:r>
            <a:r>
              <a:rPr sz="1300" dirty="0">
                <a:latin typeface="Calibri"/>
                <a:cs typeface="Calibri"/>
              </a:rPr>
              <a:t>in</a:t>
            </a:r>
            <a:r>
              <a:rPr sz="1300" spc="-5" dirty="0">
                <a:latin typeface="Calibri"/>
                <a:cs typeface="Calibri"/>
              </a:rPr>
              <a:t> </a:t>
            </a:r>
            <a:r>
              <a:rPr sz="1300" spc="-10" dirty="0">
                <a:latin typeface="Calibri"/>
                <a:cs typeface="Calibri"/>
              </a:rPr>
              <a:t>relaxation</a:t>
            </a:r>
            <a:r>
              <a:rPr sz="1300" spc="-5" dirty="0">
                <a:latin typeface="Calibri"/>
                <a:cs typeface="Calibri"/>
              </a:rPr>
              <a:t> </a:t>
            </a:r>
            <a:r>
              <a:rPr sz="1300" dirty="0">
                <a:latin typeface="Calibri"/>
                <a:cs typeface="Calibri"/>
              </a:rPr>
              <a:t>of</a:t>
            </a:r>
            <a:r>
              <a:rPr sz="1300" spc="-10" dirty="0">
                <a:latin typeface="Calibri"/>
                <a:cs typeface="Calibri"/>
              </a:rPr>
              <a:t> contralateral levator</a:t>
            </a:r>
            <a:endParaRPr sz="1300">
              <a:latin typeface="Calibri"/>
              <a:cs typeface="Calibri"/>
            </a:endParaRPr>
          </a:p>
          <a:p>
            <a:pPr marL="355600" indent="-342900">
              <a:spcBef>
                <a:spcPts val="140"/>
              </a:spcBef>
              <a:buFont typeface="Arial"/>
              <a:buChar char="•"/>
              <a:tabLst>
                <a:tab pos="355600" algn="l"/>
              </a:tabLst>
            </a:pPr>
            <a:r>
              <a:rPr sz="1300" dirty="0">
                <a:latin typeface="Calibri"/>
                <a:cs typeface="Calibri"/>
              </a:rPr>
              <a:t>Can</a:t>
            </a:r>
            <a:r>
              <a:rPr sz="1300" spc="-30" dirty="0">
                <a:latin typeface="Calibri"/>
                <a:cs typeface="Calibri"/>
              </a:rPr>
              <a:t> </a:t>
            </a:r>
            <a:r>
              <a:rPr sz="1300" dirty="0">
                <a:latin typeface="Calibri"/>
                <a:cs typeface="Calibri"/>
              </a:rPr>
              <a:t>also</a:t>
            </a:r>
            <a:r>
              <a:rPr sz="1300" spc="-20" dirty="0">
                <a:latin typeface="Calibri"/>
                <a:cs typeface="Calibri"/>
              </a:rPr>
              <a:t> </a:t>
            </a:r>
            <a:r>
              <a:rPr sz="1300" dirty="0">
                <a:latin typeface="Calibri"/>
                <a:cs typeface="Calibri"/>
              </a:rPr>
              <a:t>be</a:t>
            </a:r>
            <a:r>
              <a:rPr sz="1300" spc="-20" dirty="0">
                <a:latin typeface="Calibri"/>
                <a:cs typeface="Calibri"/>
              </a:rPr>
              <a:t> </a:t>
            </a:r>
            <a:r>
              <a:rPr sz="1300" dirty="0">
                <a:latin typeface="Calibri"/>
                <a:cs typeface="Calibri"/>
              </a:rPr>
              <a:t>see</a:t>
            </a:r>
            <a:r>
              <a:rPr sz="1300" spc="-15" dirty="0">
                <a:latin typeface="Calibri"/>
                <a:cs typeface="Calibri"/>
              </a:rPr>
              <a:t> </a:t>
            </a:r>
            <a:r>
              <a:rPr sz="1300" dirty="0">
                <a:latin typeface="Calibri"/>
                <a:cs typeface="Calibri"/>
              </a:rPr>
              <a:t>in</a:t>
            </a:r>
            <a:r>
              <a:rPr sz="1300" spc="-20" dirty="0">
                <a:latin typeface="Calibri"/>
                <a:cs typeface="Calibri"/>
              </a:rPr>
              <a:t> </a:t>
            </a:r>
            <a:r>
              <a:rPr sz="1300" spc="-10" dirty="0">
                <a:latin typeface="Calibri"/>
                <a:cs typeface="Calibri"/>
              </a:rPr>
              <a:t>congenital</a:t>
            </a:r>
            <a:r>
              <a:rPr sz="1300" spc="-5" dirty="0">
                <a:latin typeface="Calibri"/>
                <a:cs typeface="Calibri"/>
              </a:rPr>
              <a:t> </a:t>
            </a:r>
            <a:r>
              <a:rPr sz="1300" dirty="0">
                <a:latin typeface="Calibri"/>
                <a:cs typeface="Calibri"/>
              </a:rPr>
              <a:t>ptosis</a:t>
            </a:r>
            <a:r>
              <a:rPr sz="1300" spc="-10" dirty="0">
                <a:latin typeface="Calibri"/>
                <a:cs typeface="Calibri"/>
              </a:rPr>
              <a:t> </a:t>
            </a:r>
            <a:r>
              <a:rPr sz="1300" dirty="0">
                <a:latin typeface="Calibri"/>
                <a:cs typeface="Calibri"/>
              </a:rPr>
              <a:t>and</a:t>
            </a:r>
            <a:r>
              <a:rPr sz="1300" spc="-15" dirty="0">
                <a:latin typeface="Calibri"/>
                <a:cs typeface="Calibri"/>
              </a:rPr>
              <a:t> </a:t>
            </a:r>
            <a:r>
              <a:rPr sz="1300" dirty="0">
                <a:latin typeface="Calibri"/>
                <a:cs typeface="Calibri"/>
              </a:rPr>
              <a:t>other</a:t>
            </a:r>
            <a:r>
              <a:rPr sz="1300" spc="-20" dirty="0">
                <a:latin typeface="Calibri"/>
                <a:cs typeface="Calibri"/>
              </a:rPr>
              <a:t> </a:t>
            </a:r>
            <a:r>
              <a:rPr sz="1300" spc="-10" dirty="0">
                <a:latin typeface="Calibri"/>
                <a:cs typeface="Calibri"/>
              </a:rPr>
              <a:t>non-</a:t>
            </a:r>
            <a:r>
              <a:rPr sz="1300" dirty="0">
                <a:latin typeface="Calibri"/>
                <a:cs typeface="Calibri"/>
              </a:rPr>
              <a:t>MG</a:t>
            </a:r>
            <a:r>
              <a:rPr sz="1300" spc="-5" dirty="0">
                <a:latin typeface="Calibri"/>
                <a:cs typeface="Calibri"/>
              </a:rPr>
              <a:t> </a:t>
            </a:r>
            <a:r>
              <a:rPr sz="1300" dirty="0">
                <a:latin typeface="Calibri"/>
                <a:cs typeface="Calibri"/>
              </a:rPr>
              <a:t>causes</a:t>
            </a:r>
            <a:r>
              <a:rPr sz="1300" spc="-15" dirty="0">
                <a:latin typeface="Calibri"/>
                <a:cs typeface="Calibri"/>
              </a:rPr>
              <a:t> </a:t>
            </a:r>
            <a:r>
              <a:rPr sz="1300" dirty="0">
                <a:latin typeface="Calibri"/>
                <a:cs typeface="Calibri"/>
              </a:rPr>
              <a:t>of</a:t>
            </a:r>
            <a:r>
              <a:rPr sz="1300" spc="-15" dirty="0">
                <a:latin typeface="Calibri"/>
                <a:cs typeface="Calibri"/>
              </a:rPr>
              <a:t> </a:t>
            </a:r>
            <a:r>
              <a:rPr sz="1300" spc="-10" dirty="0">
                <a:latin typeface="Calibri"/>
                <a:cs typeface="Calibri"/>
              </a:rPr>
              <a:t>ptosis</a:t>
            </a:r>
            <a:endParaRPr sz="13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154937" y="143255"/>
            <a:ext cx="7968233" cy="4482084"/>
          </a:xfrm>
          <a:prstGeom prst="rect">
            <a:avLst/>
          </a:prstGeom>
        </p:spPr>
      </p:pic>
      <p:sp>
        <p:nvSpPr>
          <p:cNvPr id="3" name="object 3"/>
          <p:cNvSpPr/>
          <p:nvPr/>
        </p:nvSpPr>
        <p:spPr>
          <a:xfrm>
            <a:off x="1765555" y="4782312"/>
            <a:ext cx="8662035" cy="1755775"/>
          </a:xfrm>
          <a:custGeom>
            <a:avLst/>
            <a:gdLst/>
            <a:ahLst/>
            <a:cxnLst/>
            <a:rect l="l" t="t" r="r" b="b"/>
            <a:pathLst>
              <a:path w="8662035" h="1755775">
                <a:moveTo>
                  <a:pt x="8661654" y="0"/>
                </a:moveTo>
                <a:lnTo>
                  <a:pt x="0" y="0"/>
                </a:lnTo>
                <a:lnTo>
                  <a:pt x="0" y="1755648"/>
                </a:lnTo>
                <a:lnTo>
                  <a:pt x="8661654" y="1755648"/>
                </a:lnTo>
                <a:lnTo>
                  <a:pt x="8661654" y="0"/>
                </a:lnTo>
                <a:close/>
              </a:path>
            </a:pathLst>
          </a:custGeom>
        </p:spPr>
        <p:style>
          <a:lnRef idx="3">
            <a:schemeClr val="lt1"/>
          </a:lnRef>
          <a:fillRef idx="1">
            <a:schemeClr val="dk1"/>
          </a:fillRef>
          <a:effectRef idx="1">
            <a:schemeClr val="dk1"/>
          </a:effectRef>
          <a:fontRef idx="minor">
            <a:schemeClr val="lt1"/>
          </a:fontRef>
        </p:style>
        <p:txBody>
          <a:bodyPr wrap="square" lIns="0" tIns="0" rIns="0" bIns="0" rtlCol="0"/>
          <a:lstStyle/>
          <a:p>
            <a:endParaRPr/>
          </a:p>
        </p:txBody>
      </p:sp>
      <p:sp>
        <p:nvSpPr>
          <p:cNvPr id="4" name="object 4"/>
          <p:cNvSpPr txBox="1"/>
          <p:nvPr/>
        </p:nvSpPr>
        <p:spPr>
          <a:xfrm>
            <a:off x="2556003" y="5302250"/>
            <a:ext cx="1365885" cy="726440"/>
          </a:xfrm>
          <a:prstGeom prst="rect">
            <a:avLst/>
          </a:prstGeom>
        </p:spPr>
        <p:txBody>
          <a:bodyPr vert="horz" wrap="square" lIns="0" tIns="12065" rIns="0" bIns="0" rtlCol="0">
            <a:spAutoFit/>
          </a:bodyPr>
          <a:lstStyle/>
          <a:p>
            <a:pPr algn="ctr">
              <a:spcBef>
                <a:spcPts val="95"/>
              </a:spcBef>
            </a:pPr>
            <a:r>
              <a:rPr sz="2300" b="1" spc="-20" dirty="0">
                <a:latin typeface="Calibri"/>
                <a:cs typeface="Calibri"/>
              </a:rPr>
              <a:t>Cogan’s</a:t>
            </a:r>
            <a:r>
              <a:rPr sz="2300" b="1" spc="-65" dirty="0">
                <a:latin typeface="Calibri"/>
                <a:cs typeface="Calibri"/>
              </a:rPr>
              <a:t> </a:t>
            </a:r>
            <a:r>
              <a:rPr sz="2300" b="1" spc="-25" dirty="0">
                <a:latin typeface="Calibri"/>
                <a:cs typeface="Calibri"/>
              </a:rPr>
              <a:t>Lid</a:t>
            </a:r>
            <a:endParaRPr sz="2300">
              <a:latin typeface="Calibri"/>
              <a:cs typeface="Calibri"/>
            </a:endParaRPr>
          </a:p>
          <a:p>
            <a:pPr algn="ctr">
              <a:lnSpc>
                <a:spcPct val="100000"/>
              </a:lnSpc>
            </a:pPr>
            <a:r>
              <a:rPr sz="2300" b="1" spc="-10" dirty="0">
                <a:latin typeface="Calibri"/>
                <a:cs typeface="Calibri"/>
              </a:rPr>
              <a:t>Twitch</a:t>
            </a:r>
            <a:endParaRPr sz="2300">
              <a:latin typeface="Calibri"/>
              <a:cs typeface="Calibri"/>
            </a:endParaRPr>
          </a:p>
        </p:txBody>
      </p:sp>
      <p:sp>
        <p:nvSpPr>
          <p:cNvPr id="5" name="object 5"/>
          <p:cNvSpPr/>
          <p:nvPr/>
        </p:nvSpPr>
        <p:spPr>
          <a:xfrm>
            <a:off x="4569332" y="5238369"/>
            <a:ext cx="0" cy="914400"/>
          </a:xfrm>
          <a:custGeom>
            <a:avLst/>
            <a:gdLst/>
            <a:ahLst/>
            <a:cxnLst/>
            <a:rect l="l" t="t" r="r" b="b"/>
            <a:pathLst>
              <a:path h="914400">
                <a:moveTo>
                  <a:pt x="0" y="914399"/>
                </a:moveTo>
                <a:lnTo>
                  <a:pt x="0" y="0"/>
                </a:lnTo>
              </a:path>
            </a:pathLst>
          </a:custGeom>
          <a:ln w="19050">
            <a:solidFill>
              <a:srgbClr val="000000"/>
            </a:solidFill>
          </a:ln>
        </p:spPr>
        <p:txBody>
          <a:bodyPr wrap="square" lIns="0" tIns="0" rIns="0" bIns="0" rtlCol="0"/>
          <a:lstStyle/>
          <a:p>
            <a:endParaRPr/>
          </a:p>
        </p:txBody>
      </p:sp>
      <p:sp>
        <p:nvSpPr>
          <p:cNvPr id="6" name="object 6"/>
          <p:cNvSpPr txBox="1"/>
          <p:nvPr/>
        </p:nvSpPr>
        <p:spPr>
          <a:xfrm>
            <a:off x="4887977" y="5019295"/>
            <a:ext cx="4916805" cy="1284605"/>
          </a:xfrm>
          <a:prstGeom prst="rect">
            <a:avLst/>
          </a:prstGeom>
        </p:spPr>
        <p:txBody>
          <a:bodyPr vert="horz" wrap="square" lIns="0" tIns="36830" rIns="0" bIns="0" rtlCol="0">
            <a:spAutoFit/>
          </a:bodyPr>
          <a:lstStyle/>
          <a:p>
            <a:pPr marL="355600" marR="5080" indent="-343535">
              <a:lnSpc>
                <a:spcPts val="1510"/>
              </a:lnSpc>
              <a:spcBef>
                <a:spcPts val="290"/>
              </a:spcBef>
              <a:buFont typeface="Arial"/>
              <a:buChar char="•"/>
              <a:tabLst>
                <a:tab pos="355600" algn="l"/>
              </a:tabLst>
            </a:pPr>
            <a:r>
              <a:rPr sz="1400" dirty="0">
                <a:latin typeface="Calibri"/>
                <a:cs typeface="Calibri"/>
              </a:rPr>
              <a:t>Elicit</a:t>
            </a:r>
            <a:r>
              <a:rPr sz="1400" spc="-30" dirty="0">
                <a:latin typeface="Calibri"/>
                <a:cs typeface="Calibri"/>
              </a:rPr>
              <a:t> </a:t>
            </a:r>
            <a:r>
              <a:rPr sz="1400" dirty="0">
                <a:latin typeface="Calibri"/>
                <a:cs typeface="Calibri"/>
              </a:rPr>
              <a:t>by</a:t>
            </a:r>
            <a:r>
              <a:rPr sz="1400" spc="-35" dirty="0">
                <a:latin typeface="Calibri"/>
                <a:cs typeface="Calibri"/>
              </a:rPr>
              <a:t> </a:t>
            </a:r>
            <a:r>
              <a:rPr sz="1400" dirty="0">
                <a:latin typeface="Calibri"/>
                <a:cs typeface="Calibri"/>
              </a:rPr>
              <a:t>having</a:t>
            </a:r>
            <a:r>
              <a:rPr sz="1400" spc="-20" dirty="0">
                <a:latin typeface="Calibri"/>
                <a:cs typeface="Calibri"/>
              </a:rPr>
              <a:t> </a:t>
            </a:r>
            <a:r>
              <a:rPr sz="1400" dirty="0">
                <a:latin typeface="Calibri"/>
                <a:cs typeface="Calibri"/>
              </a:rPr>
              <a:t>the</a:t>
            </a:r>
            <a:r>
              <a:rPr sz="1400" spc="-35" dirty="0">
                <a:latin typeface="Calibri"/>
                <a:cs typeface="Calibri"/>
              </a:rPr>
              <a:t> </a:t>
            </a:r>
            <a:r>
              <a:rPr sz="1400" dirty="0">
                <a:latin typeface="Calibri"/>
                <a:cs typeface="Calibri"/>
              </a:rPr>
              <a:t>patient</a:t>
            </a:r>
            <a:r>
              <a:rPr sz="1400" spc="-20" dirty="0">
                <a:latin typeface="Calibri"/>
                <a:cs typeface="Calibri"/>
              </a:rPr>
              <a:t> </a:t>
            </a:r>
            <a:r>
              <a:rPr sz="1400" dirty="0">
                <a:latin typeface="Calibri"/>
                <a:cs typeface="Calibri"/>
              </a:rPr>
              <a:t>look</a:t>
            </a:r>
            <a:r>
              <a:rPr sz="1400" spc="-40" dirty="0">
                <a:latin typeface="Calibri"/>
                <a:cs typeface="Calibri"/>
              </a:rPr>
              <a:t> </a:t>
            </a:r>
            <a:r>
              <a:rPr sz="1400" dirty="0">
                <a:latin typeface="Calibri"/>
                <a:cs typeface="Calibri"/>
              </a:rPr>
              <a:t>down</a:t>
            </a:r>
            <a:r>
              <a:rPr sz="1400" spc="-35" dirty="0">
                <a:latin typeface="Calibri"/>
                <a:cs typeface="Calibri"/>
              </a:rPr>
              <a:t> </a:t>
            </a:r>
            <a:r>
              <a:rPr sz="1400" dirty="0">
                <a:latin typeface="Calibri"/>
                <a:cs typeface="Calibri"/>
              </a:rPr>
              <a:t>for</a:t>
            </a:r>
            <a:r>
              <a:rPr sz="1400" spc="-40" dirty="0">
                <a:latin typeface="Calibri"/>
                <a:cs typeface="Calibri"/>
              </a:rPr>
              <a:t> </a:t>
            </a:r>
            <a:r>
              <a:rPr sz="1400" dirty="0">
                <a:latin typeface="Calibri"/>
                <a:cs typeface="Calibri"/>
              </a:rPr>
              <a:t>about</a:t>
            </a:r>
            <a:r>
              <a:rPr sz="1400" spc="-30" dirty="0">
                <a:latin typeface="Calibri"/>
                <a:cs typeface="Calibri"/>
              </a:rPr>
              <a:t> </a:t>
            </a:r>
            <a:r>
              <a:rPr sz="1400" spc="-10" dirty="0">
                <a:latin typeface="Calibri"/>
                <a:cs typeface="Calibri"/>
              </a:rPr>
              <a:t>10-</a:t>
            </a:r>
            <a:r>
              <a:rPr sz="1400" dirty="0">
                <a:latin typeface="Calibri"/>
                <a:cs typeface="Calibri"/>
              </a:rPr>
              <a:t>15</a:t>
            </a:r>
            <a:r>
              <a:rPr sz="1400" spc="-30" dirty="0">
                <a:latin typeface="Calibri"/>
                <a:cs typeface="Calibri"/>
              </a:rPr>
              <a:t> </a:t>
            </a:r>
            <a:r>
              <a:rPr sz="1400" spc="-10" dirty="0">
                <a:latin typeface="Calibri"/>
                <a:cs typeface="Calibri"/>
              </a:rPr>
              <a:t>seconds, </a:t>
            </a:r>
            <a:r>
              <a:rPr sz="1400" dirty="0">
                <a:latin typeface="Calibri"/>
                <a:cs typeface="Calibri"/>
              </a:rPr>
              <a:t>then</a:t>
            </a:r>
            <a:r>
              <a:rPr sz="1400" spc="-35" dirty="0">
                <a:latin typeface="Calibri"/>
                <a:cs typeface="Calibri"/>
              </a:rPr>
              <a:t> </a:t>
            </a:r>
            <a:r>
              <a:rPr sz="1400" dirty="0">
                <a:latin typeface="Calibri"/>
                <a:cs typeface="Calibri"/>
              </a:rPr>
              <a:t>a</a:t>
            </a:r>
            <a:r>
              <a:rPr sz="1400" spc="-45" dirty="0">
                <a:latin typeface="Calibri"/>
                <a:cs typeface="Calibri"/>
              </a:rPr>
              <a:t> </a:t>
            </a:r>
            <a:r>
              <a:rPr sz="1400" dirty="0">
                <a:latin typeface="Calibri"/>
                <a:cs typeface="Calibri"/>
              </a:rPr>
              <a:t>vertical</a:t>
            </a:r>
            <a:r>
              <a:rPr sz="1400" spc="-20" dirty="0">
                <a:latin typeface="Calibri"/>
                <a:cs typeface="Calibri"/>
              </a:rPr>
              <a:t> </a:t>
            </a:r>
            <a:r>
              <a:rPr sz="1400" dirty="0">
                <a:latin typeface="Calibri"/>
                <a:cs typeface="Calibri"/>
              </a:rPr>
              <a:t>saccade</a:t>
            </a:r>
            <a:r>
              <a:rPr sz="1400" spc="-35" dirty="0">
                <a:latin typeface="Calibri"/>
                <a:cs typeface="Calibri"/>
              </a:rPr>
              <a:t> </a:t>
            </a:r>
            <a:r>
              <a:rPr sz="1400" dirty="0">
                <a:latin typeface="Calibri"/>
                <a:cs typeface="Calibri"/>
              </a:rPr>
              <a:t>to</a:t>
            </a:r>
            <a:r>
              <a:rPr sz="1400" spc="-45" dirty="0">
                <a:latin typeface="Calibri"/>
                <a:cs typeface="Calibri"/>
              </a:rPr>
              <a:t> </a:t>
            </a:r>
            <a:r>
              <a:rPr sz="1400" dirty="0">
                <a:latin typeface="Calibri"/>
                <a:cs typeface="Calibri"/>
              </a:rPr>
              <a:t>primary</a:t>
            </a:r>
            <a:r>
              <a:rPr sz="1400" spc="-30" dirty="0">
                <a:latin typeface="Calibri"/>
                <a:cs typeface="Calibri"/>
              </a:rPr>
              <a:t> </a:t>
            </a:r>
            <a:r>
              <a:rPr sz="1400" spc="-10" dirty="0">
                <a:latin typeface="Calibri"/>
                <a:cs typeface="Calibri"/>
              </a:rPr>
              <a:t>position</a:t>
            </a:r>
            <a:endParaRPr sz="1400">
              <a:latin typeface="Calibri"/>
              <a:cs typeface="Calibri"/>
            </a:endParaRPr>
          </a:p>
          <a:p>
            <a:pPr marL="355600" indent="-342900">
              <a:lnSpc>
                <a:spcPts val="1595"/>
              </a:lnSpc>
              <a:spcBef>
                <a:spcPts val="150"/>
              </a:spcBef>
              <a:buFont typeface="Arial"/>
              <a:buChar char="•"/>
              <a:tabLst>
                <a:tab pos="355600" algn="l"/>
              </a:tabLst>
            </a:pPr>
            <a:r>
              <a:rPr sz="1400" dirty="0">
                <a:latin typeface="Calibri"/>
                <a:cs typeface="Calibri"/>
              </a:rPr>
              <a:t>The</a:t>
            </a:r>
            <a:r>
              <a:rPr sz="1400" spc="-30" dirty="0">
                <a:latin typeface="Calibri"/>
                <a:cs typeface="Calibri"/>
              </a:rPr>
              <a:t> </a:t>
            </a:r>
            <a:r>
              <a:rPr sz="1400" dirty="0">
                <a:latin typeface="Calibri"/>
                <a:cs typeface="Calibri"/>
              </a:rPr>
              <a:t>ptotic</a:t>
            </a:r>
            <a:r>
              <a:rPr sz="1400" spc="-25" dirty="0">
                <a:latin typeface="Calibri"/>
                <a:cs typeface="Calibri"/>
              </a:rPr>
              <a:t> </a:t>
            </a:r>
            <a:r>
              <a:rPr sz="1400" dirty="0">
                <a:latin typeface="Calibri"/>
                <a:cs typeface="Calibri"/>
              </a:rPr>
              <a:t>lid</a:t>
            </a:r>
            <a:r>
              <a:rPr sz="1400" spc="-15" dirty="0">
                <a:latin typeface="Calibri"/>
                <a:cs typeface="Calibri"/>
              </a:rPr>
              <a:t> </a:t>
            </a:r>
            <a:r>
              <a:rPr sz="1400" spc="-25" dirty="0">
                <a:latin typeface="Calibri"/>
                <a:cs typeface="Calibri"/>
              </a:rPr>
              <a:t>“overshoots”,</a:t>
            </a:r>
            <a:r>
              <a:rPr sz="1400" spc="-15" dirty="0">
                <a:latin typeface="Calibri"/>
                <a:cs typeface="Calibri"/>
              </a:rPr>
              <a:t> </a:t>
            </a:r>
            <a:r>
              <a:rPr sz="1400" spc="-10" dirty="0">
                <a:latin typeface="Calibri"/>
                <a:cs typeface="Calibri"/>
              </a:rPr>
              <a:t>followed</a:t>
            </a:r>
            <a:r>
              <a:rPr sz="1400" spc="-20" dirty="0">
                <a:latin typeface="Calibri"/>
                <a:cs typeface="Calibri"/>
              </a:rPr>
              <a:t> </a:t>
            </a:r>
            <a:r>
              <a:rPr sz="1400" dirty="0">
                <a:latin typeface="Calibri"/>
                <a:cs typeface="Calibri"/>
              </a:rPr>
              <a:t>by</a:t>
            </a:r>
            <a:r>
              <a:rPr sz="1400" spc="-35" dirty="0">
                <a:latin typeface="Calibri"/>
                <a:cs typeface="Calibri"/>
              </a:rPr>
              <a:t> </a:t>
            </a:r>
            <a:r>
              <a:rPr sz="1400" dirty="0">
                <a:latin typeface="Calibri"/>
                <a:cs typeface="Calibri"/>
              </a:rPr>
              <a:t>settling</a:t>
            </a:r>
            <a:r>
              <a:rPr sz="1400" spc="-5" dirty="0">
                <a:latin typeface="Calibri"/>
                <a:cs typeface="Calibri"/>
              </a:rPr>
              <a:t> </a:t>
            </a:r>
            <a:r>
              <a:rPr sz="1400" dirty="0">
                <a:latin typeface="Calibri"/>
                <a:cs typeface="Calibri"/>
              </a:rPr>
              <a:t>in</a:t>
            </a:r>
            <a:r>
              <a:rPr sz="1400" spc="-35" dirty="0">
                <a:latin typeface="Calibri"/>
                <a:cs typeface="Calibri"/>
              </a:rPr>
              <a:t> </a:t>
            </a:r>
            <a:r>
              <a:rPr sz="1400" dirty="0">
                <a:latin typeface="Calibri"/>
                <a:cs typeface="Calibri"/>
              </a:rPr>
              <a:t>the</a:t>
            </a:r>
            <a:r>
              <a:rPr sz="1400" spc="-25" dirty="0">
                <a:latin typeface="Calibri"/>
                <a:cs typeface="Calibri"/>
              </a:rPr>
              <a:t> </a:t>
            </a:r>
            <a:r>
              <a:rPr sz="1400" spc="-10" dirty="0">
                <a:latin typeface="Calibri"/>
                <a:cs typeface="Calibri"/>
              </a:rPr>
              <a:t>ptotic</a:t>
            </a:r>
            <a:endParaRPr sz="1400">
              <a:latin typeface="Calibri"/>
              <a:cs typeface="Calibri"/>
            </a:endParaRPr>
          </a:p>
          <a:p>
            <a:pPr marL="355600">
              <a:lnSpc>
                <a:spcPts val="1595"/>
              </a:lnSpc>
            </a:pPr>
            <a:r>
              <a:rPr sz="1400" spc="-10" dirty="0">
                <a:latin typeface="Calibri"/>
                <a:cs typeface="Calibri"/>
              </a:rPr>
              <a:t>position</a:t>
            </a:r>
            <a:endParaRPr sz="1400">
              <a:latin typeface="Calibri"/>
              <a:cs typeface="Calibri"/>
            </a:endParaRPr>
          </a:p>
          <a:p>
            <a:pPr marL="355600" marR="118745" indent="-343535">
              <a:lnSpc>
                <a:spcPts val="1510"/>
              </a:lnSpc>
              <a:spcBef>
                <a:spcPts val="359"/>
              </a:spcBef>
              <a:buFont typeface="Arial"/>
              <a:buChar char="•"/>
              <a:tabLst>
                <a:tab pos="355600" algn="l"/>
              </a:tabLst>
            </a:pPr>
            <a:r>
              <a:rPr sz="1400" dirty="0">
                <a:latin typeface="Calibri"/>
                <a:cs typeface="Calibri"/>
              </a:rPr>
              <a:t>Caused</a:t>
            </a:r>
            <a:r>
              <a:rPr sz="1400" spc="-35" dirty="0">
                <a:latin typeface="Calibri"/>
                <a:cs typeface="Calibri"/>
              </a:rPr>
              <a:t> </a:t>
            </a:r>
            <a:r>
              <a:rPr sz="1400" dirty="0">
                <a:latin typeface="Calibri"/>
                <a:cs typeface="Calibri"/>
              </a:rPr>
              <a:t>by</a:t>
            </a:r>
            <a:r>
              <a:rPr sz="1400" spc="-35" dirty="0">
                <a:latin typeface="Calibri"/>
                <a:cs typeface="Calibri"/>
              </a:rPr>
              <a:t> </a:t>
            </a:r>
            <a:r>
              <a:rPr sz="1400" dirty="0">
                <a:latin typeface="Calibri"/>
                <a:cs typeface="Calibri"/>
              </a:rPr>
              <a:t>easy</a:t>
            </a:r>
            <a:r>
              <a:rPr sz="1400" spc="-35" dirty="0">
                <a:latin typeface="Calibri"/>
                <a:cs typeface="Calibri"/>
              </a:rPr>
              <a:t> </a:t>
            </a:r>
            <a:r>
              <a:rPr sz="1400" spc="-10" dirty="0">
                <a:latin typeface="Calibri"/>
                <a:cs typeface="Calibri"/>
              </a:rPr>
              <a:t>fatiguability</a:t>
            </a:r>
            <a:r>
              <a:rPr sz="1400" spc="-15" dirty="0">
                <a:latin typeface="Calibri"/>
                <a:cs typeface="Calibri"/>
              </a:rPr>
              <a:t> </a:t>
            </a:r>
            <a:r>
              <a:rPr sz="1400" dirty="0">
                <a:latin typeface="Calibri"/>
                <a:cs typeface="Calibri"/>
              </a:rPr>
              <a:t>and</a:t>
            </a:r>
            <a:r>
              <a:rPr sz="1400" spc="-30" dirty="0">
                <a:latin typeface="Calibri"/>
                <a:cs typeface="Calibri"/>
              </a:rPr>
              <a:t> </a:t>
            </a:r>
            <a:r>
              <a:rPr sz="1400" dirty="0">
                <a:latin typeface="Calibri"/>
                <a:cs typeface="Calibri"/>
              </a:rPr>
              <a:t>rapid</a:t>
            </a:r>
            <a:r>
              <a:rPr sz="1400" spc="-25" dirty="0">
                <a:latin typeface="Calibri"/>
                <a:cs typeface="Calibri"/>
              </a:rPr>
              <a:t> </a:t>
            </a:r>
            <a:r>
              <a:rPr sz="1400" spc="-10" dirty="0">
                <a:latin typeface="Calibri"/>
                <a:cs typeface="Calibri"/>
              </a:rPr>
              <a:t>recovery</a:t>
            </a:r>
            <a:r>
              <a:rPr sz="1400" spc="-25" dirty="0">
                <a:latin typeface="Calibri"/>
                <a:cs typeface="Calibri"/>
              </a:rPr>
              <a:t> </a:t>
            </a:r>
            <a:r>
              <a:rPr sz="1400" dirty="0">
                <a:latin typeface="Calibri"/>
                <a:cs typeface="Calibri"/>
              </a:rPr>
              <a:t>of</a:t>
            </a:r>
            <a:r>
              <a:rPr sz="1400" spc="-40" dirty="0">
                <a:latin typeface="Calibri"/>
                <a:cs typeface="Calibri"/>
              </a:rPr>
              <a:t> </a:t>
            </a:r>
            <a:r>
              <a:rPr sz="1400" spc="-10" dirty="0">
                <a:latin typeface="Calibri"/>
                <a:cs typeface="Calibri"/>
              </a:rPr>
              <a:t>myasthenic muscle</a:t>
            </a:r>
            <a:endParaRPr sz="14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65632" y="417576"/>
            <a:ext cx="7240905" cy="360045"/>
            <a:chOff x="865632" y="417576"/>
            <a:chExt cx="7240905" cy="360045"/>
          </a:xfrm>
        </p:grpSpPr>
        <p:pic>
          <p:nvPicPr>
            <p:cNvPr id="3" name="object 3"/>
            <p:cNvPicPr/>
            <p:nvPr/>
          </p:nvPicPr>
          <p:blipFill>
            <a:blip r:embed="rId2" cstate="print"/>
            <a:stretch>
              <a:fillRect/>
            </a:stretch>
          </p:blipFill>
          <p:spPr>
            <a:xfrm>
              <a:off x="865632" y="417576"/>
              <a:ext cx="7240524" cy="359663"/>
            </a:xfrm>
            <a:prstGeom prst="rect">
              <a:avLst/>
            </a:prstGeom>
          </p:spPr>
        </p:pic>
        <p:pic>
          <p:nvPicPr>
            <p:cNvPr id="4" name="object 4"/>
            <p:cNvPicPr/>
            <p:nvPr/>
          </p:nvPicPr>
          <p:blipFill>
            <a:blip r:embed="rId3" cstate="print"/>
            <a:stretch>
              <a:fillRect/>
            </a:stretch>
          </p:blipFill>
          <p:spPr>
            <a:xfrm>
              <a:off x="890739" y="449199"/>
              <a:ext cx="7204494" cy="323088"/>
            </a:xfrm>
            <a:prstGeom prst="rect">
              <a:avLst/>
            </a:prstGeom>
          </p:spPr>
        </p:pic>
      </p:grpSp>
      <p:sp>
        <p:nvSpPr>
          <p:cNvPr id="5" name="object 5"/>
          <p:cNvSpPr txBox="1"/>
          <p:nvPr/>
        </p:nvSpPr>
        <p:spPr>
          <a:xfrm>
            <a:off x="228600" y="1143000"/>
            <a:ext cx="11363453" cy="5552802"/>
          </a:xfrm>
          <a:prstGeom prst="rect">
            <a:avLst/>
          </a:prstGeom>
        </p:spPr>
        <p:txBody>
          <a:bodyPr vert="horz" wrap="square" lIns="0" tIns="12700" rIns="0" bIns="0" rtlCol="0">
            <a:spAutoFit/>
          </a:bodyPr>
          <a:lstStyle/>
          <a:p>
            <a:pPr marL="396240" marR="5080" indent="-384175">
              <a:lnSpc>
                <a:spcPct val="100000"/>
              </a:lnSpc>
              <a:spcBef>
                <a:spcPts val="100"/>
              </a:spcBef>
              <a:buClr>
                <a:srgbClr val="FF388B"/>
              </a:buClr>
              <a:buSzPct val="79166"/>
              <a:buFont typeface="Wingdings"/>
              <a:buChar char=""/>
              <a:tabLst>
                <a:tab pos="396240" algn="l"/>
              </a:tabLst>
            </a:pPr>
            <a:r>
              <a:rPr sz="3600" dirty="0">
                <a:solidFill>
                  <a:srgbClr val="FFFFFF"/>
                </a:solidFill>
                <a:latin typeface="Calibri" panose="020F0502020204030204" pitchFamily="34" charset="0"/>
                <a:ea typeface="Calibri" panose="020F0502020204030204" pitchFamily="34" charset="0"/>
                <a:cs typeface="Calibri" panose="020F0502020204030204" pitchFamily="34" charset="0"/>
              </a:rPr>
              <a:t>Myasthenia</a:t>
            </a:r>
            <a:r>
              <a:rPr sz="3600" spc="-7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600" dirty="0">
                <a:solidFill>
                  <a:srgbClr val="FFFFFF"/>
                </a:solidFill>
                <a:latin typeface="Calibri" panose="020F0502020204030204" pitchFamily="34" charset="0"/>
                <a:ea typeface="Calibri" panose="020F0502020204030204" pitchFamily="34" charset="0"/>
                <a:cs typeface="Calibri" panose="020F0502020204030204" pitchFamily="34" charset="0"/>
              </a:rPr>
              <a:t>gravis</a:t>
            </a:r>
            <a:r>
              <a:rPr sz="3600" spc="-7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600" dirty="0">
                <a:solidFill>
                  <a:srgbClr val="FFFFFF"/>
                </a:solidFill>
                <a:latin typeface="Calibri" panose="020F0502020204030204" pitchFamily="34" charset="0"/>
                <a:ea typeface="Calibri" panose="020F0502020204030204" pitchFamily="34" charset="0"/>
                <a:cs typeface="Calibri" panose="020F0502020204030204" pitchFamily="34" charset="0"/>
              </a:rPr>
              <a:t>(MG)</a:t>
            </a:r>
            <a:r>
              <a:rPr sz="3600" spc="-7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600" dirty="0">
                <a:solidFill>
                  <a:srgbClr val="FFFFFF"/>
                </a:solidFill>
                <a:latin typeface="Calibri" panose="020F0502020204030204" pitchFamily="34" charset="0"/>
                <a:ea typeface="Calibri" panose="020F0502020204030204" pitchFamily="34" charset="0"/>
                <a:cs typeface="Calibri" panose="020F0502020204030204" pitchFamily="34" charset="0"/>
              </a:rPr>
              <a:t>is</a:t>
            </a:r>
            <a:r>
              <a:rPr sz="3600" spc="-7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600" dirty="0">
                <a:solidFill>
                  <a:srgbClr val="FFFFFF"/>
                </a:solidFill>
                <a:latin typeface="Calibri" panose="020F0502020204030204" pitchFamily="34" charset="0"/>
                <a:ea typeface="Calibri" panose="020F0502020204030204" pitchFamily="34" charset="0"/>
                <a:cs typeface="Calibri" panose="020F0502020204030204" pitchFamily="34" charset="0"/>
              </a:rPr>
              <a:t>a</a:t>
            </a:r>
            <a:r>
              <a:rPr sz="3600" spc="-7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600" spc="-10" dirty="0">
                <a:solidFill>
                  <a:srgbClr val="FFFFFF"/>
                </a:solidFill>
                <a:latin typeface="Calibri" panose="020F0502020204030204" pitchFamily="34" charset="0"/>
                <a:ea typeface="Calibri" panose="020F0502020204030204" pitchFamily="34" charset="0"/>
                <a:cs typeface="Calibri" panose="020F0502020204030204" pitchFamily="34" charset="0"/>
              </a:rPr>
              <a:t>neuromuscular </a:t>
            </a:r>
            <a:r>
              <a:rPr sz="3600" dirty="0">
                <a:solidFill>
                  <a:srgbClr val="FFFFFF"/>
                </a:solidFill>
                <a:latin typeface="Calibri" panose="020F0502020204030204" pitchFamily="34" charset="0"/>
                <a:ea typeface="Calibri" panose="020F0502020204030204" pitchFamily="34" charset="0"/>
                <a:cs typeface="Calibri" panose="020F0502020204030204" pitchFamily="34" charset="0"/>
              </a:rPr>
              <a:t>disorder</a:t>
            </a:r>
            <a:r>
              <a:rPr sz="3600" spc="-114"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600" dirty="0">
                <a:solidFill>
                  <a:srgbClr val="FFFFFF"/>
                </a:solidFill>
                <a:latin typeface="Calibri" panose="020F0502020204030204" pitchFamily="34" charset="0"/>
                <a:ea typeface="Calibri" panose="020F0502020204030204" pitchFamily="34" charset="0"/>
                <a:cs typeface="Calibri" panose="020F0502020204030204" pitchFamily="34" charset="0"/>
              </a:rPr>
              <a:t>characterized</a:t>
            </a:r>
            <a:r>
              <a:rPr sz="3600" spc="-9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600" dirty="0">
                <a:solidFill>
                  <a:srgbClr val="FFFFFF"/>
                </a:solidFill>
                <a:latin typeface="Calibri" panose="020F0502020204030204" pitchFamily="34" charset="0"/>
                <a:ea typeface="Calibri" panose="020F0502020204030204" pitchFamily="34" charset="0"/>
                <a:cs typeface="Calibri" panose="020F0502020204030204" pitchFamily="34" charset="0"/>
              </a:rPr>
              <a:t>by</a:t>
            </a:r>
            <a:r>
              <a:rPr sz="3600" spc="-114"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600" dirty="0">
                <a:solidFill>
                  <a:srgbClr val="FFFFFF"/>
                </a:solidFill>
                <a:latin typeface="Calibri" panose="020F0502020204030204" pitchFamily="34" charset="0"/>
                <a:ea typeface="Calibri" panose="020F0502020204030204" pitchFamily="34" charset="0"/>
                <a:cs typeface="Calibri" panose="020F0502020204030204" pitchFamily="34" charset="0"/>
              </a:rPr>
              <a:t>weakness</a:t>
            </a:r>
            <a:r>
              <a:rPr sz="3600" spc="-11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600" spc="-25" dirty="0">
                <a:solidFill>
                  <a:srgbClr val="FFFFFF"/>
                </a:solidFill>
                <a:latin typeface="Calibri" panose="020F0502020204030204" pitchFamily="34" charset="0"/>
                <a:ea typeface="Calibri" panose="020F0502020204030204" pitchFamily="34" charset="0"/>
                <a:cs typeface="Calibri" panose="020F0502020204030204" pitchFamily="34" charset="0"/>
              </a:rPr>
              <a:t>and </a:t>
            </a:r>
            <a:r>
              <a:rPr sz="3600" dirty="0">
                <a:solidFill>
                  <a:srgbClr val="FFFFFF"/>
                </a:solidFill>
                <a:latin typeface="Calibri" panose="020F0502020204030204" pitchFamily="34" charset="0"/>
                <a:ea typeface="Calibri" panose="020F0502020204030204" pitchFamily="34" charset="0"/>
                <a:cs typeface="Calibri" panose="020F0502020204030204" pitchFamily="34" charset="0"/>
              </a:rPr>
              <a:t>fatigability</a:t>
            </a:r>
            <a:r>
              <a:rPr sz="3600" spc="-9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600" dirty="0">
                <a:solidFill>
                  <a:srgbClr val="FFFFFF"/>
                </a:solidFill>
                <a:latin typeface="Calibri" panose="020F0502020204030204" pitchFamily="34" charset="0"/>
                <a:ea typeface="Calibri" panose="020F0502020204030204" pitchFamily="34" charset="0"/>
                <a:cs typeface="Calibri" panose="020F0502020204030204" pitchFamily="34" charset="0"/>
              </a:rPr>
              <a:t>of</a:t>
            </a:r>
            <a:r>
              <a:rPr sz="3600" spc="-1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600" dirty="0">
                <a:solidFill>
                  <a:srgbClr val="FFFFFF"/>
                </a:solidFill>
                <a:latin typeface="Calibri" panose="020F0502020204030204" pitchFamily="34" charset="0"/>
                <a:ea typeface="Calibri" panose="020F0502020204030204" pitchFamily="34" charset="0"/>
                <a:cs typeface="Calibri" panose="020F0502020204030204" pitchFamily="34" charset="0"/>
              </a:rPr>
              <a:t>skeletal</a:t>
            </a:r>
            <a:r>
              <a:rPr sz="3600" spc="-9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600" spc="-10" dirty="0">
                <a:solidFill>
                  <a:srgbClr val="FFFFFF"/>
                </a:solidFill>
                <a:latin typeface="Calibri" panose="020F0502020204030204" pitchFamily="34" charset="0"/>
                <a:ea typeface="Calibri" panose="020F0502020204030204" pitchFamily="34" charset="0"/>
                <a:cs typeface="Calibri" panose="020F0502020204030204" pitchFamily="34" charset="0"/>
              </a:rPr>
              <a:t>muscles.</a:t>
            </a:r>
            <a:endParaRPr sz="3600" dirty="0">
              <a:latin typeface="Calibri" panose="020F0502020204030204" pitchFamily="34" charset="0"/>
              <a:ea typeface="Calibri" panose="020F0502020204030204" pitchFamily="34" charset="0"/>
              <a:cs typeface="Calibri" panose="020F0502020204030204" pitchFamily="34" charset="0"/>
            </a:endParaRPr>
          </a:p>
          <a:p>
            <a:pPr marL="396240" marR="95250" indent="-384175">
              <a:lnSpc>
                <a:spcPct val="100000"/>
              </a:lnSpc>
              <a:buClr>
                <a:srgbClr val="FF388B"/>
              </a:buClr>
              <a:buSzPct val="79166"/>
              <a:buFont typeface="Wingdings"/>
              <a:buChar char=""/>
              <a:tabLst>
                <a:tab pos="396240" algn="l"/>
              </a:tabLst>
            </a:pPr>
            <a:r>
              <a:rPr sz="3600" dirty="0">
                <a:solidFill>
                  <a:srgbClr val="FFFFFF"/>
                </a:solidFill>
                <a:latin typeface="Calibri" panose="020F0502020204030204" pitchFamily="34" charset="0"/>
                <a:ea typeface="Calibri" panose="020F0502020204030204" pitchFamily="34" charset="0"/>
                <a:cs typeface="Calibri" panose="020F0502020204030204" pitchFamily="34" charset="0"/>
              </a:rPr>
              <a:t>The</a:t>
            </a:r>
            <a:r>
              <a:rPr sz="3600" spc="-3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600" dirty="0">
                <a:solidFill>
                  <a:srgbClr val="FFFFFF"/>
                </a:solidFill>
                <a:latin typeface="Calibri" panose="020F0502020204030204" pitchFamily="34" charset="0"/>
                <a:ea typeface="Calibri" panose="020F0502020204030204" pitchFamily="34" charset="0"/>
                <a:cs typeface="Calibri" panose="020F0502020204030204" pitchFamily="34" charset="0"/>
              </a:rPr>
              <a:t>underlying</a:t>
            </a:r>
            <a:r>
              <a:rPr sz="3600" spc="-3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600" dirty="0">
                <a:solidFill>
                  <a:srgbClr val="FFFFFF"/>
                </a:solidFill>
                <a:latin typeface="Calibri" panose="020F0502020204030204" pitchFamily="34" charset="0"/>
                <a:ea typeface="Calibri" panose="020F0502020204030204" pitchFamily="34" charset="0"/>
                <a:cs typeface="Calibri" panose="020F0502020204030204" pitchFamily="34" charset="0"/>
              </a:rPr>
              <a:t>defect</a:t>
            </a:r>
            <a:r>
              <a:rPr sz="3600" spc="-4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600" dirty="0">
                <a:solidFill>
                  <a:srgbClr val="FFFFFF"/>
                </a:solidFill>
                <a:latin typeface="Calibri" panose="020F0502020204030204" pitchFamily="34" charset="0"/>
                <a:ea typeface="Calibri" panose="020F0502020204030204" pitchFamily="34" charset="0"/>
                <a:cs typeface="Calibri" panose="020F0502020204030204" pitchFamily="34" charset="0"/>
              </a:rPr>
              <a:t>is</a:t>
            </a:r>
            <a:r>
              <a:rPr sz="3600" spc="-3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600" dirty="0">
                <a:solidFill>
                  <a:srgbClr val="FFFFFF"/>
                </a:solidFill>
                <a:latin typeface="Calibri" panose="020F0502020204030204" pitchFamily="34" charset="0"/>
                <a:ea typeface="Calibri" panose="020F0502020204030204" pitchFamily="34" charset="0"/>
                <a:cs typeface="Calibri" panose="020F0502020204030204" pitchFamily="34" charset="0"/>
              </a:rPr>
              <a:t>a</a:t>
            </a:r>
            <a:r>
              <a:rPr sz="3600" spc="-3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600" dirty="0">
                <a:solidFill>
                  <a:srgbClr val="FFFFFF"/>
                </a:solidFill>
                <a:latin typeface="Calibri" panose="020F0502020204030204" pitchFamily="34" charset="0"/>
                <a:ea typeface="Calibri" panose="020F0502020204030204" pitchFamily="34" charset="0"/>
                <a:cs typeface="Calibri" panose="020F0502020204030204" pitchFamily="34" charset="0"/>
              </a:rPr>
              <a:t>decrease</a:t>
            </a:r>
            <a:r>
              <a:rPr sz="3600" spc="-3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600" dirty="0">
                <a:solidFill>
                  <a:srgbClr val="FFFFFF"/>
                </a:solidFill>
                <a:latin typeface="Calibri" panose="020F0502020204030204" pitchFamily="34" charset="0"/>
                <a:ea typeface="Calibri" panose="020F0502020204030204" pitchFamily="34" charset="0"/>
                <a:cs typeface="Calibri" panose="020F0502020204030204" pitchFamily="34" charset="0"/>
              </a:rPr>
              <a:t>in</a:t>
            </a:r>
            <a:r>
              <a:rPr sz="3600" spc="-3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600" spc="-25" dirty="0">
                <a:solidFill>
                  <a:srgbClr val="FFFFFF"/>
                </a:solidFill>
                <a:latin typeface="Calibri" panose="020F0502020204030204" pitchFamily="34" charset="0"/>
                <a:ea typeface="Calibri" panose="020F0502020204030204" pitchFamily="34" charset="0"/>
                <a:cs typeface="Calibri" panose="020F0502020204030204" pitchFamily="34" charset="0"/>
              </a:rPr>
              <a:t>the </a:t>
            </a:r>
            <a:r>
              <a:rPr sz="3600" dirty="0">
                <a:solidFill>
                  <a:srgbClr val="FFFFFF"/>
                </a:solidFill>
                <a:latin typeface="Calibri" panose="020F0502020204030204" pitchFamily="34" charset="0"/>
                <a:ea typeface="Calibri" panose="020F0502020204030204" pitchFamily="34" charset="0"/>
                <a:cs typeface="Calibri" panose="020F0502020204030204" pitchFamily="34" charset="0"/>
              </a:rPr>
              <a:t>number</a:t>
            </a:r>
            <a:r>
              <a:rPr sz="3600" spc="-13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600" dirty="0">
                <a:solidFill>
                  <a:srgbClr val="FFFFFF"/>
                </a:solidFill>
                <a:latin typeface="Calibri" panose="020F0502020204030204" pitchFamily="34" charset="0"/>
                <a:ea typeface="Calibri" panose="020F0502020204030204" pitchFamily="34" charset="0"/>
                <a:cs typeface="Calibri" panose="020F0502020204030204" pitchFamily="34" charset="0"/>
              </a:rPr>
              <a:t>of</a:t>
            </a:r>
            <a:r>
              <a:rPr sz="3600" spc="-12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600" dirty="0">
                <a:solidFill>
                  <a:srgbClr val="FFFFFF"/>
                </a:solidFill>
                <a:latin typeface="Calibri" panose="020F0502020204030204" pitchFamily="34" charset="0"/>
                <a:ea typeface="Calibri" panose="020F0502020204030204" pitchFamily="34" charset="0"/>
                <a:cs typeface="Calibri" panose="020F0502020204030204" pitchFamily="34" charset="0"/>
              </a:rPr>
              <a:t>available</a:t>
            </a:r>
            <a:r>
              <a:rPr sz="3600" spc="-11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600" dirty="0">
                <a:solidFill>
                  <a:srgbClr val="FFFFFF"/>
                </a:solidFill>
                <a:latin typeface="Calibri" panose="020F0502020204030204" pitchFamily="34" charset="0"/>
                <a:ea typeface="Calibri" panose="020F0502020204030204" pitchFamily="34" charset="0"/>
                <a:cs typeface="Calibri" panose="020F0502020204030204" pitchFamily="34" charset="0"/>
              </a:rPr>
              <a:t>acetylcholine</a:t>
            </a:r>
            <a:r>
              <a:rPr sz="3600" spc="-10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600" spc="-10" dirty="0">
                <a:solidFill>
                  <a:srgbClr val="FFFFFF"/>
                </a:solidFill>
                <a:latin typeface="Calibri" panose="020F0502020204030204" pitchFamily="34" charset="0"/>
                <a:ea typeface="Calibri" panose="020F0502020204030204" pitchFamily="34" charset="0"/>
                <a:cs typeface="Calibri" panose="020F0502020204030204" pitchFamily="34" charset="0"/>
              </a:rPr>
              <a:t>receptors </a:t>
            </a:r>
            <a:r>
              <a:rPr sz="3600" dirty="0">
                <a:solidFill>
                  <a:srgbClr val="FFFFFF"/>
                </a:solidFill>
                <a:latin typeface="Calibri" panose="020F0502020204030204" pitchFamily="34" charset="0"/>
                <a:ea typeface="Calibri" panose="020F0502020204030204" pitchFamily="34" charset="0"/>
                <a:cs typeface="Calibri" panose="020F0502020204030204" pitchFamily="34" charset="0"/>
              </a:rPr>
              <a:t>(AChRs)</a:t>
            </a:r>
            <a:r>
              <a:rPr sz="3600" spc="-6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600" dirty="0">
                <a:solidFill>
                  <a:srgbClr val="FFFFFF"/>
                </a:solidFill>
                <a:latin typeface="Calibri" panose="020F0502020204030204" pitchFamily="34" charset="0"/>
                <a:ea typeface="Calibri" panose="020F0502020204030204" pitchFamily="34" charset="0"/>
                <a:cs typeface="Calibri" panose="020F0502020204030204" pitchFamily="34" charset="0"/>
              </a:rPr>
              <a:t>at</a:t>
            </a:r>
            <a:r>
              <a:rPr sz="3600" spc="-6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600" dirty="0">
                <a:solidFill>
                  <a:srgbClr val="FFFFFF"/>
                </a:solidFill>
                <a:latin typeface="Calibri" panose="020F0502020204030204" pitchFamily="34" charset="0"/>
                <a:ea typeface="Calibri" panose="020F0502020204030204" pitchFamily="34" charset="0"/>
                <a:cs typeface="Calibri" panose="020F0502020204030204" pitchFamily="34" charset="0"/>
              </a:rPr>
              <a:t>neuromuscular</a:t>
            </a:r>
            <a:r>
              <a:rPr sz="3600" spc="-6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600" dirty="0">
                <a:solidFill>
                  <a:srgbClr val="FFFFFF"/>
                </a:solidFill>
                <a:latin typeface="Calibri" panose="020F0502020204030204" pitchFamily="34" charset="0"/>
                <a:ea typeface="Calibri" panose="020F0502020204030204" pitchFamily="34" charset="0"/>
                <a:cs typeface="Calibri" panose="020F0502020204030204" pitchFamily="34" charset="0"/>
              </a:rPr>
              <a:t>junctions</a:t>
            </a:r>
            <a:r>
              <a:rPr sz="3600" spc="-6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600" dirty="0">
                <a:solidFill>
                  <a:srgbClr val="FFFFFF"/>
                </a:solidFill>
                <a:latin typeface="Calibri" panose="020F0502020204030204" pitchFamily="34" charset="0"/>
                <a:ea typeface="Calibri" panose="020F0502020204030204" pitchFamily="34" charset="0"/>
                <a:cs typeface="Calibri" panose="020F0502020204030204" pitchFamily="34" charset="0"/>
              </a:rPr>
              <a:t>due</a:t>
            </a:r>
            <a:r>
              <a:rPr sz="3600" spc="-5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600" spc="-25" dirty="0">
                <a:solidFill>
                  <a:srgbClr val="FFFFFF"/>
                </a:solidFill>
                <a:latin typeface="Calibri" panose="020F0502020204030204" pitchFamily="34" charset="0"/>
                <a:ea typeface="Calibri" panose="020F0502020204030204" pitchFamily="34" charset="0"/>
                <a:cs typeface="Calibri" panose="020F0502020204030204" pitchFamily="34" charset="0"/>
              </a:rPr>
              <a:t>to </a:t>
            </a:r>
            <a:r>
              <a:rPr sz="3600" dirty="0">
                <a:solidFill>
                  <a:srgbClr val="FFFFFF"/>
                </a:solidFill>
                <a:latin typeface="Calibri" panose="020F0502020204030204" pitchFamily="34" charset="0"/>
                <a:ea typeface="Calibri" panose="020F0502020204030204" pitchFamily="34" charset="0"/>
                <a:cs typeface="Calibri" panose="020F0502020204030204" pitchFamily="34" charset="0"/>
              </a:rPr>
              <a:t>an</a:t>
            </a:r>
            <a:r>
              <a:rPr sz="3600" spc="-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600" spc="-10" dirty="0">
                <a:solidFill>
                  <a:srgbClr val="FFFFFF"/>
                </a:solidFill>
                <a:latin typeface="Calibri" panose="020F0502020204030204" pitchFamily="34" charset="0"/>
                <a:ea typeface="Calibri" panose="020F0502020204030204" pitchFamily="34" charset="0"/>
                <a:cs typeface="Calibri" panose="020F0502020204030204" pitchFamily="34" charset="0"/>
              </a:rPr>
              <a:t>antibody-</a:t>
            </a:r>
            <a:r>
              <a:rPr sz="3600" dirty="0">
                <a:solidFill>
                  <a:srgbClr val="FFFFFF"/>
                </a:solidFill>
                <a:latin typeface="Calibri" panose="020F0502020204030204" pitchFamily="34" charset="0"/>
                <a:ea typeface="Calibri" panose="020F0502020204030204" pitchFamily="34" charset="0"/>
                <a:cs typeface="Calibri" panose="020F0502020204030204" pitchFamily="34" charset="0"/>
              </a:rPr>
              <a:t>mediated</a:t>
            </a:r>
            <a:r>
              <a:rPr sz="3600" spc="2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3600" dirty="0">
                <a:solidFill>
                  <a:srgbClr val="FFFFFF"/>
                </a:solidFill>
                <a:latin typeface="Calibri" panose="020F0502020204030204" pitchFamily="34" charset="0"/>
                <a:ea typeface="Calibri" panose="020F0502020204030204" pitchFamily="34" charset="0"/>
                <a:cs typeface="Calibri" panose="020F0502020204030204" pitchFamily="34" charset="0"/>
              </a:rPr>
              <a:t>autoimmune </a:t>
            </a:r>
            <a:r>
              <a:rPr sz="3600" spc="-10" dirty="0">
                <a:solidFill>
                  <a:srgbClr val="FFFFFF"/>
                </a:solidFill>
                <a:latin typeface="Calibri" panose="020F0502020204030204" pitchFamily="34" charset="0"/>
                <a:ea typeface="Calibri" panose="020F0502020204030204" pitchFamily="34" charset="0"/>
                <a:cs typeface="Calibri" panose="020F0502020204030204" pitchFamily="34" charset="0"/>
              </a:rPr>
              <a:t>attack.</a:t>
            </a:r>
            <a:endParaRPr lang="en-IN" sz="3600" spc="-10"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marL="396240" marR="95250" indent="-384175">
              <a:lnSpc>
                <a:spcPct val="100000"/>
              </a:lnSpc>
              <a:buClr>
                <a:srgbClr val="FF388B"/>
              </a:buClr>
              <a:buSzPct val="79166"/>
              <a:buFont typeface="Wingdings"/>
              <a:buChar char=""/>
              <a:tabLst>
                <a:tab pos="396240" algn="l"/>
              </a:tabLst>
            </a:pPr>
            <a:r>
              <a:rPr lang="en-US" sz="3600" dirty="0">
                <a:solidFill>
                  <a:srgbClr val="FFFFFF"/>
                </a:solidFill>
                <a:latin typeface="Calibri" panose="020F0502020204030204" pitchFamily="34" charset="0"/>
                <a:ea typeface="Calibri" panose="020F0502020204030204" pitchFamily="34" charset="0"/>
                <a:cs typeface="Calibri" panose="020F0502020204030204" pitchFamily="34" charset="0"/>
              </a:rPr>
              <a:t>The</a:t>
            </a:r>
            <a:r>
              <a:rPr lang="en-US" sz="3600" spc="39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3600" dirty="0">
                <a:solidFill>
                  <a:srgbClr val="FFFFFF"/>
                </a:solidFill>
                <a:latin typeface="Calibri" panose="020F0502020204030204" pitchFamily="34" charset="0"/>
                <a:ea typeface="Calibri" panose="020F0502020204030204" pitchFamily="34" charset="0"/>
                <a:cs typeface="Calibri" panose="020F0502020204030204" pitchFamily="34" charset="0"/>
              </a:rPr>
              <a:t>hallmark</a:t>
            </a:r>
            <a:r>
              <a:rPr lang="en-US" sz="3600" spc="40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3600" dirty="0">
                <a:solidFill>
                  <a:srgbClr val="FFFFFF"/>
                </a:solidFill>
                <a:latin typeface="Calibri" panose="020F0502020204030204" pitchFamily="34" charset="0"/>
                <a:ea typeface="Calibri" panose="020F0502020204030204" pitchFamily="34" charset="0"/>
                <a:cs typeface="Calibri" panose="020F0502020204030204" pitchFamily="34" charset="0"/>
              </a:rPr>
              <a:t>of</a:t>
            </a:r>
            <a:r>
              <a:rPr lang="en-US" sz="3600" spc="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3600" dirty="0">
                <a:solidFill>
                  <a:srgbClr val="FFFFFF"/>
                </a:solidFill>
                <a:latin typeface="Calibri" panose="020F0502020204030204" pitchFamily="34" charset="0"/>
                <a:ea typeface="Calibri" panose="020F0502020204030204" pitchFamily="34" charset="0"/>
                <a:cs typeface="Calibri" panose="020F0502020204030204" pitchFamily="34" charset="0"/>
              </a:rPr>
              <a:t>myasthenia</a:t>
            </a:r>
            <a:r>
              <a:rPr lang="en-US" sz="3600" spc="39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3600" dirty="0">
                <a:solidFill>
                  <a:srgbClr val="FFFFFF"/>
                </a:solidFill>
                <a:latin typeface="Calibri" panose="020F0502020204030204" pitchFamily="34" charset="0"/>
                <a:ea typeface="Calibri" panose="020F0502020204030204" pitchFamily="34" charset="0"/>
                <a:cs typeface="Calibri" panose="020F0502020204030204" pitchFamily="34" charset="0"/>
              </a:rPr>
              <a:t>gravis</a:t>
            </a:r>
            <a:r>
              <a:rPr lang="en-US" sz="3600" spc="39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3600" dirty="0">
                <a:solidFill>
                  <a:srgbClr val="FFFFFF"/>
                </a:solidFill>
                <a:latin typeface="Calibri" panose="020F0502020204030204" pitchFamily="34" charset="0"/>
                <a:ea typeface="Calibri" panose="020F0502020204030204" pitchFamily="34" charset="0"/>
                <a:cs typeface="Calibri" panose="020F0502020204030204" pitchFamily="34" charset="0"/>
              </a:rPr>
              <a:t>is</a:t>
            </a:r>
            <a:r>
              <a:rPr lang="en-US" sz="3600" spc="41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3600" dirty="0">
                <a:solidFill>
                  <a:srgbClr val="FFFFFF"/>
                </a:solidFill>
                <a:latin typeface="Calibri" panose="020F0502020204030204" pitchFamily="34" charset="0"/>
                <a:ea typeface="Calibri" panose="020F0502020204030204" pitchFamily="34" charset="0"/>
                <a:cs typeface="Calibri" panose="020F0502020204030204" pitchFamily="34" charset="0"/>
              </a:rPr>
              <a:t>muscle</a:t>
            </a:r>
            <a:r>
              <a:rPr lang="en-US" sz="3600" spc="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3600" spc="-10" dirty="0">
                <a:solidFill>
                  <a:srgbClr val="FFFFFF"/>
                </a:solidFill>
                <a:latin typeface="Calibri" panose="020F0502020204030204" pitchFamily="34" charset="0"/>
                <a:ea typeface="Calibri" panose="020F0502020204030204" pitchFamily="34" charset="0"/>
                <a:cs typeface="Calibri" panose="020F0502020204030204" pitchFamily="34" charset="0"/>
              </a:rPr>
              <a:t>weakness </a:t>
            </a:r>
            <a:r>
              <a:rPr lang="en-US" sz="3600" dirty="0">
                <a:solidFill>
                  <a:srgbClr val="FFFFFF"/>
                </a:solidFill>
                <a:latin typeface="Calibri" panose="020F0502020204030204" pitchFamily="34" charset="0"/>
                <a:ea typeface="Calibri" panose="020F0502020204030204" pitchFamily="34" charset="0"/>
                <a:cs typeface="Calibri" panose="020F0502020204030204" pitchFamily="34" charset="0"/>
              </a:rPr>
              <a:t>that</a:t>
            </a:r>
            <a:r>
              <a:rPr lang="en-US" sz="3600" spc="52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3600" dirty="0">
                <a:solidFill>
                  <a:srgbClr val="FFFFFF"/>
                </a:solidFill>
                <a:latin typeface="Calibri" panose="020F0502020204030204" pitchFamily="34" charset="0"/>
                <a:ea typeface="Calibri" panose="020F0502020204030204" pitchFamily="34" charset="0"/>
                <a:cs typeface="Calibri" panose="020F0502020204030204" pitchFamily="34" charset="0"/>
              </a:rPr>
              <a:t>worsen</a:t>
            </a:r>
            <a:r>
              <a:rPr lang="en-US" sz="3600" spc="54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3600" dirty="0">
                <a:solidFill>
                  <a:srgbClr val="FFFFFF"/>
                </a:solidFill>
                <a:latin typeface="Calibri" panose="020F0502020204030204" pitchFamily="34" charset="0"/>
                <a:ea typeface="Calibri" panose="020F0502020204030204" pitchFamily="34" charset="0"/>
                <a:cs typeface="Calibri" panose="020F0502020204030204" pitchFamily="34" charset="0"/>
              </a:rPr>
              <a:t>after</a:t>
            </a:r>
            <a:r>
              <a:rPr lang="en-US" sz="3600" spc="55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3600" dirty="0">
                <a:solidFill>
                  <a:srgbClr val="FFFFFF"/>
                </a:solidFill>
                <a:latin typeface="Calibri" panose="020F0502020204030204" pitchFamily="34" charset="0"/>
                <a:ea typeface="Calibri" panose="020F0502020204030204" pitchFamily="34" charset="0"/>
                <a:cs typeface="Calibri" panose="020F0502020204030204" pitchFamily="34" charset="0"/>
              </a:rPr>
              <a:t>period</a:t>
            </a:r>
            <a:r>
              <a:rPr lang="en-US" sz="3600" spc="54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3600" dirty="0">
                <a:solidFill>
                  <a:srgbClr val="FFFFFF"/>
                </a:solidFill>
                <a:latin typeface="Calibri" panose="020F0502020204030204" pitchFamily="34" charset="0"/>
                <a:ea typeface="Calibri" panose="020F0502020204030204" pitchFamily="34" charset="0"/>
                <a:cs typeface="Calibri" panose="020F0502020204030204" pitchFamily="34" charset="0"/>
              </a:rPr>
              <a:t>of</a:t>
            </a:r>
            <a:r>
              <a:rPr lang="en-US" sz="3600" spc="54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3600" dirty="0">
                <a:solidFill>
                  <a:srgbClr val="FFFFFF"/>
                </a:solidFill>
                <a:latin typeface="Calibri" panose="020F0502020204030204" pitchFamily="34" charset="0"/>
                <a:ea typeface="Calibri" panose="020F0502020204030204" pitchFamily="34" charset="0"/>
                <a:cs typeface="Calibri" panose="020F0502020204030204" pitchFamily="34" charset="0"/>
              </a:rPr>
              <a:t>activity</a:t>
            </a:r>
            <a:r>
              <a:rPr lang="en-US" sz="3600" spc="53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3600" dirty="0">
                <a:solidFill>
                  <a:srgbClr val="FFFFFF"/>
                </a:solidFill>
                <a:latin typeface="Calibri" panose="020F0502020204030204" pitchFamily="34" charset="0"/>
                <a:ea typeface="Calibri" panose="020F0502020204030204" pitchFamily="34" charset="0"/>
                <a:cs typeface="Calibri" panose="020F0502020204030204" pitchFamily="34" charset="0"/>
              </a:rPr>
              <a:t>and</a:t>
            </a:r>
            <a:r>
              <a:rPr lang="en-US" sz="3600" spc="55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3600" dirty="0">
                <a:solidFill>
                  <a:srgbClr val="FFFFFF"/>
                </a:solidFill>
                <a:latin typeface="Calibri" panose="020F0502020204030204" pitchFamily="34" charset="0"/>
                <a:ea typeface="Calibri" panose="020F0502020204030204" pitchFamily="34" charset="0"/>
                <a:cs typeface="Calibri" panose="020F0502020204030204" pitchFamily="34" charset="0"/>
              </a:rPr>
              <a:t>improves</a:t>
            </a:r>
            <a:r>
              <a:rPr lang="en-US" sz="3600" spc="54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3600" spc="-10" dirty="0">
                <a:solidFill>
                  <a:srgbClr val="FFFFFF"/>
                </a:solidFill>
                <a:latin typeface="Calibri" panose="020F0502020204030204" pitchFamily="34" charset="0"/>
                <a:ea typeface="Calibri" panose="020F0502020204030204" pitchFamily="34" charset="0"/>
                <a:cs typeface="Calibri" panose="020F0502020204030204" pitchFamily="34" charset="0"/>
              </a:rPr>
              <a:t>after </a:t>
            </a:r>
            <a:r>
              <a:rPr lang="en-US" sz="3600" dirty="0">
                <a:solidFill>
                  <a:srgbClr val="FFFFFF"/>
                </a:solidFill>
                <a:latin typeface="Calibri" panose="020F0502020204030204" pitchFamily="34" charset="0"/>
                <a:ea typeface="Calibri" panose="020F0502020204030204" pitchFamily="34" charset="0"/>
                <a:cs typeface="Calibri" panose="020F0502020204030204" pitchFamily="34" charset="0"/>
              </a:rPr>
              <a:t>period</a:t>
            </a:r>
            <a:r>
              <a:rPr lang="en-US" sz="3600" spc="-6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3600" dirty="0">
                <a:solidFill>
                  <a:srgbClr val="FFFFFF"/>
                </a:solidFill>
                <a:latin typeface="Calibri" panose="020F0502020204030204" pitchFamily="34" charset="0"/>
                <a:ea typeface="Calibri" panose="020F0502020204030204" pitchFamily="34" charset="0"/>
                <a:cs typeface="Calibri" panose="020F0502020204030204" pitchFamily="34" charset="0"/>
              </a:rPr>
              <a:t>of</a:t>
            </a:r>
            <a:r>
              <a:rPr lang="en-US" sz="3600" spc="-6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3600" spc="-10" dirty="0">
                <a:solidFill>
                  <a:srgbClr val="FFFFFF"/>
                </a:solidFill>
                <a:latin typeface="Calibri" panose="020F0502020204030204" pitchFamily="34" charset="0"/>
                <a:ea typeface="Calibri" panose="020F0502020204030204" pitchFamily="34" charset="0"/>
                <a:cs typeface="Calibri" panose="020F0502020204030204" pitchFamily="34" charset="0"/>
              </a:rPr>
              <a:t>rest</a:t>
            </a:r>
            <a:endParaRPr sz="36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65555" y="4782312"/>
            <a:ext cx="8662035" cy="1755775"/>
          </a:xfrm>
          <a:custGeom>
            <a:avLst/>
            <a:gdLst/>
            <a:ahLst/>
            <a:cxnLst/>
            <a:rect l="l" t="t" r="r" b="b"/>
            <a:pathLst>
              <a:path w="8662035" h="1755775">
                <a:moveTo>
                  <a:pt x="8661654" y="0"/>
                </a:moveTo>
                <a:lnTo>
                  <a:pt x="0" y="0"/>
                </a:lnTo>
                <a:lnTo>
                  <a:pt x="0" y="1755648"/>
                </a:lnTo>
                <a:lnTo>
                  <a:pt x="8661654" y="1755648"/>
                </a:lnTo>
                <a:lnTo>
                  <a:pt x="8661654" y="0"/>
                </a:lnTo>
                <a:close/>
              </a:path>
            </a:pathLst>
          </a:custGeom>
        </p:spPr>
        <p:style>
          <a:lnRef idx="3">
            <a:schemeClr val="lt1"/>
          </a:lnRef>
          <a:fillRef idx="1">
            <a:schemeClr val="dk1"/>
          </a:fillRef>
          <a:effectRef idx="1">
            <a:schemeClr val="dk1"/>
          </a:effectRef>
          <a:fontRef idx="minor">
            <a:schemeClr val="lt1"/>
          </a:fontRef>
        </p:style>
        <p:txBody>
          <a:bodyPr wrap="square" lIns="0" tIns="0" rIns="0" bIns="0" rtlCol="0"/>
          <a:lstStyle/>
          <a:p>
            <a:endParaRPr/>
          </a:p>
        </p:txBody>
      </p:sp>
      <p:sp>
        <p:nvSpPr>
          <p:cNvPr id="3" name="object 3"/>
          <p:cNvSpPr txBox="1"/>
          <p:nvPr/>
        </p:nvSpPr>
        <p:spPr>
          <a:xfrm>
            <a:off x="2514853" y="5477509"/>
            <a:ext cx="1446530" cy="375920"/>
          </a:xfrm>
          <a:prstGeom prst="rect">
            <a:avLst/>
          </a:prstGeom>
        </p:spPr>
        <p:txBody>
          <a:bodyPr vert="horz" wrap="square" lIns="0" tIns="12065" rIns="0" bIns="0" rtlCol="0">
            <a:spAutoFit/>
          </a:bodyPr>
          <a:lstStyle/>
          <a:p>
            <a:pPr marL="12700">
              <a:spcBef>
                <a:spcPts val="95"/>
              </a:spcBef>
            </a:pPr>
            <a:r>
              <a:rPr sz="2300" b="1" dirty="0">
                <a:latin typeface="Calibri"/>
                <a:cs typeface="Calibri"/>
              </a:rPr>
              <a:t>Pseudo</a:t>
            </a:r>
            <a:r>
              <a:rPr sz="2300" b="1" spc="-90" dirty="0">
                <a:latin typeface="Calibri"/>
                <a:cs typeface="Calibri"/>
              </a:rPr>
              <a:t> </a:t>
            </a:r>
            <a:r>
              <a:rPr sz="2300" b="1" spc="-25" dirty="0">
                <a:latin typeface="Calibri"/>
                <a:cs typeface="Calibri"/>
              </a:rPr>
              <a:t>INO</a:t>
            </a:r>
            <a:endParaRPr sz="2300">
              <a:latin typeface="Calibri"/>
              <a:cs typeface="Calibri"/>
            </a:endParaRPr>
          </a:p>
        </p:txBody>
      </p:sp>
      <p:sp>
        <p:nvSpPr>
          <p:cNvPr id="4" name="object 4"/>
          <p:cNvSpPr/>
          <p:nvPr/>
        </p:nvSpPr>
        <p:spPr>
          <a:xfrm>
            <a:off x="4569332" y="5238369"/>
            <a:ext cx="0" cy="914400"/>
          </a:xfrm>
          <a:custGeom>
            <a:avLst/>
            <a:gdLst/>
            <a:ahLst/>
            <a:cxnLst/>
            <a:rect l="l" t="t" r="r" b="b"/>
            <a:pathLst>
              <a:path h="914400">
                <a:moveTo>
                  <a:pt x="0" y="914399"/>
                </a:moveTo>
                <a:lnTo>
                  <a:pt x="0" y="0"/>
                </a:lnTo>
              </a:path>
            </a:pathLst>
          </a:custGeom>
          <a:ln w="19050">
            <a:solidFill>
              <a:srgbClr val="000000"/>
            </a:solidFill>
          </a:ln>
        </p:spPr>
        <p:txBody>
          <a:bodyPr wrap="square" lIns="0" tIns="0" rIns="0" bIns="0" rtlCol="0"/>
          <a:lstStyle/>
          <a:p>
            <a:endParaRPr/>
          </a:p>
        </p:txBody>
      </p:sp>
      <p:sp>
        <p:nvSpPr>
          <p:cNvPr id="5" name="object 5"/>
          <p:cNvSpPr txBox="1"/>
          <p:nvPr/>
        </p:nvSpPr>
        <p:spPr>
          <a:xfrm>
            <a:off x="4887976" y="4896611"/>
            <a:ext cx="4585970" cy="574040"/>
          </a:xfrm>
          <a:prstGeom prst="rect">
            <a:avLst/>
          </a:prstGeom>
        </p:spPr>
        <p:txBody>
          <a:bodyPr vert="horz" wrap="square" lIns="0" tIns="58419" rIns="0" bIns="0" rtlCol="0">
            <a:spAutoFit/>
          </a:bodyPr>
          <a:lstStyle/>
          <a:p>
            <a:pPr marL="355600" indent="-342900">
              <a:spcBef>
                <a:spcPts val="459"/>
              </a:spcBef>
              <a:buFont typeface="Arial"/>
              <a:buChar char="•"/>
              <a:tabLst>
                <a:tab pos="355600" algn="l"/>
              </a:tabLst>
            </a:pPr>
            <a:r>
              <a:rPr sz="1500" dirty="0">
                <a:latin typeface="Calibri"/>
                <a:cs typeface="Calibri"/>
              </a:rPr>
              <a:t>Common</a:t>
            </a:r>
            <a:r>
              <a:rPr sz="1500" spc="-50" dirty="0">
                <a:latin typeface="Calibri"/>
                <a:cs typeface="Calibri"/>
              </a:rPr>
              <a:t> </a:t>
            </a:r>
            <a:r>
              <a:rPr sz="1500" dirty="0">
                <a:latin typeface="Calibri"/>
                <a:cs typeface="Calibri"/>
              </a:rPr>
              <a:t>pattern</a:t>
            </a:r>
            <a:r>
              <a:rPr sz="1500" spc="-40" dirty="0">
                <a:latin typeface="Calibri"/>
                <a:cs typeface="Calibri"/>
              </a:rPr>
              <a:t> </a:t>
            </a:r>
            <a:r>
              <a:rPr sz="1500" dirty="0">
                <a:latin typeface="Calibri"/>
                <a:cs typeface="Calibri"/>
              </a:rPr>
              <a:t>of</a:t>
            </a:r>
            <a:r>
              <a:rPr sz="1500" spc="-45" dirty="0">
                <a:latin typeface="Calibri"/>
                <a:cs typeface="Calibri"/>
              </a:rPr>
              <a:t> </a:t>
            </a:r>
            <a:r>
              <a:rPr sz="1500" dirty="0">
                <a:latin typeface="Calibri"/>
                <a:cs typeface="Calibri"/>
              </a:rPr>
              <a:t>eye</a:t>
            </a:r>
            <a:r>
              <a:rPr sz="1500" spc="-35" dirty="0">
                <a:latin typeface="Calibri"/>
                <a:cs typeface="Calibri"/>
              </a:rPr>
              <a:t> </a:t>
            </a:r>
            <a:r>
              <a:rPr sz="1500" dirty="0">
                <a:latin typeface="Calibri"/>
                <a:cs typeface="Calibri"/>
              </a:rPr>
              <a:t>movement</a:t>
            </a:r>
            <a:r>
              <a:rPr sz="1500" spc="-40" dirty="0">
                <a:latin typeface="Calibri"/>
                <a:cs typeface="Calibri"/>
              </a:rPr>
              <a:t> </a:t>
            </a:r>
            <a:r>
              <a:rPr sz="1500" dirty="0">
                <a:latin typeface="Calibri"/>
                <a:cs typeface="Calibri"/>
              </a:rPr>
              <a:t>abnormality</a:t>
            </a:r>
            <a:r>
              <a:rPr sz="1500" spc="-50" dirty="0">
                <a:latin typeface="Calibri"/>
                <a:cs typeface="Calibri"/>
              </a:rPr>
              <a:t> </a:t>
            </a:r>
            <a:r>
              <a:rPr sz="1500" dirty="0">
                <a:latin typeface="Calibri"/>
                <a:cs typeface="Calibri"/>
              </a:rPr>
              <a:t>in</a:t>
            </a:r>
            <a:r>
              <a:rPr sz="1500" spc="-35" dirty="0">
                <a:latin typeface="Calibri"/>
                <a:cs typeface="Calibri"/>
              </a:rPr>
              <a:t> </a:t>
            </a:r>
            <a:r>
              <a:rPr sz="1500" spc="-25" dirty="0">
                <a:latin typeface="Calibri"/>
                <a:cs typeface="Calibri"/>
              </a:rPr>
              <a:t>MG</a:t>
            </a:r>
            <a:endParaRPr sz="1500">
              <a:latin typeface="Calibri"/>
              <a:cs typeface="Calibri"/>
            </a:endParaRPr>
          </a:p>
          <a:p>
            <a:pPr marL="355600" indent="-342900">
              <a:spcBef>
                <a:spcPts val="359"/>
              </a:spcBef>
              <a:buFont typeface="Arial"/>
              <a:buChar char="•"/>
              <a:tabLst>
                <a:tab pos="355600" algn="l"/>
              </a:tabLst>
            </a:pPr>
            <a:r>
              <a:rPr sz="1500" dirty="0">
                <a:latin typeface="Calibri"/>
                <a:cs typeface="Calibri"/>
              </a:rPr>
              <a:t>Can</a:t>
            </a:r>
            <a:r>
              <a:rPr sz="1500" spc="-30" dirty="0">
                <a:latin typeface="Calibri"/>
                <a:cs typeface="Calibri"/>
              </a:rPr>
              <a:t> </a:t>
            </a:r>
            <a:r>
              <a:rPr sz="1500" dirty="0">
                <a:latin typeface="Calibri"/>
                <a:cs typeface="Calibri"/>
              </a:rPr>
              <a:t>be</a:t>
            </a:r>
            <a:r>
              <a:rPr sz="1500" spc="-20" dirty="0">
                <a:latin typeface="Calibri"/>
                <a:cs typeface="Calibri"/>
              </a:rPr>
              <a:t> </a:t>
            </a:r>
            <a:r>
              <a:rPr sz="1500" spc="-10" dirty="0">
                <a:latin typeface="Calibri"/>
                <a:cs typeface="Calibri"/>
              </a:rPr>
              <a:t>distinguished</a:t>
            </a:r>
            <a:r>
              <a:rPr sz="1500" dirty="0">
                <a:latin typeface="Calibri"/>
                <a:cs typeface="Calibri"/>
              </a:rPr>
              <a:t> from</a:t>
            </a:r>
            <a:r>
              <a:rPr sz="1500" spc="-20" dirty="0">
                <a:latin typeface="Calibri"/>
                <a:cs typeface="Calibri"/>
              </a:rPr>
              <a:t> </a:t>
            </a:r>
            <a:r>
              <a:rPr sz="1500" dirty="0">
                <a:latin typeface="Calibri"/>
                <a:cs typeface="Calibri"/>
              </a:rPr>
              <a:t>INO</a:t>
            </a:r>
            <a:r>
              <a:rPr sz="1500" spc="-45" dirty="0">
                <a:latin typeface="Calibri"/>
                <a:cs typeface="Calibri"/>
              </a:rPr>
              <a:t> </a:t>
            </a:r>
            <a:r>
              <a:rPr sz="1500" dirty="0">
                <a:latin typeface="Calibri"/>
                <a:cs typeface="Calibri"/>
              </a:rPr>
              <a:t>by</a:t>
            </a:r>
            <a:r>
              <a:rPr sz="1500" spc="-25" dirty="0">
                <a:latin typeface="Calibri"/>
                <a:cs typeface="Calibri"/>
              </a:rPr>
              <a:t> </a:t>
            </a:r>
            <a:r>
              <a:rPr sz="1500" spc="-10" dirty="0">
                <a:latin typeface="Calibri"/>
                <a:cs typeface="Calibri"/>
              </a:rPr>
              <a:t>convergence</a:t>
            </a:r>
            <a:r>
              <a:rPr sz="1500" spc="-20" dirty="0">
                <a:latin typeface="Calibri"/>
                <a:cs typeface="Calibri"/>
              </a:rPr>
              <a:t> </a:t>
            </a:r>
            <a:r>
              <a:rPr sz="1500" spc="-10" dirty="0">
                <a:latin typeface="Calibri"/>
                <a:cs typeface="Calibri"/>
              </a:rPr>
              <a:t>testing</a:t>
            </a:r>
            <a:endParaRPr sz="1500">
              <a:latin typeface="Calibri"/>
              <a:cs typeface="Calibri"/>
            </a:endParaRPr>
          </a:p>
        </p:txBody>
      </p:sp>
      <p:sp>
        <p:nvSpPr>
          <p:cNvPr id="6" name="object 6"/>
          <p:cNvSpPr txBox="1"/>
          <p:nvPr/>
        </p:nvSpPr>
        <p:spPr>
          <a:xfrm>
            <a:off x="5345430" y="5448757"/>
            <a:ext cx="4398645" cy="427990"/>
          </a:xfrm>
          <a:prstGeom prst="rect">
            <a:avLst/>
          </a:prstGeom>
        </p:spPr>
        <p:txBody>
          <a:bodyPr vert="horz" wrap="square" lIns="0" tIns="46355" rIns="0" bIns="0" rtlCol="0">
            <a:spAutoFit/>
          </a:bodyPr>
          <a:lstStyle/>
          <a:p>
            <a:pPr marL="297815" indent="-285115">
              <a:spcBef>
                <a:spcPts val="365"/>
              </a:spcBef>
              <a:buFont typeface="Arial"/>
              <a:buChar char="–"/>
              <a:tabLst>
                <a:tab pos="297815" algn="l"/>
              </a:tabLst>
            </a:pPr>
            <a:r>
              <a:rPr sz="1100" dirty="0">
                <a:latin typeface="Calibri"/>
                <a:cs typeface="Calibri"/>
              </a:rPr>
              <a:t>Adduction</a:t>
            </a:r>
            <a:r>
              <a:rPr sz="1100" spc="-35" dirty="0">
                <a:latin typeface="Calibri"/>
                <a:cs typeface="Calibri"/>
              </a:rPr>
              <a:t> </a:t>
            </a:r>
            <a:r>
              <a:rPr sz="1100" dirty="0">
                <a:latin typeface="Calibri"/>
                <a:cs typeface="Calibri"/>
              </a:rPr>
              <a:t>improves</a:t>
            </a:r>
            <a:r>
              <a:rPr sz="1100" spc="-30" dirty="0">
                <a:latin typeface="Calibri"/>
                <a:cs typeface="Calibri"/>
              </a:rPr>
              <a:t> </a:t>
            </a:r>
            <a:r>
              <a:rPr sz="1100" dirty="0">
                <a:latin typeface="Calibri"/>
                <a:cs typeface="Calibri"/>
              </a:rPr>
              <a:t>with</a:t>
            </a:r>
            <a:r>
              <a:rPr sz="1100" spc="-35" dirty="0">
                <a:latin typeface="Calibri"/>
                <a:cs typeface="Calibri"/>
              </a:rPr>
              <a:t> </a:t>
            </a:r>
            <a:r>
              <a:rPr sz="1100" dirty="0">
                <a:latin typeface="Calibri"/>
                <a:cs typeface="Calibri"/>
              </a:rPr>
              <a:t>convergence</a:t>
            </a:r>
            <a:r>
              <a:rPr sz="1100" spc="-15" dirty="0">
                <a:latin typeface="Calibri"/>
                <a:cs typeface="Calibri"/>
              </a:rPr>
              <a:t> </a:t>
            </a:r>
            <a:r>
              <a:rPr sz="1100" dirty="0">
                <a:latin typeface="Calibri"/>
                <a:cs typeface="Calibri"/>
              </a:rPr>
              <a:t>in</a:t>
            </a:r>
            <a:r>
              <a:rPr sz="1100" spc="-25" dirty="0">
                <a:latin typeface="Calibri"/>
                <a:cs typeface="Calibri"/>
              </a:rPr>
              <a:t> </a:t>
            </a:r>
            <a:r>
              <a:rPr sz="1100" dirty="0">
                <a:latin typeface="Calibri"/>
                <a:cs typeface="Calibri"/>
              </a:rPr>
              <a:t>true</a:t>
            </a:r>
            <a:r>
              <a:rPr sz="1100" spc="-20" dirty="0">
                <a:latin typeface="Calibri"/>
                <a:cs typeface="Calibri"/>
              </a:rPr>
              <a:t> </a:t>
            </a:r>
            <a:r>
              <a:rPr sz="1100" spc="-25" dirty="0">
                <a:latin typeface="Calibri"/>
                <a:cs typeface="Calibri"/>
              </a:rPr>
              <a:t>INO</a:t>
            </a:r>
            <a:endParaRPr sz="1100">
              <a:latin typeface="Calibri"/>
              <a:cs typeface="Calibri"/>
            </a:endParaRPr>
          </a:p>
          <a:p>
            <a:pPr marL="297815" indent="-285115">
              <a:spcBef>
                <a:spcPts val="260"/>
              </a:spcBef>
              <a:buFont typeface="Arial"/>
              <a:buChar char="–"/>
              <a:tabLst>
                <a:tab pos="297815" algn="l"/>
              </a:tabLst>
            </a:pPr>
            <a:r>
              <a:rPr sz="1100" dirty="0">
                <a:latin typeface="Calibri"/>
                <a:cs typeface="Calibri"/>
              </a:rPr>
              <a:t>Adduction</a:t>
            </a:r>
            <a:r>
              <a:rPr sz="1100" spc="-35" dirty="0">
                <a:latin typeface="Calibri"/>
                <a:cs typeface="Calibri"/>
              </a:rPr>
              <a:t> </a:t>
            </a:r>
            <a:r>
              <a:rPr sz="1100" dirty="0">
                <a:latin typeface="Calibri"/>
                <a:cs typeface="Calibri"/>
              </a:rPr>
              <a:t>does</a:t>
            </a:r>
            <a:r>
              <a:rPr sz="1100" spc="-30" dirty="0">
                <a:latin typeface="Calibri"/>
                <a:cs typeface="Calibri"/>
              </a:rPr>
              <a:t> </a:t>
            </a:r>
            <a:r>
              <a:rPr sz="1100" dirty="0">
                <a:latin typeface="Calibri"/>
                <a:cs typeface="Calibri"/>
              </a:rPr>
              <a:t>NOT</a:t>
            </a:r>
            <a:r>
              <a:rPr sz="1100" spc="-20" dirty="0">
                <a:latin typeface="Calibri"/>
                <a:cs typeface="Calibri"/>
              </a:rPr>
              <a:t> </a:t>
            </a:r>
            <a:r>
              <a:rPr sz="1100" dirty="0">
                <a:latin typeface="Calibri"/>
                <a:cs typeface="Calibri"/>
              </a:rPr>
              <a:t>improve</a:t>
            </a:r>
            <a:r>
              <a:rPr sz="1100" spc="-20" dirty="0">
                <a:latin typeface="Calibri"/>
                <a:cs typeface="Calibri"/>
              </a:rPr>
              <a:t> </a:t>
            </a:r>
            <a:r>
              <a:rPr sz="1100" dirty="0">
                <a:latin typeface="Calibri"/>
                <a:cs typeface="Calibri"/>
              </a:rPr>
              <a:t>with</a:t>
            </a:r>
            <a:r>
              <a:rPr sz="1100" spc="-25" dirty="0">
                <a:latin typeface="Calibri"/>
                <a:cs typeface="Calibri"/>
              </a:rPr>
              <a:t> </a:t>
            </a:r>
            <a:r>
              <a:rPr sz="1100" dirty="0">
                <a:latin typeface="Calibri"/>
                <a:cs typeface="Calibri"/>
              </a:rPr>
              <a:t>convergence</a:t>
            </a:r>
            <a:r>
              <a:rPr sz="1100" spc="-15" dirty="0">
                <a:latin typeface="Calibri"/>
                <a:cs typeface="Calibri"/>
              </a:rPr>
              <a:t> </a:t>
            </a:r>
            <a:r>
              <a:rPr sz="1100" dirty="0">
                <a:latin typeface="Calibri"/>
                <a:cs typeface="Calibri"/>
              </a:rPr>
              <a:t>in</a:t>
            </a:r>
            <a:r>
              <a:rPr sz="1100" spc="-25" dirty="0">
                <a:latin typeface="Calibri"/>
                <a:cs typeface="Calibri"/>
              </a:rPr>
              <a:t> </a:t>
            </a:r>
            <a:r>
              <a:rPr sz="1100" dirty="0">
                <a:latin typeface="Calibri"/>
                <a:cs typeface="Calibri"/>
              </a:rPr>
              <a:t>pseudo</a:t>
            </a:r>
            <a:r>
              <a:rPr sz="1100" spc="-30" dirty="0">
                <a:latin typeface="Calibri"/>
                <a:cs typeface="Calibri"/>
              </a:rPr>
              <a:t> </a:t>
            </a:r>
            <a:r>
              <a:rPr sz="1100" dirty="0">
                <a:latin typeface="Calibri"/>
                <a:cs typeface="Calibri"/>
              </a:rPr>
              <a:t>INO</a:t>
            </a:r>
            <a:r>
              <a:rPr sz="1100" spc="-25" dirty="0">
                <a:latin typeface="Calibri"/>
                <a:cs typeface="Calibri"/>
              </a:rPr>
              <a:t> </a:t>
            </a:r>
            <a:r>
              <a:rPr sz="1100" dirty="0">
                <a:latin typeface="Calibri"/>
                <a:cs typeface="Calibri"/>
              </a:rPr>
              <a:t>from</a:t>
            </a:r>
            <a:r>
              <a:rPr sz="1100" spc="-20" dirty="0">
                <a:latin typeface="Calibri"/>
                <a:cs typeface="Calibri"/>
              </a:rPr>
              <a:t> </a:t>
            </a:r>
            <a:r>
              <a:rPr sz="1100" spc="-25" dirty="0">
                <a:latin typeface="Calibri"/>
                <a:cs typeface="Calibri"/>
              </a:rPr>
              <a:t>MG</a:t>
            </a:r>
            <a:endParaRPr sz="1100">
              <a:latin typeface="Calibri"/>
              <a:cs typeface="Calibri"/>
            </a:endParaRPr>
          </a:p>
        </p:txBody>
      </p:sp>
      <p:sp>
        <p:nvSpPr>
          <p:cNvPr id="7" name="object 7"/>
          <p:cNvSpPr txBox="1"/>
          <p:nvPr/>
        </p:nvSpPr>
        <p:spPr>
          <a:xfrm>
            <a:off x="4887977" y="5893308"/>
            <a:ext cx="5041265" cy="482600"/>
          </a:xfrm>
          <a:prstGeom prst="rect">
            <a:avLst/>
          </a:prstGeom>
        </p:spPr>
        <p:txBody>
          <a:bodyPr vert="horz" wrap="square" lIns="0" tIns="12700" rIns="0" bIns="0" rtlCol="0">
            <a:spAutoFit/>
          </a:bodyPr>
          <a:lstStyle/>
          <a:p>
            <a:pPr marL="355600" marR="5080" indent="-343535">
              <a:spcBef>
                <a:spcPts val="100"/>
              </a:spcBef>
              <a:buFont typeface="Arial"/>
              <a:buChar char="•"/>
              <a:tabLst>
                <a:tab pos="355600" algn="l"/>
              </a:tabLst>
            </a:pPr>
            <a:r>
              <a:rPr sz="1500" dirty="0">
                <a:latin typeface="Calibri"/>
                <a:cs typeface="Calibri"/>
              </a:rPr>
              <a:t>Note</a:t>
            </a:r>
            <a:r>
              <a:rPr sz="1500" spc="-40" dirty="0">
                <a:latin typeface="Calibri"/>
                <a:cs typeface="Calibri"/>
              </a:rPr>
              <a:t> </a:t>
            </a:r>
            <a:r>
              <a:rPr sz="1500" dirty="0">
                <a:latin typeface="Calibri"/>
                <a:cs typeface="Calibri"/>
              </a:rPr>
              <a:t>slowing</a:t>
            </a:r>
            <a:r>
              <a:rPr sz="1500" spc="-25" dirty="0">
                <a:latin typeface="Calibri"/>
                <a:cs typeface="Calibri"/>
              </a:rPr>
              <a:t> </a:t>
            </a:r>
            <a:r>
              <a:rPr sz="1500" dirty="0">
                <a:latin typeface="Calibri"/>
                <a:cs typeface="Calibri"/>
              </a:rPr>
              <a:t>of</a:t>
            </a:r>
            <a:r>
              <a:rPr sz="1500" spc="-35" dirty="0">
                <a:latin typeface="Calibri"/>
                <a:cs typeface="Calibri"/>
              </a:rPr>
              <a:t> </a:t>
            </a:r>
            <a:r>
              <a:rPr sz="1500" dirty="0">
                <a:latin typeface="Calibri"/>
                <a:cs typeface="Calibri"/>
              </a:rPr>
              <a:t>the</a:t>
            </a:r>
            <a:r>
              <a:rPr sz="1500" spc="-30" dirty="0">
                <a:latin typeface="Calibri"/>
                <a:cs typeface="Calibri"/>
              </a:rPr>
              <a:t> </a:t>
            </a:r>
            <a:r>
              <a:rPr sz="1500" dirty="0">
                <a:latin typeface="Calibri"/>
                <a:cs typeface="Calibri"/>
              </a:rPr>
              <a:t>end</a:t>
            </a:r>
            <a:r>
              <a:rPr sz="1500" spc="-25" dirty="0">
                <a:latin typeface="Calibri"/>
                <a:cs typeface="Calibri"/>
              </a:rPr>
              <a:t> </a:t>
            </a:r>
            <a:r>
              <a:rPr sz="1500" dirty="0">
                <a:latin typeface="Calibri"/>
                <a:cs typeface="Calibri"/>
              </a:rPr>
              <a:t>of</a:t>
            </a:r>
            <a:r>
              <a:rPr sz="1500" spc="-35" dirty="0">
                <a:latin typeface="Calibri"/>
                <a:cs typeface="Calibri"/>
              </a:rPr>
              <a:t> </a:t>
            </a:r>
            <a:r>
              <a:rPr sz="1500" dirty="0">
                <a:latin typeface="Calibri"/>
                <a:cs typeface="Calibri"/>
              </a:rPr>
              <a:t>the</a:t>
            </a:r>
            <a:r>
              <a:rPr sz="1500" spc="-30" dirty="0">
                <a:latin typeface="Calibri"/>
                <a:cs typeface="Calibri"/>
              </a:rPr>
              <a:t> </a:t>
            </a:r>
            <a:r>
              <a:rPr sz="1500" dirty="0">
                <a:latin typeface="Calibri"/>
                <a:cs typeface="Calibri"/>
              </a:rPr>
              <a:t>adducting</a:t>
            </a:r>
            <a:r>
              <a:rPr sz="1500" spc="-30" dirty="0">
                <a:latin typeface="Calibri"/>
                <a:cs typeface="Calibri"/>
              </a:rPr>
              <a:t> </a:t>
            </a:r>
            <a:r>
              <a:rPr sz="1500" dirty="0">
                <a:latin typeface="Calibri"/>
                <a:cs typeface="Calibri"/>
              </a:rPr>
              <a:t>saccade</a:t>
            </a:r>
            <a:r>
              <a:rPr sz="1500" spc="-45" dirty="0">
                <a:latin typeface="Calibri"/>
                <a:cs typeface="Calibri"/>
              </a:rPr>
              <a:t> </a:t>
            </a:r>
            <a:r>
              <a:rPr sz="1500" dirty="0">
                <a:latin typeface="Calibri"/>
                <a:cs typeface="Calibri"/>
              </a:rPr>
              <a:t>in</a:t>
            </a:r>
            <a:r>
              <a:rPr sz="1500" spc="-25" dirty="0">
                <a:latin typeface="Calibri"/>
                <a:cs typeface="Calibri"/>
              </a:rPr>
              <a:t> </a:t>
            </a:r>
            <a:r>
              <a:rPr sz="1500" dirty="0">
                <a:latin typeface="Calibri"/>
                <a:cs typeface="Calibri"/>
              </a:rPr>
              <a:t>left</a:t>
            </a:r>
            <a:r>
              <a:rPr sz="1500" spc="-20" dirty="0">
                <a:latin typeface="Calibri"/>
                <a:cs typeface="Calibri"/>
              </a:rPr>
              <a:t> eye, </a:t>
            </a:r>
            <a:r>
              <a:rPr sz="1500" spc="-10" dirty="0">
                <a:latin typeface="Calibri"/>
                <a:cs typeface="Calibri"/>
              </a:rPr>
              <a:t>characteristic</a:t>
            </a:r>
            <a:r>
              <a:rPr sz="1500" spc="10" dirty="0">
                <a:latin typeface="Calibri"/>
                <a:cs typeface="Calibri"/>
              </a:rPr>
              <a:t> </a:t>
            </a:r>
            <a:r>
              <a:rPr sz="1500" dirty="0">
                <a:latin typeface="Calibri"/>
                <a:cs typeface="Calibri"/>
              </a:rPr>
              <a:t>of </a:t>
            </a:r>
            <a:r>
              <a:rPr sz="1500" spc="-25" dirty="0">
                <a:latin typeface="Calibri"/>
                <a:cs typeface="Calibri"/>
              </a:rPr>
              <a:t>MG</a:t>
            </a:r>
            <a:endParaRPr sz="1500">
              <a:latin typeface="Calibri"/>
              <a:cs typeface="Calibri"/>
            </a:endParaRPr>
          </a:p>
        </p:txBody>
      </p:sp>
      <p:pic>
        <p:nvPicPr>
          <p:cNvPr id="8" name="object 8"/>
          <p:cNvPicPr/>
          <p:nvPr/>
        </p:nvPicPr>
        <p:blipFill>
          <a:blip r:embed="rId2" cstate="print"/>
          <a:stretch>
            <a:fillRect/>
          </a:stretch>
        </p:blipFill>
        <p:spPr>
          <a:xfrm>
            <a:off x="2098548" y="157735"/>
            <a:ext cx="7943088" cy="446760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8600" y="257556"/>
            <a:ext cx="6993127" cy="6024880"/>
            <a:chOff x="189737" y="257556"/>
            <a:chExt cx="5507990" cy="6024880"/>
          </a:xfrm>
        </p:grpSpPr>
        <p:sp>
          <p:nvSpPr>
            <p:cNvPr id="3" name="object 3"/>
            <p:cNvSpPr/>
            <p:nvPr/>
          </p:nvSpPr>
          <p:spPr>
            <a:xfrm>
              <a:off x="253364" y="321183"/>
              <a:ext cx="5380990" cy="5897245"/>
            </a:xfrm>
            <a:custGeom>
              <a:avLst/>
              <a:gdLst/>
              <a:ahLst/>
              <a:cxnLst/>
              <a:rect l="l" t="t" r="r" b="b"/>
              <a:pathLst>
                <a:path w="5380990" h="5897245">
                  <a:moveTo>
                    <a:pt x="5380482" y="0"/>
                  </a:moveTo>
                  <a:lnTo>
                    <a:pt x="0" y="0"/>
                  </a:lnTo>
                  <a:lnTo>
                    <a:pt x="0" y="5897117"/>
                  </a:lnTo>
                  <a:lnTo>
                    <a:pt x="5380482" y="5897117"/>
                  </a:lnTo>
                  <a:lnTo>
                    <a:pt x="5380482" y="0"/>
                  </a:lnTo>
                  <a:close/>
                </a:path>
              </a:pathLst>
            </a:custGeom>
            <a:solidFill>
              <a:srgbClr val="000000">
                <a:alpha val="14901"/>
              </a:srgbClr>
            </a:solidFill>
          </p:spPr>
          <p:txBody>
            <a:bodyPr wrap="square" lIns="0" tIns="0" rIns="0" bIns="0" rtlCol="0"/>
            <a:lstStyle/>
            <a:p>
              <a:endParaRPr/>
            </a:p>
          </p:txBody>
        </p:sp>
        <p:sp>
          <p:nvSpPr>
            <p:cNvPr id="4" name="object 4"/>
            <p:cNvSpPr/>
            <p:nvPr/>
          </p:nvSpPr>
          <p:spPr>
            <a:xfrm>
              <a:off x="189737" y="257556"/>
              <a:ext cx="5507990" cy="6024880"/>
            </a:xfrm>
            <a:custGeom>
              <a:avLst/>
              <a:gdLst/>
              <a:ahLst/>
              <a:cxnLst/>
              <a:rect l="l" t="t" r="r" b="b"/>
              <a:pathLst>
                <a:path w="5507990" h="6024880">
                  <a:moveTo>
                    <a:pt x="5444109" y="0"/>
                  </a:moveTo>
                  <a:lnTo>
                    <a:pt x="63627" y="0"/>
                  </a:lnTo>
                  <a:lnTo>
                    <a:pt x="38860" y="4994"/>
                  </a:lnTo>
                  <a:lnTo>
                    <a:pt x="18635" y="18621"/>
                  </a:lnTo>
                  <a:lnTo>
                    <a:pt x="5000" y="38844"/>
                  </a:lnTo>
                  <a:lnTo>
                    <a:pt x="0" y="63626"/>
                  </a:lnTo>
                  <a:lnTo>
                    <a:pt x="0" y="5960745"/>
                  </a:lnTo>
                  <a:lnTo>
                    <a:pt x="5000" y="5985511"/>
                  </a:lnTo>
                  <a:lnTo>
                    <a:pt x="18635" y="6005736"/>
                  </a:lnTo>
                  <a:lnTo>
                    <a:pt x="38860" y="6019371"/>
                  </a:lnTo>
                  <a:lnTo>
                    <a:pt x="63627" y="6024372"/>
                  </a:lnTo>
                  <a:lnTo>
                    <a:pt x="5444109" y="6024372"/>
                  </a:lnTo>
                  <a:lnTo>
                    <a:pt x="5468891" y="6019371"/>
                  </a:lnTo>
                  <a:lnTo>
                    <a:pt x="5489114" y="6005736"/>
                  </a:lnTo>
                  <a:lnTo>
                    <a:pt x="5493706" y="5998921"/>
                  </a:lnTo>
                  <a:lnTo>
                    <a:pt x="63627" y="5998921"/>
                  </a:lnTo>
                  <a:lnTo>
                    <a:pt x="48767" y="5995920"/>
                  </a:lnTo>
                  <a:lnTo>
                    <a:pt x="36633" y="5987738"/>
                  </a:lnTo>
                  <a:lnTo>
                    <a:pt x="28451" y="5975604"/>
                  </a:lnTo>
                  <a:lnTo>
                    <a:pt x="25450" y="5960745"/>
                  </a:lnTo>
                  <a:lnTo>
                    <a:pt x="25450" y="63626"/>
                  </a:lnTo>
                  <a:lnTo>
                    <a:pt x="28451" y="48760"/>
                  </a:lnTo>
                  <a:lnTo>
                    <a:pt x="36633" y="36607"/>
                  </a:lnTo>
                  <a:lnTo>
                    <a:pt x="48767" y="28408"/>
                  </a:lnTo>
                  <a:lnTo>
                    <a:pt x="63627" y="25400"/>
                  </a:lnTo>
                  <a:lnTo>
                    <a:pt x="5493682" y="25400"/>
                  </a:lnTo>
                  <a:lnTo>
                    <a:pt x="5489114" y="18621"/>
                  </a:lnTo>
                  <a:lnTo>
                    <a:pt x="5468891" y="4994"/>
                  </a:lnTo>
                  <a:lnTo>
                    <a:pt x="5444109" y="0"/>
                  </a:lnTo>
                  <a:close/>
                </a:path>
                <a:path w="5507990" h="6024880">
                  <a:moveTo>
                    <a:pt x="5493682" y="25400"/>
                  </a:moveTo>
                  <a:lnTo>
                    <a:pt x="5444109" y="25400"/>
                  </a:lnTo>
                  <a:lnTo>
                    <a:pt x="5458975" y="28408"/>
                  </a:lnTo>
                  <a:lnTo>
                    <a:pt x="5471128" y="36607"/>
                  </a:lnTo>
                  <a:lnTo>
                    <a:pt x="5479327" y="48760"/>
                  </a:lnTo>
                  <a:lnTo>
                    <a:pt x="5482336" y="63626"/>
                  </a:lnTo>
                  <a:lnTo>
                    <a:pt x="5482336" y="5960745"/>
                  </a:lnTo>
                  <a:lnTo>
                    <a:pt x="5479327" y="5975604"/>
                  </a:lnTo>
                  <a:lnTo>
                    <a:pt x="5471128" y="5987738"/>
                  </a:lnTo>
                  <a:lnTo>
                    <a:pt x="5458975" y="5995920"/>
                  </a:lnTo>
                  <a:lnTo>
                    <a:pt x="5444109" y="5998921"/>
                  </a:lnTo>
                  <a:lnTo>
                    <a:pt x="5493706" y="5998921"/>
                  </a:lnTo>
                  <a:lnTo>
                    <a:pt x="5502741" y="5985511"/>
                  </a:lnTo>
                  <a:lnTo>
                    <a:pt x="5507736" y="5960745"/>
                  </a:lnTo>
                  <a:lnTo>
                    <a:pt x="5507736" y="63626"/>
                  </a:lnTo>
                  <a:lnTo>
                    <a:pt x="5502741" y="38844"/>
                  </a:lnTo>
                  <a:lnTo>
                    <a:pt x="5493682" y="25400"/>
                  </a:lnTo>
                  <a:close/>
                </a:path>
                <a:path w="5507990" h="6024880">
                  <a:moveTo>
                    <a:pt x="5451094" y="50926"/>
                  </a:moveTo>
                  <a:lnTo>
                    <a:pt x="56603" y="50926"/>
                  </a:lnTo>
                  <a:lnTo>
                    <a:pt x="50901" y="56642"/>
                  </a:lnTo>
                  <a:lnTo>
                    <a:pt x="50901" y="5967768"/>
                  </a:lnTo>
                  <a:lnTo>
                    <a:pt x="56603" y="5973470"/>
                  </a:lnTo>
                  <a:lnTo>
                    <a:pt x="5451094" y="5973470"/>
                  </a:lnTo>
                  <a:lnTo>
                    <a:pt x="5456809" y="5967768"/>
                  </a:lnTo>
                  <a:lnTo>
                    <a:pt x="5456809" y="5897118"/>
                  </a:lnTo>
                  <a:lnTo>
                    <a:pt x="127254" y="5897118"/>
                  </a:lnTo>
                  <a:lnTo>
                    <a:pt x="127254" y="127254"/>
                  </a:lnTo>
                  <a:lnTo>
                    <a:pt x="5456809" y="127254"/>
                  </a:lnTo>
                  <a:lnTo>
                    <a:pt x="5456809" y="56642"/>
                  </a:lnTo>
                  <a:lnTo>
                    <a:pt x="5451094" y="50926"/>
                  </a:lnTo>
                  <a:close/>
                </a:path>
                <a:path w="5507990" h="6024880">
                  <a:moveTo>
                    <a:pt x="5456809" y="127254"/>
                  </a:moveTo>
                  <a:lnTo>
                    <a:pt x="5380482" y="127254"/>
                  </a:lnTo>
                  <a:lnTo>
                    <a:pt x="5380482" y="5897118"/>
                  </a:lnTo>
                  <a:lnTo>
                    <a:pt x="5456809" y="5897118"/>
                  </a:lnTo>
                  <a:lnTo>
                    <a:pt x="5456809" y="127254"/>
                  </a:lnTo>
                  <a:close/>
                </a:path>
              </a:pathLst>
            </a:custGeom>
            <a:solidFill>
              <a:srgbClr val="000000">
                <a:alpha val="10195"/>
              </a:srgbClr>
            </a:solidFill>
          </p:spPr>
          <p:txBody>
            <a:bodyPr wrap="square" lIns="0" tIns="0" rIns="0" bIns="0" rtlCol="0"/>
            <a:lstStyle/>
            <a:p>
              <a:endParaRPr/>
            </a:p>
          </p:txBody>
        </p:sp>
      </p:grpSp>
      <p:sp>
        <p:nvSpPr>
          <p:cNvPr id="5" name="object 5"/>
          <p:cNvSpPr txBox="1">
            <a:spLocks noGrp="1"/>
          </p:cNvSpPr>
          <p:nvPr>
            <p:ph type="title"/>
          </p:nvPr>
        </p:nvSpPr>
        <p:spPr>
          <a:xfrm>
            <a:off x="2218945" y="978663"/>
            <a:ext cx="2078989" cy="1089401"/>
          </a:xfrm>
          <a:prstGeom prst="rect">
            <a:avLst/>
          </a:prstGeom>
        </p:spPr>
        <p:txBody>
          <a:bodyPr vert="horz" wrap="square" lIns="0" tIns="12065" rIns="0" bIns="0" rtlCol="0" anchor="t">
            <a:spAutoFit/>
          </a:bodyPr>
          <a:lstStyle/>
          <a:p>
            <a:pPr marL="12700">
              <a:spcBef>
                <a:spcPts val="95"/>
              </a:spcBef>
            </a:pPr>
            <a:r>
              <a:rPr sz="3500" dirty="0"/>
              <a:t>“Peek”</a:t>
            </a:r>
            <a:r>
              <a:rPr sz="3500" spc="-130" dirty="0"/>
              <a:t> </a:t>
            </a:r>
            <a:r>
              <a:rPr sz="3500" spc="-20" dirty="0"/>
              <a:t>sign</a:t>
            </a:r>
            <a:endParaRPr sz="3500"/>
          </a:p>
        </p:txBody>
      </p:sp>
      <p:sp>
        <p:nvSpPr>
          <p:cNvPr id="6" name="object 6"/>
          <p:cNvSpPr txBox="1"/>
          <p:nvPr/>
        </p:nvSpPr>
        <p:spPr>
          <a:xfrm>
            <a:off x="609600" y="2080514"/>
            <a:ext cx="6058154" cy="2910349"/>
          </a:xfrm>
          <a:prstGeom prst="rect">
            <a:avLst/>
          </a:prstGeom>
        </p:spPr>
        <p:txBody>
          <a:bodyPr vert="horz" wrap="square" lIns="0" tIns="73660" rIns="0" bIns="0" rtlCol="0">
            <a:spAutoFit/>
          </a:bodyPr>
          <a:lstStyle/>
          <a:p>
            <a:pPr marL="241300" marR="302260" indent="-228600">
              <a:lnSpc>
                <a:spcPts val="2020"/>
              </a:lnSpc>
              <a:spcBef>
                <a:spcPts val="580"/>
              </a:spcBef>
              <a:buFont typeface="Arial"/>
              <a:buChar char="•"/>
              <a:tabLst>
                <a:tab pos="241300" algn="l"/>
              </a:tabLst>
            </a:pPr>
            <a:r>
              <a:rPr sz="2100" spc="-10" dirty="0">
                <a:latin typeface="Calibri"/>
                <a:cs typeface="Calibri"/>
              </a:rPr>
              <a:t>Orbicularis</a:t>
            </a:r>
            <a:r>
              <a:rPr sz="2100" spc="-25" dirty="0">
                <a:latin typeface="Calibri"/>
                <a:cs typeface="Calibri"/>
              </a:rPr>
              <a:t> </a:t>
            </a:r>
            <a:r>
              <a:rPr sz="2100" spc="-10" dirty="0">
                <a:latin typeface="Calibri"/>
                <a:cs typeface="Calibri"/>
              </a:rPr>
              <a:t>weakness</a:t>
            </a:r>
            <a:r>
              <a:rPr sz="2100" spc="-35" dirty="0">
                <a:latin typeface="Calibri"/>
                <a:cs typeface="Calibri"/>
              </a:rPr>
              <a:t> </a:t>
            </a:r>
            <a:r>
              <a:rPr sz="2100" dirty="0">
                <a:latin typeface="Calibri"/>
                <a:cs typeface="Calibri"/>
              </a:rPr>
              <a:t>in</a:t>
            </a:r>
            <a:r>
              <a:rPr sz="2100" spc="-35" dirty="0">
                <a:latin typeface="Calibri"/>
                <a:cs typeface="Calibri"/>
              </a:rPr>
              <a:t> </a:t>
            </a:r>
            <a:r>
              <a:rPr sz="2100" dirty="0">
                <a:latin typeface="Calibri"/>
                <a:cs typeface="Calibri"/>
              </a:rPr>
              <a:t>MG</a:t>
            </a:r>
            <a:r>
              <a:rPr sz="2100" spc="-25" dirty="0">
                <a:latin typeface="Calibri"/>
                <a:cs typeface="Calibri"/>
              </a:rPr>
              <a:t> </a:t>
            </a:r>
            <a:r>
              <a:rPr sz="2100" spc="-10" dirty="0">
                <a:latin typeface="Calibri"/>
                <a:cs typeface="Calibri"/>
              </a:rPr>
              <a:t>causes </a:t>
            </a:r>
            <a:r>
              <a:rPr sz="2100" dirty="0">
                <a:latin typeface="Calibri"/>
                <a:cs typeface="Calibri"/>
              </a:rPr>
              <a:t>eyelid</a:t>
            </a:r>
            <a:r>
              <a:rPr sz="2100" spc="-70" dirty="0">
                <a:latin typeface="Calibri"/>
                <a:cs typeface="Calibri"/>
              </a:rPr>
              <a:t> </a:t>
            </a:r>
            <a:r>
              <a:rPr sz="2100" dirty="0">
                <a:latin typeface="Calibri"/>
                <a:cs typeface="Calibri"/>
              </a:rPr>
              <a:t>closure</a:t>
            </a:r>
            <a:r>
              <a:rPr sz="2100" spc="-75" dirty="0">
                <a:latin typeface="Calibri"/>
                <a:cs typeface="Calibri"/>
              </a:rPr>
              <a:t> </a:t>
            </a:r>
            <a:r>
              <a:rPr sz="2100" spc="-10" dirty="0">
                <a:latin typeface="Calibri"/>
                <a:cs typeface="Calibri"/>
              </a:rPr>
              <a:t>weakness</a:t>
            </a:r>
            <a:endParaRPr sz="2100" dirty="0">
              <a:latin typeface="Calibri"/>
              <a:cs typeface="Calibri"/>
            </a:endParaRPr>
          </a:p>
          <a:p>
            <a:pPr marL="241300" marR="5080" indent="-228600">
              <a:lnSpc>
                <a:spcPts val="2020"/>
              </a:lnSpc>
              <a:spcBef>
                <a:spcPts val="500"/>
              </a:spcBef>
              <a:buFont typeface="Arial"/>
              <a:buChar char="•"/>
              <a:tabLst>
                <a:tab pos="241300" algn="l"/>
              </a:tabLst>
            </a:pPr>
            <a:r>
              <a:rPr sz="2100" dirty="0">
                <a:latin typeface="Calibri"/>
                <a:cs typeface="Calibri"/>
              </a:rPr>
              <a:t>On</a:t>
            </a:r>
            <a:r>
              <a:rPr sz="2100" spc="-60" dirty="0">
                <a:latin typeface="Calibri"/>
                <a:cs typeface="Calibri"/>
              </a:rPr>
              <a:t> </a:t>
            </a:r>
            <a:r>
              <a:rPr sz="2100" dirty="0">
                <a:latin typeface="Calibri"/>
                <a:cs typeface="Calibri"/>
              </a:rPr>
              <a:t>gentle</a:t>
            </a:r>
            <a:r>
              <a:rPr sz="2100" spc="-55" dirty="0">
                <a:latin typeface="Calibri"/>
                <a:cs typeface="Calibri"/>
              </a:rPr>
              <a:t> </a:t>
            </a:r>
            <a:r>
              <a:rPr sz="2100" spc="-10" dirty="0">
                <a:latin typeface="Calibri"/>
                <a:cs typeface="Calibri"/>
              </a:rPr>
              <a:t>voluntary</a:t>
            </a:r>
            <a:r>
              <a:rPr sz="2100" spc="-65" dirty="0">
                <a:latin typeface="Calibri"/>
                <a:cs typeface="Calibri"/>
              </a:rPr>
              <a:t> </a:t>
            </a:r>
            <a:r>
              <a:rPr sz="2100" dirty="0">
                <a:latin typeface="Calibri"/>
                <a:cs typeface="Calibri"/>
              </a:rPr>
              <a:t>eyelid</a:t>
            </a:r>
            <a:r>
              <a:rPr sz="2100" spc="-35" dirty="0">
                <a:latin typeface="Calibri"/>
                <a:cs typeface="Calibri"/>
              </a:rPr>
              <a:t> </a:t>
            </a:r>
            <a:r>
              <a:rPr sz="2100" spc="-10" dirty="0">
                <a:latin typeface="Calibri"/>
                <a:cs typeface="Calibri"/>
              </a:rPr>
              <a:t>closure, </a:t>
            </a:r>
            <a:r>
              <a:rPr sz="2100" dirty="0">
                <a:latin typeface="Calibri"/>
                <a:cs typeface="Calibri"/>
              </a:rPr>
              <a:t>the</a:t>
            </a:r>
            <a:r>
              <a:rPr sz="2100" spc="-40" dirty="0">
                <a:latin typeface="Calibri"/>
                <a:cs typeface="Calibri"/>
              </a:rPr>
              <a:t> </a:t>
            </a:r>
            <a:r>
              <a:rPr sz="2100" dirty="0">
                <a:latin typeface="Calibri"/>
                <a:cs typeface="Calibri"/>
              </a:rPr>
              <a:t>lids</a:t>
            </a:r>
            <a:r>
              <a:rPr sz="2100" spc="-30" dirty="0">
                <a:latin typeface="Calibri"/>
                <a:cs typeface="Calibri"/>
              </a:rPr>
              <a:t> </a:t>
            </a:r>
            <a:r>
              <a:rPr sz="2100" dirty="0">
                <a:latin typeface="Calibri"/>
                <a:cs typeface="Calibri"/>
              </a:rPr>
              <a:t>initially</a:t>
            </a:r>
            <a:r>
              <a:rPr sz="2100" spc="-25" dirty="0">
                <a:latin typeface="Calibri"/>
                <a:cs typeface="Calibri"/>
              </a:rPr>
              <a:t> </a:t>
            </a:r>
            <a:r>
              <a:rPr sz="2100" dirty="0">
                <a:latin typeface="Calibri"/>
                <a:cs typeface="Calibri"/>
              </a:rPr>
              <a:t>appose</a:t>
            </a:r>
            <a:r>
              <a:rPr sz="2100" spc="-40" dirty="0">
                <a:latin typeface="Calibri"/>
                <a:cs typeface="Calibri"/>
              </a:rPr>
              <a:t> </a:t>
            </a:r>
            <a:r>
              <a:rPr sz="2100" dirty="0">
                <a:latin typeface="Calibri"/>
                <a:cs typeface="Calibri"/>
              </a:rPr>
              <a:t>without</a:t>
            </a:r>
            <a:r>
              <a:rPr sz="2100" spc="-50" dirty="0">
                <a:latin typeface="Calibri"/>
                <a:cs typeface="Calibri"/>
              </a:rPr>
              <a:t> </a:t>
            </a:r>
            <a:r>
              <a:rPr sz="2100" spc="-10" dirty="0">
                <a:latin typeface="Calibri"/>
                <a:cs typeface="Calibri"/>
              </a:rPr>
              <a:t>sclera </a:t>
            </a:r>
            <a:r>
              <a:rPr sz="2100" dirty="0">
                <a:latin typeface="Calibri"/>
                <a:cs typeface="Calibri"/>
              </a:rPr>
              <a:t>visible</a:t>
            </a:r>
            <a:r>
              <a:rPr sz="2100" spc="-45" dirty="0">
                <a:latin typeface="Calibri"/>
                <a:cs typeface="Calibri"/>
              </a:rPr>
              <a:t> </a:t>
            </a:r>
            <a:r>
              <a:rPr sz="2100" spc="-25" dirty="0">
                <a:latin typeface="Calibri"/>
                <a:cs typeface="Calibri"/>
              </a:rPr>
              <a:t>(B)</a:t>
            </a:r>
            <a:endParaRPr sz="2100" dirty="0">
              <a:latin typeface="Calibri"/>
              <a:cs typeface="Calibri"/>
            </a:endParaRPr>
          </a:p>
          <a:p>
            <a:pPr marL="241300" marR="375285" indent="-228600">
              <a:lnSpc>
                <a:spcPts val="2020"/>
              </a:lnSpc>
              <a:spcBef>
                <a:spcPts val="490"/>
              </a:spcBef>
              <a:buFont typeface="Arial"/>
              <a:buChar char="•"/>
              <a:tabLst>
                <a:tab pos="241300" algn="l"/>
              </a:tabLst>
            </a:pPr>
            <a:r>
              <a:rPr sz="2100" dirty="0">
                <a:latin typeface="Calibri"/>
                <a:cs typeface="Calibri"/>
              </a:rPr>
              <a:t>Within</a:t>
            </a:r>
            <a:r>
              <a:rPr sz="2100" spc="-40" dirty="0">
                <a:latin typeface="Calibri"/>
                <a:cs typeface="Calibri"/>
              </a:rPr>
              <a:t> </a:t>
            </a:r>
            <a:r>
              <a:rPr sz="2100" dirty="0">
                <a:latin typeface="Calibri"/>
                <a:cs typeface="Calibri"/>
              </a:rPr>
              <a:t>two</a:t>
            </a:r>
            <a:r>
              <a:rPr sz="2100" spc="-35" dirty="0">
                <a:latin typeface="Calibri"/>
                <a:cs typeface="Calibri"/>
              </a:rPr>
              <a:t> </a:t>
            </a:r>
            <a:r>
              <a:rPr sz="2100" dirty="0">
                <a:latin typeface="Calibri"/>
                <a:cs typeface="Calibri"/>
              </a:rPr>
              <a:t>seconds,</a:t>
            </a:r>
            <a:r>
              <a:rPr sz="2100" spc="-30" dirty="0">
                <a:latin typeface="Calibri"/>
                <a:cs typeface="Calibri"/>
              </a:rPr>
              <a:t> </a:t>
            </a:r>
            <a:r>
              <a:rPr sz="2100" dirty="0">
                <a:latin typeface="Calibri"/>
                <a:cs typeface="Calibri"/>
              </a:rPr>
              <a:t>the</a:t>
            </a:r>
            <a:r>
              <a:rPr sz="2100" spc="-30" dirty="0">
                <a:latin typeface="Calibri"/>
                <a:cs typeface="Calibri"/>
              </a:rPr>
              <a:t> </a:t>
            </a:r>
            <a:r>
              <a:rPr sz="2100" spc="-10" dirty="0">
                <a:latin typeface="Calibri"/>
                <a:cs typeface="Calibri"/>
              </a:rPr>
              <a:t>palpebral </a:t>
            </a:r>
            <a:r>
              <a:rPr sz="2100" dirty="0">
                <a:latin typeface="Calibri"/>
                <a:cs typeface="Calibri"/>
              </a:rPr>
              <a:t>fissure</a:t>
            </a:r>
            <a:r>
              <a:rPr sz="2100" spc="-80" dirty="0">
                <a:latin typeface="Calibri"/>
                <a:cs typeface="Calibri"/>
              </a:rPr>
              <a:t> </a:t>
            </a:r>
            <a:r>
              <a:rPr sz="2100" dirty="0">
                <a:latin typeface="Calibri"/>
                <a:cs typeface="Calibri"/>
              </a:rPr>
              <a:t>widens,</a:t>
            </a:r>
            <a:r>
              <a:rPr sz="2100" spc="-85" dirty="0">
                <a:latin typeface="Calibri"/>
                <a:cs typeface="Calibri"/>
              </a:rPr>
              <a:t> </a:t>
            </a:r>
            <a:r>
              <a:rPr sz="2100" dirty="0">
                <a:latin typeface="Calibri"/>
                <a:cs typeface="Calibri"/>
              </a:rPr>
              <a:t>exposing</a:t>
            </a:r>
            <a:r>
              <a:rPr sz="2100" spc="-80" dirty="0">
                <a:latin typeface="Calibri"/>
                <a:cs typeface="Calibri"/>
              </a:rPr>
              <a:t> </a:t>
            </a:r>
            <a:r>
              <a:rPr sz="2100" dirty="0">
                <a:latin typeface="Calibri"/>
                <a:cs typeface="Calibri"/>
              </a:rPr>
              <a:t>sclera</a:t>
            </a:r>
            <a:r>
              <a:rPr sz="2100" spc="-75" dirty="0">
                <a:latin typeface="Calibri"/>
                <a:cs typeface="Calibri"/>
              </a:rPr>
              <a:t> </a:t>
            </a:r>
            <a:r>
              <a:rPr sz="2100" spc="-25" dirty="0">
                <a:latin typeface="Calibri"/>
                <a:cs typeface="Calibri"/>
              </a:rPr>
              <a:t>(C)</a:t>
            </a:r>
            <a:endParaRPr sz="2100" dirty="0">
              <a:latin typeface="Calibri"/>
              <a:cs typeface="Calibri"/>
            </a:endParaRPr>
          </a:p>
          <a:p>
            <a:pPr marL="241300" marR="13335" indent="-228600">
              <a:lnSpc>
                <a:spcPct val="80000"/>
              </a:lnSpc>
              <a:spcBef>
                <a:spcPts val="515"/>
              </a:spcBef>
              <a:buFont typeface="Arial"/>
              <a:buChar char="•"/>
              <a:tabLst>
                <a:tab pos="241300" algn="l"/>
              </a:tabLst>
            </a:pPr>
            <a:r>
              <a:rPr sz="2100" dirty="0">
                <a:latin typeface="Calibri"/>
                <a:cs typeface="Calibri"/>
              </a:rPr>
              <a:t>Seen</a:t>
            </a:r>
            <a:r>
              <a:rPr sz="2100" spc="-40" dirty="0">
                <a:latin typeface="Calibri"/>
                <a:cs typeface="Calibri"/>
              </a:rPr>
              <a:t> </a:t>
            </a:r>
            <a:r>
              <a:rPr sz="2100" dirty="0">
                <a:latin typeface="Calibri"/>
                <a:cs typeface="Calibri"/>
              </a:rPr>
              <a:t>in</a:t>
            </a:r>
            <a:r>
              <a:rPr sz="2100" spc="-40" dirty="0">
                <a:latin typeface="Calibri"/>
                <a:cs typeface="Calibri"/>
              </a:rPr>
              <a:t> </a:t>
            </a:r>
            <a:r>
              <a:rPr sz="2100" dirty="0">
                <a:latin typeface="Calibri"/>
                <a:cs typeface="Calibri"/>
              </a:rPr>
              <a:t>3/25</a:t>
            </a:r>
            <a:r>
              <a:rPr sz="2100" spc="-45" dirty="0">
                <a:latin typeface="Calibri"/>
                <a:cs typeface="Calibri"/>
              </a:rPr>
              <a:t> </a:t>
            </a:r>
            <a:r>
              <a:rPr sz="2100" spc="-10" dirty="0">
                <a:latin typeface="Calibri"/>
                <a:cs typeface="Calibri"/>
              </a:rPr>
              <a:t>myasthenia</a:t>
            </a:r>
            <a:r>
              <a:rPr sz="2100" spc="-50" dirty="0">
                <a:latin typeface="Calibri"/>
                <a:cs typeface="Calibri"/>
              </a:rPr>
              <a:t> </a:t>
            </a:r>
            <a:r>
              <a:rPr sz="2100" dirty="0">
                <a:latin typeface="Calibri"/>
                <a:cs typeface="Calibri"/>
              </a:rPr>
              <a:t>patients</a:t>
            </a:r>
            <a:r>
              <a:rPr sz="2100" spc="-40" dirty="0">
                <a:latin typeface="Calibri"/>
                <a:cs typeface="Calibri"/>
              </a:rPr>
              <a:t> </a:t>
            </a:r>
            <a:r>
              <a:rPr sz="2100" spc="-25" dirty="0">
                <a:latin typeface="Calibri"/>
                <a:cs typeface="Calibri"/>
              </a:rPr>
              <a:t>and </a:t>
            </a:r>
            <a:r>
              <a:rPr sz="2100" dirty="0">
                <a:latin typeface="Calibri"/>
                <a:cs typeface="Calibri"/>
              </a:rPr>
              <a:t>only</a:t>
            </a:r>
            <a:r>
              <a:rPr sz="2100" spc="-35" dirty="0">
                <a:latin typeface="Calibri"/>
                <a:cs typeface="Calibri"/>
              </a:rPr>
              <a:t> </a:t>
            </a:r>
            <a:r>
              <a:rPr sz="2100" dirty="0">
                <a:latin typeface="Calibri"/>
                <a:cs typeface="Calibri"/>
              </a:rPr>
              <a:t>1/50</a:t>
            </a:r>
            <a:r>
              <a:rPr sz="2100" spc="-40" dirty="0">
                <a:latin typeface="Calibri"/>
                <a:cs typeface="Calibri"/>
              </a:rPr>
              <a:t> </a:t>
            </a:r>
            <a:r>
              <a:rPr sz="2100" dirty="0">
                <a:latin typeface="Calibri"/>
                <a:cs typeface="Calibri"/>
              </a:rPr>
              <a:t>patients</a:t>
            </a:r>
            <a:r>
              <a:rPr sz="2100" spc="-45" dirty="0">
                <a:latin typeface="Calibri"/>
                <a:cs typeface="Calibri"/>
              </a:rPr>
              <a:t> </a:t>
            </a:r>
            <a:r>
              <a:rPr sz="2100" dirty="0">
                <a:latin typeface="Calibri"/>
                <a:cs typeface="Calibri"/>
              </a:rPr>
              <a:t>with</a:t>
            </a:r>
            <a:r>
              <a:rPr sz="2100" spc="-40" dirty="0">
                <a:latin typeface="Calibri"/>
                <a:cs typeface="Calibri"/>
              </a:rPr>
              <a:t> </a:t>
            </a:r>
            <a:r>
              <a:rPr sz="2100" spc="-10" dirty="0">
                <a:latin typeface="Calibri"/>
                <a:cs typeface="Calibri"/>
              </a:rPr>
              <a:t>other neuromuscular</a:t>
            </a:r>
            <a:r>
              <a:rPr sz="2100" spc="-55" dirty="0">
                <a:latin typeface="Calibri"/>
                <a:cs typeface="Calibri"/>
              </a:rPr>
              <a:t> </a:t>
            </a:r>
            <a:r>
              <a:rPr sz="2100" dirty="0">
                <a:latin typeface="Calibri"/>
                <a:cs typeface="Calibri"/>
              </a:rPr>
              <a:t>disorders</a:t>
            </a:r>
            <a:r>
              <a:rPr sz="2100" spc="-35" dirty="0">
                <a:latin typeface="Calibri"/>
                <a:cs typeface="Calibri"/>
              </a:rPr>
              <a:t> </a:t>
            </a:r>
            <a:r>
              <a:rPr sz="2100" dirty="0">
                <a:latin typeface="Calibri"/>
                <a:cs typeface="Calibri"/>
              </a:rPr>
              <a:t>with</a:t>
            </a:r>
            <a:r>
              <a:rPr sz="2100" spc="-55" dirty="0">
                <a:latin typeface="Calibri"/>
                <a:cs typeface="Calibri"/>
              </a:rPr>
              <a:t> </a:t>
            </a:r>
            <a:r>
              <a:rPr sz="2100" spc="-10" dirty="0">
                <a:latin typeface="Calibri"/>
                <a:cs typeface="Calibri"/>
              </a:rPr>
              <a:t>facial weakness</a:t>
            </a:r>
            <a:endParaRPr sz="2100" dirty="0">
              <a:latin typeface="Calibri"/>
              <a:cs typeface="Calibri"/>
            </a:endParaRPr>
          </a:p>
          <a:p>
            <a:pPr marL="241300" marR="251460" indent="-228600">
              <a:lnSpc>
                <a:spcPct val="80000"/>
              </a:lnSpc>
              <a:spcBef>
                <a:spcPts val="505"/>
              </a:spcBef>
              <a:buFont typeface="Arial"/>
              <a:buChar char="•"/>
              <a:tabLst>
                <a:tab pos="241300" algn="l"/>
              </a:tabLst>
            </a:pPr>
            <a:r>
              <a:rPr sz="2100" dirty="0">
                <a:latin typeface="Calibri"/>
                <a:cs typeface="Calibri"/>
              </a:rPr>
              <a:t>Can</a:t>
            </a:r>
            <a:r>
              <a:rPr sz="2100" spc="-30" dirty="0">
                <a:latin typeface="Calibri"/>
                <a:cs typeface="Calibri"/>
              </a:rPr>
              <a:t> </a:t>
            </a:r>
            <a:r>
              <a:rPr sz="2100" dirty="0">
                <a:latin typeface="Calibri"/>
                <a:cs typeface="Calibri"/>
              </a:rPr>
              <a:t>be</a:t>
            </a:r>
            <a:r>
              <a:rPr sz="2100" spc="-20" dirty="0">
                <a:latin typeface="Calibri"/>
                <a:cs typeface="Calibri"/>
              </a:rPr>
              <a:t> </a:t>
            </a:r>
            <a:r>
              <a:rPr sz="2100" dirty="0">
                <a:latin typeface="Calibri"/>
                <a:cs typeface="Calibri"/>
              </a:rPr>
              <a:t>the</a:t>
            </a:r>
            <a:r>
              <a:rPr sz="2100" spc="-25" dirty="0">
                <a:latin typeface="Calibri"/>
                <a:cs typeface="Calibri"/>
              </a:rPr>
              <a:t> </a:t>
            </a:r>
            <a:r>
              <a:rPr sz="2100" dirty="0">
                <a:latin typeface="Calibri"/>
                <a:cs typeface="Calibri"/>
              </a:rPr>
              <a:t>only</a:t>
            </a:r>
            <a:r>
              <a:rPr sz="2100" spc="-20" dirty="0">
                <a:latin typeface="Calibri"/>
                <a:cs typeface="Calibri"/>
              </a:rPr>
              <a:t> </a:t>
            </a:r>
            <a:r>
              <a:rPr sz="2100" dirty="0">
                <a:latin typeface="Calibri"/>
                <a:cs typeface="Calibri"/>
              </a:rPr>
              <a:t>sign</a:t>
            </a:r>
            <a:r>
              <a:rPr sz="2100" spc="-25" dirty="0">
                <a:latin typeface="Calibri"/>
                <a:cs typeface="Calibri"/>
              </a:rPr>
              <a:t> </a:t>
            </a:r>
            <a:r>
              <a:rPr sz="2100" dirty="0">
                <a:latin typeface="Calibri"/>
                <a:cs typeface="Calibri"/>
              </a:rPr>
              <a:t>of</a:t>
            </a:r>
            <a:r>
              <a:rPr sz="2100" spc="-30" dirty="0">
                <a:latin typeface="Calibri"/>
                <a:cs typeface="Calibri"/>
              </a:rPr>
              <a:t> </a:t>
            </a:r>
            <a:r>
              <a:rPr sz="2100" dirty="0">
                <a:latin typeface="Calibri"/>
                <a:cs typeface="Calibri"/>
              </a:rPr>
              <a:t>MG</a:t>
            </a:r>
            <a:r>
              <a:rPr sz="2100" spc="-20" dirty="0">
                <a:latin typeface="Calibri"/>
                <a:cs typeface="Calibri"/>
              </a:rPr>
              <a:t> </a:t>
            </a:r>
            <a:r>
              <a:rPr sz="2100" dirty="0">
                <a:latin typeface="Calibri"/>
                <a:cs typeface="Calibri"/>
              </a:rPr>
              <a:t>in</a:t>
            </a:r>
            <a:r>
              <a:rPr sz="2100" spc="-30" dirty="0">
                <a:latin typeface="Calibri"/>
                <a:cs typeface="Calibri"/>
              </a:rPr>
              <a:t> </a:t>
            </a:r>
            <a:r>
              <a:rPr sz="2100" spc="-20" dirty="0">
                <a:latin typeface="Calibri"/>
                <a:cs typeface="Calibri"/>
              </a:rPr>
              <a:t>some </a:t>
            </a:r>
            <a:r>
              <a:rPr sz="2100" spc="-10" dirty="0">
                <a:latin typeface="Calibri"/>
                <a:cs typeface="Calibri"/>
              </a:rPr>
              <a:t>patients</a:t>
            </a:r>
            <a:endParaRPr sz="2100" dirty="0">
              <a:latin typeface="Calibri"/>
              <a:cs typeface="Calibri"/>
            </a:endParaRPr>
          </a:p>
        </p:txBody>
      </p:sp>
      <p:pic>
        <p:nvPicPr>
          <p:cNvPr id="7" name="object 7"/>
          <p:cNvPicPr/>
          <p:nvPr/>
        </p:nvPicPr>
        <p:blipFill>
          <a:blip r:embed="rId2" cstate="print"/>
          <a:stretch>
            <a:fillRect/>
          </a:stretch>
        </p:blipFill>
        <p:spPr>
          <a:xfrm>
            <a:off x="7378446" y="821525"/>
            <a:ext cx="3209508" cy="5214949"/>
          </a:xfrm>
          <a:prstGeom prst="rect">
            <a:avLst/>
          </a:prstGeom>
        </p:spPr>
      </p:pic>
      <p:sp>
        <p:nvSpPr>
          <p:cNvPr id="10" name="object 10"/>
          <p:cNvSpPr txBox="1"/>
          <p:nvPr/>
        </p:nvSpPr>
        <p:spPr>
          <a:xfrm>
            <a:off x="7378447" y="2593085"/>
            <a:ext cx="164465" cy="299720"/>
          </a:xfrm>
          <a:prstGeom prst="rect">
            <a:avLst/>
          </a:prstGeom>
        </p:spPr>
        <p:txBody>
          <a:bodyPr vert="horz" wrap="square" lIns="0" tIns="12700" rIns="0" bIns="0" rtlCol="0">
            <a:spAutoFit/>
          </a:bodyPr>
          <a:lstStyle/>
          <a:p>
            <a:pPr marL="12700">
              <a:spcBef>
                <a:spcPts val="100"/>
              </a:spcBef>
            </a:pPr>
            <a:r>
              <a:rPr b="1" spc="-50" dirty="0">
                <a:solidFill>
                  <a:srgbClr val="FFFFFF"/>
                </a:solidFill>
                <a:latin typeface="Calibri"/>
                <a:cs typeface="Calibri"/>
              </a:rPr>
              <a:t>A</a:t>
            </a:r>
            <a:endParaRPr>
              <a:latin typeface="Calibri"/>
              <a:cs typeface="Calibri"/>
            </a:endParaRPr>
          </a:p>
        </p:txBody>
      </p:sp>
      <p:sp>
        <p:nvSpPr>
          <p:cNvPr id="11" name="object 11"/>
          <p:cNvSpPr txBox="1"/>
          <p:nvPr/>
        </p:nvSpPr>
        <p:spPr>
          <a:xfrm>
            <a:off x="7378446" y="3681729"/>
            <a:ext cx="153670" cy="299720"/>
          </a:xfrm>
          <a:prstGeom prst="rect">
            <a:avLst/>
          </a:prstGeom>
        </p:spPr>
        <p:txBody>
          <a:bodyPr vert="horz" wrap="square" lIns="0" tIns="12700" rIns="0" bIns="0" rtlCol="0">
            <a:spAutoFit/>
          </a:bodyPr>
          <a:lstStyle/>
          <a:p>
            <a:pPr marL="12700">
              <a:spcBef>
                <a:spcPts val="100"/>
              </a:spcBef>
            </a:pPr>
            <a:r>
              <a:rPr b="1" spc="-50" dirty="0">
                <a:solidFill>
                  <a:srgbClr val="FFFFFF"/>
                </a:solidFill>
                <a:latin typeface="Calibri"/>
                <a:cs typeface="Calibri"/>
              </a:rPr>
              <a:t>B</a:t>
            </a:r>
            <a:endParaRPr>
              <a:latin typeface="Calibri"/>
              <a:cs typeface="Calibri"/>
            </a:endParaRPr>
          </a:p>
        </p:txBody>
      </p:sp>
      <p:sp>
        <p:nvSpPr>
          <p:cNvPr id="12" name="object 12"/>
          <p:cNvSpPr txBox="1"/>
          <p:nvPr/>
        </p:nvSpPr>
        <p:spPr>
          <a:xfrm>
            <a:off x="7378447" y="4804917"/>
            <a:ext cx="146685" cy="299720"/>
          </a:xfrm>
          <a:prstGeom prst="rect">
            <a:avLst/>
          </a:prstGeom>
        </p:spPr>
        <p:txBody>
          <a:bodyPr vert="horz" wrap="square" lIns="0" tIns="12700" rIns="0" bIns="0" rtlCol="0">
            <a:spAutoFit/>
          </a:bodyPr>
          <a:lstStyle/>
          <a:p>
            <a:pPr marL="12700">
              <a:spcBef>
                <a:spcPts val="100"/>
              </a:spcBef>
            </a:pPr>
            <a:r>
              <a:rPr b="1" spc="-50" dirty="0">
                <a:solidFill>
                  <a:srgbClr val="FFFFFF"/>
                </a:solidFill>
                <a:latin typeface="Calibri"/>
                <a:cs typeface="Calibri"/>
              </a:rPr>
              <a:t>C</a:t>
            </a:r>
            <a:endParaRPr>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60138" y="462533"/>
            <a:ext cx="2871470" cy="1304844"/>
          </a:xfrm>
          <a:prstGeom prst="rect">
            <a:avLst/>
          </a:prstGeom>
        </p:spPr>
        <p:txBody>
          <a:bodyPr vert="horz" wrap="square" lIns="0" tIns="12065" rIns="0" bIns="0" rtlCol="0" anchor="t">
            <a:spAutoFit/>
          </a:bodyPr>
          <a:lstStyle/>
          <a:p>
            <a:pPr marL="12700">
              <a:spcBef>
                <a:spcPts val="95"/>
              </a:spcBef>
            </a:pPr>
            <a:r>
              <a:rPr dirty="0"/>
              <a:t>Ice</a:t>
            </a:r>
            <a:r>
              <a:rPr spc="-114" dirty="0"/>
              <a:t> </a:t>
            </a:r>
            <a:r>
              <a:rPr dirty="0"/>
              <a:t>Pack</a:t>
            </a:r>
            <a:r>
              <a:rPr spc="-100" dirty="0"/>
              <a:t> </a:t>
            </a:r>
            <a:r>
              <a:rPr spc="-75" dirty="0"/>
              <a:t>Test</a:t>
            </a:r>
          </a:p>
        </p:txBody>
      </p:sp>
      <p:sp>
        <p:nvSpPr>
          <p:cNvPr id="3" name="object 3"/>
          <p:cNvSpPr txBox="1"/>
          <p:nvPr/>
        </p:nvSpPr>
        <p:spPr>
          <a:xfrm>
            <a:off x="1895856" y="4352545"/>
            <a:ext cx="8065770" cy="2028189"/>
          </a:xfrm>
          <a:prstGeom prst="rect">
            <a:avLst/>
          </a:prstGeom>
        </p:spPr>
        <p:txBody>
          <a:bodyPr vert="horz" wrap="square" lIns="0" tIns="12700" rIns="0" bIns="0" rtlCol="0">
            <a:spAutoFit/>
          </a:bodyPr>
          <a:lstStyle/>
          <a:p>
            <a:pPr marL="355600" indent="-342900">
              <a:spcBef>
                <a:spcPts val="100"/>
              </a:spcBef>
              <a:buFont typeface="Arial"/>
              <a:buChar char="•"/>
              <a:tabLst>
                <a:tab pos="355600" algn="l"/>
              </a:tabLst>
            </a:pPr>
            <a:r>
              <a:rPr dirty="0">
                <a:latin typeface="Calibri"/>
                <a:cs typeface="Calibri"/>
              </a:rPr>
              <a:t>Reduced</a:t>
            </a:r>
            <a:r>
              <a:rPr spc="-50" dirty="0">
                <a:latin typeface="Calibri"/>
                <a:cs typeface="Calibri"/>
              </a:rPr>
              <a:t> </a:t>
            </a:r>
            <a:r>
              <a:rPr dirty="0">
                <a:latin typeface="Calibri"/>
                <a:cs typeface="Calibri"/>
              </a:rPr>
              <a:t>muscle</a:t>
            </a:r>
            <a:r>
              <a:rPr spc="-55" dirty="0">
                <a:latin typeface="Calibri"/>
                <a:cs typeface="Calibri"/>
              </a:rPr>
              <a:t> </a:t>
            </a:r>
            <a:r>
              <a:rPr spc="-10" dirty="0">
                <a:latin typeface="Calibri"/>
                <a:cs typeface="Calibri"/>
              </a:rPr>
              <a:t>temperature</a:t>
            </a:r>
            <a:r>
              <a:rPr spc="-60" dirty="0">
                <a:latin typeface="Calibri"/>
                <a:cs typeface="Calibri"/>
              </a:rPr>
              <a:t> </a:t>
            </a:r>
            <a:r>
              <a:rPr dirty="0">
                <a:latin typeface="Calibri"/>
                <a:cs typeface="Calibri"/>
              </a:rPr>
              <a:t>is</a:t>
            </a:r>
            <a:r>
              <a:rPr spc="-65" dirty="0">
                <a:latin typeface="Calibri"/>
                <a:cs typeface="Calibri"/>
              </a:rPr>
              <a:t> </a:t>
            </a:r>
            <a:r>
              <a:rPr dirty="0">
                <a:latin typeface="Calibri"/>
                <a:cs typeface="Calibri"/>
              </a:rPr>
              <a:t>thought</a:t>
            </a:r>
            <a:r>
              <a:rPr spc="-55" dirty="0">
                <a:latin typeface="Calibri"/>
                <a:cs typeface="Calibri"/>
              </a:rPr>
              <a:t> </a:t>
            </a:r>
            <a:r>
              <a:rPr dirty="0">
                <a:latin typeface="Calibri"/>
                <a:cs typeface="Calibri"/>
              </a:rPr>
              <a:t>to</a:t>
            </a:r>
            <a:r>
              <a:rPr spc="-55" dirty="0">
                <a:latin typeface="Calibri"/>
                <a:cs typeface="Calibri"/>
              </a:rPr>
              <a:t> </a:t>
            </a:r>
            <a:r>
              <a:rPr dirty="0">
                <a:latin typeface="Calibri"/>
                <a:cs typeface="Calibri"/>
              </a:rPr>
              <a:t>inhibit</a:t>
            </a:r>
            <a:r>
              <a:rPr spc="-60" dirty="0">
                <a:latin typeface="Calibri"/>
                <a:cs typeface="Calibri"/>
              </a:rPr>
              <a:t> </a:t>
            </a:r>
            <a:r>
              <a:rPr spc="-10" dirty="0">
                <a:latin typeface="Calibri"/>
                <a:cs typeface="Calibri"/>
              </a:rPr>
              <a:t>acetylcholinesterase</a:t>
            </a:r>
            <a:r>
              <a:rPr spc="-60" dirty="0">
                <a:latin typeface="Calibri"/>
                <a:cs typeface="Calibri"/>
              </a:rPr>
              <a:t> </a:t>
            </a:r>
            <a:r>
              <a:rPr spc="-10" dirty="0">
                <a:latin typeface="Calibri"/>
                <a:cs typeface="Calibri"/>
              </a:rPr>
              <a:t>activity</a:t>
            </a:r>
            <a:endParaRPr dirty="0">
              <a:latin typeface="Calibri"/>
              <a:cs typeface="Calibri"/>
            </a:endParaRPr>
          </a:p>
          <a:p>
            <a:pPr marL="355600" indent="-342900">
              <a:buFont typeface="Arial"/>
              <a:buChar char="•"/>
              <a:tabLst>
                <a:tab pos="355600" algn="l"/>
              </a:tabLst>
            </a:pPr>
            <a:r>
              <a:rPr dirty="0">
                <a:latin typeface="Calibri"/>
                <a:cs typeface="Calibri"/>
              </a:rPr>
              <a:t>Place</a:t>
            </a:r>
            <a:r>
              <a:rPr spc="-40" dirty="0">
                <a:latin typeface="Calibri"/>
                <a:cs typeface="Calibri"/>
              </a:rPr>
              <a:t> </a:t>
            </a:r>
            <a:r>
              <a:rPr dirty="0">
                <a:latin typeface="Calibri"/>
                <a:cs typeface="Calibri"/>
              </a:rPr>
              <a:t>ice</a:t>
            </a:r>
            <a:r>
              <a:rPr spc="-45" dirty="0">
                <a:latin typeface="Calibri"/>
                <a:cs typeface="Calibri"/>
              </a:rPr>
              <a:t> </a:t>
            </a:r>
            <a:r>
              <a:rPr dirty="0">
                <a:latin typeface="Calibri"/>
                <a:cs typeface="Calibri"/>
              </a:rPr>
              <a:t>pack</a:t>
            </a:r>
            <a:r>
              <a:rPr spc="-45" dirty="0">
                <a:latin typeface="Calibri"/>
                <a:cs typeface="Calibri"/>
              </a:rPr>
              <a:t> </a:t>
            </a:r>
            <a:r>
              <a:rPr dirty="0">
                <a:latin typeface="Calibri"/>
                <a:cs typeface="Calibri"/>
              </a:rPr>
              <a:t>on</a:t>
            </a:r>
            <a:r>
              <a:rPr spc="-35" dirty="0">
                <a:latin typeface="Calibri"/>
                <a:cs typeface="Calibri"/>
              </a:rPr>
              <a:t> </a:t>
            </a:r>
            <a:r>
              <a:rPr spc="-10" dirty="0">
                <a:latin typeface="Calibri"/>
                <a:cs typeface="Calibri"/>
              </a:rPr>
              <a:t>patient’s</a:t>
            </a:r>
            <a:r>
              <a:rPr spc="-40" dirty="0">
                <a:latin typeface="Calibri"/>
                <a:cs typeface="Calibri"/>
              </a:rPr>
              <a:t> </a:t>
            </a:r>
            <a:r>
              <a:rPr dirty="0">
                <a:latin typeface="Calibri"/>
                <a:cs typeface="Calibri"/>
              </a:rPr>
              <a:t>eyelids</a:t>
            </a:r>
            <a:r>
              <a:rPr spc="-35" dirty="0">
                <a:latin typeface="Calibri"/>
                <a:cs typeface="Calibri"/>
              </a:rPr>
              <a:t> </a:t>
            </a:r>
            <a:r>
              <a:rPr dirty="0">
                <a:latin typeface="Calibri"/>
                <a:cs typeface="Calibri"/>
              </a:rPr>
              <a:t>for</a:t>
            </a:r>
            <a:r>
              <a:rPr spc="-45" dirty="0">
                <a:latin typeface="Calibri"/>
                <a:cs typeface="Calibri"/>
              </a:rPr>
              <a:t> </a:t>
            </a:r>
            <a:r>
              <a:rPr dirty="0">
                <a:latin typeface="Calibri"/>
                <a:cs typeface="Calibri"/>
              </a:rPr>
              <a:t>two</a:t>
            </a:r>
            <a:r>
              <a:rPr spc="-35" dirty="0">
                <a:latin typeface="Calibri"/>
                <a:cs typeface="Calibri"/>
              </a:rPr>
              <a:t> </a:t>
            </a:r>
            <a:r>
              <a:rPr spc="-10" dirty="0">
                <a:latin typeface="Calibri"/>
                <a:cs typeface="Calibri"/>
              </a:rPr>
              <a:t>minutes</a:t>
            </a:r>
            <a:endParaRPr dirty="0">
              <a:latin typeface="Calibri"/>
              <a:cs typeface="Calibri"/>
            </a:endParaRPr>
          </a:p>
          <a:p>
            <a:pPr marL="755650" lvl="1" indent="-285750">
              <a:spcBef>
                <a:spcPts val="10"/>
              </a:spcBef>
              <a:buFont typeface="Arial"/>
              <a:buChar char="–"/>
              <a:tabLst>
                <a:tab pos="755650" algn="l"/>
              </a:tabLst>
            </a:pPr>
            <a:r>
              <a:rPr sz="1500" spc="-10" dirty="0">
                <a:latin typeface="Calibri"/>
                <a:cs typeface="Calibri"/>
              </a:rPr>
              <a:t>Significant</a:t>
            </a:r>
            <a:r>
              <a:rPr sz="1500" spc="-15" dirty="0">
                <a:latin typeface="Calibri"/>
                <a:cs typeface="Calibri"/>
              </a:rPr>
              <a:t> </a:t>
            </a:r>
            <a:r>
              <a:rPr sz="1500" spc="-10" dirty="0">
                <a:latin typeface="Calibri"/>
                <a:cs typeface="Calibri"/>
              </a:rPr>
              <a:t>improvement</a:t>
            </a:r>
            <a:r>
              <a:rPr sz="1500" spc="-15" dirty="0">
                <a:latin typeface="Calibri"/>
                <a:cs typeface="Calibri"/>
              </a:rPr>
              <a:t> </a:t>
            </a:r>
            <a:r>
              <a:rPr sz="1500" dirty="0">
                <a:latin typeface="Calibri"/>
                <a:cs typeface="Calibri"/>
              </a:rPr>
              <a:t>of</a:t>
            </a:r>
            <a:r>
              <a:rPr sz="1500" spc="-20" dirty="0">
                <a:latin typeface="Calibri"/>
                <a:cs typeface="Calibri"/>
              </a:rPr>
              <a:t> </a:t>
            </a:r>
            <a:r>
              <a:rPr sz="1500" dirty="0">
                <a:latin typeface="Calibri"/>
                <a:cs typeface="Calibri"/>
              </a:rPr>
              <a:t>ptosis</a:t>
            </a:r>
            <a:r>
              <a:rPr sz="1500" spc="-20" dirty="0">
                <a:latin typeface="Calibri"/>
                <a:cs typeface="Calibri"/>
              </a:rPr>
              <a:t> </a:t>
            </a:r>
            <a:r>
              <a:rPr sz="1500" dirty="0">
                <a:latin typeface="Calibri"/>
                <a:cs typeface="Calibri"/>
              </a:rPr>
              <a:t>is</a:t>
            </a:r>
            <a:r>
              <a:rPr sz="1500" spc="-15" dirty="0">
                <a:latin typeface="Calibri"/>
                <a:cs typeface="Calibri"/>
              </a:rPr>
              <a:t> </a:t>
            </a:r>
            <a:r>
              <a:rPr sz="1500" spc="-10" dirty="0">
                <a:latin typeface="Calibri"/>
                <a:cs typeface="Calibri"/>
              </a:rPr>
              <a:t>suggestive</a:t>
            </a:r>
            <a:r>
              <a:rPr sz="1500" spc="-25" dirty="0">
                <a:latin typeface="Calibri"/>
                <a:cs typeface="Calibri"/>
              </a:rPr>
              <a:t> </a:t>
            </a:r>
            <a:r>
              <a:rPr sz="1500" dirty="0">
                <a:latin typeface="Calibri"/>
                <a:cs typeface="Calibri"/>
              </a:rPr>
              <a:t>of</a:t>
            </a:r>
            <a:r>
              <a:rPr sz="1500" spc="-25" dirty="0">
                <a:latin typeface="Calibri"/>
                <a:cs typeface="Calibri"/>
              </a:rPr>
              <a:t> MG</a:t>
            </a:r>
            <a:endParaRPr sz="1500" dirty="0">
              <a:latin typeface="Calibri"/>
              <a:cs typeface="Calibri"/>
            </a:endParaRPr>
          </a:p>
          <a:p>
            <a:pPr marL="755650" lvl="1" indent="-285750">
              <a:buFont typeface="Arial"/>
              <a:buChar char="–"/>
              <a:tabLst>
                <a:tab pos="755650" algn="l"/>
              </a:tabLst>
            </a:pPr>
            <a:r>
              <a:rPr sz="1500" dirty="0">
                <a:latin typeface="Calibri"/>
                <a:cs typeface="Calibri"/>
              </a:rPr>
              <a:t>Ocular</a:t>
            </a:r>
            <a:r>
              <a:rPr sz="1500" spc="-25" dirty="0">
                <a:latin typeface="Calibri"/>
                <a:cs typeface="Calibri"/>
              </a:rPr>
              <a:t> </a:t>
            </a:r>
            <a:r>
              <a:rPr sz="1500" spc="-10" dirty="0">
                <a:latin typeface="Calibri"/>
                <a:cs typeface="Calibri"/>
              </a:rPr>
              <a:t>misalignment</a:t>
            </a:r>
            <a:r>
              <a:rPr sz="1500" spc="-25" dirty="0">
                <a:latin typeface="Calibri"/>
                <a:cs typeface="Calibri"/>
              </a:rPr>
              <a:t> </a:t>
            </a:r>
            <a:r>
              <a:rPr sz="1500" dirty="0">
                <a:latin typeface="Calibri"/>
                <a:cs typeface="Calibri"/>
              </a:rPr>
              <a:t>usually</a:t>
            </a:r>
            <a:r>
              <a:rPr sz="1500" spc="-20" dirty="0">
                <a:latin typeface="Calibri"/>
                <a:cs typeface="Calibri"/>
              </a:rPr>
              <a:t> </a:t>
            </a:r>
            <a:r>
              <a:rPr sz="1500" dirty="0">
                <a:latin typeface="Calibri"/>
                <a:cs typeface="Calibri"/>
              </a:rPr>
              <a:t>does</a:t>
            </a:r>
            <a:r>
              <a:rPr sz="1500" spc="-25" dirty="0">
                <a:latin typeface="Calibri"/>
                <a:cs typeface="Calibri"/>
              </a:rPr>
              <a:t> </a:t>
            </a:r>
            <a:r>
              <a:rPr sz="1500" dirty="0">
                <a:latin typeface="Calibri"/>
                <a:cs typeface="Calibri"/>
              </a:rPr>
              <a:t>not</a:t>
            </a:r>
            <a:r>
              <a:rPr sz="1500" spc="-35" dirty="0">
                <a:latin typeface="Calibri"/>
                <a:cs typeface="Calibri"/>
              </a:rPr>
              <a:t> </a:t>
            </a:r>
            <a:r>
              <a:rPr sz="1500" dirty="0">
                <a:latin typeface="Calibri"/>
                <a:cs typeface="Calibri"/>
              </a:rPr>
              <a:t>change,</a:t>
            </a:r>
            <a:r>
              <a:rPr sz="1500" spc="-35" dirty="0">
                <a:latin typeface="Calibri"/>
                <a:cs typeface="Calibri"/>
              </a:rPr>
              <a:t> </a:t>
            </a:r>
            <a:r>
              <a:rPr sz="1500" dirty="0">
                <a:latin typeface="Calibri"/>
                <a:cs typeface="Calibri"/>
              </a:rPr>
              <a:t>but</a:t>
            </a:r>
            <a:r>
              <a:rPr sz="1500" spc="-30" dirty="0">
                <a:latin typeface="Calibri"/>
                <a:cs typeface="Calibri"/>
              </a:rPr>
              <a:t> </a:t>
            </a:r>
            <a:r>
              <a:rPr sz="1500" dirty="0">
                <a:latin typeface="Calibri"/>
                <a:cs typeface="Calibri"/>
              </a:rPr>
              <a:t>may</a:t>
            </a:r>
            <a:r>
              <a:rPr sz="1500" spc="-40" dirty="0">
                <a:latin typeface="Calibri"/>
                <a:cs typeface="Calibri"/>
              </a:rPr>
              <a:t> </a:t>
            </a:r>
            <a:r>
              <a:rPr sz="1500" dirty="0">
                <a:latin typeface="Calibri"/>
                <a:cs typeface="Calibri"/>
              </a:rPr>
              <a:t>with</a:t>
            </a:r>
            <a:r>
              <a:rPr sz="1500" spc="-30" dirty="0">
                <a:latin typeface="Calibri"/>
                <a:cs typeface="Calibri"/>
              </a:rPr>
              <a:t> </a:t>
            </a:r>
            <a:r>
              <a:rPr sz="1500" dirty="0">
                <a:latin typeface="Calibri"/>
                <a:cs typeface="Calibri"/>
              </a:rPr>
              <a:t>longer</a:t>
            </a:r>
            <a:r>
              <a:rPr sz="1500" spc="-25" dirty="0">
                <a:latin typeface="Calibri"/>
                <a:cs typeface="Calibri"/>
              </a:rPr>
              <a:t> </a:t>
            </a:r>
            <a:r>
              <a:rPr sz="1500" dirty="0">
                <a:latin typeface="Calibri"/>
                <a:cs typeface="Calibri"/>
              </a:rPr>
              <a:t>ice</a:t>
            </a:r>
            <a:r>
              <a:rPr sz="1500" spc="-25" dirty="0">
                <a:latin typeface="Calibri"/>
                <a:cs typeface="Calibri"/>
              </a:rPr>
              <a:t> </a:t>
            </a:r>
            <a:r>
              <a:rPr sz="1500" spc="-10" dirty="0">
                <a:latin typeface="Calibri"/>
                <a:cs typeface="Calibri"/>
              </a:rPr>
              <a:t>duration</a:t>
            </a:r>
            <a:endParaRPr sz="1500" dirty="0">
              <a:latin typeface="Calibri"/>
              <a:cs typeface="Calibri"/>
            </a:endParaRPr>
          </a:p>
          <a:p>
            <a:pPr marL="755650" lvl="1" indent="-285750">
              <a:lnSpc>
                <a:spcPts val="1795"/>
              </a:lnSpc>
              <a:buFont typeface="Arial"/>
              <a:buChar char="–"/>
              <a:tabLst>
                <a:tab pos="755650" algn="l"/>
              </a:tabLst>
            </a:pPr>
            <a:r>
              <a:rPr sz="1500" dirty="0">
                <a:latin typeface="Calibri"/>
                <a:cs typeface="Calibri"/>
              </a:rPr>
              <a:t>May</a:t>
            </a:r>
            <a:r>
              <a:rPr sz="1500" spc="-40" dirty="0">
                <a:latin typeface="Calibri"/>
                <a:cs typeface="Calibri"/>
              </a:rPr>
              <a:t> </a:t>
            </a:r>
            <a:r>
              <a:rPr sz="1500" dirty="0">
                <a:latin typeface="Calibri"/>
                <a:cs typeface="Calibri"/>
              </a:rPr>
              <a:t>be</a:t>
            </a:r>
            <a:r>
              <a:rPr sz="1500" spc="-25" dirty="0">
                <a:latin typeface="Calibri"/>
                <a:cs typeface="Calibri"/>
              </a:rPr>
              <a:t> </a:t>
            </a:r>
            <a:r>
              <a:rPr sz="1500" spc="-10" dirty="0">
                <a:latin typeface="Calibri"/>
                <a:cs typeface="Calibri"/>
              </a:rPr>
              <a:t>uncomfortable</a:t>
            </a:r>
            <a:r>
              <a:rPr sz="1500" spc="-20" dirty="0">
                <a:latin typeface="Calibri"/>
                <a:cs typeface="Calibri"/>
              </a:rPr>
              <a:t> </a:t>
            </a:r>
            <a:r>
              <a:rPr sz="1500" dirty="0">
                <a:latin typeface="Calibri"/>
                <a:cs typeface="Calibri"/>
              </a:rPr>
              <a:t>for</a:t>
            </a:r>
            <a:r>
              <a:rPr sz="1500" spc="-25" dirty="0">
                <a:latin typeface="Calibri"/>
                <a:cs typeface="Calibri"/>
              </a:rPr>
              <a:t> </a:t>
            </a:r>
            <a:r>
              <a:rPr sz="1500" dirty="0">
                <a:latin typeface="Calibri"/>
                <a:cs typeface="Calibri"/>
              </a:rPr>
              <a:t>the</a:t>
            </a:r>
            <a:r>
              <a:rPr sz="1500" spc="-25" dirty="0">
                <a:latin typeface="Calibri"/>
                <a:cs typeface="Calibri"/>
              </a:rPr>
              <a:t> </a:t>
            </a:r>
            <a:r>
              <a:rPr sz="1500" spc="-10" dirty="0">
                <a:latin typeface="Calibri"/>
                <a:cs typeface="Calibri"/>
              </a:rPr>
              <a:t>patient</a:t>
            </a:r>
            <a:endParaRPr sz="1500" dirty="0">
              <a:latin typeface="Calibri"/>
              <a:cs typeface="Calibri"/>
            </a:endParaRPr>
          </a:p>
          <a:p>
            <a:pPr marL="355600" indent="-342900">
              <a:lnSpc>
                <a:spcPts val="2155"/>
              </a:lnSpc>
              <a:buFont typeface="Arial"/>
              <a:buChar char="•"/>
              <a:tabLst>
                <a:tab pos="355600" algn="l"/>
              </a:tabLst>
            </a:pPr>
            <a:r>
              <a:rPr dirty="0">
                <a:latin typeface="Calibri"/>
                <a:cs typeface="Calibri"/>
              </a:rPr>
              <a:t>For</a:t>
            </a:r>
            <a:r>
              <a:rPr spc="-40" dirty="0">
                <a:latin typeface="Calibri"/>
                <a:cs typeface="Calibri"/>
              </a:rPr>
              <a:t> </a:t>
            </a:r>
            <a:r>
              <a:rPr spc="-10" dirty="0">
                <a:latin typeface="Calibri"/>
                <a:cs typeface="Calibri"/>
              </a:rPr>
              <a:t>MG-related</a:t>
            </a:r>
            <a:r>
              <a:rPr spc="-35" dirty="0">
                <a:latin typeface="Calibri"/>
                <a:cs typeface="Calibri"/>
              </a:rPr>
              <a:t> </a:t>
            </a:r>
            <a:r>
              <a:rPr dirty="0">
                <a:latin typeface="Calibri"/>
                <a:cs typeface="Calibri"/>
              </a:rPr>
              <a:t>ptosis,</a:t>
            </a:r>
            <a:r>
              <a:rPr spc="-40" dirty="0">
                <a:latin typeface="Calibri"/>
                <a:cs typeface="Calibri"/>
              </a:rPr>
              <a:t> </a:t>
            </a:r>
            <a:r>
              <a:rPr dirty="0">
                <a:latin typeface="Calibri"/>
                <a:cs typeface="Calibri"/>
              </a:rPr>
              <a:t>sensitivity</a:t>
            </a:r>
            <a:r>
              <a:rPr spc="-35" dirty="0">
                <a:latin typeface="Calibri"/>
                <a:cs typeface="Calibri"/>
              </a:rPr>
              <a:t> </a:t>
            </a:r>
            <a:r>
              <a:rPr dirty="0">
                <a:latin typeface="Calibri"/>
                <a:cs typeface="Calibri"/>
              </a:rPr>
              <a:t>92%</a:t>
            </a:r>
            <a:r>
              <a:rPr spc="-35" dirty="0">
                <a:latin typeface="Calibri"/>
                <a:cs typeface="Calibri"/>
              </a:rPr>
              <a:t> </a:t>
            </a:r>
            <a:r>
              <a:rPr dirty="0">
                <a:latin typeface="Calibri"/>
                <a:cs typeface="Calibri"/>
              </a:rPr>
              <a:t>and</a:t>
            </a:r>
            <a:r>
              <a:rPr spc="-35" dirty="0">
                <a:latin typeface="Calibri"/>
                <a:cs typeface="Calibri"/>
              </a:rPr>
              <a:t> </a:t>
            </a:r>
            <a:r>
              <a:rPr dirty="0">
                <a:latin typeface="Calibri"/>
                <a:cs typeface="Calibri"/>
              </a:rPr>
              <a:t>specificity</a:t>
            </a:r>
            <a:r>
              <a:rPr spc="-30" dirty="0">
                <a:latin typeface="Calibri"/>
                <a:cs typeface="Calibri"/>
              </a:rPr>
              <a:t> </a:t>
            </a:r>
            <a:r>
              <a:rPr spc="-25" dirty="0">
                <a:latin typeface="Calibri"/>
                <a:cs typeface="Calibri"/>
              </a:rPr>
              <a:t>79%</a:t>
            </a:r>
            <a:endParaRPr dirty="0">
              <a:latin typeface="Calibri"/>
              <a:cs typeface="Calibri"/>
            </a:endParaRPr>
          </a:p>
          <a:p>
            <a:pPr marL="355600" marR="5080" indent="-343535">
              <a:lnSpc>
                <a:spcPct val="80000"/>
              </a:lnSpc>
              <a:spcBef>
                <a:spcPts val="434"/>
              </a:spcBef>
              <a:buFont typeface="Arial"/>
              <a:buChar char="•"/>
              <a:tabLst>
                <a:tab pos="355600" algn="l"/>
              </a:tabLst>
            </a:pPr>
            <a:r>
              <a:rPr dirty="0">
                <a:latin typeface="Calibri"/>
                <a:cs typeface="Calibri"/>
              </a:rPr>
              <a:t>High</a:t>
            </a:r>
            <a:r>
              <a:rPr spc="-35" dirty="0">
                <a:latin typeface="Calibri"/>
                <a:cs typeface="Calibri"/>
              </a:rPr>
              <a:t> </a:t>
            </a:r>
            <a:r>
              <a:rPr spc="-10" dirty="0">
                <a:latin typeface="Calibri"/>
                <a:cs typeface="Calibri"/>
              </a:rPr>
              <a:t>negative</a:t>
            </a:r>
            <a:r>
              <a:rPr spc="-30" dirty="0">
                <a:latin typeface="Calibri"/>
                <a:cs typeface="Calibri"/>
              </a:rPr>
              <a:t> </a:t>
            </a:r>
            <a:r>
              <a:rPr spc="-10" dirty="0">
                <a:latin typeface="Calibri"/>
                <a:cs typeface="Calibri"/>
              </a:rPr>
              <a:t>predictive</a:t>
            </a:r>
            <a:r>
              <a:rPr spc="-40" dirty="0">
                <a:latin typeface="Calibri"/>
                <a:cs typeface="Calibri"/>
              </a:rPr>
              <a:t> </a:t>
            </a:r>
            <a:r>
              <a:rPr dirty="0">
                <a:latin typeface="Calibri"/>
                <a:cs typeface="Calibri"/>
              </a:rPr>
              <a:t>value</a:t>
            </a:r>
            <a:r>
              <a:rPr spc="-40" dirty="0">
                <a:latin typeface="Calibri"/>
                <a:cs typeface="Calibri"/>
              </a:rPr>
              <a:t> </a:t>
            </a:r>
            <a:r>
              <a:rPr dirty="0">
                <a:latin typeface="Calibri"/>
                <a:cs typeface="Calibri"/>
              </a:rPr>
              <a:t>of</a:t>
            </a:r>
            <a:r>
              <a:rPr spc="-35" dirty="0">
                <a:latin typeface="Calibri"/>
                <a:cs typeface="Calibri"/>
              </a:rPr>
              <a:t> </a:t>
            </a:r>
            <a:r>
              <a:rPr dirty="0">
                <a:latin typeface="Calibri"/>
                <a:cs typeface="Calibri"/>
              </a:rPr>
              <a:t>94%</a:t>
            </a:r>
            <a:r>
              <a:rPr spc="-45" dirty="0">
                <a:latin typeface="Calibri"/>
                <a:cs typeface="Calibri"/>
              </a:rPr>
              <a:t> </a:t>
            </a:r>
            <a:r>
              <a:rPr dirty="0">
                <a:latin typeface="Calibri"/>
                <a:cs typeface="Calibri"/>
              </a:rPr>
              <a:t>makes</a:t>
            </a:r>
            <a:r>
              <a:rPr spc="-45" dirty="0">
                <a:latin typeface="Calibri"/>
                <a:cs typeface="Calibri"/>
              </a:rPr>
              <a:t> </a:t>
            </a:r>
            <a:r>
              <a:rPr dirty="0">
                <a:latin typeface="Calibri"/>
                <a:cs typeface="Calibri"/>
              </a:rPr>
              <a:t>ice</a:t>
            </a:r>
            <a:r>
              <a:rPr spc="-40" dirty="0">
                <a:latin typeface="Calibri"/>
                <a:cs typeface="Calibri"/>
              </a:rPr>
              <a:t> </a:t>
            </a:r>
            <a:r>
              <a:rPr dirty="0">
                <a:latin typeface="Calibri"/>
                <a:cs typeface="Calibri"/>
              </a:rPr>
              <a:t>pack</a:t>
            </a:r>
            <a:r>
              <a:rPr spc="-45" dirty="0">
                <a:latin typeface="Calibri"/>
                <a:cs typeface="Calibri"/>
              </a:rPr>
              <a:t> </a:t>
            </a:r>
            <a:r>
              <a:rPr dirty="0">
                <a:latin typeface="Calibri"/>
                <a:cs typeface="Calibri"/>
              </a:rPr>
              <a:t>test</a:t>
            </a:r>
            <a:r>
              <a:rPr spc="-45" dirty="0">
                <a:latin typeface="Calibri"/>
                <a:cs typeface="Calibri"/>
              </a:rPr>
              <a:t> </a:t>
            </a:r>
            <a:r>
              <a:rPr dirty="0">
                <a:latin typeface="Calibri"/>
                <a:cs typeface="Calibri"/>
              </a:rPr>
              <a:t>useful</a:t>
            </a:r>
            <a:r>
              <a:rPr spc="-35" dirty="0">
                <a:latin typeface="Calibri"/>
                <a:cs typeface="Calibri"/>
              </a:rPr>
              <a:t> </a:t>
            </a:r>
            <a:r>
              <a:rPr dirty="0">
                <a:latin typeface="Calibri"/>
                <a:cs typeface="Calibri"/>
              </a:rPr>
              <a:t>in</a:t>
            </a:r>
            <a:r>
              <a:rPr spc="-40" dirty="0">
                <a:latin typeface="Calibri"/>
                <a:cs typeface="Calibri"/>
              </a:rPr>
              <a:t> </a:t>
            </a:r>
            <a:r>
              <a:rPr dirty="0">
                <a:latin typeface="Calibri"/>
                <a:cs typeface="Calibri"/>
              </a:rPr>
              <a:t>helping</a:t>
            </a:r>
            <a:r>
              <a:rPr spc="-30" dirty="0">
                <a:latin typeface="Calibri"/>
                <a:cs typeface="Calibri"/>
              </a:rPr>
              <a:t> </a:t>
            </a:r>
            <a:r>
              <a:rPr dirty="0">
                <a:latin typeface="Calibri"/>
                <a:cs typeface="Calibri"/>
              </a:rPr>
              <a:t>rule</a:t>
            </a:r>
            <a:r>
              <a:rPr spc="-35" dirty="0">
                <a:latin typeface="Calibri"/>
                <a:cs typeface="Calibri"/>
              </a:rPr>
              <a:t> </a:t>
            </a:r>
            <a:r>
              <a:rPr spc="-25" dirty="0">
                <a:latin typeface="Calibri"/>
                <a:cs typeface="Calibri"/>
              </a:rPr>
              <a:t>out </a:t>
            </a:r>
            <a:r>
              <a:rPr spc="-20" dirty="0">
                <a:latin typeface="Calibri"/>
                <a:cs typeface="Calibri"/>
              </a:rPr>
              <a:t>MG-</a:t>
            </a:r>
            <a:r>
              <a:rPr spc="-10" dirty="0">
                <a:latin typeface="Calibri"/>
                <a:cs typeface="Calibri"/>
              </a:rPr>
              <a:t>related</a:t>
            </a:r>
            <a:r>
              <a:rPr spc="-20" dirty="0">
                <a:latin typeface="Calibri"/>
                <a:cs typeface="Calibri"/>
              </a:rPr>
              <a:t> </a:t>
            </a:r>
            <a:r>
              <a:rPr spc="-10" dirty="0">
                <a:latin typeface="Calibri"/>
                <a:cs typeface="Calibri"/>
              </a:rPr>
              <a:t>ptosis</a:t>
            </a:r>
            <a:endParaRPr dirty="0">
              <a:latin typeface="Calibri"/>
              <a:cs typeface="Calibri"/>
            </a:endParaRPr>
          </a:p>
        </p:txBody>
      </p:sp>
      <p:pic>
        <p:nvPicPr>
          <p:cNvPr id="4" name="object 4"/>
          <p:cNvPicPr/>
          <p:nvPr/>
        </p:nvPicPr>
        <p:blipFill>
          <a:blip r:embed="rId2" cstate="print"/>
          <a:stretch>
            <a:fillRect/>
          </a:stretch>
        </p:blipFill>
        <p:spPr>
          <a:xfrm>
            <a:off x="8411054" y="339173"/>
            <a:ext cx="1014786" cy="1014057"/>
          </a:xfrm>
          <a:prstGeom prst="rect">
            <a:avLst/>
          </a:prstGeom>
        </p:spPr>
      </p:pic>
      <p:pic>
        <p:nvPicPr>
          <p:cNvPr id="5" name="object 5"/>
          <p:cNvPicPr/>
          <p:nvPr/>
        </p:nvPicPr>
        <p:blipFill>
          <a:blip r:embed="rId3" cstate="print"/>
          <a:stretch>
            <a:fillRect/>
          </a:stretch>
        </p:blipFill>
        <p:spPr>
          <a:xfrm>
            <a:off x="1524000" y="1462277"/>
            <a:ext cx="9144000" cy="2823972"/>
          </a:xfrm>
          <a:prstGeom prst="rect">
            <a:avLst/>
          </a:prstGeom>
        </p:spPr>
      </p:pic>
      <p:sp>
        <p:nvSpPr>
          <p:cNvPr id="6" name="object 6"/>
          <p:cNvSpPr txBox="1"/>
          <p:nvPr/>
        </p:nvSpPr>
        <p:spPr>
          <a:xfrm>
            <a:off x="8865362" y="6670294"/>
            <a:ext cx="1750695" cy="135293"/>
          </a:xfrm>
          <a:prstGeom prst="rect">
            <a:avLst/>
          </a:prstGeom>
        </p:spPr>
        <p:txBody>
          <a:bodyPr vert="horz" wrap="square" lIns="0" tIns="12065" rIns="0" bIns="0" rtlCol="0">
            <a:spAutoFit/>
          </a:bodyPr>
          <a:lstStyle/>
          <a:p>
            <a:pPr marL="12700">
              <a:spcBef>
                <a:spcPts val="95"/>
              </a:spcBef>
            </a:pPr>
            <a:r>
              <a:rPr sz="800" dirty="0">
                <a:latin typeface="Calibri"/>
                <a:cs typeface="Calibri"/>
              </a:rPr>
              <a:t>Liu</a:t>
            </a:r>
            <a:r>
              <a:rPr sz="800" spc="-20" dirty="0">
                <a:latin typeface="Calibri"/>
                <a:cs typeface="Calibri"/>
              </a:rPr>
              <a:t> </a:t>
            </a:r>
            <a:r>
              <a:rPr sz="800" dirty="0">
                <a:latin typeface="Calibri"/>
                <a:cs typeface="Calibri"/>
              </a:rPr>
              <a:t>and</a:t>
            </a:r>
            <a:r>
              <a:rPr sz="800" spc="-20" dirty="0">
                <a:latin typeface="Calibri"/>
                <a:cs typeface="Calibri"/>
              </a:rPr>
              <a:t> </a:t>
            </a:r>
            <a:r>
              <a:rPr sz="800" dirty="0">
                <a:latin typeface="Calibri"/>
                <a:cs typeface="Calibri"/>
              </a:rPr>
              <a:t>Chen.</a:t>
            </a:r>
            <a:r>
              <a:rPr sz="800" spc="-15" dirty="0">
                <a:latin typeface="Calibri"/>
                <a:cs typeface="Calibri"/>
              </a:rPr>
              <a:t> </a:t>
            </a:r>
            <a:r>
              <a:rPr sz="800" dirty="0">
                <a:latin typeface="Calibri"/>
                <a:cs typeface="Calibri"/>
              </a:rPr>
              <a:t>N</a:t>
            </a:r>
            <a:r>
              <a:rPr sz="800" spc="-25" dirty="0">
                <a:latin typeface="Calibri"/>
                <a:cs typeface="Calibri"/>
              </a:rPr>
              <a:t> </a:t>
            </a:r>
            <a:r>
              <a:rPr sz="800" dirty="0">
                <a:latin typeface="Calibri"/>
                <a:cs typeface="Calibri"/>
              </a:rPr>
              <a:t>Engl</a:t>
            </a:r>
            <a:r>
              <a:rPr sz="800" spc="-20" dirty="0">
                <a:latin typeface="Calibri"/>
                <a:cs typeface="Calibri"/>
              </a:rPr>
              <a:t> </a:t>
            </a:r>
            <a:r>
              <a:rPr sz="800" dirty="0">
                <a:latin typeface="Calibri"/>
                <a:cs typeface="Calibri"/>
              </a:rPr>
              <a:t>J</a:t>
            </a:r>
            <a:r>
              <a:rPr sz="800" spc="-30" dirty="0">
                <a:latin typeface="Calibri"/>
                <a:cs typeface="Calibri"/>
              </a:rPr>
              <a:t> </a:t>
            </a:r>
            <a:r>
              <a:rPr sz="800" dirty="0">
                <a:latin typeface="Calibri"/>
                <a:cs typeface="Calibri"/>
              </a:rPr>
              <a:t>Med</a:t>
            </a:r>
            <a:r>
              <a:rPr sz="800" spc="-10" dirty="0">
                <a:latin typeface="Calibri"/>
                <a:cs typeface="Calibri"/>
              </a:rPr>
              <a:t> 2016;375:e39.</a:t>
            </a:r>
            <a:endParaRPr sz="8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49EEC-817A-32CB-1E0C-B2E050C2FD8F}"/>
            </a:ext>
          </a:extLst>
        </p:cNvPr>
        <p:cNvGrpSpPr/>
        <p:nvPr/>
      </p:nvGrpSpPr>
      <p:grpSpPr>
        <a:xfrm>
          <a:off x="0" y="0"/>
          <a:ext cx="0" cy="0"/>
          <a:chOff x="0" y="0"/>
          <a:chExt cx="0" cy="0"/>
        </a:xfrm>
      </p:grpSpPr>
      <p:sp>
        <p:nvSpPr>
          <p:cNvPr id="3" name="object 12">
            <a:extLst>
              <a:ext uri="{FF2B5EF4-FFF2-40B4-BE49-F238E27FC236}">
                <a16:creationId xmlns:a16="http://schemas.microsoft.com/office/drawing/2014/main" id="{F8F0BCA6-6E85-0ABB-5208-6D3BE43F2877}"/>
              </a:ext>
            </a:extLst>
          </p:cNvPr>
          <p:cNvSpPr txBox="1"/>
          <p:nvPr/>
        </p:nvSpPr>
        <p:spPr>
          <a:xfrm>
            <a:off x="762000" y="139831"/>
            <a:ext cx="6800850" cy="621965"/>
          </a:xfrm>
          <a:prstGeom prst="rect">
            <a:avLst/>
          </a:prstGeom>
        </p:spPr>
        <p:txBody>
          <a:bodyPr vert="horz" wrap="square" lIns="0" tIns="67310" rIns="0" bIns="0" rtlCol="0">
            <a:spAutoFit/>
          </a:bodyPr>
          <a:lstStyle/>
          <a:p>
            <a:pPr marL="12065" marR="5715" algn="just">
              <a:lnSpc>
                <a:spcPct val="90000"/>
              </a:lnSpc>
              <a:spcBef>
                <a:spcPts val="530"/>
              </a:spcBef>
              <a:buClr>
                <a:srgbClr val="FF388B"/>
              </a:buClr>
              <a:buSzPct val="79166"/>
              <a:tabLst>
                <a:tab pos="396240" algn="l"/>
              </a:tabLst>
            </a:pPr>
            <a:r>
              <a:rPr lang="en-US" sz="4000" b="1" dirty="0">
                <a:latin typeface="Arial MT"/>
                <a:cs typeface="Arial MT"/>
              </a:rPr>
              <a:t>Investigations</a:t>
            </a:r>
            <a:endParaRPr sz="4000" b="1" dirty="0">
              <a:latin typeface="Arial MT"/>
              <a:cs typeface="Arial MT"/>
            </a:endParaRPr>
          </a:p>
        </p:txBody>
      </p:sp>
      <p:sp>
        <p:nvSpPr>
          <p:cNvPr id="4" name="object 12">
            <a:extLst>
              <a:ext uri="{FF2B5EF4-FFF2-40B4-BE49-F238E27FC236}">
                <a16:creationId xmlns:a16="http://schemas.microsoft.com/office/drawing/2014/main" id="{5DAF28CD-915F-FEC5-209F-5095AC1C5F5F}"/>
              </a:ext>
            </a:extLst>
          </p:cNvPr>
          <p:cNvSpPr txBox="1"/>
          <p:nvPr/>
        </p:nvSpPr>
        <p:spPr>
          <a:xfrm>
            <a:off x="457200" y="990600"/>
            <a:ext cx="10820400" cy="5238614"/>
          </a:xfrm>
          <a:prstGeom prst="rect">
            <a:avLst/>
          </a:prstGeom>
        </p:spPr>
        <p:txBody>
          <a:bodyPr vert="horz" wrap="square" lIns="0" tIns="67310" rIns="0" bIns="0" rtlCol="0">
            <a:sp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For quantitative estimation of MG weakness and assessing change in clinical</a:t>
            </a:r>
          </a:p>
          <a:p>
            <a:r>
              <a:rPr lang="en-US" sz="2400" dirty="0">
                <a:latin typeface="Calibri" panose="020F0502020204030204" pitchFamily="34" charset="0"/>
                <a:ea typeface="Calibri" panose="020F0502020204030204" pitchFamily="34" charset="0"/>
                <a:cs typeface="Calibri" panose="020F0502020204030204" pitchFamily="34" charset="0"/>
              </a:rPr>
              <a:t>status, a validated quantitative MG (QMG) score is available. It is simple to use,</a:t>
            </a:r>
          </a:p>
          <a:p>
            <a:r>
              <a:rPr lang="en-US" sz="2400" dirty="0">
                <a:latin typeface="Calibri" panose="020F0502020204030204" pitchFamily="34" charset="0"/>
                <a:ea typeface="Calibri" panose="020F0502020204030204" pitchFamily="34" charset="0"/>
                <a:cs typeface="Calibri" panose="020F0502020204030204" pitchFamily="34" charset="0"/>
              </a:rPr>
              <a:t>objective and can be performed by the bedside (Barnett et al. 2012 and </a:t>
            </a:r>
            <a:r>
              <a:rPr lang="en-US" sz="2400" dirty="0" err="1">
                <a:latin typeface="Calibri" panose="020F0502020204030204" pitchFamily="34" charset="0"/>
                <a:ea typeface="Calibri" panose="020F0502020204030204" pitchFamily="34" charset="0"/>
                <a:cs typeface="Calibri" panose="020F0502020204030204" pitchFamily="34" charset="0"/>
              </a:rPr>
              <a:t>Bedlack</a:t>
            </a:r>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et al. 2005). Following clinical parameters have been included in QMG score:</a:t>
            </a:r>
          </a:p>
          <a:p>
            <a:r>
              <a:rPr lang="en-US" sz="2400" dirty="0">
                <a:latin typeface="Calibri" panose="020F0502020204030204" pitchFamily="34" charset="0"/>
                <a:ea typeface="Calibri" panose="020F0502020204030204" pitchFamily="34" charset="0"/>
                <a:cs typeface="Calibri" panose="020F0502020204030204" pitchFamily="34" charset="0"/>
              </a:rPr>
              <a:t>• Double vision on lateral gaze for 60 s</a:t>
            </a:r>
          </a:p>
          <a:p>
            <a:r>
              <a:rPr lang="en-US" sz="2400" dirty="0">
                <a:latin typeface="Calibri" panose="020F0502020204030204" pitchFamily="34" charset="0"/>
                <a:ea typeface="Calibri" panose="020F0502020204030204" pitchFamily="34" charset="0"/>
                <a:cs typeface="Calibri" panose="020F0502020204030204" pitchFamily="34" charset="0"/>
              </a:rPr>
              <a:t>• Ptosis on </a:t>
            </a:r>
            <a:r>
              <a:rPr lang="en-US" sz="2400" dirty="0" err="1">
                <a:latin typeface="Calibri" panose="020F0502020204030204" pitchFamily="34" charset="0"/>
                <a:ea typeface="Calibri" panose="020F0502020204030204" pitchFamily="34" charset="0"/>
                <a:cs typeface="Calibri" panose="020F0502020204030204" pitchFamily="34" charset="0"/>
              </a:rPr>
              <a:t>upgaze</a:t>
            </a:r>
            <a:r>
              <a:rPr lang="en-US" sz="2400" dirty="0">
                <a:latin typeface="Calibri" panose="020F0502020204030204" pitchFamily="34" charset="0"/>
                <a:ea typeface="Calibri" panose="020F0502020204030204" pitchFamily="34" charset="0"/>
                <a:cs typeface="Calibri" panose="020F0502020204030204" pitchFamily="34" charset="0"/>
              </a:rPr>
              <a:t> holding for 60 s</a:t>
            </a:r>
          </a:p>
          <a:p>
            <a:r>
              <a:rPr lang="en-IN" sz="2400" dirty="0">
                <a:latin typeface="Calibri" panose="020F0502020204030204" pitchFamily="34" charset="0"/>
                <a:ea typeface="Calibri" panose="020F0502020204030204" pitchFamily="34" charset="0"/>
                <a:cs typeface="Calibri" panose="020F0502020204030204" pitchFamily="34" charset="0"/>
              </a:rPr>
              <a:t>• Eyelid closure</a:t>
            </a:r>
          </a:p>
          <a:p>
            <a:pPr marL="342900" indent="-342900">
              <a:buFont typeface="Arial" panose="020B0604020202020204" pitchFamily="34" charset="0"/>
              <a:buChar char="•"/>
            </a:pPr>
            <a:r>
              <a:rPr lang="en-IN" sz="2400" dirty="0">
                <a:latin typeface="Calibri" panose="020F0502020204030204" pitchFamily="34" charset="0"/>
                <a:ea typeface="Calibri" panose="020F0502020204030204" pitchFamily="34" charset="0"/>
                <a:cs typeface="Calibri" panose="020F0502020204030204" pitchFamily="34" charset="0"/>
              </a:rPr>
              <a:t>Swallowing ½ cup of water</a:t>
            </a:r>
          </a:p>
          <a:p>
            <a:r>
              <a:rPr lang="en-US" sz="2400" dirty="0">
                <a:latin typeface="Calibri" panose="020F0502020204030204" pitchFamily="34" charset="0"/>
                <a:ea typeface="Calibri" panose="020F0502020204030204" pitchFamily="34" charset="0"/>
                <a:cs typeface="Calibri" panose="020F0502020204030204" pitchFamily="34" charset="0"/>
              </a:rPr>
              <a:t>• Speech after counting aloud from 1 to 50</a:t>
            </a:r>
          </a:p>
          <a:p>
            <a:r>
              <a:rPr lang="en-US" sz="2400" dirty="0">
                <a:latin typeface="Calibri" panose="020F0502020204030204" pitchFamily="34" charset="0"/>
                <a:ea typeface="Calibri" panose="020F0502020204030204" pitchFamily="34" charset="0"/>
                <a:cs typeface="Calibri" panose="020F0502020204030204" pitchFamily="34" charset="0"/>
              </a:rPr>
              <a:t>• Both arms outstretched at 90 degrees for 240 s</a:t>
            </a:r>
          </a:p>
          <a:p>
            <a:r>
              <a:rPr lang="en-IN" sz="2400" dirty="0">
                <a:latin typeface="Calibri" panose="020F0502020204030204" pitchFamily="34" charset="0"/>
                <a:ea typeface="Calibri" panose="020F0502020204030204" pitchFamily="34" charset="0"/>
                <a:cs typeface="Calibri" panose="020F0502020204030204" pitchFamily="34" charset="0"/>
              </a:rPr>
              <a:t>• Forced vital capacity</a:t>
            </a:r>
          </a:p>
          <a:p>
            <a:r>
              <a:rPr lang="en-US" sz="2400" dirty="0">
                <a:latin typeface="Calibri" panose="020F0502020204030204" pitchFamily="34" charset="0"/>
                <a:ea typeface="Calibri" panose="020F0502020204030204" pitchFamily="34" charset="0"/>
                <a:cs typeface="Calibri" panose="020F0502020204030204" pitchFamily="34" charset="0"/>
              </a:rPr>
              <a:t>• Bilateral hand grip for 45 s</a:t>
            </a:r>
          </a:p>
          <a:p>
            <a:r>
              <a:rPr lang="en-US" sz="2400" dirty="0">
                <a:latin typeface="Calibri" panose="020F0502020204030204" pitchFamily="34" charset="0"/>
                <a:ea typeface="Calibri" panose="020F0502020204030204" pitchFamily="34" charset="0"/>
                <a:cs typeface="Calibri" panose="020F0502020204030204" pitchFamily="34" charset="0"/>
              </a:rPr>
              <a:t>• Head lifted at 45 degrees for 120 s</a:t>
            </a:r>
          </a:p>
          <a:p>
            <a:r>
              <a:rPr lang="en-US" sz="2400" dirty="0">
                <a:latin typeface="Calibri" panose="020F0502020204030204" pitchFamily="34" charset="0"/>
                <a:ea typeface="Calibri" panose="020F0502020204030204" pitchFamily="34" charset="0"/>
                <a:cs typeface="Calibri" panose="020F0502020204030204" pitchFamily="34" charset="0"/>
              </a:rPr>
              <a:t>• Both legs outstretched at 45–50 degrees in supine position for 100 s</a:t>
            </a:r>
          </a:p>
        </p:txBody>
      </p:sp>
    </p:spTree>
    <p:extLst>
      <p:ext uri="{BB962C8B-B14F-4D97-AF65-F5344CB8AC3E}">
        <p14:creationId xmlns:p14="http://schemas.microsoft.com/office/powerpoint/2010/main" val="1200782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86E33-E125-FD71-EBF8-DDD93C419DC8}"/>
            </a:ext>
          </a:extLst>
        </p:cNvPr>
        <p:cNvGrpSpPr/>
        <p:nvPr/>
      </p:nvGrpSpPr>
      <p:grpSpPr>
        <a:xfrm>
          <a:off x="0" y="0"/>
          <a:ext cx="0" cy="0"/>
          <a:chOff x="0" y="0"/>
          <a:chExt cx="0" cy="0"/>
        </a:xfrm>
      </p:grpSpPr>
      <p:sp>
        <p:nvSpPr>
          <p:cNvPr id="4" name="object 12">
            <a:extLst>
              <a:ext uri="{FF2B5EF4-FFF2-40B4-BE49-F238E27FC236}">
                <a16:creationId xmlns:a16="http://schemas.microsoft.com/office/drawing/2014/main" id="{759E0D4A-DB2A-C04D-D8F2-ABE6067B770F}"/>
              </a:ext>
            </a:extLst>
          </p:cNvPr>
          <p:cNvSpPr txBox="1"/>
          <p:nvPr/>
        </p:nvSpPr>
        <p:spPr>
          <a:xfrm>
            <a:off x="304800" y="304800"/>
            <a:ext cx="11277600" cy="4561505"/>
          </a:xfrm>
          <a:prstGeom prst="rect">
            <a:avLst/>
          </a:prstGeom>
        </p:spPr>
        <p:txBody>
          <a:bodyPr vert="horz" wrap="square" lIns="0" tIns="67310" rIns="0" bIns="0" rtlCol="0">
            <a:spAutoFit/>
          </a:bodyPr>
          <a:lstStyle/>
          <a:p>
            <a:r>
              <a:rPr lang="en-US" sz="2800" b="1" dirty="0">
                <a:latin typeface="Calibri" panose="020F0502020204030204" pitchFamily="34" charset="0"/>
                <a:ea typeface="Calibri" panose="020F0502020204030204" pitchFamily="34" charset="0"/>
                <a:cs typeface="Calibri" panose="020F0502020204030204" pitchFamily="34" charset="0"/>
              </a:rPr>
              <a:t>Electrodiagnostic Testing: </a:t>
            </a:r>
          </a:p>
          <a:p>
            <a:pPr marL="342900" indent="-342900">
              <a:buFont typeface="Wingdings" panose="05000000000000000000" pitchFamily="2" charset="2"/>
              <a:buChar char="ü"/>
            </a:pPr>
            <a:r>
              <a:rPr lang="en-US" sz="2400" dirty="0">
                <a:latin typeface="Calibri" panose="020F0502020204030204" pitchFamily="34" charset="0"/>
                <a:ea typeface="Calibri" panose="020F0502020204030204" pitchFamily="34" charset="0"/>
                <a:cs typeface="Calibri" panose="020F0502020204030204" pitchFamily="34" charset="0"/>
              </a:rPr>
              <a:t>Repetitive nerve stimulation may provide helpful diagnostic evidence of MG. Medications that inhibit acetylcholinesterase should be stopped 12–24 h or for as long as possible before testing.</a:t>
            </a:r>
          </a:p>
          <a:p>
            <a:pPr marL="342900" indent="-342900">
              <a:buFont typeface="Wingdings" panose="05000000000000000000" pitchFamily="2" charset="2"/>
              <a:buChar char="ü"/>
            </a:pPr>
            <a:r>
              <a:rPr lang="en-US" sz="2400" dirty="0">
                <a:latin typeface="Calibri" panose="020F0502020204030204" pitchFamily="34" charset="0"/>
                <a:ea typeface="Calibri" panose="020F0502020204030204" pitchFamily="34" charset="0"/>
                <a:cs typeface="Calibri" panose="020F0502020204030204" pitchFamily="34" charset="0"/>
              </a:rPr>
              <a:t> It is best to test weak muscles or proximal muscle groups</a:t>
            </a:r>
          </a:p>
          <a:p>
            <a:pPr marL="342900" indent="-342900">
              <a:buFont typeface="Wingdings" panose="05000000000000000000" pitchFamily="2" charset="2"/>
              <a:buChar char="ü"/>
            </a:pPr>
            <a:r>
              <a:rPr lang="en-US" sz="2400" dirty="0">
                <a:latin typeface="Calibri" panose="020F0502020204030204" pitchFamily="34" charset="0"/>
                <a:ea typeface="Calibri" panose="020F0502020204030204" pitchFamily="34" charset="0"/>
                <a:cs typeface="Calibri" panose="020F0502020204030204" pitchFamily="34" charset="0"/>
              </a:rPr>
              <a:t>Electrical stimulation is delivered at a rate of two or three per second to the appropriate nerves, and action potentials are recorded from the muscles. </a:t>
            </a:r>
          </a:p>
          <a:p>
            <a:pPr marL="342900" indent="-342900">
              <a:buFont typeface="Wingdings" panose="05000000000000000000" pitchFamily="2" charset="2"/>
              <a:buChar char="ü"/>
            </a:pPr>
            <a:r>
              <a:rPr lang="en-US" sz="2400" dirty="0">
                <a:latin typeface="Calibri" panose="020F0502020204030204" pitchFamily="34" charset="0"/>
                <a:ea typeface="Calibri" panose="020F0502020204030204" pitchFamily="34" charset="0"/>
                <a:cs typeface="Calibri" panose="020F0502020204030204" pitchFamily="34" charset="0"/>
              </a:rPr>
              <a:t>in myasthenic patients, there is a rapid reduction of &gt;10% in the amplitude of the evoked responses. </a:t>
            </a:r>
          </a:p>
          <a:p>
            <a:pPr marL="342900" indent="-342900">
              <a:buFont typeface="Wingdings" panose="05000000000000000000" pitchFamily="2" charset="2"/>
              <a:buChar char="ü"/>
            </a:pPr>
            <a:r>
              <a:rPr lang="en-US" sz="2400" dirty="0">
                <a:latin typeface="Calibri" panose="020F0502020204030204" pitchFamily="34" charset="0"/>
                <a:ea typeface="Calibri" panose="020F0502020204030204" pitchFamily="34" charset="0"/>
                <a:cs typeface="Calibri" panose="020F0502020204030204" pitchFamily="34" charset="0"/>
              </a:rPr>
              <a:t>If repetitive nerve stimulation is normal and/or symptoms are exclusively ocular, single-fiber electromyography (EMG), a specialized more sensitive test typically done at MG referral centers, is performed. </a:t>
            </a:r>
          </a:p>
        </p:txBody>
      </p:sp>
    </p:spTree>
    <p:extLst>
      <p:ext uri="{BB962C8B-B14F-4D97-AF65-F5344CB8AC3E}">
        <p14:creationId xmlns:p14="http://schemas.microsoft.com/office/powerpoint/2010/main" val="1442035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2">
            <a:extLst>
              <a:ext uri="{FF2B5EF4-FFF2-40B4-BE49-F238E27FC236}">
                <a16:creationId xmlns:a16="http://schemas.microsoft.com/office/drawing/2014/main" id="{B9ACB169-3236-70D4-050E-55754546719D}"/>
              </a:ext>
            </a:extLst>
          </p:cNvPr>
          <p:cNvSpPr txBox="1"/>
          <p:nvPr/>
        </p:nvSpPr>
        <p:spPr>
          <a:xfrm>
            <a:off x="457200" y="34565"/>
            <a:ext cx="10820400" cy="5761834"/>
          </a:xfrm>
          <a:prstGeom prst="rect">
            <a:avLst/>
          </a:prstGeom>
        </p:spPr>
        <p:txBody>
          <a:bodyPr vert="horz" wrap="square" lIns="0" tIns="67310" rIns="0" bIns="0" rtlCol="0">
            <a:spAutoFit/>
          </a:bodyPr>
          <a:lstStyle/>
          <a:p>
            <a:r>
              <a:rPr lang="en-US" sz="3200" b="1" dirty="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AUTOANTIBODIES ASSOCIATED WITH MG:</a:t>
            </a:r>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 </a:t>
            </a:r>
            <a:r>
              <a:rPr lang="en-US" sz="2600" b="1" dirty="0">
                <a:latin typeface="Calibri" panose="020F0502020204030204" pitchFamily="34" charset="0"/>
                <a:ea typeface="Calibri" panose="020F0502020204030204" pitchFamily="34" charset="0"/>
                <a:cs typeface="Calibri" panose="020F0502020204030204" pitchFamily="34" charset="0"/>
              </a:rPr>
              <a:t>Anti-</a:t>
            </a:r>
            <a:r>
              <a:rPr lang="en-US" sz="2600" b="1" dirty="0" err="1">
                <a:latin typeface="Calibri" panose="020F0502020204030204" pitchFamily="34" charset="0"/>
                <a:ea typeface="Calibri" panose="020F0502020204030204" pitchFamily="34" charset="0"/>
                <a:cs typeface="Calibri" panose="020F0502020204030204" pitchFamily="34" charset="0"/>
              </a:rPr>
              <a:t>AChR</a:t>
            </a:r>
            <a:r>
              <a:rPr lang="en-US" sz="2600" b="1" dirty="0">
                <a:latin typeface="Calibri" panose="020F0502020204030204" pitchFamily="34" charset="0"/>
                <a:ea typeface="Calibri" panose="020F0502020204030204" pitchFamily="34" charset="0"/>
                <a:cs typeface="Calibri" panose="020F0502020204030204" pitchFamily="34" charset="0"/>
              </a:rPr>
              <a:t> antibodies </a:t>
            </a:r>
            <a:r>
              <a:rPr lang="en-US" sz="2600" dirty="0">
                <a:latin typeface="Calibri" panose="020F0502020204030204" pitchFamily="34" charset="0"/>
                <a:ea typeface="Calibri" panose="020F0502020204030204" pitchFamily="34" charset="0"/>
                <a:cs typeface="Calibri" panose="020F0502020204030204" pitchFamily="34" charset="0"/>
              </a:rPr>
              <a:t>are detectable in the serum of </a:t>
            </a:r>
          </a:p>
          <a:p>
            <a:pPr marL="285750" indent="-285750">
              <a:buFont typeface="Arial" panose="020B0604020202020204" pitchFamily="34" charset="0"/>
              <a:buChar char="•"/>
            </a:pPr>
            <a:r>
              <a:rPr lang="en-US" sz="2600" dirty="0">
                <a:latin typeface="Calibri" panose="020F0502020204030204" pitchFamily="34" charset="0"/>
                <a:ea typeface="Calibri" panose="020F0502020204030204" pitchFamily="34" charset="0"/>
                <a:cs typeface="Calibri" panose="020F0502020204030204" pitchFamily="34" charset="0"/>
              </a:rPr>
              <a:t>~85% of all myasthenic patients</a:t>
            </a:r>
          </a:p>
          <a:p>
            <a:pPr marL="285750" indent="-285750">
              <a:buFont typeface="Arial" panose="020B0604020202020204" pitchFamily="34" charset="0"/>
              <a:buChar char="•"/>
            </a:pPr>
            <a:r>
              <a:rPr lang="en-US" sz="2600" dirty="0">
                <a:latin typeface="Calibri" panose="020F0502020204030204" pitchFamily="34" charset="0"/>
                <a:ea typeface="Calibri" panose="020F0502020204030204" pitchFamily="34" charset="0"/>
                <a:cs typeface="Calibri" panose="020F0502020204030204" pitchFamily="34" charset="0"/>
              </a:rPr>
              <a:t>~50% of patients with weakness confined to the ocular muscles.</a:t>
            </a:r>
          </a:p>
          <a:p>
            <a:r>
              <a:rPr lang="en-US" sz="2600" dirty="0">
                <a:latin typeface="Calibri" panose="020F0502020204030204" pitchFamily="34" charset="0"/>
                <a:ea typeface="Calibri" panose="020F0502020204030204" pitchFamily="34" charset="0"/>
                <a:cs typeface="Calibri" panose="020F0502020204030204" pitchFamily="34" charset="0"/>
              </a:rPr>
              <a:t>Negative test does not exclude the disease. </a:t>
            </a:r>
          </a:p>
          <a:p>
            <a:endParaRPr lang="en-US" sz="2600" dirty="0">
              <a:latin typeface="Calibri" panose="020F0502020204030204" pitchFamily="34" charset="0"/>
              <a:ea typeface="Calibri" panose="020F0502020204030204" pitchFamily="34" charset="0"/>
              <a:cs typeface="Calibri" panose="020F0502020204030204" pitchFamily="34" charset="0"/>
            </a:endParaRPr>
          </a:p>
          <a:p>
            <a:r>
              <a:rPr lang="en-US" sz="2600" dirty="0">
                <a:latin typeface="Calibri" panose="020F0502020204030204" pitchFamily="34" charset="0"/>
                <a:ea typeface="Calibri" panose="020F0502020204030204" pitchFamily="34" charset="0"/>
                <a:cs typeface="Calibri" panose="020F0502020204030204" pitchFamily="34" charset="0"/>
              </a:rPr>
              <a:t> </a:t>
            </a:r>
            <a:r>
              <a:rPr lang="en-US" sz="2600" b="1" dirty="0">
                <a:latin typeface="Calibri" panose="020F0502020204030204" pitchFamily="34" charset="0"/>
                <a:ea typeface="Calibri" panose="020F0502020204030204" pitchFamily="34" charset="0"/>
                <a:cs typeface="Calibri" panose="020F0502020204030204" pitchFamily="34" charset="0"/>
              </a:rPr>
              <a:t>Antibodies to </a:t>
            </a:r>
            <a:r>
              <a:rPr lang="en-US" sz="2600" b="1" dirty="0" err="1">
                <a:latin typeface="Calibri" panose="020F0502020204030204" pitchFamily="34" charset="0"/>
                <a:ea typeface="Calibri" panose="020F0502020204030204" pitchFamily="34" charset="0"/>
                <a:cs typeface="Calibri" panose="020F0502020204030204" pitchFamily="34" charset="0"/>
              </a:rPr>
              <a:t>MuSK</a:t>
            </a:r>
            <a:r>
              <a:rPr lang="en-US" sz="2600" b="1" dirty="0">
                <a:latin typeface="Calibri" panose="020F0502020204030204" pitchFamily="34" charset="0"/>
                <a:ea typeface="Calibri" panose="020F0502020204030204" pitchFamily="34" charset="0"/>
                <a:cs typeface="Calibri" panose="020F0502020204030204" pitchFamily="34" charset="0"/>
              </a:rPr>
              <a:t> </a:t>
            </a:r>
            <a:r>
              <a:rPr lang="en-US" sz="2600" dirty="0">
                <a:latin typeface="Calibri" panose="020F0502020204030204" pitchFamily="34" charset="0"/>
                <a:ea typeface="Calibri" panose="020F0502020204030204" pitchFamily="34" charset="0"/>
                <a:cs typeface="Calibri" panose="020F0502020204030204" pitchFamily="34" charset="0"/>
              </a:rPr>
              <a:t>are present in up to 40% of </a:t>
            </a:r>
            <a:r>
              <a:rPr lang="en-US" sz="2600" dirty="0" err="1">
                <a:latin typeface="Calibri" panose="020F0502020204030204" pitchFamily="34" charset="0"/>
                <a:ea typeface="Calibri" panose="020F0502020204030204" pitchFamily="34" charset="0"/>
                <a:cs typeface="Calibri" panose="020F0502020204030204" pitchFamily="34" charset="0"/>
              </a:rPr>
              <a:t>AChR</a:t>
            </a:r>
            <a:r>
              <a:rPr lang="en-US" sz="2600" dirty="0">
                <a:latin typeface="Calibri" panose="020F0502020204030204" pitchFamily="34" charset="0"/>
                <a:ea typeface="Calibri" panose="020F0502020204030204" pitchFamily="34" charset="0"/>
                <a:cs typeface="Calibri" panose="020F0502020204030204" pitchFamily="34" charset="0"/>
              </a:rPr>
              <a:t> antibody–negative patients with generalized MG </a:t>
            </a:r>
          </a:p>
          <a:p>
            <a:r>
              <a:rPr lang="en-US" sz="2600" dirty="0" err="1">
                <a:latin typeface="Calibri" panose="020F0502020204030204" pitchFamily="34" charset="0"/>
                <a:ea typeface="Calibri" panose="020F0502020204030204" pitchFamily="34" charset="0"/>
                <a:cs typeface="Calibri" panose="020F0502020204030204" pitchFamily="34" charset="0"/>
              </a:rPr>
              <a:t>MuSK</a:t>
            </a:r>
            <a:r>
              <a:rPr lang="en-US" sz="2600" dirty="0">
                <a:latin typeface="Calibri" panose="020F0502020204030204" pitchFamily="34" charset="0"/>
                <a:ea typeface="Calibri" panose="020F0502020204030204" pitchFamily="34" charset="0"/>
                <a:cs typeface="Calibri" panose="020F0502020204030204" pitchFamily="34" charset="0"/>
              </a:rPr>
              <a:t> antibodies are rarely present in </a:t>
            </a:r>
            <a:r>
              <a:rPr lang="en-US" sz="2600" dirty="0" err="1">
                <a:latin typeface="Calibri" panose="020F0502020204030204" pitchFamily="34" charset="0"/>
                <a:ea typeface="Calibri" panose="020F0502020204030204" pitchFamily="34" charset="0"/>
                <a:cs typeface="Calibri" panose="020F0502020204030204" pitchFamily="34" charset="0"/>
              </a:rPr>
              <a:t>AChR</a:t>
            </a:r>
            <a:r>
              <a:rPr lang="en-US" sz="2600" dirty="0">
                <a:latin typeface="Calibri" panose="020F0502020204030204" pitchFamily="34" charset="0"/>
                <a:ea typeface="Calibri" panose="020F0502020204030204" pitchFamily="34" charset="0"/>
                <a:cs typeface="Calibri" panose="020F0502020204030204" pitchFamily="34" charset="0"/>
              </a:rPr>
              <a:t> antibody–positive patients or in patients with MG limited to ocular muscles. </a:t>
            </a:r>
          </a:p>
          <a:p>
            <a:endParaRPr lang="en-US" sz="2600" dirty="0">
              <a:latin typeface="Calibri" panose="020F0502020204030204" pitchFamily="34" charset="0"/>
              <a:ea typeface="Calibri" panose="020F0502020204030204" pitchFamily="34" charset="0"/>
              <a:cs typeface="Calibri" panose="020F0502020204030204" pitchFamily="34" charset="0"/>
            </a:endParaRPr>
          </a:p>
          <a:p>
            <a:r>
              <a:rPr lang="en-US" sz="2600" dirty="0">
                <a:latin typeface="Calibri" panose="020F0502020204030204" pitchFamily="34" charset="0"/>
                <a:ea typeface="Calibri" panose="020F0502020204030204" pitchFamily="34" charset="0"/>
                <a:cs typeface="Calibri" panose="020F0502020204030204" pitchFamily="34" charset="0"/>
              </a:rPr>
              <a:t>A small proportion of MG patients without antibodies to </a:t>
            </a:r>
            <a:r>
              <a:rPr lang="en-US" sz="2600" dirty="0" err="1">
                <a:latin typeface="Calibri" panose="020F0502020204030204" pitchFamily="34" charset="0"/>
                <a:ea typeface="Calibri" panose="020F0502020204030204" pitchFamily="34" charset="0"/>
                <a:cs typeface="Calibri" panose="020F0502020204030204" pitchFamily="34" charset="0"/>
              </a:rPr>
              <a:t>AChR</a:t>
            </a:r>
            <a:r>
              <a:rPr lang="en-US" sz="2600" dirty="0">
                <a:latin typeface="Calibri" panose="020F0502020204030204" pitchFamily="34" charset="0"/>
                <a:ea typeface="Calibri" panose="020F0502020204030204" pitchFamily="34" charset="0"/>
                <a:cs typeface="Calibri" panose="020F0502020204030204" pitchFamily="34" charset="0"/>
              </a:rPr>
              <a:t> or </a:t>
            </a:r>
            <a:r>
              <a:rPr lang="en-US" sz="2600" dirty="0" err="1">
                <a:latin typeface="Calibri" panose="020F0502020204030204" pitchFamily="34" charset="0"/>
                <a:ea typeface="Calibri" panose="020F0502020204030204" pitchFamily="34" charset="0"/>
                <a:cs typeface="Calibri" panose="020F0502020204030204" pitchFamily="34" charset="0"/>
              </a:rPr>
              <a:t>MuSK</a:t>
            </a:r>
            <a:r>
              <a:rPr lang="en-US" sz="2600" dirty="0">
                <a:latin typeface="Calibri" panose="020F0502020204030204" pitchFamily="34" charset="0"/>
                <a:ea typeface="Calibri" panose="020F0502020204030204" pitchFamily="34" charset="0"/>
                <a:cs typeface="Calibri" panose="020F0502020204030204" pitchFamily="34" charset="0"/>
              </a:rPr>
              <a:t> have </a:t>
            </a:r>
            <a:r>
              <a:rPr lang="en-US" sz="2600" b="1" dirty="0">
                <a:latin typeface="Calibri" panose="020F0502020204030204" pitchFamily="34" charset="0"/>
                <a:ea typeface="Calibri" panose="020F0502020204030204" pitchFamily="34" charset="0"/>
                <a:cs typeface="Calibri" panose="020F0502020204030204" pitchFamily="34" charset="0"/>
              </a:rPr>
              <a:t>antibodies to LRP4</a:t>
            </a:r>
            <a:r>
              <a:rPr lang="en-US" sz="2600" dirty="0">
                <a:latin typeface="Calibri" panose="020F0502020204030204" pitchFamily="34" charset="0"/>
                <a:ea typeface="Calibri" panose="020F0502020204030204" pitchFamily="34" charset="0"/>
                <a:cs typeface="Calibri" panose="020F0502020204030204" pitchFamily="34" charset="0"/>
              </a:rPr>
              <a:t>. low specific. Checked only if MG by phenotype and electrodiagnostic testing but absent </a:t>
            </a:r>
            <a:r>
              <a:rPr lang="en-US" sz="2600" dirty="0" err="1">
                <a:latin typeface="Calibri" panose="020F0502020204030204" pitchFamily="34" charset="0"/>
                <a:ea typeface="Calibri" panose="020F0502020204030204" pitchFamily="34" charset="0"/>
                <a:cs typeface="Calibri" panose="020F0502020204030204" pitchFamily="34" charset="0"/>
              </a:rPr>
              <a:t>AChR</a:t>
            </a:r>
            <a:r>
              <a:rPr lang="en-US" sz="2600" dirty="0">
                <a:latin typeface="Calibri" panose="020F0502020204030204" pitchFamily="34" charset="0"/>
                <a:ea typeface="Calibri" panose="020F0502020204030204" pitchFamily="34" charset="0"/>
                <a:cs typeface="Calibri" panose="020F0502020204030204" pitchFamily="34" charset="0"/>
              </a:rPr>
              <a:t> and </a:t>
            </a:r>
            <a:r>
              <a:rPr lang="en-US" sz="2600" dirty="0" err="1">
                <a:latin typeface="Calibri" panose="020F0502020204030204" pitchFamily="34" charset="0"/>
                <a:ea typeface="Calibri" panose="020F0502020204030204" pitchFamily="34" charset="0"/>
                <a:cs typeface="Calibri" panose="020F0502020204030204" pitchFamily="34" charset="0"/>
              </a:rPr>
              <a:t>MuSK</a:t>
            </a:r>
            <a:r>
              <a:rPr lang="en-US" sz="2600" dirty="0">
                <a:latin typeface="Calibri" panose="020F0502020204030204" pitchFamily="34" charset="0"/>
                <a:ea typeface="Calibri" panose="020F0502020204030204" pitchFamily="34" charset="0"/>
                <a:cs typeface="Calibri" panose="020F0502020204030204" pitchFamily="34" charset="0"/>
              </a:rPr>
              <a:t> antibodies.</a:t>
            </a:r>
          </a:p>
        </p:txBody>
      </p:sp>
    </p:spTree>
    <p:extLst>
      <p:ext uri="{BB962C8B-B14F-4D97-AF65-F5344CB8AC3E}">
        <p14:creationId xmlns:p14="http://schemas.microsoft.com/office/powerpoint/2010/main" val="1587770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EE1BB-C8CD-65E1-7986-9EAE251CBB4A}"/>
            </a:ext>
          </a:extLst>
        </p:cNvPr>
        <p:cNvGrpSpPr/>
        <p:nvPr/>
      </p:nvGrpSpPr>
      <p:grpSpPr>
        <a:xfrm>
          <a:off x="0" y="0"/>
          <a:ext cx="0" cy="0"/>
          <a:chOff x="0" y="0"/>
          <a:chExt cx="0" cy="0"/>
        </a:xfrm>
      </p:grpSpPr>
      <p:sp>
        <p:nvSpPr>
          <p:cNvPr id="4" name="object 12">
            <a:extLst>
              <a:ext uri="{FF2B5EF4-FFF2-40B4-BE49-F238E27FC236}">
                <a16:creationId xmlns:a16="http://schemas.microsoft.com/office/drawing/2014/main" id="{A03A9C4E-E240-EA53-33D4-4377C97A2655}"/>
              </a:ext>
            </a:extLst>
          </p:cNvPr>
          <p:cNvSpPr txBox="1"/>
          <p:nvPr/>
        </p:nvSpPr>
        <p:spPr>
          <a:xfrm>
            <a:off x="457200" y="533400"/>
            <a:ext cx="10820400" cy="3145733"/>
          </a:xfrm>
          <a:prstGeom prst="rect">
            <a:avLst/>
          </a:prstGeom>
        </p:spPr>
        <p:txBody>
          <a:bodyPr vert="horz" wrap="square" lIns="0" tIns="67310" rIns="0" bIns="0" rtlCol="0">
            <a:spAutoFit/>
          </a:bodyPr>
          <a:lstStyle/>
          <a:p>
            <a:r>
              <a:rPr lang="en-US" sz="3200" b="1" dirty="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AUTOANTIBODIES ASSOCIATED WITH MG:</a:t>
            </a:r>
            <a:endParaRPr lang="en-US" sz="2400" b="1" dirty="0">
              <a:latin typeface="Calibri" panose="020F0502020204030204" pitchFamily="34" charset="0"/>
              <a:ea typeface="Calibri" panose="020F0502020204030204" pitchFamily="34" charset="0"/>
              <a:cs typeface="Calibri" panose="020F0502020204030204" pitchFamily="34" charset="0"/>
            </a:endParaRPr>
          </a:p>
          <a:p>
            <a:endParaRPr lang="en-US" sz="28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Antibodies against Agrin and anti-striated muscle antibodies directed against titin and other skeletal muscle components have been identified in some patients. </a:t>
            </a: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They are not pathogenic, and their presence does not confirm the diagnosis of MG. </a:t>
            </a:r>
          </a:p>
        </p:txBody>
      </p:sp>
    </p:spTree>
    <p:extLst>
      <p:ext uri="{BB962C8B-B14F-4D97-AF65-F5344CB8AC3E}">
        <p14:creationId xmlns:p14="http://schemas.microsoft.com/office/powerpoint/2010/main" val="4199496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62000" y="228600"/>
            <a:ext cx="9601200" cy="505267"/>
          </a:xfrm>
          <a:prstGeom prst="rect">
            <a:avLst/>
          </a:prstGeom>
        </p:spPr>
        <p:txBody>
          <a:bodyPr vert="horz" wrap="square" lIns="0" tIns="12700" rIns="0" bIns="0" rtlCol="0">
            <a:spAutoFit/>
          </a:bodyPr>
          <a:lstStyle/>
          <a:p>
            <a:pPr marL="12700">
              <a:lnSpc>
                <a:spcPct val="100000"/>
              </a:lnSpc>
              <a:spcBef>
                <a:spcPts val="100"/>
              </a:spcBef>
            </a:pPr>
            <a:r>
              <a:rPr lang="en-US" sz="3200" b="1" spc="-10" dirty="0">
                <a:solidFill>
                  <a:schemeClr val="accent2">
                    <a:lumMod val="20000"/>
                    <a:lumOff val="80000"/>
                  </a:schemeClr>
                </a:solidFill>
                <a:latin typeface="Times New Roman"/>
                <a:cs typeface="Times New Roman"/>
              </a:rPr>
              <a:t>SINGLE FIBRE ELECTROMYOGRAPHY (EMG)</a:t>
            </a:r>
            <a:endParaRPr lang="en-US" sz="3200" dirty="0">
              <a:solidFill>
                <a:schemeClr val="accent2">
                  <a:lumMod val="20000"/>
                  <a:lumOff val="80000"/>
                </a:schemeClr>
              </a:solidFill>
              <a:latin typeface="Times New Roman"/>
              <a:cs typeface="Times New Roman"/>
            </a:endParaRPr>
          </a:p>
        </p:txBody>
      </p:sp>
      <p:sp>
        <p:nvSpPr>
          <p:cNvPr id="17" name="object 17"/>
          <p:cNvSpPr txBox="1"/>
          <p:nvPr/>
        </p:nvSpPr>
        <p:spPr>
          <a:xfrm>
            <a:off x="304800" y="838200"/>
            <a:ext cx="11582400" cy="5419817"/>
          </a:xfrm>
          <a:prstGeom prst="rect">
            <a:avLst/>
          </a:prstGeom>
        </p:spPr>
        <p:txBody>
          <a:bodyPr vert="horz" wrap="square" lIns="0" tIns="13335" rIns="0" bIns="0" rtlCol="0">
            <a:spAutoFit/>
          </a:bodyPr>
          <a:lstStyle/>
          <a:p>
            <a:pPr marL="285750" indent="-285750">
              <a:buFont typeface="Arial" panose="020B0604020202020204" pitchFamily="34" charset="0"/>
              <a:buChar char="•"/>
            </a:pPr>
            <a:r>
              <a:rPr lang="en-IN" sz="2400" dirty="0">
                <a:latin typeface="Calibri" panose="020F0502020204030204" pitchFamily="34" charset="0"/>
                <a:ea typeface="Calibri" panose="020F0502020204030204" pitchFamily="34" charset="0"/>
                <a:cs typeface="Calibri" panose="020F0502020204030204" pitchFamily="34" charset="0"/>
              </a:rPr>
              <a:t>Records action potentials from </a:t>
            </a:r>
            <a:r>
              <a:rPr lang="en-IN" sz="2400" b="1" dirty="0">
                <a:latin typeface="Calibri" panose="020F0502020204030204" pitchFamily="34" charset="0"/>
                <a:ea typeface="Calibri" panose="020F0502020204030204" pitchFamily="34" charset="0"/>
                <a:cs typeface="Calibri" panose="020F0502020204030204" pitchFamily="34" charset="0"/>
              </a:rPr>
              <a:t>two muscle </a:t>
            </a:r>
            <a:r>
              <a:rPr lang="en-IN" sz="2400" b="1" dirty="0" err="1">
                <a:latin typeface="Calibri" panose="020F0502020204030204" pitchFamily="34" charset="0"/>
                <a:ea typeface="Calibri" panose="020F0502020204030204" pitchFamily="34" charset="0"/>
                <a:cs typeface="Calibri" panose="020F0502020204030204" pitchFamily="34" charset="0"/>
              </a:rPr>
              <a:t>fibers</a:t>
            </a:r>
            <a:r>
              <a:rPr lang="en-IN" sz="2400" b="1" dirty="0">
                <a:latin typeface="Calibri" panose="020F0502020204030204" pitchFamily="34" charset="0"/>
                <a:ea typeface="Calibri" panose="020F0502020204030204" pitchFamily="34" charset="0"/>
                <a:cs typeface="Calibri" panose="020F0502020204030204" pitchFamily="34" charset="0"/>
              </a:rPr>
              <a:t> of the same motor unit</a:t>
            </a:r>
            <a:endParaRPr lang="en-IN" sz="2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IN" sz="2400" dirty="0">
                <a:latin typeface="Calibri" panose="020F0502020204030204" pitchFamily="34" charset="0"/>
                <a:ea typeface="Calibri" panose="020F0502020204030204" pitchFamily="34" charset="0"/>
                <a:cs typeface="Calibri" panose="020F0502020204030204" pitchFamily="34" charset="0"/>
              </a:rPr>
              <a:t>Assesses </a:t>
            </a:r>
            <a:r>
              <a:rPr lang="en-IN" sz="2400" b="1" dirty="0">
                <a:latin typeface="Calibri" panose="020F0502020204030204" pitchFamily="34" charset="0"/>
                <a:ea typeface="Calibri" panose="020F0502020204030204" pitchFamily="34" charset="0"/>
                <a:cs typeface="Calibri" panose="020F0502020204030204" pitchFamily="34" charset="0"/>
              </a:rPr>
              <a:t>neuromuscular transmission stability</a:t>
            </a:r>
          </a:p>
          <a:p>
            <a:r>
              <a:rPr lang="en-IN" sz="2400" b="1" dirty="0">
                <a:latin typeface="Calibri" panose="020F0502020204030204" pitchFamily="34" charset="0"/>
                <a:ea typeface="Calibri" panose="020F0502020204030204" pitchFamily="34" charset="0"/>
                <a:cs typeface="Calibri" panose="020F0502020204030204" pitchFamily="34" charset="0"/>
              </a:rPr>
              <a:t>Key Abnormalities</a:t>
            </a:r>
          </a:p>
          <a:p>
            <a:pPr marL="285750" indent="-285750">
              <a:buFont typeface="Arial" panose="020B0604020202020204" pitchFamily="34" charset="0"/>
              <a:buChar char="•"/>
            </a:pPr>
            <a:r>
              <a:rPr lang="en-IN" sz="2400" b="1" dirty="0">
                <a:latin typeface="Calibri" panose="020F0502020204030204" pitchFamily="34" charset="0"/>
                <a:ea typeface="Calibri" panose="020F0502020204030204" pitchFamily="34" charset="0"/>
                <a:cs typeface="Calibri" panose="020F0502020204030204" pitchFamily="34" charset="0"/>
              </a:rPr>
              <a:t>↑ Jitter</a:t>
            </a:r>
            <a:r>
              <a:rPr lang="en-IN" sz="2400" dirty="0">
                <a:latin typeface="Calibri" panose="020F0502020204030204" pitchFamily="34" charset="0"/>
                <a:ea typeface="Calibri" panose="020F0502020204030204" pitchFamily="34" charset="0"/>
                <a:cs typeface="Calibri" panose="020F0502020204030204" pitchFamily="34" charset="0"/>
              </a:rPr>
              <a:t> → increased variability in inter-potential interval</a:t>
            </a:r>
          </a:p>
          <a:p>
            <a:pPr marL="285750" indent="-285750">
              <a:buFont typeface="Arial" panose="020B0604020202020204" pitchFamily="34" charset="0"/>
              <a:buChar char="•"/>
            </a:pPr>
            <a:r>
              <a:rPr lang="en-IN" sz="2400" b="1" dirty="0">
                <a:latin typeface="Calibri" panose="020F0502020204030204" pitchFamily="34" charset="0"/>
                <a:ea typeface="Calibri" panose="020F0502020204030204" pitchFamily="34" charset="0"/>
                <a:cs typeface="Calibri" panose="020F0502020204030204" pitchFamily="34" charset="0"/>
              </a:rPr>
              <a:t>Blocking</a:t>
            </a:r>
            <a:r>
              <a:rPr lang="en-IN" sz="2400" dirty="0">
                <a:latin typeface="Calibri" panose="020F0502020204030204" pitchFamily="34" charset="0"/>
                <a:ea typeface="Calibri" panose="020F0502020204030204" pitchFamily="34" charset="0"/>
                <a:cs typeface="Calibri" panose="020F0502020204030204" pitchFamily="34" charset="0"/>
              </a:rPr>
              <a:t> → failure of impulse transmission to one </a:t>
            </a:r>
            <a:r>
              <a:rPr lang="en-IN" sz="2400" dirty="0" err="1">
                <a:latin typeface="Calibri" panose="020F0502020204030204" pitchFamily="34" charset="0"/>
                <a:ea typeface="Calibri" panose="020F0502020204030204" pitchFamily="34" charset="0"/>
                <a:cs typeface="Calibri" panose="020F0502020204030204" pitchFamily="34" charset="0"/>
              </a:rPr>
              <a:t>fiber</a:t>
            </a:r>
            <a:endParaRPr lang="en-IN" sz="2400" dirty="0">
              <a:latin typeface="Calibri" panose="020F0502020204030204" pitchFamily="34" charset="0"/>
              <a:ea typeface="Calibri" panose="020F0502020204030204" pitchFamily="34" charset="0"/>
              <a:cs typeface="Calibri" panose="020F0502020204030204" pitchFamily="34" charset="0"/>
            </a:endParaRPr>
          </a:p>
          <a:p>
            <a:r>
              <a:rPr lang="en-IN" sz="2400" b="1" dirty="0">
                <a:latin typeface="Calibri" panose="020F0502020204030204" pitchFamily="34" charset="0"/>
                <a:ea typeface="Calibri" panose="020F0502020204030204" pitchFamily="34" charset="0"/>
                <a:cs typeface="Calibri" panose="020F0502020204030204" pitchFamily="34" charset="0"/>
              </a:rPr>
              <a:t>Most sensitive test</a:t>
            </a:r>
            <a:r>
              <a:rPr lang="en-IN" sz="2400" dirty="0">
                <a:latin typeface="Calibri" panose="020F0502020204030204" pitchFamily="34" charset="0"/>
                <a:ea typeface="Calibri" panose="020F0502020204030204" pitchFamily="34" charset="0"/>
                <a:cs typeface="Calibri" panose="020F0502020204030204" pitchFamily="34" charset="0"/>
              </a:rPr>
              <a:t> for MG (&gt;90%), But non specific </a:t>
            </a:r>
          </a:p>
          <a:p>
            <a:r>
              <a:rPr lang="en-IN" sz="2400" dirty="0">
                <a:latin typeface="Calibri" panose="020F0502020204030204" pitchFamily="34" charset="0"/>
                <a:ea typeface="Calibri" panose="020F0502020204030204" pitchFamily="34" charset="0"/>
                <a:cs typeface="Calibri" panose="020F0502020204030204" pitchFamily="34" charset="0"/>
              </a:rPr>
              <a:t>Also Abnormal in</a:t>
            </a:r>
          </a:p>
          <a:p>
            <a:pPr marL="742950" lvl="1" indent="-285750">
              <a:buFont typeface="Arial" panose="020B0604020202020204" pitchFamily="34" charset="0"/>
              <a:buChar char="•"/>
            </a:pPr>
            <a:r>
              <a:rPr lang="en-IN" sz="2400" dirty="0">
                <a:latin typeface="Calibri" panose="020F0502020204030204" pitchFamily="34" charset="0"/>
                <a:ea typeface="Calibri" panose="020F0502020204030204" pitchFamily="34" charset="0"/>
                <a:cs typeface="Calibri" panose="020F0502020204030204" pitchFamily="34" charset="0"/>
              </a:rPr>
              <a:t>Antibodies are negative</a:t>
            </a:r>
          </a:p>
          <a:p>
            <a:pPr marL="742950" lvl="1" indent="-285750">
              <a:buFont typeface="Arial" panose="020B0604020202020204" pitchFamily="34" charset="0"/>
              <a:buChar char="•"/>
            </a:pPr>
            <a:r>
              <a:rPr lang="en-IN" sz="2400" dirty="0">
                <a:latin typeface="Calibri" panose="020F0502020204030204" pitchFamily="34" charset="0"/>
                <a:ea typeface="Calibri" panose="020F0502020204030204" pitchFamily="34" charset="0"/>
                <a:cs typeface="Calibri" panose="020F0502020204030204" pitchFamily="34" charset="0"/>
              </a:rPr>
              <a:t>Ocular MG</a:t>
            </a:r>
          </a:p>
          <a:p>
            <a:pPr marL="742950" lvl="1" indent="-285750">
              <a:buFont typeface="Arial" panose="020B0604020202020204" pitchFamily="34" charset="0"/>
              <a:buChar char="•"/>
            </a:pPr>
            <a:r>
              <a:rPr lang="en-IN" sz="2400" dirty="0">
                <a:latin typeface="Calibri" panose="020F0502020204030204" pitchFamily="34" charset="0"/>
                <a:ea typeface="Calibri" panose="020F0502020204030204" pitchFamily="34" charset="0"/>
                <a:cs typeface="Calibri" panose="020F0502020204030204" pitchFamily="34" charset="0"/>
              </a:rPr>
              <a:t>Early or Mild Disease</a:t>
            </a:r>
          </a:p>
          <a:p>
            <a:pPr marL="285750" indent="-285750">
              <a:buFont typeface="Arial" panose="020B0604020202020204" pitchFamily="34" charset="0"/>
              <a:buChar char="•"/>
            </a:pPr>
            <a:r>
              <a:rPr lang="en-IN" sz="2400" dirty="0">
                <a:latin typeface="Calibri" panose="020F0502020204030204" pitchFamily="34" charset="0"/>
                <a:ea typeface="Calibri" panose="020F0502020204030204" pitchFamily="34" charset="0"/>
                <a:cs typeface="Calibri" panose="020F0502020204030204" pitchFamily="34" charset="0"/>
              </a:rPr>
              <a:t>Motor neuron Disease</a:t>
            </a:r>
          </a:p>
          <a:p>
            <a:pPr marL="285750" indent="-285750">
              <a:buFont typeface="Arial" panose="020B0604020202020204" pitchFamily="34" charset="0"/>
              <a:buChar char="•"/>
            </a:pPr>
            <a:r>
              <a:rPr lang="en-IN" sz="2400" dirty="0">
                <a:latin typeface="Calibri" panose="020F0502020204030204" pitchFamily="34" charset="0"/>
                <a:ea typeface="Calibri" panose="020F0502020204030204" pitchFamily="34" charset="0"/>
                <a:cs typeface="Calibri" panose="020F0502020204030204" pitchFamily="34" charset="0"/>
              </a:rPr>
              <a:t>Neuropathies</a:t>
            </a:r>
          </a:p>
          <a:p>
            <a:pPr marL="285750" indent="-285750">
              <a:buFont typeface="Arial" panose="020B0604020202020204" pitchFamily="34" charset="0"/>
              <a:buChar char="•"/>
            </a:pPr>
            <a:r>
              <a:rPr lang="en-IN" sz="2400" dirty="0">
                <a:latin typeface="Calibri" panose="020F0502020204030204" pitchFamily="34" charset="0"/>
                <a:ea typeface="Calibri" panose="020F0502020204030204" pitchFamily="34" charset="0"/>
                <a:cs typeface="Calibri" panose="020F0502020204030204" pitchFamily="34" charset="0"/>
              </a:rPr>
              <a:t>Myopathies</a:t>
            </a:r>
            <a:endParaRPr lang="en-IN" dirty="0">
              <a:latin typeface="Calibri" panose="020F0502020204030204" pitchFamily="34" charset="0"/>
              <a:ea typeface="Calibri" panose="020F0502020204030204" pitchFamily="34" charset="0"/>
              <a:cs typeface="Calibri" panose="020F0502020204030204" pitchFamily="34" charset="0"/>
            </a:endParaRPr>
          </a:p>
          <a:p>
            <a:pPr marL="12065" marR="7620" algn="just">
              <a:lnSpc>
                <a:spcPct val="110000"/>
              </a:lnSpc>
              <a:spcBef>
                <a:spcPts val="770"/>
              </a:spcBef>
              <a:buClr>
                <a:srgbClr val="FF388B"/>
              </a:buClr>
              <a:buSzPct val="79687"/>
              <a:tabLst>
                <a:tab pos="396875" algn="l"/>
              </a:tabLst>
            </a:pPr>
            <a:r>
              <a:rPr sz="3200" spc="114" dirty="0">
                <a:solidFill>
                  <a:srgbClr val="FFFFFF"/>
                </a:solidFill>
                <a:latin typeface="Times New Roman"/>
                <a:cs typeface="Times New Roman"/>
              </a:rPr>
              <a:t> </a:t>
            </a:r>
            <a:endParaRPr sz="3200" dirty="0">
              <a:latin typeface="Times New Roman"/>
              <a:cs typeface="Times New Roman"/>
            </a:endParaRPr>
          </a:p>
        </p:txBody>
      </p:sp>
      <p:pic>
        <p:nvPicPr>
          <p:cNvPr id="24" name="Picture 23">
            <a:extLst>
              <a:ext uri="{FF2B5EF4-FFF2-40B4-BE49-F238E27FC236}">
                <a16:creationId xmlns:a16="http://schemas.microsoft.com/office/drawing/2014/main" id="{0426CA23-585E-1412-8BED-FCB7514CFF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3200400"/>
            <a:ext cx="6497425" cy="3352800"/>
          </a:xfrm>
          <a:prstGeom prst="rect">
            <a:avLst/>
          </a:prstGeom>
        </p:spPr>
      </p:pic>
    </p:spTree>
    <p:extLst>
      <p:ext uri="{BB962C8B-B14F-4D97-AF65-F5344CB8AC3E}">
        <p14:creationId xmlns:p14="http://schemas.microsoft.com/office/powerpoint/2010/main" val="2467811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8CB5B-7F1D-1D03-89B6-768CF76BF248}"/>
            </a:ext>
          </a:extLst>
        </p:cNvPr>
        <p:cNvGrpSpPr/>
        <p:nvPr/>
      </p:nvGrpSpPr>
      <p:grpSpPr>
        <a:xfrm>
          <a:off x="0" y="0"/>
          <a:ext cx="0" cy="0"/>
          <a:chOff x="0" y="0"/>
          <a:chExt cx="0" cy="0"/>
        </a:xfrm>
      </p:grpSpPr>
      <p:sp>
        <p:nvSpPr>
          <p:cNvPr id="4" name="object 12">
            <a:extLst>
              <a:ext uri="{FF2B5EF4-FFF2-40B4-BE49-F238E27FC236}">
                <a16:creationId xmlns:a16="http://schemas.microsoft.com/office/drawing/2014/main" id="{855F11B3-0D27-D331-9BFE-398DD35176C5}"/>
              </a:ext>
            </a:extLst>
          </p:cNvPr>
          <p:cNvSpPr txBox="1"/>
          <p:nvPr/>
        </p:nvSpPr>
        <p:spPr>
          <a:xfrm>
            <a:off x="457200" y="533400"/>
            <a:ext cx="10820400" cy="1729961"/>
          </a:xfrm>
          <a:prstGeom prst="rect">
            <a:avLst/>
          </a:prstGeom>
        </p:spPr>
        <p:txBody>
          <a:bodyPr vert="horz" wrap="square" lIns="0" tIns="67310" rIns="0" bIns="0" rtlCol="0">
            <a:spAutoFit/>
          </a:bodyPr>
          <a:lstStyle/>
          <a:p>
            <a:endParaRPr lang="en-US" sz="2400" b="1" dirty="0">
              <a:latin typeface="Calibri" panose="020F0502020204030204" pitchFamily="34" charset="0"/>
              <a:ea typeface="Calibri" panose="020F0502020204030204" pitchFamily="34" charset="0"/>
              <a:cs typeface="Calibri" panose="020F0502020204030204" pitchFamily="34" charset="0"/>
            </a:endParaRPr>
          </a:p>
          <a:p>
            <a:endParaRPr lang="en-US" sz="2800" dirty="0">
              <a:latin typeface="Calibri" panose="020F0502020204030204" pitchFamily="34" charset="0"/>
              <a:ea typeface="Calibri" panose="020F0502020204030204" pitchFamily="34" charset="0"/>
              <a:cs typeface="Calibri" panose="020F0502020204030204" pitchFamily="34" charset="0"/>
            </a:endParaRPr>
          </a:p>
          <a:p>
            <a:endParaRPr lang="en-US" sz="2800" dirty="0">
              <a:latin typeface="Calibri" panose="020F0502020204030204" pitchFamily="34" charset="0"/>
              <a:ea typeface="Calibri" panose="020F0502020204030204" pitchFamily="34" charset="0"/>
              <a:cs typeface="Calibri" panose="020F0502020204030204" pitchFamily="34" charset="0"/>
            </a:endParaRPr>
          </a:p>
          <a:p>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2" name="object 12">
            <a:extLst>
              <a:ext uri="{FF2B5EF4-FFF2-40B4-BE49-F238E27FC236}">
                <a16:creationId xmlns:a16="http://schemas.microsoft.com/office/drawing/2014/main" id="{3DD98D06-3374-6937-5763-651874527C46}"/>
              </a:ext>
            </a:extLst>
          </p:cNvPr>
          <p:cNvSpPr txBox="1"/>
          <p:nvPr/>
        </p:nvSpPr>
        <p:spPr>
          <a:xfrm>
            <a:off x="762000" y="304800"/>
            <a:ext cx="6800850" cy="621965"/>
          </a:xfrm>
          <a:prstGeom prst="rect">
            <a:avLst/>
          </a:prstGeom>
        </p:spPr>
        <p:txBody>
          <a:bodyPr vert="horz" wrap="square" lIns="0" tIns="67310" rIns="0" bIns="0" rtlCol="0">
            <a:spAutoFit/>
          </a:bodyPr>
          <a:lstStyle/>
          <a:p>
            <a:pPr marL="12065" marR="5715" algn="just">
              <a:lnSpc>
                <a:spcPct val="90000"/>
              </a:lnSpc>
              <a:spcBef>
                <a:spcPts val="530"/>
              </a:spcBef>
              <a:buClr>
                <a:srgbClr val="FF388B"/>
              </a:buClr>
              <a:buSzPct val="79166"/>
              <a:tabLst>
                <a:tab pos="396240" algn="l"/>
              </a:tabLst>
            </a:pPr>
            <a:r>
              <a:rPr lang="en-US" sz="4000" b="1" dirty="0">
                <a:solidFill>
                  <a:schemeClr val="accent2">
                    <a:lumMod val="20000"/>
                    <a:lumOff val="80000"/>
                  </a:schemeClr>
                </a:solidFill>
                <a:latin typeface="Calibri" panose="020F0502020204030204" pitchFamily="34" charset="0"/>
                <a:ea typeface="Calibri" panose="020F0502020204030204" pitchFamily="34" charset="0"/>
                <a:cs typeface="Calibri" panose="020F0502020204030204" pitchFamily="34" charset="0"/>
              </a:rPr>
              <a:t>DIFFERENTIAL DIAGNOSIS</a:t>
            </a:r>
          </a:p>
        </p:txBody>
      </p:sp>
      <p:sp>
        <p:nvSpPr>
          <p:cNvPr id="3" name="object 12">
            <a:extLst>
              <a:ext uri="{FF2B5EF4-FFF2-40B4-BE49-F238E27FC236}">
                <a16:creationId xmlns:a16="http://schemas.microsoft.com/office/drawing/2014/main" id="{9924C82F-CA34-245A-5470-12FAA696BB44}"/>
              </a:ext>
            </a:extLst>
          </p:cNvPr>
          <p:cNvSpPr txBox="1"/>
          <p:nvPr/>
        </p:nvSpPr>
        <p:spPr>
          <a:xfrm>
            <a:off x="609600" y="1240580"/>
            <a:ext cx="10820400" cy="4376839"/>
          </a:xfrm>
          <a:prstGeom prst="rect">
            <a:avLst/>
          </a:prstGeom>
        </p:spPr>
        <p:txBody>
          <a:bodyPr vert="horz" wrap="square" lIns="0" tIns="67310" rIns="0" bIns="0" rtlCol="0">
            <a:spAutoFit/>
          </a:bodyPr>
          <a:lstStyle/>
          <a:p>
            <a:pPr marL="457200" indent="-457200">
              <a:buFont typeface="Arial" panose="020B0604020202020204" pitchFamily="34" charset="0"/>
              <a:buChar char="•"/>
            </a:pPr>
            <a:r>
              <a:rPr lang="en-IN" sz="2800" dirty="0">
                <a:latin typeface="Calibri" panose="020F0502020204030204" pitchFamily="34" charset="0"/>
                <a:ea typeface="Calibri" panose="020F0502020204030204" pitchFamily="34" charset="0"/>
                <a:cs typeface="Calibri" panose="020F0502020204030204" pitchFamily="34" charset="0"/>
              </a:rPr>
              <a:t>Nonautoimmune congenital myasthenia</a:t>
            </a:r>
          </a:p>
          <a:p>
            <a:pPr marL="457200" indent="-457200">
              <a:buFont typeface="Arial" panose="020B0604020202020204" pitchFamily="34" charset="0"/>
              <a:buChar char="•"/>
            </a:pPr>
            <a:r>
              <a:rPr lang="en-IN" sz="2800" dirty="0">
                <a:latin typeface="Calibri" panose="020F0502020204030204" pitchFamily="34" charset="0"/>
                <a:ea typeface="Calibri" panose="020F0502020204030204" pitchFamily="34" charset="0"/>
                <a:cs typeface="Calibri" panose="020F0502020204030204" pitchFamily="34" charset="0"/>
              </a:rPr>
              <a:t>Drug-induced myasthenia</a:t>
            </a:r>
          </a:p>
          <a:p>
            <a:pPr marL="457200" indent="-457200">
              <a:buFont typeface="Arial" panose="020B0604020202020204" pitchFamily="34" charset="0"/>
              <a:buChar char="•"/>
            </a:pPr>
            <a:r>
              <a:rPr lang="en-IN" sz="2800" dirty="0">
                <a:latin typeface="Calibri" panose="020F0502020204030204" pitchFamily="34" charset="0"/>
                <a:ea typeface="Calibri" panose="020F0502020204030204" pitchFamily="34" charset="0"/>
                <a:cs typeface="Calibri" panose="020F0502020204030204" pitchFamily="34" charset="0"/>
              </a:rPr>
              <a:t>Lambert-Eaton myasthenic syndrome (LEMS)</a:t>
            </a:r>
          </a:p>
          <a:p>
            <a:pPr marL="457200" indent="-457200">
              <a:buFont typeface="Arial" panose="020B0604020202020204" pitchFamily="34" charset="0"/>
              <a:buChar char="•"/>
            </a:pPr>
            <a:r>
              <a:rPr lang="en-IN" sz="2800" dirty="0">
                <a:latin typeface="Calibri" panose="020F0502020204030204" pitchFamily="34" charset="0"/>
                <a:ea typeface="Calibri" panose="020F0502020204030204" pitchFamily="34" charset="0"/>
                <a:cs typeface="Calibri" panose="020F0502020204030204" pitchFamily="34" charset="0"/>
              </a:rPr>
              <a:t>Hyperthyroidism (Graves’ disease)</a:t>
            </a:r>
          </a:p>
          <a:p>
            <a:pPr marL="457200" indent="-457200">
              <a:buFont typeface="Arial" panose="020B0604020202020204" pitchFamily="34" charset="0"/>
              <a:buChar char="•"/>
            </a:pPr>
            <a:r>
              <a:rPr lang="en-IN" sz="2800" dirty="0">
                <a:latin typeface="Calibri" panose="020F0502020204030204" pitchFamily="34" charset="0"/>
                <a:ea typeface="Calibri" panose="020F0502020204030204" pitchFamily="34" charset="0"/>
                <a:cs typeface="Calibri" panose="020F0502020204030204" pitchFamily="34" charset="0"/>
              </a:rPr>
              <a:t>Botulism</a:t>
            </a:r>
          </a:p>
          <a:p>
            <a:pPr marL="457200" indent="-457200">
              <a:buFont typeface="Arial" panose="020B0604020202020204" pitchFamily="34" charset="0"/>
              <a:buChar char="•"/>
            </a:pPr>
            <a:r>
              <a:rPr lang="en-IN" sz="2800" dirty="0">
                <a:latin typeface="Calibri" panose="020F0502020204030204" pitchFamily="34" charset="0"/>
                <a:ea typeface="Calibri" panose="020F0502020204030204" pitchFamily="34" charset="0"/>
                <a:cs typeface="Calibri" panose="020F0502020204030204" pitchFamily="34" charset="0"/>
              </a:rPr>
              <a:t>Intracranial mass lesions</a:t>
            </a:r>
          </a:p>
          <a:p>
            <a:pPr marL="457200" indent="-457200">
              <a:buFont typeface="Arial" panose="020B0604020202020204" pitchFamily="34" charset="0"/>
              <a:buChar char="•"/>
            </a:pPr>
            <a:r>
              <a:rPr lang="en-IN" sz="2800" dirty="0">
                <a:latin typeface="Calibri" panose="020F0502020204030204" pitchFamily="34" charset="0"/>
                <a:ea typeface="Calibri" panose="020F0502020204030204" pitchFamily="34" charset="0"/>
                <a:cs typeface="Calibri" panose="020F0502020204030204" pitchFamily="34" charset="0"/>
              </a:rPr>
              <a:t>Oculopharyngeal dystrophy </a:t>
            </a:r>
          </a:p>
          <a:p>
            <a:pPr marL="457200" indent="-457200">
              <a:buFont typeface="Arial" panose="020B0604020202020204" pitchFamily="34" charset="0"/>
              <a:buChar char="•"/>
            </a:pPr>
            <a:r>
              <a:rPr lang="en-IN" sz="2800" dirty="0">
                <a:latin typeface="Calibri" panose="020F0502020204030204" pitchFamily="34" charset="0"/>
                <a:ea typeface="Calibri" panose="020F0502020204030204" pitchFamily="34" charset="0"/>
                <a:cs typeface="Calibri" panose="020F0502020204030204" pitchFamily="34" charset="0"/>
              </a:rPr>
              <a:t>Mitochondrial myopathy (Kearns-Sayre syndrome, progressive external ophthalmoplegia). </a:t>
            </a:r>
          </a:p>
          <a:p>
            <a:pPr marL="457200" indent="-457200">
              <a:buFont typeface="Arial" panose="020B0604020202020204" pitchFamily="34" charset="0"/>
              <a:buChar char="•"/>
            </a:pPr>
            <a:r>
              <a:rPr lang="en-IN" sz="2800" dirty="0">
                <a:latin typeface="Calibri" panose="020F0502020204030204" pitchFamily="34" charset="0"/>
                <a:ea typeface="Calibri" panose="020F0502020204030204" pitchFamily="34" charset="0"/>
                <a:cs typeface="Calibri" panose="020F0502020204030204" pitchFamily="34" charset="0"/>
              </a:rPr>
              <a:t>Treatment with immune checkpoint inhibitors (ICIs) for cancer</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3021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09914-828A-A5A6-8ACB-E0141FB0C82B}"/>
            </a:ext>
          </a:extLst>
        </p:cNvPr>
        <p:cNvGrpSpPr/>
        <p:nvPr/>
      </p:nvGrpSpPr>
      <p:grpSpPr>
        <a:xfrm>
          <a:off x="0" y="0"/>
          <a:ext cx="0" cy="0"/>
          <a:chOff x="0" y="0"/>
          <a:chExt cx="0" cy="0"/>
        </a:xfrm>
      </p:grpSpPr>
      <p:sp>
        <p:nvSpPr>
          <p:cNvPr id="4" name="object 12">
            <a:extLst>
              <a:ext uri="{FF2B5EF4-FFF2-40B4-BE49-F238E27FC236}">
                <a16:creationId xmlns:a16="http://schemas.microsoft.com/office/drawing/2014/main" id="{EDF1E188-8A15-7A2A-B1AF-0E9F02DAD1F8}"/>
              </a:ext>
            </a:extLst>
          </p:cNvPr>
          <p:cNvSpPr txBox="1"/>
          <p:nvPr/>
        </p:nvSpPr>
        <p:spPr>
          <a:xfrm>
            <a:off x="457200" y="533400"/>
            <a:ext cx="10820400" cy="1729961"/>
          </a:xfrm>
          <a:prstGeom prst="rect">
            <a:avLst/>
          </a:prstGeom>
        </p:spPr>
        <p:txBody>
          <a:bodyPr vert="horz" wrap="square" lIns="0" tIns="67310" rIns="0" bIns="0" rtlCol="0">
            <a:spAutoFit/>
          </a:bodyPr>
          <a:lstStyle/>
          <a:p>
            <a:endParaRPr lang="en-US" sz="2400" b="1" dirty="0">
              <a:latin typeface="Calibri" panose="020F0502020204030204" pitchFamily="34" charset="0"/>
              <a:ea typeface="Calibri" panose="020F0502020204030204" pitchFamily="34" charset="0"/>
              <a:cs typeface="Calibri" panose="020F0502020204030204" pitchFamily="34" charset="0"/>
            </a:endParaRPr>
          </a:p>
          <a:p>
            <a:endParaRPr lang="en-US" sz="2800" dirty="0">
              <a:latin typeface="Calibri" panose="020F0502020204030204" pitchFamily="34" charset="0"/>
              <a:ea typeface="Calibri" panose="020F0502020204030204" pitchFamily="34" charset="0"/>
              <a:cs typeface="Calibri" panose="020F0502020204030204" pitchFamily="34" charset="0"/>
            </a:endParaRPr>
          </a:p>
          <a:p>
            <a:endParaRPr lang="en-US" sz="2800" dirty="0">
              <a:latin typeface="Calibri" panose="020F0502020204030204" pitchFamily="34" charset="0"/>
              <a:ea typeface="Calibri" panose="020F0502020204030204" pitchFamily="34" charset="0"/>
              <a:cs typeface="Calibri" panose="020F0502020204030204" pitchFamily="34" charset="0"/>
            </a:endParaRPr>
          </a:p>
          <a:p>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2" name="object 12">
            <a:extLst>
              <a:ext uri="{FF2B5EF4-FFF2-40B4-BE49-F238E27FC236}">
                <a16:creationId xmlns:a16="http://schemas.microsoft.com/office/drawing/2014/main" id="{C73EC616-8010-C1D1-1FDC-8AEDA963847F}"/>
              </a:ext>
            </a:extLst>
          </p:cNvPr>
          <p:cNvSpPr txBox="1"/>
          <p:nvPr/>
        </p:nvSpPr>
        <p:spPr>
          <a:xfrm>
            <a:off x="762000" y="304800"/>
            <a:ext cx="8991600" cy="552715"/>
          </a:xfrm>
          <a:prstGeom prst="rect">
            <a:avLst/>
          </a:prstGeom>
        </p:spPr>
        <p:txBody>
          <a:bodyPr vert="horz" wrap="square" lIns="0" tIns="67310" rIns="0" bIns="0" rtlCol="0">
            <a:spAutoFit/>
          </a:bodyPr>
          <a:lstStyle/>
          <a:p>
            <a:pPr marL="12065" marR="5715" algn="just">
              <a:lnSpc>
                <a:spcPct val="90000"/>
              </a:lnSpc>
              <a:spcBef>
                <a:spcPts val="530"/>
              </a:spcBef>
              <a:buClr>
                <a:srgbClr val="FF388B"/>
              </a:buClr>
              <a:buSzPct val="79166"/>
              <a:tabLst>
                <a:tab pos="396240" algn="l"/>
              </a:tabLst>
            </a:pPr>
            <a:r>
              <a:rPr lang="en-US" sz="3500" b="1" dirty="0">
                <a:solidFill>
                  <a:schemeClr val="accent2">
                    <a:lumMod val="20000"/>
                    <a:lumOff val="80000"/>
                  </a:schemeClr>
                </a:solidFill>
                <a:latin typeface="Calibri" panose="020F0502020204030204" pitchFamily="34" charset="0"/>
                <a:ea typeface="Calibri" panose="020F0502020204030204" pitchFamily="34" charset="0"/>
                <a:cs typeface="Calibri" panose="020F0502020204030204" pitchFamily="34" charset="0"/>
              </a:rPr>
              <a:t>CONGENITAL MYASTHENIC SYNDROMES (CMS)</a:t>
            </a:r>
          </a:p>
        </p:txBody>
      </p:sp>
      <p:sp>
        <p:nvSpPr>
          <p:cNvPr id="3" name="object 12">
            <a:extLst>
              <a:ext uri="{FF2B5EF4-FFF2-40B4-BE49-F238E27FC236}">
                <a16:creationId xmlns:a16="http://schemas.microsoft.com/office/drawing/2014/main" id="{74C86B62-081B-39CA-2656-BE1054A39071}"/>
              </a:ext>
            </a:extLst>
          </p:cNvPr>
          <p:cNvSpPr txBox="1"/>
          <p:nvPr/>
        </p:nvSpPr>
        <p:spPr>
          <a:xfrm>
            <a:off x="435204" y="1011480"/>
            <a:ext cx="10820400" cy="4869282"/>
          </a:xfrm>
          <a:prstGeom prst="rect">
            <a:avLst/>
          </a:prstGeom>
        </p:spPr>
        <p:txBody>
          <a:bodyPr vert="horz" wrap="square" lIns="0" tIns="67310" rIns="0" bIns="0" rtlCol="0">
            <a:spAutoFit/>
          </a:bodyPr>
          <a:lstStyle/>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A rare heterogeneous group of disorders of the NMJ that are not autoimmune but rather are due to mutations in &gt;30 identified genes. </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Mutations in the genes encoding for </a:t>
            </a:r>
            <a:r>
              <a:rPr lang="en-US" sz="2400" dirty="0" err="1">
                <a:latin typeface="Calibri" panose="020F0502020204030204" pitchFamily="34" charset="0"/>
                <a:ea typeface="Calibri" panose="020F0502020204030204" pitchFamily="34" charset="0"/>
                <a:cs typeface="Calibri" panose="020F0502020204030204" pitchFamily="34" charset="0"/>
              </a:rPr>
              <a:t>rapsin</a:t>
            </a:r>
            <a:r>
              <a:rPr lang="en-US" sz="2400" dirty="0">
                <a:latin typeface="Calibri" panose="020F0502020204030204" pitchFamily="34" charset="0"/>
                <a:ea typeface="Calibri" panose="020F0502020204030204" pitchFamily="34" charset="0"/>
                <a:cs typeface="Calibri" panose="020F0502020204030204" pitchFamily="34" charset="0"/>
              </a:rPr>
              <a:t>, COLQ, DOK7, </a:t>
            </a:r>
            <a:r>
              <a:rPr lang="en-US" sz="2400" dirty="0" err="1">
                <a:latin typeface="Calibri" panose="020F0502020204030204" pitchFamily="34" charset="0"/>
                <a:ea typeface="Calibri" panose="020F0502020204030204" pitchFamily="34" charset="0"/>
                <a:cs typeface="Calibri" panose="020F0502020204030204" pitchFamily="34" charset="0"/>
              </a:rPr>
              <a:t>agrin</a:t>
            </a:r>
            <a:r>
              <a:rPr lang="en-US" sz="2400" dirty="0">
                <a:latin typeface="Calibri" panose="020F0502020204030204" pitchFamily="34" charset="0"/>
                <a:ea typeface="Calibri" panose="020F0502020204030204" pitchFamily="34" charset="0"/>
                <a:cs typeface="Calibri" panose="020F0502020204030204" pitchFamily="34" charset="0"/>
              </a:rPr>
              <a:t>, and GFPT together accounting for ~40% </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These disorders share many of the clinical features of autoimmune MG, including weakness and fatigability of proximal or distal extremity muscles and often involving extraocular and eyelid muscles similar to the distribution in autoimmune MG.</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 CMS is most often suspected when symptoms of myasthenia began in infancy or childhood; however, some patients initially present in adulthood.</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 As in autoimmune MG, repetitive nerve stimulation is often associated with a decremental response. Some forms of CMS (e.g., acetylcholinesterase deficiency, prolonged open channel syndrome) have a feature of after-discharges that are not seen in MG. </a:t>
            </a:r>
          </a:p>
        </p:txBody>
      </p:sp>
    </p:spTree>
    <p:extLst>
      <p:ext uri="{BB962C8B-B14F-4D97-AF65-F5344CB8AC3E}">
        <p14:creationId xmlns:p14="http://schemas.microsoft.com/office/powerpoint/2010/main" val="2643102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64B308EA-7536-A6D9-3A17-2282133DCFC4}"/>
              </a:ext>
            </a:extLst>
          </p:cNvPr>
          <p:cNvGrpSpPr/>
          <p:nvPr/>
        </p:nvGrpSpPr>
        <p:grpSpPr>
          <a:xfrm>
            <a:off x="3208020" y="234695"/>
            <a:ext cx="5718175" cy="434340"/>
            <a:chOff x="3208020" y="234695"/>
            <a:chExt cx="5718175" cy="434340"/>
          </a:xfrm>
        </p:grpSpPr>
        <p:pic>
          <p:nvPicPr>
            <p:cNvPr id="3" name="object 3">
              <a:extLst>
                <a:ext uri="{FF2B5EF4-FFF2-40B4-BE49-F238E27FC236}">
                  <a16:creationId xmlns:a16="http://schemas.microsoft.com/office/drawing/2014/main" id="{834E5020-3AAB-BC98-CFE7-34F2623FBDEA}"/>
                </a:ext>
              </a:extLst>
            </p:cNvPr>
            <p:cNvPicPr/>
            <p:nvPr/>
          </p:nvPicPr>
          <p:blipFill>
            <a:blip r:embed="rId2" cstate="print"/>
            <a:stretch>
              <a:fillRect/>
            </a:stretch>
          </p:blipFill>
          <p:spPr>
            <a:xfrm>
              <a:off x="3208020" y="234695"/>
              <a:ext cx="5718048" cy="434339"/>
            </a:xfrm>
            <a:prstGeom prst="rect">
              <a:avLst/>
            </a:prstGeom>
          </p:spPr>
        </p:pic>
        <p:pic>
          <p:nvPicPr>
            <p:cNvPr id="4" name="object 4">
              <a:extLst>
                <a:ext uri="{FF2B5EF4-FFF2-40B4-BE49-F238E27FC236}">
                  <a16:creationId xmlns:a16="http://schemas.microsoft.com/office/drawing/2014/main" id="{9D5301DB-BFEF-F63D-3C6D-333C0323F785}"/>
                </a:ext>
              </a:extLst>
            </p:cNvPr>
            <p:cNvPicPr/>
            <p:nvPr/>
          </p:nvPicPr>
          <p:blipFill>
            <a:blip r:embed="rId3" cstate="print"/>
            <a:stretch>
              <a:fillRect/>
            </a:stretch>
          </p:blipFill>
          <p:spPr>
            <a:xfrm>
              <a:off x="3235706" y="270636"/>
              <a:ext cx="5679313" cy="393827"/>
            </a:xfrm>
            <a:prstGeom prst="rect">
              <a:avLst/>
            </a:prstGeom>
          </p:spPr>
        </p:pic>
      </p:grpSp>
      <p:pic>
        <p:nvPicPr>
          <p:cNvPr id="6" name="Picture 5">
            <a:extLst>
              <a:ext uri="{FF2B5EF4-FFF2-40B4-BE49-F238E27FC236}">
                <a16:creationId xmlns:a16="http://schemas.microsoft.com/office/drawing/2014/main" id="{F671EBA7-A309-C5DD-50F2-FB8A75E026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187" y="990600"/>
            <a:ext cx="5266814" cy="5257800"/>
          </a:xfrm>
          <a:prstGeom prst="rect">
            <a:avLst/>
          </a:prstGeom>
        </p:spPr>
      </p:pic>
      <p:sp>
        <p:nvSpPr>
          <p:cNvPr id="9" name="object 5">
            <a:extLst>
              <a:ext uri="{FF2B5EF4-FFF2-40B4-BE49-F238E27FC236}">
                <a16:creationId xmlns:a16="http://schemas.microsoft.com/office/drawing/2014/main" id="{2956EEF2-337C-3DBB-0DC2-F66560C520C2}"/>
              </a:ext>
            </a:extLst>
          </p:cNvPr>
          <p:cNvSpPr txBox="1"/>
          <p:nvPr/>
        </p:nvSpPr>
        <p:spPr>
          <a:xfrm>
            <a:off x="6477000" y="1680717"/>
            <a:ext cx="5029200" cy="3375283"/>
          </a:xfrm>
          <a:prstGeom prst="rect">
            <a:avLst/>
          </a:prstGeom>
        </p:spPr>
        <p:txBody>
          <a:bodyPr vert="horz" wrap="square" lIns="0" tIns="12700" rIns="0" bIns="0" rtlCol="0">
            <a:spAutoFit/>
          </a:bodyPr>
          <a:lstStyle/>
          <a:p>
            <a:pPr marL="396240" marR="5080" indent="-384175">
              <a:lnSpc>
                <a:spcPct val="100000"/>
              </a:lnSpc>
              <a:spcBef>
                <a:spcPts val="100"/>
              </a:spcBef>
              <a:buClr>
                <a:srgbClr val="FF388B"/>
              </a:buClr>
              <a:buSzPct val="79166"/>
              <a:buFont typeface="Wingdings"/>
              <a:buChar char=""/>
              <a:tabLst>
                <a:tab pos="396240" algn="l"/>
              </a:tabLst>
            </a:pPr>
            <a:r>
              <a:rPr lang="en-IN" sz="3600" dirty="0">
                <a:latin typeface="Calibri" panose="020F0502020204030204" pitchFamily="34" charset="0"/>
                <a:ea typeface="Calibri" panose="020F0502020204030204" pitchFamily="34" charset="0"/>
                <a:cs typeface="Calibri" panose="020F0502020204030204" pitchFamily="34" charset="0"/>
              </a:rPr>
              <a:t>Presynaptic motor nerve terminal</a:t>
            </a:r>
          </a:p>
          <a:p>
            <a:pPr marL="396240" marR="5080" indent="-384175">
              <a:lnSpc>
                <a:spcPct val="100000"/>
              </a:lnSpc>
              <a:spcBef>
                <a:spcPts val="100"/>
              </a:spcBef>
              <a:buClr>
                <a:srgbClr val="FF388B"/>
              </a:buClr>
              <a:buSzPct val="79166"/>
              <a:buFont typeface="Wingdings"/>
              <a:buChar char=""/>
              <a:tabLst>
                <a:tab pos="396240" algn="l"/>
              </a:tabLst>
            </a:pPr>
            <a:r>
              <a:rPr lang="en-IN" sz="3600" dirty="0" err="1">
                <a:latin typeface="Calibri" panose="020F0502020204030204" pitchFamily="34" charset="0"/>
                <a:ea typeface="Calibri" panose="020F0502020204030204" pitchFamily="34" charset="0"/>
                <a:cs typeface="Calibri" panose="020F0502020204030204" pitchFamily="34" charset="0"/>
              </a:rPr>
              <a:t>ACh</a:t>
            </a:r>
            <a:r>
              <a:rPr lang="en-IN" sz="3600" dirty="0">
                <a:latin typeface="Calibri" panose="020F0502020204030204" pitchFamily="34" charset="0"/>
                <a:ea typeface="Calibri" panose="020F0502020204030204" pitchFamily="34" charset="0"/>
                <a:cs typeface="Calibri" panose="020F0502020204030204" pitchFamily="34" charset="0"/>
              </a:rPr>
              <a:t> vesicles (quanta)</a:t>
            </a:r>
          </a:p>
          <a:p>
            <a:pPr marL="396240" marR="5080" indent="-384175">
              <a:lnSpc>
                <a:spcPct val="100000"/>
              </a:lnSpc>
              <a:spcBef>
                <a:spcPts val="100"/>
              </a:spcBef>
              <a:buClr>
                <a:srgbClr val="FF388B"/>
              </a:buClr>
              <a:buSzPct val="79166"/>
              <a:buFont typeface="Wingdings"/>
              <a:buChar char=""/>
              <a:tabLst>
                <a:tab pos="396240" algn="l"/>
              </a:tabLst>
            </a:pPr>
            <a:r>
              <a:rPr lang="en-IN" sz="3600" dirty="0">
                <a:latin typeface="Calibri" panose="020F0502020204030204" pitchFamily="34" charset="0"/>
                <a:ea typeface="Calibri" panose="020F0502020204030204" pitchFamily="34" charset="0"/>
                <a:cs typeface="Calibri" panose="020F0502020204030204" pitchFamily="34" charset="0"/>
              </a:rPr>
              <a:t>Synaptic cleft</a:t>
            </a:r>
          </a:p>
          <a:p>
            <a:pPr marL="396240" marR="5080" indent="-384175">
              <a:lnSpc>
                <a:spcPct val="100000"/>
              </a:lnSpc>
              <a:spcBef>
                <a:spcPts val="100"/>
              </a:spcBef>
              <a:buClr>
                <a:srgbClr val="FF388B"/>
              </a:buClr>
              <a:buSzPct val="79166"/>
              <a:buFont typeface="Wingdings"/>
              <a:buChar char=""/>
              <a:tabLst>
                <a:tab pos="396240" algn="l"/>
              </a:tabLst>
            </a:pPr>
            <a:r>
              <a:rPr lang="en-IN" sz="3600" dirty="0">
                <a:latin typeface="Calibri" panose="020F0502020204030204" pitchFamily="34" charset="0"/>
                <a:ea typeface="Calibri" panose="020F0502020204030204" pitchFamily="34" charset="0"/>
                <a:cs typeface="Calibri" panose="020F0502020204030204" pitchFamily="34" charset="0"/>
              </a:rPr>
              <a:t>Postsynaptic folds with dense </a:t>
            </a:r>
            <a:r>
              <a:rPr lang="en-IN" sz="3600" dirty="0" err="1">
                <a:latin typeface="Calibri" panose="020F0502020204030204" pitchFamily="34" charset="0"/>
                <a:ea typeface="Calibri" panose="020F0502020204030204" pitchFamily="34" charset="0"/>
                <a:cs typeface="Calibri" panose="020F0502020204030204" pitchFamily="34" charset="0"/>
              </a:rPr>
              <a:t>AChRs</a:t>
            </a:r>
            <a:endParaRPr sz="3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967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BF1E0D-0DCE-1C56-F205-CEBA94AEB0B5}"/>
              </a:ext>
            </a:extLst>
          </p:cNvPr>
          <p:cNvPicPr>
            <a:picLocks noChangeAspect="1"/>
          </p:cNvPicPr>
          <p:nvPr/>
        </p:nvPicPr>
        <p:blipFill>
          <a:blip r:embed="rId2"/>
          <a:stretch>
            <a:fillRect/>
          </a:stretch>
        </p:blipFill>
        <p:spPr>
          <a:xfrm>
            <a:off x="152401" y="0"/>
            <a:ext cx="11734800" cy="6858000"/>
          </a:xfrm>
          <a:prstGeom prst="rect">
            <a:avLst/>
          </a:prstGeom>
        </p:spPr>
      </p:pic>
    </p:spTree>
    <p:extLst>
      <p:ext uri="{BB962C8B-B14F-4D97-AF65-F5344CB8AC3E}">
        <p14:creationId xmlns:p14="http://schemas.microsoft.com/office/powerpoint/2010/main" val="1834433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20A2E-15E7-B96C-8B97-C56FDA0A8209}"/>
            </a:ext>
          </a:extLst>
        </p:cNvPr>
        <p:cNvGrpSpPr/>
        <p:nvPr/>
      </p:nvGrpSpPr>
      <p:grpSpPr>
        <a:xfrm>
          <a:off x="0" y="0"/>
          <a:ext cx="0" cy="0"/>
          <a:chOff x="0" y="0"/>
          <a:chExt cx="0" cy="0"/>
        </a:xfrm>
      </p:grpSpPr>
      <p:sp>
        <p:nvSpPr>
          <p:cNvPr id="4" name="object 12">
            <a:extLst>
              <a:ext uri="{FF2B5EF4-FFF2-40B4-BE49-F238E27FC236}">
                <a16:creationId xmlns:a16="http://schemas.microsoft.com/office/drawing/2014/main" id="{090B3F77-CD62-72E1-ABE9-2BA1C60C1018}"/>
              </a:ext>
            </a:extLst>
          </p:cNvPr>
          <p:cNvSpPr txBox="1"/>
          <p:nvPr/>
        </p:nvSpPr>
        <p:spPr>
          <a:xfrm>
            <a:off x="457200" y="533400"/>
            <a:ext cx="10820400" cy="1729961"/>
          </a:xfrm>
          <a:prstGeom prst="rect">
            <a:avLst/>
          </a:prstGeom>
        </p:spPr>
        <p:txBody>
          <a:bodyPr vert="horz" wrap="square" lIns="0" tIns="67310" rIns="0" bIns="0" rtlCol="0">
            <a:spAutoFit/>
          </a:bodyPr>
          <a:lstStyle/>
          <a:p>
            <a:endParaRPr lang="en-US" sz="2400" b="1" dirty="0">
              <a:latin typeface="Calibri" panose="020F0502020204030204" pitchFamily="34" charset="0"/>
              <a:ea typeface="Calibri" panose="020F0502020204030204" pitchFamily="34" charset="0"/>
              <a:cs typeface="Calibri" panose="020F0502020204030204" pitchFamily="34" charset="0"/>
            </a:endParaRPr>
          </a:p>
          <a:p>
            <a:endParaRPr lang="en-US" sz="2800" dirty="0">
              <a:latin typeface="Calibri" panose="020F0502020204030204" pitchFamily="34" charset="0"/>
              <a:ea typeface="Calibri" panose="020F0502020204030204" pitchFamily="34" charset="0"/>
              <a:cs typeface="Calibri" panose="020F0502020204030204" pitchFamily="34" charset="0"/>
            </a:endParaRPr>
          </a:p>
          <a:p>
            <a:endParaRPr lang="en-US" sz="2800" dirty="0">
              <a:latin typeface="Calibri" panose="020F0502020204030204" pitchFamily="34" charset="0"/>
              <a:ea typeface="Calibri" panose="020F0502020204030204" pitchFamily="34" charset="0"/>
              <a:cs typeface="Calibri" panose="020F0502020204030204" pitchFamily="34" charset="0"/>
            </a:endParaRPr>
          </a:p>
          <a:p>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2" name="object 12">
            <a:extLst>
              <a:ext uri="{FF2B5EF4-FFF2-40B4-BE49-F238E27FC236}">
                <a16:creationId xmlns:a16="http://schemas.microsoft.com/office/drawing/2014/main" id="{B87DAA19-37A0-EA4B-DC76-A68A575402CB}"/>
              </a:ext>
            </a:extLst>
          </p:cNvPr>
          <p:cNvSpPr txBox="1"/>
          <p:nvPr/>
        </p:nvSpPr>
        <p:spPr>
          <a:xfrm>
            <a:off x="762000" y="304800"/>
            <a:ext cx="8991600" cy="552715"/>
          </a:xfrm>
          <a:prstGeom prst="rect">
            <a:avLst/>
          </a:prstGeom>
        </p:spPr>
        <p:txBody>
          <a:bodyPr vert="horz" wrap="square" lIns="0" tIns="67310" rIns="0" bIns="0" rtlCol="0">
            <a:spAutoFit/>
          </a:bodyPr>
          <a:lstStyle/>
          <a:p>
            <a:pPr marL="12065" marR="5715" algn="just">
              <a:lnSpc>
                <a:spcPct val="90000"/>
              </a:lnSpc>
              <a:spcBef>
                <a:spcPts val="530"/>
              </a:spcBef>
              <a:buClr>
                <a:srgbClr val="FF388B"/>
              </a:buClr>
              <a:buSzPct val="79166"/>
              <a:tabLst>
                <a:tab pos="396240" algn="l"/>
              </a:tabLst>
            </a:pPr>
            <a:r>
              <a:rPr lang="en-US" sz="3500" b="1" dirty="0">
                <a:solidFill>
                  <a:schemeClr val="accent2">
                    <a:lumMod val="20000"/>
                    <a:lumOff val="80000"/>
                  </a:schemeClr>
                </a:solidFill>
                <a:latin typeface="Calibri" panose="020F0502020204030204" pitchFamily="34" charset="0"/>
                <a:ea typeface="Calibri" panose="020F0502020204030204" pitchFamily="34" charset="0"/>
                <a:cs typeface="Calibri" panose="020F0502020204030204" pitchFamily="34" charset="0"/>
              </a:rPr>
              <a:t>LAMBERT EATON SYNDROME</a:t>
            </a:r>
          </a:p>
        </p:txBody>
      </p:sp>
      <p:sp>
        <p:nvSpPr>
          <p:cNvPr id="3" name="object 12">
            <a:extLst>
              <a:ext uri="{FF2B5EF4-FFF2-40B4-BE49-F238E27FC236}">
                <a16:creationId xmlns:a16="http://schemas.microsoft.com/office/drawing/2014/main" id="{500A3629-C2FE-363C-28F7-78D9898CCEF4}"/>
              </a:ext>
            </a:extLst>
          </p:cNvPr>
          <p:cNvSpPr txBox="1"/>
          <p:nvPr/>
        </p:nvSpPr>
        <p:spPr>
          <a:xfrm>
            <a:off x="457200" y="1314586"/>
            <a:ext cx="10820400" cy="5238614"/>
          </a:xfrm>
          <a:prstGeom prst="rect">
            <a:avLst/>
          </a:prstGeom>
        </p:spPr>
        <p:txBody>
          <a:bodyPr vert="horz" wrap="square" lIns="0" tIns="67310" rIns="0" bIns="0" rtlCol="0">
            <a:spAutoFit/>
          </a:bodyPr>
          <a:lstStyle/>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LEMS is caused by autoantibodies directed against P/Q-type calcium channels at the </a:t>
            </a:r>
            <a:r>
              <a:rPr lang="en-US" sz="2400" b="1" i="1" u="sng" dirty="0">
                <a:solidFill>
                  <a:schemeClr val="bg1"/>
                </a:solidFill>
                <a:latin typeface="Calibri" panose="020F0502020204030204" pitchFamily="34" charset="0"/>
                <a:ea typeface="Calibri" panose="020F0502020204030204" pitchFamily="34" charset="0"/>
                <a:cs typeface="Calibri" panose="020F0502020204030204" pitchFamily="34" charset="0"/>
              </a:rPr>
              <a:t>presynaptic motor nerve terminals </a:t>
            </a:r>
            <a:r>
              <a:rPr lang="en-US" sz="2400" dirty="0">
                <a:latin typeface="Calibri" panose="020F0502020204030204" pitchFamily="34" charset="0"/>
                <a:ea typeface="Calibri" panose="020F0502020204030204" pitchFamily="34" charset="0"/>
                <a:cs typeface="Calibri" panose="020F0502020204030204" pitchFamily="34" charset="0"/>
              </a:rPr>
              <a:t>detected in ~85% of LEMS patients </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The proximal muscles of the lower limbs are most commonly affected, although other muscles may be involved as well.</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 Cranial and bulbar weakness, including ptosis of the eyelids, diplopia, dysarthria, and dysphagia may occur but are not typically the presenting or prominent symptoms. </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Depressed or absent reflexes and experience autonomic symptoms such as dry mouth, orthostasis, and impotence </a:t>
            </a: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Nerve stimulation produces an initial low-amplitude compound muscle action potential and, at low rates of repetitive stimulation (2–3 Hz), a decremental response as seen in MG; however, at high rates (20–50 Hz) or following brief exercise, incremental responses occur.</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591677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D9D7F-FAD4-67D8-06FD-4CDFB54C49B0}"/>
            </a:ext>
          </a:extLst>
        </p:cNvPr>
        <p:cNvGrpSpPr/>
        <p:nvPr/>
      </p:nvGrpSpPr>
      <p:grpSpPr>
        <a:xfrm>
          <a:off x="0" y="0"/>
          <a:ext cx="0" cy="0"/>
          <a:chOff x="0" y="0"/>
          <a:chExt cx="0" cy="0"/>
        </a:xfrm>
      </p:grpSpPr>
      <p:sp>
        <p:nvSpPr>
          <p:cNvPr id="4" name="object 12">
            <a:extLst>
              <a:ext uri="{FF2B5EF4-FFF2-40B4-BE49-F238E27FC236}">
                <a16:creationId xmlns:a16="http://schemas.microsoft.com/office/drawing/2014/main" id="{AE8C7A96-E25D-9AB8-8EAC-13846B39351E}"/>
              </a:ext>
            </a:extLst>
          </p:cNvPr>
          <p:cNvSpPr txBox="1"/>
          <p:nvPr/>
        </p:nvSpPr>
        <p:spPr>
          <a:xfrm>
            <a:off x="457200" y="533400"/>
            <a:ext cx="10820400" cy="1729961"/>
          </a:xfrm>
          <a:prstGeom prst="rect">
            <a:avLst/>
          </a:prstGeom>
        </p:spPr>
        <p:txBody>
          <a:bodyPr vert="horz" wrap="square" lIns="0" tIns="67310" rIns="0" bIns="0" rtlCol="0">
            <a:spAutoFit/>
          </a:bodyPr>
          <a:lstStyle/>
          <a:p>
            <a:endParaRPr lang="en-US" sz="2400" b="1" dirty="0">
              <a:latin typeface="Calibri" panose="020F0502020204030204" pitchFamily="34" charset="0"/>
              <a:ea typeface="Calibri" panose="020F0502020204030204" pitchFamily="34" charset="0"/>
              <a:cs typeface="Calibri" panose="020F0502020204030204" pitchFamily="34" charset="0"/>
            </a:endParaRPr>
          </a:p>
          <a:p>
            <a:endParaRPr lang="en-US" sz="2800" dirty="0">
              <a:latin typeface="Calibri" panose="020F0502020204030204" pitchFamily="34" charset="0"/>
              <a:ea typeface="Calibri" panose="020F0502020204030204" pitchFamily="34" charset="0"/>
              <a:cs typeface="Calibri" panose="020F0502020204030204" pitchFamily="34" charset="0"/>
            </a:endParaRPr>
          </a:p>
          <a:p>
            <a:endParaRPr lang="en-US" sz="2800" dirty="0">
              <a:latin typeface="Calibri" panose="020F0502020204030204" pitchFamily="34" charset="0"/>
              <a:ea typeface="Calibri" panose="020F0502020204030204" pitchFamily="34" charset="0"/>
              <a:cs typeface="Calibri" panose="020F0502020204030204" pitchFamily="34" charset="0"/>
            </a:endParaRPr>
          </a:p>
          <a:p>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2" name="object 12">
            <a:extLst>
              <a:ext uri="{FF2B5EF4-FFF2-40B4-BE49-F238E27FC236}">
                <a16:creationId xmlns:a16="http://schemas.microsoft.com/office/drawing/2014/main" id="{5798E64F-5237-CBE4-6E0E-5DC439929839}"/>
              </a:ext>
            </a:extLst>
          </p:cNvPr>
          <p:cNvSpPr txBox="1"/>
          <p:nvPr/>
        </p:nvSpPr>
        <p:spPr>
          <a:xfrm>
            <a:off x="762000" y="304800"/>
            <a:ext cx="8991600" cy="552715"/>
          </a:xfrm>
          <a:prstGeom prst="rect">
            <a:avLst/>
          </a:prstGeom>
        </p:spPr>
        <p:txBody>
          <a:bodyPr vert="horz" wrap="square" lIns="0" tIns="67310" rIns="0" bIns="0" rtlCol="0">
            <a:spAutoFit/>
          </a:bodyPr>
          <a:lstStyle/>
          <a:p>
            <a:pPr marL="12065" marR="5715" algn="just">
              <a:lnSpc>
                <a:spcPct val="90000"/>
              </a:lnSpc>
              <a:spcBef>
                <a:spcPts val="530"/>
              </a:spcBef>
              <a:buClr>
                <a:srgbClr val="FF388B"/>
              </a:buClr>
              <a:buSzPct val="79166"/>
              <a:tabLst>
                <a:tab pos="396240" algn="l"/>
              </a:tabLst>
            </a:pPr>
            <a:r>
              <a:rPr lang="en-US" sz="3500" b="1" dirty="0">
                <a:solidFill>
                  <a:schemeClr val="accent2">
                    <a:lumMod val="20000"/>
                    <a:lumOff val="80000"/>
                  </a:schemeClr>
                </a:solidFill>
                <a:latin typeface="Calibri" panose="020F0502020204030204" pitchFamily="34" charset="0"/>
                <a:ea typeface="Calibri" panose="020F0502020204030204" pitchFamily="34" charset="0"/>
                <a:cs typeface="Calibri" panose="020F0502020204030204" pitchFamily="34" charset="0"/>
              </a:rPr>
              <a:t>LAMBERT EATON SYNDROME</a:t>
            </a:r>
          </a:p>
        </p:txBody>
      </p:sp>
      <p:sp>
        <p:nvSpPr>
          <p:cNvPr id="3" name="object 12">
            <a:extLst>
              <a:ext uri="{FF2B5EF4-FFF2-40B4-BE49-F238E27FC236}">
                <a16:creationId xmlns:a16="http://schemas.microsoft.com/office/drawing/2014/main" id="{E040FD8E-1AD7-3511-612F-AE4973CD41B3}"/>
              </a:ext>
            </a:extLst>
          </p:cNvPr>
          <p:cNvSpPr txBox="1"/>
          <p:nvPr/>
        </p:nvSpPr>
        <p:spPr>
          <a:xfrm>
            <a:off x="463485" y="866618"/>
            <a:ext cx="10820400" cy="5731056"/>
          </a:xfrm>
          <a:prstGeom prst="rect">
            <a:avLst/>
          </a:prstGeom>
        </p:spPr>
        <p:txBody>
          <a:bodyPr vert="horz" wrap="square" lIns="0" tIns="67310" rIns="0" bIns="0" rtlCol="0">
            <a:sp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In older adults, LEMS is associated with malignancy, most commonly small-cell lung cancer (SCLC), and virtually all of these patients have P/Q-type calcium channel autoantibodies.</a:t>
            </a:r>
          </a:p>
          <a:p>
            <a:r>
              <a:rPr lang="en-US" sz="2400" dirty="0">
                <a:latin typeface="Calibri" panose="020F0502020204030204" pitchFamily="34" charset="0"/>
                <a:ea typeface="Calibri" panose="020F0502020204030204" pitchFamily="34" charset="0"/>
                <a:cs typeface="Calibri" panose="020F0502020204030204" pitchFamily="34" charset="0"/>
              </a:rPr>
              <a:t> The tumor cells may express calcium channels that stimulate the autoimmune response. </a:t>
            </a:r>
          </a:p>
          <a:p>
            <a:r>
              <a:rPr lang="en-US" sz="2400" dirty="0">
                <a:latin typeface="Calibri" panose="020F0502020204030204" pitchFamily="34" charset="0"/>
                <a:ea typeface="Calibri" panose="020F0502020204030204" pitchFamily="34" charset="0"/>
                <a:cs typeface="Calibri" panose="020F0502020204030204" pitchFamily="34" charset="0"/>
              </a:rPr>
              <a:t>Initial management requires comprehensive evaluation for malignancy and reassessment if the initial malignancy evaluation is negative. </a:t>
            </a:r>
          </a:p>
          <a:p>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3200" b="1" dirty="0">
                <a:solidFill>
                  <a:schemeClr val="accent2">
                    <a:lumMod val="20000"/>
                    <a:lumOff val="80000"/>
                  </a:schemeClr>
                </a:solidFill>
                <a:latin typeface="Calibri" panose="020F0502020204030204" pitchFamily="34" charset="0"/>
                <a:ea typeface="Calibri" panose="020F0502020204030204" pitchFamily="34" charset="0"/>
                <a:cs typeface="Calibri" panose="020F0502020204030204" pitchFamily="34" charset="0"/>
              </a:rPr>
              <a:t>Treatment </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3,4-DAP acts by blocking potassium channels, which results in prolonged depolarization of the motor nerve terminals, thus enhancing </a:t>
            </a:r>
            <a:r>
              <a:rPr lang="en-US" sz="2400" dirty="0" err="1">
                <a:latin typeface="Calibri" panose="020F0502020204030204" pitchFamily="34" charset="0"/>
                <a:ea typeface="Calibri" panose="020F0502020204030204" pitchFamily="34" charset="0"/>
                <a:cs typeface="Calibri" panose="020F0502020204030204" pitchFamily="34" charset="0"/>
              </a:rPr>
              <a:t>ACh</a:t>
            </a:r>
            <a:r>
              <a:rPr lang="en-US" sz="2400" dirty="0">
                <a:latin typeface="Calibri" panose="020F0502020204030204" pitchFamily="34" charset="0"/>
                <a:ea typeface="Calibri" panose="020F0502020204030204" pitchFamily="34" charset="0"/>
                <a:cs typeface="Calibri" panose="020F0502020204030204" pitchFamily="34" charset="0"/>
              </a:rPr>
              <a:t> release. </a:t>
            </a:r>
          </a:p>
          <a:p>
            <a:pPr marL="457200" indent="-457200">
              <a:buFont typeface="+mj-lt"/>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Pyridostigmine prolongs the action of </a:t>
            </a:r>
            <a:r>
              <a:rPr lang="en-US" sz="2400" dirty="0" err="1">
                <a:latin typeface="Calibri" panose="020F0502020204030204" pitchFamily="34" charset="0"/>
                <a:ea typeface="Calibri" panose="020F0502020204030204" pitchFamily="34" charset="0"/>
                <a:cs typeface="Calibri" panose="020F0502020204030204" pitchFamily="34" charset="0"/>
              </a:rPr>
              <a:t>ACh</a:t>
            </a:r>
            <a:r>
              <a:rPr lang="en-US" sz="2400" dirty="0">
                <a:latin typeface="Calibri" panose="020F0502020204030204" pitchFamily="34" charset="0"/>
                <a:ea typeface="Calibri" panose="020F0502020204030204" pitchFamily="34" charset="0"/>
                <a:cs typeface="Calibri" panose="020F0502020204030204" pitchFamily="34" charset="0"/>
              </a:rPr>
              <a:t>, allowing repeated interactions with </a:t>
            </a:r>
            <a:r>
              <a:rPr lang="en-US" sz="2400" dirty="0" err="1">
                <a:latin typeface="Calibri" panose="020F0502020204030204" pitchFamily="34" charset="0"/>
                <a:ea typeface="Calibri" panose="020F0502020204030204" pitchFamily="34" charset="0"/>
                <a:cs typeface="Calibri" panose="020F0502020204030204" pitchFamily="34" charset="0"/>
              </a:rPr>
              <a:t>AChRs</a:t>
            </a:r>
            <a:r>
              <a:rPr lang="en-US" sz="2400" dirty="0">
                <a:latin typeface="Calibri" panose="020F0502020204030204" pitchFamily="34" charset="0"/>
                <a:ea typeface="Calibri" panose="020F0502020204030204" pitchFamily="34" charset="0"/>
                <a:cs typeface="Calibri" panose="020F0502020204030204" pitchFamily="34" charset="0"/>
              </a:rPr>
              <a:t>. </a:t>
            </a:r>
          </a:p>
          <a:p>
            <a:r>
              <a:rPr lang="en-US" sz="2400" dirty="0">
                <a:latin typeface="Calibri" panose="020F0502020204030204" pitchFamily="34" charset="0"/>
                <a:ea typeface="Calibri" panose="020F0502020204030204" pitchFamily="34" charset="0"/>
                <a:cs typeface="Calibri" panose="020F0502020204030204" pitchFamily="34" charset="0"/>
              </a:rPr>
              <a:t>If symptoms are severe or life-threatening or if symptomatic therapy is insufficient, immunomodulatory therapy including IVIg or plasma exchange can be used. </a:t>
            </a:r>
          </a:p>
        </p:txBody>
      </p:sp>
    </p:spTree>
    <p:extLst>
      <p:ext uri="{BB962C8B-B14F-4D97-AF65-F5344CB8AC3E}">
        <p14:creationId xmlns:p14="http://schemas.microsoft.com/office/powerpoint/2010/main" val="1770670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4916B-1362-B047-2122-59F51606C841}"/>
            </a:ext>
          </a:extLst>
        </p:cNvPr>
        <p:cNvGrpSpPr/>
        <p:nvPr/>
      </p:nvGrpSpPr>
      <p:grpSpPr>
        <a:xfrm>
          <a:off x="0" y="0"/>
          <a:ext cx="0" cy="0"/>
          <a:chOff x="0" y="0"/>
          <a:chExt cx="0" cy="0"/>
        </a:xfrm>
      </p:grpSpPr>
      <p:sp>
        <p:nvSpPr>
          <p:cNvPr id="4" name="object 12">
            <a:extLst>
              <a:ext uri="{FF2B5EF4-FFF2-40B4-BE49-F238E27FC236}">
                <a16:creationId xmlns:a16="http://schemas.microsoft.com/office/drawing/2014/main" id="{52879A4E-D028-478F-A18F-0A5985D3EBFC}"/>
              </a:ext>
            </a:extLst>
          </p:cNvPr>
          <p:cNvSpPr txBox="1"/>
          <p:nvPr/>
        </p:nvSpPr>
        <p:spPr>
          <a:xfrm>
            <a:off x="457200" y="533400"/>
            <a:ext cx="10820400" cy="1729961"/>
          </a:xfrm>
          <a:prstGeom prst="rect">
            <a:avLst/>
          </a:prstGeom>
        </p:spPr>
        <p:txBody>
          <a:bodyPr vert="horz" wrap="square" lIns="0" tIns="67310" rIns="0" bIns="0" rtlCol="0">
            <a:spAutoFit/>
          </a:bodyPr>
          <a:lstStyle/>
          <a:p>
            <a:endParaRPr lang="en-US" sz="2400" b="1" dirty="0">
              <a:latin typeface="Calibri" panose="020F0502020204030204" pitchFamily="34" charset="0"/>
              <a:ea typeface="Calibri" panose="020F0502020204030204" pitchFamily="34" charset="0"/>
              <a:cs typeface="Calibri" panose="020F0502020204030204" pitchFamily="34" charset="0"/>
            </a:endParaRPr>
          </a:p>
          <a:p>
            <a:endParaRPr lang="en-US" sz="2800" dirty="0">
              <a:latin typeface="Calibri" panose="020F0502020204030204" pitchFamily="34" charset="0"/>
              <a:ea typeface="Calibri" panose="020F0502020204030204" pitchFamily="34" charset="0"/>
              <a:cs typeface="Calibri" panose="020F0502020204030204" pitchFamily="34" charset="0"/>
            </a:endParaRPr>
          </a:p>
          <a:p>
            <a:endParaRPr lang="en-US" sz="2800" dirty="0">
              <a:latin typeface="Calibri" panose="020F0502020204030204" pitchFamily="34" charset="0"/>
              <a:ea typeface="Calibri" panose="020F0502020204030204" pitchFamily="34" charset="0"/>
              <a:cs typeface="Calibri" panose="020F0502020204030204" pitchFamily="34" charset="0"/>
            </a:endParaRPr>
          </a:p>
          <a:p>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2" name="object 12">
            <a:extLst>
              <a:ext uri="{FF2B5EF4-FFF2-40B4-BE49-F238E27FC236}">
                <a16:creationId xmlns:a16="http://schemas.microsoft.com/office/drawing/2014/main" id="{CE6AD5B5-4E82-A3F8-09DD-9D6BB11542DF}"/>
              </a:ext>
            </a:extLst>
          </p:cNvPr>
          <p:cNvSpPr txBox="1"/>
          <p:nvPr/>
        </p:nvSpPr>
        <p:spPr>
          <a:xfrm>
            <a:off x="762000" y="304800"/>
            <a:ext cx="8991600" cy="552715"/>
          </a:xfrm>
          <a:prstGeom prst="rect">
            <a:avLst/>
          </a:prstGeom>
        </p:spPr>
        <p:txBody>
          <a:bodyPr vert="horz" wrap="square" lIns="0" tIns="67310" rIns="0" bIns="0" rtlCol="0">
            <a:spAutoFit/>
          </a:bodyPr>
          <a:lstStyle/>
          <a:p>
            <a:pPr marL="12065" marR="5715" algn="just">
              <a:lnSpc>
                <a:spcPct val="90000"/>
              </a:lnSpc>
              <a:spcBef>
                <a:spcPts val="530"/>
              </a:spcBef>
              <a:buClr>
                <a:srgbClr val="FF388B"/>
              </a:buClr>
              <a:buSzPct val="79166"/>
              <a:tabLst>
                <a:tab pos="396240" algn="l"/>
              </a:tabLst>
            </a:pPr>
            <a:r>
              <a:rPr lang="en-US" sz="3500" b="1" dirty="0">
                <a:solidFill>
                  <a:schemeClr val="accent2">
                    <a:lumMod val="20000"/>
                    <a:lumOff val="80000"/>
                  </a:schemeClr>
                </a:solidFill>
                <a:latin typeface="Calibri" panose="020F0502020204030204" pitchFamily="34" charset="0"/>
                <a:ea typeface="Calibri" panose="020F0502020204030204" pitchFamily="34" charset="0"/>
                <a:cs typeface="Calibri" panose="020F0502020204030204" pitchFamily="34" charset="0"/>
              </a:rPr>
              <a:t>BOTULISM</a:t>
            </a:r>
          </a:p>
        </p:txBody>
      </p:sp>
      <p:sp>
        <p:nvSpPr>
          <p:cNvPr id="3" name="object 12">
            <a:extLst>
              <a:ext uri="{FF2B5EF4-FFF2-40B4-BE49-F238E27FC236}">
                <a16:creationId xmlns:a16="http://schemas.microsoft.com/office/drawing/2014/main" id="{C609EA2D-865D-1F48-35C7-034CF25888AC}"/>
              </a:ext>
            </a:extLst>
          </p:cNvPr>
          <p:cNvSpPr txBox="1"/>
          <p:nvPr/>
        </p:nvSpPr>
        <p:spPr>
          <a:xfrm>
            <a:off x="457200" y="1095218"/>
            <a:ext cx="10820400" cy="4130618"/>
          </a:xfrm>
          <a:prstGeom prst="rect">
            <a:avLst/>
          </a:prstGeom>
        </p:spPr>
        <p:txBody>
          <a:bodyPr vert="horz" wrap="square" lIns="0" tIns="67310" rIns="0" bIns="0" rtlCol="0">
            <a:spAutoFit/>
          </a:bodyPr>
          <a:lstStyle/>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 Caused by ingestion of improperly prepared food containing toxin. </a:t>
            </a:r>
          </a:p>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Due to potent bacterial toxins produced by any of eight different strains of </a:t>
            </a:r>
            <a:r>
              <a:rPr lang="en-US" sz="2400" i="1" dirty="0">
                <a:latin typeface="Calibri" panose="020F0502020204030204" pitchFamily="34" charset="0"/>
                <a:ea typeface="Calibri" panose="020F0502020204030204" pitchFamily="34" charset="0"/>
                <a:cs typeface="Calibri" panose="020F0502020204030204" pitchFamily="34" charset="0"/>
              </a:rPr>
              <a:t>Clostridium botulinum</a:t>
            </a:r>
            <a:r>
              <a:rPr lang="en-US" sz="2400" dirty="0">
                <a:latin typeface="Calibri" panose="020F0502020204030204" pitchFamily="34" charset="0"/>
                <a:ea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 The toxins enzymatically cleave specific proteins essential for the release of </a:t>
            </a:r>
            <a:r>
              <a:rPr lang="en-US" sz="2400" dirty="0" err="1">
                <a:latin typeface="Calibri" panose="020F0502020204030204" pitchFamily="34" charset="0"/>
                <a:ea typeface="Calibri" panose="020F0502020204030204" pitchFamily="34" charset="0"/>
                <a:cs typeface="Calibri" panose="020F0502020204030204" pitchFamily="34" charset="0"/>
              </a:rPr>
              <a:t>ACh</a:t>
            </a:r>
            <a:r>
              <a:rPr lang="en-US" sz="2400" dirty="0">
                <a:latin typeface="Calibri" panose="020F0502020204030204" pitchFamily="34" charset="0"/>
                <a:ea typeface="Calibri" panose="020F0502020204030204" pitchFamily="34" charset="0"/>
                <a:cs typeface="Calibri" panose="020F0502020204030204" pitchFamily="34" charset="0"/>
              </a:rPr>
              <a:t> from the motor nerve terminal, thereby interfering with neuromuscular transmission</a:t>
            </a:r>
          </a:p>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Autonomic findings include paralytic ileus, constipation, urinary retention, dilated or poorly reactive pupils, and dry mouth.</a:t>
            </a:r>
          </a:p>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Nerve stimulation studies reveal reduced compound muscle action potential (CMAP) amplitudes that increase following high-frequency repetitive stimulation. </a:t>
            </a:r>
          </a:p>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Treatment includes ventilatory support and aggressive inpatient supportive care (e.g., nutrition, deep-vein thrombosis prophylaxis) as needed. </a:t>
            </a:r>
          </a:p>
        </p:txBody>
      </p:sp>
    </p:spTree>
    <p:extLst>
      <p:ext uri="{BB962C8B-B14F-4D97-AF65-F5344CB8AC3E}">
        <p14:creationId xmlns:p14="http://schemas.microsoft.com/office/powerpoint/2010/main" val="307924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04972-075B-E3F7-68FD-9D8AAAFA4E8B}"/>
            </a:ext>
          </a:extLst>
        </p:cNvPr>
        <p:cNvGrpSpPr/>
        <p:nvPr/>
      </p:nvGrpSpPr>
      <p:grpSpPr>
        <a:xfrm>
          <a:off x="0" y="0"/>
          <a:ext cx="0" cy="0"/>
          <a:chOff x="0" y="0"/>
          <a:chExt cx="0" cy="0"/>
        </a:xfrm>
      </p:grpSpPr>
      <p:sp>
        <p:nvSpPr>
          <p:cNvPr id="4" name="object 12">
            <a:extLst>
              <a:ext uri="{FF2B5EF4-FFF2-40B4-BE49-F238E27FC236}">
                <a16:creationId xmlns:a16="http://schemas.microsoft.com/office/drawing/2014/main" id="{F422BEBF-6884-A5D9-62AE-7BBD64EC6756}"/>
              </a:ext>
            </a:extLst>
          </p:cNvPr>
          <p:cNvSpPr txBox="1"/>
          <p:nvPr/>
        </p:nvSpPr>
        <p:spPr>
          <a:xfrm>
            <a:off x="457200" y="533400"/>
            <a:ext cx="10820400" cy="1729961"/>
          </a:xfrm>
          <a:prstGeom prst="rect">
            <a:avLst/>
          </a:prstGeom>
        </p:spPr>
        <p:txBody>
          <a:bodyPr vert="horz" wrap="square" lIns="0" tIns="67310" rIns="0" bIns="0" rtlCol="0">
            <a:spAutoFit/>
          </a:bodyPr>
          <a:lstStyle/>
          <a:p>
            <a:endParaRPr lang="en-US" sz="2400" b="1" dirty="0">
              <a:latin typeface="Calibri" panose="020F0502020204030204" pitchFamily="34" charset="0"/>
              <a:ea typeface="Calibri" panose="020F0502020204030204" pitchFamily="34" charset="0"/>
              <a:cs typeface="Calibri" panose="020F0502020204030204" pitchFamily="34" charset="0"/>
            </a:endParaRPr>
          </a:p>
          <a:p>
            <a:endParaRPr lang="en-US" sz="2800" dirty="0">
              <a:latin typeface="Calibri" panose="020F0502020204030204" pitchFamily="34" charset="0"/>
              <a:ea typeface="Calibri" panose="020F0502020204030204" pitchFamily="34" charset="0"/>
              <a:cs typeface="Calibri" panose="020F0502020204030204" pitchFamily="34" charset="0"/>
            </a:endParaRPr>
          </a:p>
          <a:p>
            <a:endParaRPr lang="en-US" sz="2800" dirty="0">
              <a:latin typeface="Calibri" panose="020F0502020204030204" pitchFamily="34" charset="0"/>
              <a:ea typeface="Calibri" panose="020F0502020204030204" pitchFamily="34" charset="0"/>
              <a:cs typeface="Calibri" panose="020F0502020204030204" pitchFamily="34" charset="0"/>
            </a:endParaRPr>
          </a:p>
          <a:p>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3" name="object 12">
            <a:extLst>
              <a:ext uri="{FF2B5EF4-FFF2-40B4-BE49-F238E27FC236}">
                <a16:creationId xmlns:a16="http://schemas.microsoft.com/office/drawing/2014/main" id="{3EE022C7-40A4-9A7C-9A42-58521C756D18}"/>
              </a:ext>
            </a:extLst>
          </p:cNvPr>
          <p:cNvSpPr txBox="1"/>
          <p:nvPr/>
        </p:nvSpPr>
        <p:spPr>
          <a:xfrm>
            <a:off x="533400" y="994359"/>
            <a:ext cx="10820400" cy="4869282"/>
          </a:xfrm>
          <a:prstGeom prst="rect">
            <a:avLst/>
          </a:prstGeom>
        </p:spPr>
        <p:txBody>
          <a:bodyPr vert="horz" wrap="square" lIns="0" tIns="67310" rIns="0" bIns="0" rtlCol="0">
            <a:spAutoFit/>
          </a:bodyPr>
          <a:lstStyle/>
          <a:p>
            <a:r>
              <a:rPr lang="en-US" sz="2600" b="1" i="1" dirty="0">
                <a:solidFill>
                  <a:schemeClr val="accent2">
                    <a:lumMod val="20000"/>
                    <a:lumOff val="80000"/>
                  </a:schemeClr>
                </a:solidFill>
                <a:latin typeface="Calibri" panose="020F0502020204030204" pitchFamily="34" charset="0"/>
                <a:ea typeface="Calibri" panose="020F0502020204030204" pitchFamily="34" charset="0"/>
                <a:cs typeface="Calibri" panose="020F0502020204030204" pitchFamily="34" charset="0"/>
              </a:rPr>
              <a:t>Hyperthyroidism</a:t>
            </a:r>
            <a:r>
              <a:rPr lang="en-US" sz="2600" i="1" dirty="0">
                <a:latin typeface="Calibri" panose="020F0502020204030204" pitchFamily="34" charset="0"/>
                <a:ea typeface="Calibri" panose="020F0502020204030204" pitchFamily="34" charset="0"/>
                <a:cs typeface="Calibri" panose="020F0502020204030204" pitchFamily="34" charset="0"/>
              </a:rPr>
              <a:t> </a:t>
            </a:r>
            <a:r>
              <a:rPr lang="en-US" sz="2600" dirty="0">
                <a:latin typeface="Calibri" panose="020F0502020204030204" pitchFamily="34" charset="0"/>
                <a:ea typeface="Calibri" panose="020F0502020204030204" pitchFamily="34" charset="0"/>
                <a:cs typeface="Calibri" panose="020F0502020204030204" pitchFamily="34" charset="0"/>
              </a:rPr>
              <a:t>Abnormalities of thyroid function (hyper- or hypothyroidism) may increase myasthenic weakness. Diplopia resembling that in MG may occasionally be due to an intracranial mass lesion that compresses nerves to the extraocular muscles (e.g., sphenoid ridge meningioma), but magnetic resonance imaging (MRI) of the head and orbits usually reveals the lesion. </a:t>
            </a:r>
          </a:p>
          <a:p>
            <a:endParaRPr lang="en-US" sz="2600" dirty="0">
              <a:latin typeface="Calibri" panose="020F0502020204030204" pitchFamily="34" charset="0"/>
              <a:ea typeface="Calibri" panose="020F0502020204030204" pitchFamily="34" charset="0"/>
              <a:cs typeface="Calibri" panose="020F0502020204030204" pitchFamily="34" charset="0"/>
            </a:endParaRPr>
          </a:p>
          <a:p>
            <a:r>
              <a:rPr lang="en-US" sz="2600" b="1" i="1" dirty="0">
                <a:solidFill>
                  <a:schemeClr val="accent2">
                    <a:lumMod val="20000"/>
                    <a:lumOff val="80000"/>
                  </a:schemeClr>
                </a:solidFill>
                <a:latin typeface="Calibri" panose="020F0502020204030204" pitchFamily="34" charset="0"/>
                <a:ea typeface="Calibri" panose="020F0502020204030204" pitchFamily="34" charset="0"/>
                <a:cs typeface="Calibri" panose="020F0502020204030204" pitchFamily="34" charset="0"/>
              </a:rPr>
              <a:t>Progressive external ophthalmoplegia </a:t>
            </a:r>
            <a:r>
              <a:rPr lang="en-US" sz="2600" dirty="0">
                <a:latin typeface="Calibri" panose="020F0502020204030204" pitchFamily="34" charset="0"/>
                <a:ea typeface="Calibri" panose="020F0502020204030204" pitchFamily="34" charset="0"/>
                <a:cs typeface="Calibri" panose="020F0502020204030204" pitchFamily="34" charset="0"/>
              </a:rPr>
              <a:t>is a rare condition resulting in weakness of the extraocular muscles and often symmetric ptosis, which may be accompanied by weakness of the proximal muscles of the limbs and other systemic features. </a:t>
            </a:r>
          </a:p>
          <a:p>
            <a:r>
              <a:rPr lang="en-US" sz="2600" dirty="0">
                <a:latin typeface="Calibri" panose="020F0502020204030204" pitchFamily="34" charset="0"/>
                <a:ea typeface="Calibri" panose="020F0502020204030204" pitchFamily="34" charset="0"/>
                <a:cs typeface="Calibri" panose="020F0502020204030204" pitchFamily="34" charset="0"/>
              </a:rPr>
              <a:t>Most patients with this condition have mitochondrial disorders that can be detected by genetic testing or with muscle biopsy</a:t>
            </a:r>
          </a:p>
        </p:txBody>
      </p:sp>
    </p:spTree>
    <p:extLst>
      <p:ext uri="{BB962C8B-B14F-4D97-AF65-F5344CB8AC3E}">
        <p14:creationId xmlns:p14="http://schemas.microsoft.com/office/powerpoint/2010/main" val="3355227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3B5EC-CE99-9476-C399-D5D7C13447D5}"/>
            </a:ext>
          </a:extLst>
        </p:cNvPr>
        <p:cNvGrpSpPr/>
        <p:nvPr/>
      </p:nvGrpSpPr>
      <p:grpSpPr>
        <a:xfrm>
          <a:off x="0" y="0"/>
          <a:ext cx="0" cy="0"/>
          <a:chOff x="0" y="0"/>
          <a:chExt cx="0" cy="0"/>
        </a:xfrm>
      </p:grpSpPr>
      <p:sp>
        <p:nvSpPr>
          <p:cNvPr id="4" name="object 12">
            <a:extLst>
              <a:ext uri="{FF2B5EF4-FFF2-40B4-BE49-F238E27FC236}">
                <a16:creationId xmlns:a16="http://schemas.microsoft.com/office/drawing/2014/main" id="{2C4B922D-77C5-CE39-6265-AE3780A7A740}"/>
              </a:ext>
            </a:extLst>
          </p:cNvPr>
          <p:cNvSpPr txBox="1"/>
          <p:nvPr/>
        </p:nvSpPr>
        <p:spPr>
          <a:xfrm>
            <a:off x="457200" y="533400"/>
            <a:ext cx="10820400" cy="1729961"/>
          </a:xfrm>
          <a:prstGeom prst="rect">
            <a:avLst/>
          </a:prstGeom>
        </p:spPr>
        <p:txBody>
          <a:bodyPr vert="horz" wrap="square" lIns="0" tIns="67310" rIns="0" bIns="0" rtlCol="0">
            <a:spAutoFit/>
          </a:bodyPr>
          <a:lstStyle/>
          <a:p>
            <a:endParaRPr lang="en-US" sz="2400" b="1" dirty="0">
              <a:latin typeface="Calibri" panose="020F0502020204030204" pitchFamily="34" charset="0"/>
              <a:ea typeface="Calibri" panose="020F0502020204030204" pitchFamily="34" charset="0"/>
              <a:cs typeface="Calibri" panose="020F0502020204030204" pitchFamily="34" charset="0"/>
            </a:endParaRPr>
          </a:p>
          <a:p>
            <a:endParaRPr lang="en-US" sz="2800" dirty="0">
              <a:latin typeface="Calibri" panose="020F0502020204030204" pitchFamily="34" charset="0"/>
              <a:ea typeface="Calibri" panose="020F0502020204030204" pitchFamily="34" charset="0"/>
              <a:cs typeface="Calibri" panose="020F0502020204030204" pitchFamily="34" charset="0"/>
            </a:endParaRPr>
          </a:p>
          <a:p>
            <a:endParaRPr lang="en-US" sz="2800" dirty="0">
              <a:latin typeface="Calibri" panose="020F0502020204030204" pitchFamily="34" charset="0"/>
              <a:ea typeface="Calibri" panose="020F0502020204030204" pitchFamily="34" charset="0"/>
              <a:cs typeface="Calibri" panose="020F0502020204030204" pitchFamily="34" charset="0"/>
            </a:endParaRPr>
          </a:p>
          <a:p>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3" name="object 12">
            <a:extLst>
              <a:ext uri="{FF2B5EF4-FFF2-40B4-BE49-F238E27FC236}">
                <a16:creationId xmlns:a16="http://schemas.microsoft.com/office/drawing/2014/main" id="{ACF75C56-71E7-154C-D708-444CE5F419FF}"/>
              </a:ext>
            </a:extLst>
          </p:cNvPr>
          <p:cNvSpPr txBox="1"/>
          <p:nvPr/>
        </p:nvSpPr>
        <p:spPr>
          <a:xfrm>
            <a:off x="419100" y="1398380"/>
            <a:ext cx="10896600" cy="4499950"/>
          </a:xfrm>
          <a:prstGeom prst="rect">
            <a:avLst/>
          </a:prstGeom>
        </p:spPr>
        <p:txBody>
          <a:bodyPr vert="horz" wrap="square" lIns="0" tIns="67310" rIns="0" bIns="0" rtlCol="0">
            <a:spAutoFit/>
          </a:bodyPr>
          <a:lstStyle/>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Treatment with immune checkpoint inhibitors (ICIs) for cancer may also result in autoimmune </a:t>
            </a:r>
            <a:r>
              <a:rPr lang="en-US" sz="2400" dirty="0" err="1">
                <a:latin typeface="Calibri" panose="020F0502020204030204" pitchFamily="34" charset="0"/>
                <a:ea typeface="Calibri" panose="020F0502020204030204" pitchFamily="34" charset="0"/>
                <a:cs typeface="Calibri" panose="020F0502020204030204" pitchFamily="34" charset="0"/>
              </a:rPr>
              <a:t>MG.Most</a:t>
            </a:r>
            <a:r>
              <a:rPr lang="en-US" sz="2400" dirty="0">
                <a:latin typeface="Calibri" panose="020F0502020204030204" pitchFamily="34" charset="0"/>
                <a:ea typeface="Calibri" panose="020F0502020204030204" pitchFamily="34" charset="0"/>
                <a:cs typeface="Calibri" panose="020F0502020204030204" pitchFamily="34" charset="0"/>
              </a:rPr>
              <a:t> common with (</a:t>
            </a:r>
            <a:r>
              <a:rPr lang="en-US" sz="2400" dirty="0" err="1">
                <a:latin typeface="Calibri" panose="020F0502020204030204" pitchFamily="34" charset="0"/>
                <a:ea typeface="Calibri" panose="020F0502020204030204" pitchFamily="34" charset="0"/>
                <a:cs typeface="Calibri" panose="020F0502020204030204" pitchFamily="34" charset="0"/>
              </a:rPr>
              <a:t>Nivolumab,pembrolizumab,iplimumab</a:t>
            </a:r>
            <a:r>
              <a:rPr lang="en-US" sz="2400" dirty="0">
                <a:latin typeface="Calibri" panose="020F0502020204030204" pitchFamily="34" charset="0"/>
                <a:ea typeface="Calibri" panose="020F0502020204030204" pitchFamily="34" charset="0"/>
                <a:cs typeface="Calibri" panose="020F0502020204030204" pitchFamily="34" charset="0"/>
              </a:rPr>
              <a:t>.)</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 Myositis and myocarditis are also often found in combination with MG as a complication of ICIs </a:t>
            </a: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Symptoms typically begin after the first or second cycle of treatment, with ptosis, diplopia, bulbar, neck, extremity weakness, and respiratory weakness. </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Patients usually improve when the ICI is discontinued and a short course of glucocorticoids is given, with intravenous immunoglobulin (IVIg) or plasma exchange depending on severity</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With fulminant disease, the fatality rate remains high, mainly due to the concurrent myocarditis.</a:t>
            </a:r>
          </a:p>
          <a:p>
            <a:r>
              <a:rPr lang="en-US" sz="2400" dirty="0">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6330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92095" y="326136"/>
            <a:ext cx="7085330" cy="360045"/>
            <a:chOff x="2292095" y="326136"/>
            <a:chExt cx="7085330" cy="360045"/>
          </a:xfrm>
        </p:grpSpPr>
        <p:pic>
          <p:nvPicPr>
            <p:cNvPr id="3" name="object 3"/>
            <p:cNvPicPr/>
            <p:nvPr/>
          </p:nvPicPr>
          <p:blipFill>
            <a:blip r:embed="rId2" cstate="print"/>
            <a:stretch>
              <a:fillRect/>
            </a:stretch>
          </p:blipFill>
          <p:spPr>
            <a:xfrm>
              <a:off x="2292095" y="326136"/>
              <a:ext cx="7085076" cy="359664"/>
            </a:xfrm>
            <a:prstGeom prst="rect">
              <a:avLst/>
            </a:prstGeom>
          </p:spPr>
        </p:pic>
        <p:pic>
          <p:nvPicPr>
            <p:cNvPr id="4" name="object 4"/>
            <p:cNvPicPr/>
            <p:nvPr/>
          </p:nvPicPr>
          <p:blipFill>
            <a:blip r:embed="rId3" cstate="print"/>
            <a:stretch>
              <a:fillRect/>
            </a:stretch>
          </p:blipFill>
          <p:spPr>
            <a:xfrm>
              <a:off x="2318384" y="358775"/>
              <a:ext cx="7047992" cy="323088"/>
            </a:xfrm>
            <a:prstGeom prst="rect">
              <a:avLst/>
            </a:prstGeom>
          </p:spPr>
        </p:pic>
      </p:grpSp>
      <p:sp>
        <p:nvSpPr>
          <p:cNvPr id="11" name="object 11"/>
          <p:cNvSpPr txBox="1"/>
          <p:nvPr/>
        </p:nvSpPr>
        <p:spPr>
          <a:xfrm>
            <a:off x="533400" y="914400"/>
            <a:ext cx="10888345" cy="5505994"/>
          </a:xfrm>
          <a:prstGeom prst="rect">
            <a:avLst/>
          </a:prstGeom>
        </p:spPr>
        <p:txBody>
          <a:bodyPr vert="horz" wrap="square" lIns="0" tIns="88265" rIns="0" bIns="0" rtlCol="0">
            <a:spAutoFit/>
          </a:bodyPr>
          <a:lstStyle/>
          <a:p>
            <a:pPr marL="12700" algn="just">
              <a:lnSpc>
                <a:spcPct val="100000"/>
              </a:lnSpc>
              <a:spcBef>
                <a:spcPts val="695"/>
              </a:spcBef>
            </a:pPr>
            <a:r>
              <a:rPr sz="2600" dirty="0">
                <a:solidFill>
                  <a:srgbClr val="FFFFFF"/>
                </a:solidFill>
                <a:latin typeface="Calibri" panose="020F0502020204030204" pitchFamily="34" charset="0"/>
                <a:ea typeface="Calibri" panose="020F0502020204030204" pitchFamily="34" charset="0"/>
                <a:cs typeface="Calibri" panose="020F0502020204030204" pitchFamily="34" charset="0"/>
              </a:rPr>
              <a:t>A</a:t>
            </a:r>
            <a:r>
              <a:rPr sz="2600" b="1" dirty="0">
                <a:solidFill>
                  <a:srgbClr val="FFFF00"/>
                </a:solidFill>
                <a:uFill>
                  <a:solidFill>
                    <a:srgbClr val="FFFF00"/>
                  </a:solidFill>
                </a:uFill>
                <a:latin typeface="Calibri" panose="020F0502020204030204" pitchFamily="34" charset="0"/>
                <a:ea typeface="Calibri" panose="020F0502020204030204" pitchFamily="34" charset="0"/>
                <a:cs typeface="Calibri" panose="020F0502020204030204" pitchFamily="34" charset="0"/>
              </a:rPr>
              <a:t>.</a:t>
            </a:r>
            <a:r>
              <a:rPr sz="2600" b="1" spc="-80" dirty="0">
                <a:solidFill>
                  <a:srgbClr val="FFFF00"/>
                </a:solidFill>
                <a:uFill>
                  <a:solidFill>
                    <a:srgbClr val="FFFF00"/>
                  </a:solidFill>
                </a:uFill>
                <a:latin typeface="Calibri" panose="020F0502020204030204" pitchFamily="34" charset="0"/>
                <a:ea typeface="Calibri" panose="020F0502020204030204" pitchFamily="34" charset="0"/>
                <a:cs typeface="Calibri" panose="020F0502020204030204" pitchFamily="34" charset="0"/>
              </a:rPr>
              <a:t> </a:t>
            </a:r>
            <a:r>
              <a:rPr sz="2600" b="1" dirty="0">
                <a:solidFill>
                  <a:srgbClr val="FFFF00"/>
                </a:solidFill>
                <a:uFill>
                  <a:solidFill>
                    <a:srgbClr val="FFFF00"/>
                  </a:solidFill>
                </a:uFill>
                <a:latin typeface="Calibri" panose="020F0502020204030204" pitchFamily="34" charset="0"/>
                <a:ea typeface="Calibri" panose="020F0502020204030204" pitchFamily="34" charset="0"/>
                <a:cs typeface="Calibri" panose="020F0502020204030204" pitchFamily="34" charset="0"/>
              </a:rPr>
              <a:t>THERAPEUTIC</a:t>
            </a:r>
            <a:r>
              <a:rPr sz="2600" b="1" spc="-30" dirty="0">
                <a:solidFill>
                  <a:srgbClr val="FFFF00"/>
                </a:solidFill>
                <a:uFill>
                  <a:solidFill>
                    <a:srgbClr val="FFFF00"/>
                  </a:solidFill>
                </a:uFill>
                <a:latin typeface="Calibri" panose="020F0502020204030204" pitchFamily="34" charset="0"/>
                <a:ea typeface="Calibri" panose="020F0502020204030204" pitchFamily="34" charset="0"/>
                <a:cs typeface="Calibri" panose="020F0502020204030204" pitchFamily="34" charset="0"/>
              </a:rPr>
              <a:t> </a:t>
            </a:r>
            <a:r>
              <a:rPr sz="2600" b="1" spc="-10" dirty="0">
                <a:solidFill>
                  <a:srgbClr val="FFFF00"/>
                </a:solidFill>
                <a:uFill>
                  <a:solidFill>
                    <a:srgbClr val="FFFF00"/>
                  </a:solidFill>
                </a:uFill>
                <a:latin typeface="Calibri" panose="020F0502020204030204" pitchFamily="34" charset="0"/>
                <a:ea typeface="Calibri" panose="020F0502020204030204" pitchFamily="34" charset="0"/>
                <a:cs typeface="Calibri" panose="020F0502020204030204" pitchFamily="34" charset="0"/>
              </a:rPr>
              <a:t>MANAGEMENT</a:t>
            </a:r>
            <a:r>
              <a:rPr sz="2600" b="1" spc="-10" dirty="0">
                <a:solidFill>
                  <a:srgbClr val="FFFFFF"/>
                </a:solidFill>
                <a:uFill>
                  <a:solidFill>
                    <a:srgbClr val="FFFFFF"/>
                  </a:solidFill>
                </a:uFill>
                <a:latin typeface="Calibri" panose="020F0502020204030204" pitchFamily="34" charset="0"/>
                <a:ea typeface="Calibri" panose="020F0502020204030204" pitchFamily="34" charset="0"/>
                <a:cs typeface="Calibri" panose="020F0502020204030204" pitchFamily="34" charset="0"/>
              </a:rPr>
              <a:t>:</a:t>
            </a:r>
            <a:endParaRPr sz="2600" dirty="0">
              <a:latin typeface="Calibri" panose="020F0502020204030204" pitchFamily="34" charset="0"/>
              <a:ea typeface="Calibri" panose="020F0502020204030204" pitchFamily="34" charset="0"/>
              <a:cs typeface="Calibri" panose="020F0502020204030204" pitchFamily="34" charset="0"/>
            </a:endParaRPr>
          </a:p>
          <a:p>
            <a:pPr marL="459740" indent="-383540" algn="just">
              <a:lnSpc>
                <a:spcPct val="100000"/>
              </a:lnSpc>
              <a:spcBef>
                <a:spcPts val="600"/>
              </a:spcBef>
              <a:buClr>
                <a:srgbClr val="FF388B"/>
              </a:buClr>
              <a:buSzPct val="80000"/>
              <a:buFont typeface="Wingdings"/>
              <a:buChar char=""/>
              <a:tabLst>
                <a:tab pos="459740" algn="l"/>
              </a:tabLst>
            </a:pPr>
            <a:r>
              <a:rPr sz="2600" b="1" dirty="0">
                <a:solidFill>
                  <a:srgbClr val="FFFFFF"/>
                </a:solidFill>
                <a:latin typeface="Calibri" panose="020F0502020204030204" pitchFamily="34" charset="0"/>
                <a:ea typeface="Calibri" panose="020F0502020204030204" pitchFamily="34" charset="0"/>
                <a:cs typeface="Calibri" panose="020F0502020204030204" pitchFamily="34" charset="0"/>
              </a:rPr>
              <a:t>Cholinesterase</a:t>
            </a:r>
            <a:r>
              <a:rPr sz="2600" b="1" spc="-13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600" b="1" spc="-10" dirty="0">
                <a:solidFill>
                  <a:srgbClr val="FFFFFF"/>
                </a:solidFill>
                <a:latin typeface="Calibri" panose="020F0502020204030204" pitchFamily="34" charset="0"/>
                <a:ea typeface="Calibri" panose="020F0502020204030204" pitchFamily="34" charset="0"/>
                <a:cs typeface="Calibri" panose="020F0502020204030204" pitchFamily="34" charset="0"/>
              </a:rPr>
              <a:t>inhibitors</a:t>
            </a:r>
            <a:r>
              <a:rPr sz="2600" spc="-10" dirty="0">
                <a:solidFill>
                  <a:srgbClr val="FFFFFF"/>
                </a:solidFill>
                <a:latin typeface="Calibri" panose="020F0502020204030204" pitchFamily="34" charset="0"/>
                <a:ea typeface="Calibri" panose="020F0502020204030204" pitchFamily="34" charset="0"/>
                <a:cs typeface="Calibri" panose="020F0502020204030204" pitchFamily="34" charset="0"/>
              </a:rPr>
              <a:t>.</a:t>
            </a:r>
            <a:endParaRPr sz="2600" dirty="0">
              <a:latin typeface="Calibri" panose="020F0502020204030204" pitchFamily="34" charset="0"/>
              <a:ea typeface="Calibri" panose="020F0502020204030204" pitchFamily="34" charset="0"/>
              <a:cs typeface="Calibri" panose="020F0502020204030204" pitchFamily="34" charset="0"/>
            </a:endParaRPr>
          </a:p>
          <a:p>
            <a:pPr marL="459740" indent="-383540" algn="just">
              <a:lnSpc>
                <a:spcPct val="100000"/>
              </a:lnSpc>
              <a:spcBef>
                <a:spcPts val="600"/>
              </a:spcBef>
              <a:buClr>
                <a:srgbClr val="FF388B"/>
              </a:buClr>
              <a:buSzPct val="80000"/>
              <a:buFont typeface="Wingdings"/>
              <a:buChar char=""/>
              <a:tabLst>
                <a:tab pos="459740" algn="l"/>
              </a:tabLst>
            </a:pPr>
            <a:r>
              <a:rPr lang="en-US" sz="2600" b="1" spc="-10" dirty="0">
                <a:solidFill>
                  <a:srgbClr val="FFFFFF"/>
                </a:solidFill>
                <a:latin typeface="Calibri" panose="020F0502020204030204" pitchFamily="34" charset="0"/>
                <a:ea typeface="Calibri" panose="020F0502020204030204" pitchFamily="34" charset="0"/>
                <a:cs typeface="Calibri" panose="020F0502020204030204" pitchFamily="34" charset="0"/>
              </a:rPr>
              <a:t>Immunotherapy</a:t>
            </a:r>
          </a:p>
          <a:p>
            <a:pPr marL="1374140" lvl="2" indent="-383540" algn="just">
              <a:spcBef>
                <a:spcPts val="600"/>
              </a:spcBef>
              <a:buClr>
                <a:srgbClr val="FF388B"/>
              </a:buClr>
              <a:buSzPct val="80000"/>
              <a:buFont typeface="Wingdings" panose="05000000000000000000" pitchFamily="2" charset="2"/>
              <a:buChar char="v"/>
              <a:tabLst>
                <a:tab pos="459740" algn="l"/>
              </a:tabLst>
            </a:pPr>
            <a:r>
              <a:rPr lang="en-US" sz="2600" b="1" spc="-10" dirty="0">
                <a:solidFill>
                  <a:srgbClr val="FFFFFF"/>
                </a:solidFill>
                <a:latin typeface="Calibri" panose="020F0502020204030204" pitchFamily="34" charset="0"/>
                <a:ea typeface="Calibri" panose="020F0502020204030204" pitchFamily="34" charset="0"/>
                <a:cs typeface="Calibri" panose="020F0502020204030204" pitchFamily="34" charset="0"/>
              </a:rPr>
              <a:t>For Immediate improvement – </a:t>
            </a:r>
            <a:r>
              <a:rPr lang="en-US" sz="2600" b="1" spc="-10" dirty="0" err="1">
                <a:solidFill>
                  <a:srgbClr val="FFFFFF"/>
                </a:solidFill>
                <a:latin typeface="Calibri" panose="020F0502020204030204" pitchFamily="34" charset="0"/>
                <a:ea typeface="Calibri" panose="020F0502020204030204" pitchFamily="34" charset="0"/>
                <a:cs typeface="Calibri" panose="020F0502020204030204" pitchFamily="34" charset="0"/>
              </a:rPr>
              <a:t>Ivig</a:t>
            </a:r>
            <a:r>
              <a:rPr lang="en-US" sz="2600" b="1" spc="-10" dirty="0">
                <a:solidFill>
                  <a:srgbClr val="FFFFFF"/>
                </a:solidFill>
                <a:latin typeface="Calibri" panose="020F0502020204030204" pitchFamily="34" charset="0"/>
                <a:ea typeface="Calibri" panose="020F0502020204030204" pitchFamily="34" charset="0"/>
                <a:cs typeface="Calibri" panose="020F0502020204030204" pitchFamily="34" charset="0"/>
              </a:rPr>
              <a:t> or Plasmapheresis</a:t>
            </a:r>
          </a:p>
          <a:p>
            <a:pPr marL="1374140" lvl="2" indent="-383540" algn="just">
              <a:spcBef>
                <a:spcPts val="600"/>
              </a:spcBef>
              <a:buClr>
                <a:srgbClr val="FF388B"/>
              </a:buClr>
              <a:buSzPct val="80000"/>
              <a:buFont typeface="Wingdings" panose="05000000000000000000" pitchFamily="2" charset="2"/>
              <a:buChar char="v"/>
              <a:tabLst>
                <a:tab pos="459740" algn="l"/>
              </a:tabLst>
            </a:pPr>
            <a:r>
              <a:rPr lang="en-US" sz="2600" b="1" spc="-10" dirty="0">
                <a:solidFill>
                  <a:srgbClr val="FFFFFF"/>
                </a:solidFill>
                <a:latin typeface="Calibri" panose="020F0502020204030204" pitchFamily="34" charset="0"/>
                <a:ea typeface="Calibri" panose="020F0502020204030204" pitchFamily="34" charset="0"/>
                <a:cs typeface="Calibri" panose="020F0502020204030204" pitchFamily="34" charset="0"/>
              </a:rPr>
              <a:t>Intermediate Term: </a:t>
            </a:r>
            <a:r>
              <a:rPr lang="en-US" sz="2600" dirty="0">
                <a:latin typeface="Calibri" panose="020F0502020204030204" pitchFamily="34" charset="0"/>
                <a:ea typeface="Calibri" panose="020F0502020204030204" pitchFamily="34" charset="0"/>
                <a:cs typeface="Calibri" panose="020F0502020204030204" pitchFamily="34" charset="0"/>
              </a:rPr>
              <a:t>glucocorticoids, cyclosporine or tacrolimus, rituximab, and the newer complement inhibitors and </a:t>
            </a:r>
            <a:r>
              <a:rPr lang="en-US" sz="2600" dirty="0" err="1">
                <a:latin typeface="Calibri" panose="020F0502020204030204" pitchFamily="34" charset="0"/>
                <a:ea typeface="Calibri" panose="020F0502020204030204" pitchFamily="34" charset="0"/>
                <a:cs typeface="Calibri" panose="020F0502020204030204" pitchFamily="34" charset="0"/>
              </a:rPr>
              <a:t>FcRn</a:t>
            </a:r>
            <a:r>
              <a:rPr lang="en-US" sz="2600" dirty="0">
                <a:latin typeface="Calibri" panose="020F0502020204030204" pitchFamily="34" charset="0"/>
                <a:ea typeface="Calibri" panose="020F0502020204030204" pitchFamily="34" charset="0"/>
                <a:cs typeface="Calibri" panose="020F0502020204030204" pitchFamily="34" charset="0"/>
              </a:rPr>
              <a:t> antagonists </a:t>
            </a:r>
          </a:p>
          <a:p>
            <a:pPr marL="1374140" lvl="2" indent="-383540" algn="just">
              <a:spcBef>
                <a:spcPts val="600"/>
              </a:spcBef>
              <a:buClr>
                <a:srgbClr val="FF388B"/>
              </a:buClr>
              <a:buSzPct val="80000"/>
              <a:buFont typeface="Wingdings" panose="05000000000000000000" pitchFamily="2" charset="2"/>
              <a:buChar char="v"/>
              <a:tabLst>
                <a:tab pos="459740" algn="l"/>
              </a:tabLst>
            </a:pPr>
            <a:r>
              <a:rPr lang="en-US" sz="2600" b="1" spc="-10" dirty="0">
                <a:solidFill>
                  <a:srgbClr val="FFFFFF"/>
                </a:solidFill>
                <a:latin typeface="Calibri" panose="020F0502020204030204" pitchFamily="34" charset="0"/>
                <a:ea typeface="Calibri" panose="020F0502020204030204" pitchFamily="34" charset="0"/>
                <a:cs typeface="Calibri" panose="020F0502020204030204" pitchFamily="34" charset="0"/>
              </a:rPr>
              <a:t>Long Term: </a:t>
            </a:r>
            <a:r>
              <a:rPr lang="en-IN" sz="2600" dirty="0">
                <a:latin typeface="Calibri" panose="020F0502020204030204" pitchFamily="34" charset="0"/>
                <a:ea typeface="Calibri" panose="020F0502020204030204" pitchFamily="34" charset="0"/>
                <a:cs typeface="Calibri" panose="020F0502020204030204" pitchFamily="34" charset="0"/>
              </a:rPr>
              <a:t>azathioprine and mycophenolate mofetil</a:t>
            </a:r>
          </a:p>
          <a:p>
            <a:pPr marL="1374140" lvl="2" indent="-383540" algn="just">
              <a:spcBef>
                <a:spcPts val="600"/>
              </a:spcBef>
              <a:buClr>
                <a:srgbClr val="FF388B"/>
              </a:buClr>
              <a:buSzPct val="80000"/>
              <a:buFont typeface="Wingdings" panose="05000000000000000000" pitchFamily="2" charset="2"/>
              <a:buChar char="v"/>
              <a:tabLst>
                <a:tab pos="459740" algn="l"/>
              </a:tabLst>
            </a:pPr>
            <a:endParaRPr lang="en-IN" sz="2600" dirty="0">
              <a:latin typeface="Calibri" panose="020F0502020204030204" pitchFamily="34" charset="0"/>
              <a:ea typeface="Calibri" panose="020F0502020204030204" pitchFamily="34" charset="0"/>
              <a:cs typeface="Calibri" panose="020F0502020204030204" pitchFamily="34" charset="0"/>
            </a:endParaRPr>
          </a:p>
          <a:p>
            <a:pPr marL="76200" algn="just">
              <a:spcBef>
                <a:spcPts val="600"/>
              </a:spcBef>
              <a:buClr>
                <a:srgbClr val="FF388B"/>
              </a:buClr>
              <a:buSzPct val="80000"/>
              <a:tabLst>
                <a:tab pos="459740" algn="l"/>
              </a:tabLst>
            </a:pPr>
            <a:r>
              <a:rPr lang="en-IN" sz="2600" b="1" dirty="0">
                <a:solidFill>
                  <a:srgbClr val="FFFF00"/>
                </a:solidFill>
                <a:uFill>
                  <a:solidFill>
                    <a:srgbClr val="FFFF00"/>
                  </a:solidFill>
                </a:uFill>
                <a:latin typeface="Calibri" panose="020F0502020204030204" pitchFamily="34" charset="0"/>
                <a:ea typeface="Calibri" panose="020F0502020204030204" pitchFamily="34" charset="0"/>
                <a:cs typeface="Calibri" panose="020F0502020204030204" pitchFamily="34" charset="0"/>
              </a:rPr>
              <a:t>B. SURGICAL</a:t>
            </a:r>
            <a:r>
              <a:rPr lang="en-IN" sz="2600" b="1" spc="-30" dirty="0">
                <a:solidFill>
                  <a:srgbClr val="FFFF00"/>
                </a:solidFill>
                <a:uFill>
                  <a:solidFill>
                    <a:srgbClr val="FFFF00"/>
                  </a:solidFill>
                </a:uFill>
                <a:latin typeface="Calibri" panose="020F0502020204030204" pitchFamily="34" charset="0"/>
                <a:ea typeface="Calibri" panose="020F0502020204030204" pitchFamily="34" charset="0"/>
                <a:cs typeface="Calibri" panose="020F0502020204030204" pitchFamily="34" charset="0"/>
              </a:rPr>
              <a:t> </a:t>
            </a:r>
            <a:r>
              <a:rPr lang="en-IN" sz="2600" b="1" spc="-10" dirty="0">
                <a:solidFill>
                  <a:srgbClr val="FFFF00"/>
                </a:solidFill>
                <a:uFill>
                  <a:solidFill>
                    <a:srgbClr val="FFFF00"/>
                  </a:solidFill>
                </a:uFill>
                <a:latin typeface="Calibri" panose="020F0502020204030204" pitchFamily="34" charset="0"/>
                <a:ea typeface="Calibri" panose="020F0502020204030204" pitchFamily="34" charset="0"/>
                <a:cs typeface="Calibri" panose="020F0502020204030204" pitchFamily="34" charset="0"/>
              </a:rPr>
              <a:t>MANAGEMENT</a:t>
            </a:r>
            <a:r>
              <a:rPr lang="en-IN" sz="2600" b="1" spc="-10" dirty="0">
                <a:solidFill>
                  <a:srgbClr val="FFFFFF"/>
                </a:solidFill>
                <a:uFill>
                  <a:solidFill>
                    <a:srgbClr val="FFFFFF"/>
                  </a:solidFill>
                </a:uFill>
                <a:latin typeface="Calibri" panose="020F0502020204030204" pitchFamily="34" charset="0"/>
                <a:ea typeface="Calibri" panose="020F0502020204030204" pitchFamily="34" charset="0"/>
                <a:cs typeface="Calibri" panose="020F0502020204030204" pitchFamily="34" charset="0"/>
              </a:rPr>
              <a:t>: Thymectomy </a:t>
            </a:r>
            <a:endParaRPr lang="en-IN" sz="2600" dirty="0">
              <a:latin typeface="Calibri" panose="020F0502020204030204" pitchFamily="34" charset="0"/>
              <a:ea typeface="Calibri" panose="020F0502020204030204" pitchFamily="34" charset="0"/>
              <a:cs typeface="Calibri" panose="020F0502020204030204" pitchFamily="34" charset="0"/>
            </a:endParaRPr>
          </a:p>
          <a:p>
            <a:pPr marL="459740" indent="-383540" algn="just">
              <a:spcBef>
                <a:spcPts val="600"/>
              </a:spcBef>
              <a:buClr>
                <a:srgbClr val="FF388B"/>
              </a:buClr>
              <a:buSzPct val="80000"/>
              <a:buFont typeface="Wingdings" panose="05000000000000000000" pitchFamily="2" charset="2"/>
              <a:buChar char="v"/>
              <a:tabLst>
                <a:tab pos="459740" algn="l"/>
              </a:tabLst>
            </a:pPr>
            <a:endParaRPr lang="en-IN" dirty="0"/>
          </a:p>
          <a:p>
            <a:pPr marL="990600" lvl="2" algn="just">
              <a:spcBef>
                <a:spcPts val="600"/>
              </a:spcBef>
              <a:buClr>
                <a:srgbClr val="FF388B"/>
              </a:buClr>
              <a:buSzPct val="80000"/>
              <a:tabLst>
                <a:tab pos="459740" algn="l"/>
              </a:tabLst>
            </a:pPr>
            <a:endParaRPr lang="en-US" sz="2500" b="1" spc="-10" dirty="0">
              <a:solidFill>
                <a:srgbClr val="FFFFFF"/>
              </a:solidFill>
              <a:latin typeface="Times New Roman"/>
              <a:cs typeface="Times New Roman"/>
            </a:endParaRPr>
          </a:p>
          <a:p>
            <a:pPr marL="459740" indent="-383540" algn="just">
              <a:lnSpc>
                <a:spcPct val="100000"/>
              </a:lnSpc>
              <a:spcBef>
                <a:spcPts val="600"/>
              </a:spcBef>
              <a:buClr>
                <a:srgbClr val="FF388B"/>
              </a:buClr>
              <a:buSzPct val="80000"/>
              <a:buFont typeface="Wingdings"/>
              <a:buChar char=""/>
              <a:tabLst>
                <a:tab pos="459740" algn="l"/>
              </a:tabLst>
            </a:pPr>
            <a:endParaRPr sz="2500" dirty="0">
              <a:latin typeface="Times New Roman"/>
              <a:cs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11">
            <a:extLst>
              <a:ext uri="{FF2B5EF4-FFF2-40B4-BE49-F238E27FC236}">
                <a16:creationId xmlns:a16="http://schemas.microsoft.com/office/drawing/2014/main" id="{B759AE2E-24D3-8A5D-62ED-22C532AB2B8A}"/>
              </a:ext>
            </a:extLst>
          </p:cNvPr>
          <p:cNvSpPr txBox="1"/>
          <p:nvPr/>
        </p:nvSpPr>
        <p:spPr>
          <a:xfrm>
            <a:off x="573863" y="609600"/>
            <a:ext cx="10888345" cy="5888150"/>
          </a:xfrm>
          <a:prstGeom prst="rect">
            <a:avLst/>
          </a:prstGeom>
        </p:spPr>
        <p:txBody>
          <a:bodyPr vert="horz" wrap="square" lIns="0" tIns="88265" rIns="0" bIns="0" rtlCol="0">
            <a:spAutoFit/>
          </a:bodyPr>
          <a:lstStyle/>
          <a:p>
            <a:pPr marL="355600" indent="-342900" algn="just">
              <a:lnSpc>
                <a:spcPct val="100000"/>
              </a:lnSpc>
              <a:spcBef>
                <a:spcPts val="695"/>
              </a:spcBef>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Produces at least partial improvement in most myasthenic patients, although improvement is complete in only a few. </a:t>
            </a:r>
          </a:p>
          <a:p>
            <a:pPr marL="355600" indent="-342900" algn="just">
              <a:lnSpc>
                <a:spcPct val="100000"/>
              </a:lnSpc>
              <a:spcBef>
                <a:spcPts val="695"/>
              </a:spcBef>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Patients with anti-</a:t>
            </a:r>
            <a:r>
              <a:rPr lang="en-US" sz="2400" dirty="0" err="1">
                <a:latin typeface="Calibri" panose="020F0502020204030204" pitchFamily="34" charset="0"/>
                <a:ea typeface="Calibri" panose="020F0502020204030204" pitchFamily="34" charset="0"/>
                <a:cs typeface="Calibri" panose="020F0502020204030204" pitchFamily="34" charset="0"/>
              </a:rPr>
              <a:t>MuSK</a:t>
            </a:r>
            <a:r>
              <a:rPr lang="en-US" sz="2400" dirty="0">
                <a:latin typeface="Calibri" panose="020F0502020204030204" pitchFamily="34" charset="0"/>
                <a:ea typeface="Calibri" panose="020F0502020204030204" pitchFamily="34" charset="0"/>
                <a:cs typeface="Calibri" panose="020F0502020204030204" pitchFamily="34" charset="0"/>
              </a:rPr>
              <a:t> MG generally obtain less benefit from anticholinesterase agents than those with </a:t>
            </a:r>
            <a:r>
              <a:rPr lang="en-US" sz="2400" dirty="0" err="1">
                <a:latin typeface="Calibri" panose="020F0502020204030204" pitchFamily="34" charset="0"/>
                <a:ea typeface="Calibri" panose="020F0502020204030204" pitchFamily="34" charset="0"/>
                <a:cs typeface="Calibri" panose="020F0502020204030204" pitchFamily="34" charset="0"/>
              </a:rPr>
              <a:t>AChR</a:t>
            </a:r>
            <a:r>
              <a:rPr lang="en-US" sz="2400" dirty="0">
                <a:latin typeface="Calibri" panose="020F0502020204030204" pitchFamily="34" charset="0"/>
                <a:ea typeface="Calibri" panose="020F0502020204030204" pitchFamily="34" charset="0"/>
                <a:cs typeface="Calibri" panose="020F0502020204030204" pitchFamily="34" charset="0"/>
              </a:rPr>
              <a:t> antibodies and may actually worsen. </a:t>
            </a:r>
          </a:p>
          <a:p>
            <a:pPr marL="355600" indent="-342900" algn="just">
              <a:lnSpc>
                <a:spcPct val="100000"/>
              </a:lnSpc>
              <a:spcBef>
                <a:spcPts val="695"/>
              </a:spcBef>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Initial dose: 30–60 mg three to four times daily. </a:t>
            </a:r>
          </a:p>
          <a:p>
            <a:pPr marL="355600" indent="-342900" algn="just">
              <a:lnSpc>
                <a:spcPct val="100000"/>
              </a:lnSpc>
              <a:spcBef>
                <a:spcPts val="695"/>
              </a:spcBef>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Onset 15–30 min and lasts for 3–4 h, but individual responses vary. </a:t>
            </a:r>
          </a:p>
          <a:p>
            <a:pPr marL="355600" indent="-342900" algn="just">
              <a:lnSpc>
                <a:spcPct val="100000"/>
              </a:lnSpc>
              <a:spcBef>
                <a:spcPts val="695"/>
              </a:spcBef>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The frequency and amount of the dose should be tailored to the patient’s individual requirements throughout the day. Maximum  dose exceeds 360–480 mg daily. </a:t>
            </a:r>
          </a:p>
          <a:p>
            <a:pPr marL="355600" indent="-342900" algn="just">
              <a:lnSpc>
                <a:spcPct val="100000"/>
              </a:lnSpc>
              <a:spcBef>
                <a:spcPts val="695"/>
              </a:spcBef>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Overdosage with anticholinesterase medication may cause increased weakness and other side effects.</a:t>
            </a:r>
          </a:p>
          <a:p>
            <a:pPr marL="355600" indent="-342900" algn="just">
              <a:lnSpc>
                <a:spcPct val="100000"/>
              </a:lnSpc>
              <a:spcBef>
                <a:spcPts val="695"/>
              </a:spcBef>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 In some patients, muscarinic side effects of the anticholinesterase medication (diarrhea, abdominal cramps, excess salivation, nausea) may limit the dose tolerated. </a:t>
            </a:r>
          </a:p>
          <a:p>
            <a:pPr marL="355600" indent="-342900" algn="just">
              <a:lnSpc>
                <a:spcPct val="100000"/>
              </a:lnSpc>
              <a:spcBef>
                <a:spcPts val="695"/>
              </a:spcBef>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Atropine/diphenoxylate or loperamide is useful for the treatment of gastrointestinal symptoms </a:t>
            </a:r>
            <a:endParaRPr sz="2400" dirty="0">
              <a:latin typeface="Calibri" panose="020F0502020204030204" pitchFamily="34" charset="0"/>
              <a:ea typeface="Calibri" panose="020F0502020204030204" pitchFamily="34" charset="0"/>
              <a:cs typeface="Calibri" panose="020F0502020204030204" pitchFamily="34" charset="0"/>
            </a:endParaRPr>
          </a:p>
        </p:txBody>
      </p:sp>
      <p:sp>
        <p:nvSpPr>
          <p:cNvPr id="4" name="object 12">
            <a:extLst>
              <a:ext uri="{FF2B5EF4-FFF2-40B4-BE49-F238E27FC236}">
                <a16:creationId xmlns:a16="http://schemas.microsoft.com/office/drawing/2014/main" id="{A69039DF-D583-DEE2-7A22-70E4F53E557B}"/>
              </a:ext>
            </a:extLst>
          </p:cNvPr>
          <p:cNvSpPr txBox="1"/>
          <p:nvPr/>
        </p:nvSpPr>
        <p:spPr>
          <a:xfrm>
            <a:off x="762000" y="133085"/>
            <a:ext cx="4343400" cy="552715"/>
          </a:xfrm>
          <a:prstGeom prst="rect">
            <a:avLst/>
          </a:prstGeom>
        </p:spPr>
        <p:txBody>
          <a:bodyPr vert="horz" wrap="square" lIns="0" tIns="67310" rIns="0" bIns="0" rtlCol="0">
            <a:spAutoFit/>
          </a:bodyPr>
          <a:lstStyle/>
          <a:p>
            <a:pPr marL="12065" marR="5715" algn="just">
              <a:lnSpc>
                <a:spcPct val="90000"/>
              </a:lnSpc>
              <a:spcBef>
                <a:spcPts val="530"/>
              </a:spcBef>
              <a:buClr>
                <a:srgbClr val="FF388B"/>
              </a:buClr>
              <a:buSzPct val="79166"/>
              <a:tabLst>
                <a:tab pos="396240" algn="l"/>
              </a:tabLst>
            </a:pPr>
            <a:r>
              <a:rPr lang="en-US" sz="3500" b="1" dirty="0">
                <a:solidFill>
                  <a:schemeClr val="accent2">
                    <a:lumMod val="20000"/>
                    <a:lumOff val="80000"/>
                  </a:schemeClr>
                </a:solidFill>
                <a:latin typeface="Calibri" panose="020F0502020204030204" pitchFamily="34" charset="0"/>
                <a:ea typeface="Calibri" panose="020F0502020204030204" pitchFamily="34" charset="0"/>
                <a:cs typeface="Calibri" panose="020F0502020204030204" pitchFamily="34" charset="0"/>
              </a:rPr>
              <a:t>ANTICHOLINESTERASE</a:t>
            </a:r>
          </a:p>
        </p:txBody>
      </p:sp>
    </p:spTree>
    <p:extLst>
      <p:ext uri="{BB962C8B-B14F-4D97-AF65-F5344CB8AC3E}">
        <p14:creationId xmlns:p14="http://schemas.microsoft.com/office/powerpoint/2010/main" val="32763705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D708A-63B3-1CAD-5D3B-17A91605E876}"/>
            </a:ext>
          </a:extLst>
        </p:cNvPr>
        <p:cNvGrpSpPr/>
        <p:nvPr/>
      </p:nvGrpSpPr>
      <p:grpSpPr>
        <a:xfrm>
          <a:off x="0" y="0"/>
          <a:ext cx="0" cy="0"/>
          <a:chOff x="0" y="0"/>
          <a:chExt cx="0" cy="0"/>
        </a:xfrm>
      </p:grpSpPr>
      <p:sp>
        <p:nvSpPr>
          <p:cNvPr id="3" name="object 11">
            <a:extLst>
              <a:ext uri="{FF2B5EF4-FFF2-40B4-BE49-F238E27FC236}">
                <a16:creationId xmlns:a16="http://schemas.microsoft.com/office/drawing/2014/main" id="{FF4714F7-3254-3C75-DAAD-D0D5EB439F61}"/>
              </a:ext>
            </a:extLst>
          </p:cNvPr>
          <p:cNvSpPr txBox="1"/>
          <p:nvPr/>
        </p:nvSpPr>
        <p:spPr>
          <a:xfrm>
            <a:off x="228600" y="609600"/>
            <a:ext cx="11389537" cy="5244384"/>
          </a:xfrm>
          <a:prstGeom prst="rect">
            <a:avLst/>
          </a:prstGeom>
        </p:spPr>
        <p:txBody>
          <a:bodyPr vert="horz" wrap="square" lIns="0" tIns="88265" rIns="0" bIns="0" rtlCol="0">
            <a:spAutoFit/>
          </a:bodyPr>
          <a:lstStyle/>
          <a:p>
            <a:pPr marL="355600" indent="-342900" algn="just">
              <a:lnSpc>
                <a:spcPct val="100000"/>
              </a:lnSpc>
              <a:spcBef>
                <a:spcPts val="695"/>
              </a:spcBef>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Two separate issues should be distinguished: </a:t>
            </a:r>
          </a:p>
          <a:p>
            <a:pPr marL="355600" indent="-342900" algn="just">
              <a:lnSpc>
                <a:spcPct val="100000"/>
              </a:lnSpc>
              <a:spcBef>
                <a:spcPts val="695"/>
              </a:spcBef>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(1) surgical removal of thymoma, and </a:t>
            </a:r>
          </a:p>
          <a:p>
            <a:pPr marL="355600" indent="-342900" algn="just">
              <a:lnSpc>
                <a:spcPct val="100000"/>
              </a:lnSpc>
              <a:spcBef>
                <a:spcPts val="695"/>
              </a:spcBef>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(2) thymectomy as a treatment for MG. </a:t>
            </a:r>
          </a:p>
          <a:p>
            <a:pPr marL="355600" indent="-342900" algn="just">
              <a:lnSpc>
                <a:spcPct val="100000"/>
              </a:lnSpc>
              <a:spcBef>
                <a:spcPts val="695"/>
              </a:spcBef>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Surgical removal of a thymoma is necessary because of the possibility of local tumor spread, although most thymomas are histologically benign</a:t>
            </a:r>
          </a:p>
          <a:p>
            <a:pPr marL="355600" indent="-342900" algn="just">
              <a:lnSpc>
                <a:spcPct val="100000"/>
              </a:lnSpc>
              <a:spcBef>
                <a:spcPts val="695"/>
              </a:spcBef>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A large international study (the MGTX trial) of extended transsternal thymectomy in non </a:t>
            </a:r>
            <a:r>
              <a:rPr lang="en-US" sz="2000" dirty="0" err="1">
                <a:latin typeface="Calibri" panose="020F0502020204030204" pitchFamily="34" charset="0"/>
                <a:ea typeface="Calibri" panose="020F0502020204030204" pitchFamily="34" charset="0"/>
                <a:cs typeface="Calibri" panose="020F0502020204030204" pitchFamily="34" charset="0"/>
              </a:rPr>
              <a:t>thymomatous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AChR</a:t>
            </a:r>
            <a:r>
              <a:rPr lang="en-US" sz="2000" dirty="0">
                <a:latin typeface="Calibri" panose="020F0502020204030204" pitchFamily="34" charset="0"/>
                <a:ea typeface="Calibri" panose="020F0502020204030204" pitchFamily="34" charset="0"/>
                <a:cs typeface="Calibri" panose="020F0502020204030204" pitchFamily="34" charset="0"/>
              </a:rPr>
              <a:t> antibody–positive, generalized MG demonstrated that participants who underwent thymectomy had improved strength and function, required less prednisone and fewer additions of second-line agents (e.g., azathioprine), and had fewer hospitalizations for exacerbations lasting at least 5 years. </a:t>
            </a:r>
          </a:p>
          <a:p>
            <a:pPr marL="355600" indent="-342900" algn="just">
              <a:lnSpc>
                <a:spcPct val="100000"/>
              </a:lnSpc>
              <a:spcBef>
                <a:spcPts val="695"/>
              </a:spcBef>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Importantly, patients with ocular myasthenia, </a:t>
            </a:r>
            <a:r>
              <a:rPr lang="en-US" sz="2000" dirty="0" err="1">
                <a:latin typeface="Calibri" panose="020F0502020204030204" pitchFamily="34" charset="0"/>
                <a:ea typeface="Calibri" panose="020F0502020204030204" pitchFamily="34" charset="0"/>
                <a:cs typeface="Calibri" panose="020F0502020204030204" pitchFamily="34" charset="0"/>
              </a:rPr>
              <a:t>MuSK</a:t>
            </a:r>
            <a:r>
              <a:rPr lang="en-US" sz="2000" dirty="0">
                <a:latin typeface="Calibri" panose="020F0502020204030204" pitchFamily="34" charset="0"/>
                <a:ea typeface="Calibri" panose="020F0502020204030204" pitchFamily="34" charset="0"/>
                <a:cs typeface="Calibri" panose="020F0502020204030204" pitchFamily="34" charset="0"/>
              </a:rPr>
              <a:t>-positive, and seronegative MG were all excluded from the MGTX study; retrospective and anecdotal evidence suggests that these patients may not benefit from thymectomy. </a:t>
            </a:r>
          </a:p>
          <a:p>
            <a:pPr marL="355600" indent="-342900" algn="just">
              <a:lnSpc>
                <a:spcPct val="100000"/>
              </a:lnSpc>
              <a:spcBef>
                <a:spcPts val="695"/>
              </a:spcBef>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Thymectomy should never be carried out as an emergency procedure, but only when the patient is adequately prepared. If necessary, treatment with IVIg or plasmapheresis may be used before surgery to maximize strength in weak patients </a:t>
            </a:r>
            <a:endParaRPr sz="2800" dirty="0">
              <a:latin typeface="Calibri" panose="020F0502020204030204" pitchFamily="34" charset="0"/>
              <a:ea typeface="Calibri" panose="020F0502020204030204" pitchFamily="34" charset="0"/>
              <a:cs typeface="Calibri" panose="020F0502020204030204" pitchFamily="34" charset="0"/>
            </a:endParaRPr>
          </a:p>
        </p:txBody>
      </p:sp>
      <p:sp>
        <p:nvSpPr>
          <p:cNvPr id="4" name="object 12">
            <a:extLst>
              <a:ext uri="{FF2B5EF4-FFF2-40B4-BE49-F238E27FC236}">
                <a16:creationId xmlns:a16="http://schemas.microsoft.com/office/drawing/2014/main" id="{1785DC56-D9B2-9832-6EBD-0862D1CF3AD0}"/>
              </a:ext>
            </a:extLst>
          </p:cNvPr>
          <p:cNvSpPr txBox="1"/>
          <p:nvPr/>
        </p:nvSpPr>
        <p:spPr>
          <a:xfrm>
            <a:off x="762000" y="133085"/>
            <a:ext cx="4343400" cy="552715"/>
          </a:xfrm>
          <a:prstGeom prst="rect">
            <a:avLst/>
          </a:prstGeom>
        </p:spPr>
        <p:txBody>
          <a:bodyPr vert="horz" wrap="square" lIns="0" tIns="67310" rIns="0" bIns="0" rtlCol="0">
            <a:spAutoFit/>
          </a:bodyPr>
          <a:lstStyle/>
          <a:p>
            <a:pPr marL="12065" marR="5715" algn="just">
              <a:lnSpc>
                <a:spcPct val="90000"/>
              </a:lnSpc>
              <a:spcBef>
                <a:spcPts val="530"/>
              </a:spcBef>
              <a:buClr>
                <a:srgbClr val="FF388B"/>
              </a:buClr>
              <a:buSzPct val="79166"/>
              <a:tabLst>
                <a:tab pos="396240" algn="l"/>
              </a:tabLst>
            </a:pPr>
            <a:r>
              <a:rPr lang="en-US" sz="3500" b="1" dirty="0">
                <a:solidFill>
                  <a:schemeClr val="accent2">
                    <a:lumMod val="20000"/>
                    <a:lumOff val="80000"/>
                  </a:schemeClr>
                </a:solidFill>
                <a:latin typeface="Calibri" panose="020F0502020204030204" pitchFamily="34" charset="0"/>
                <a:ea typeface="Calibri" panose="020F0502020204030204" pitchFamily="34" charset="0"/>
                <a:cs typeface="Calibri" panose="020F0502020204030204" pitchFamily="34" charset="0"/>
              </a:rPr>
              <a:t>THYMECTOMY</a:t>
            </a:r>
          </a:p>
        </p:txBody>
      </p:sp>
    </p:spTree>
    <p:extLst>
      <p:ext uri="{BB962C8B-B14F-4D97-AF65-F5344CB8AC3E}">
        <p14:creationId xmlns:p14="http://schemas.microsoft.com/office/powerpoint/2010/main" val="3230621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55BAD-991A-60B6-763E-466EE659036D}"/>
            </a:ext>
          </a:extLst>
        </p:cNvPr>
        <p:cNvGrpSpPr/>
        <p:nvPr/>
      </p:nvGrpSpPr>
      <p:grpSpPr>
        <a:xfrm>
          <a:off x="0" y="0"/>
          <a:ext cx="0" cy="0"/>
          <a:chOff x="0" y="0"/>
          <a:chExt cx="0" cy="0"/>
        </a:xfrm>
      </p:grpSpPr>
      <p:sp>
        <p:nvSpPr>
          <p:cNvPr id="3" name="object 11">
            <a:extLst>
              <a:ext uri="{FF2B5EF4-FFF2-40B4-BE49-F238E27FC236}">
                <a16:creationId xmlns:a16="http://schemas.microsoft.com/office/drawing/2014/main" id="{A3B9B0E1-F4C3-57A8-6BDE-36C3CED55887}"/>
              </a:ext>
            </a:extLst>
          </p:cNvPr>
          <p:cNvSpPr txBox="1"/>
          <p:nvPr/>
        </p:nvSpPr>
        <p:spPr>
          <a:xfrm>
            <a:off x="304800" y="838200"/>
            <a:ext cx="11389537" cy="4993034"/>
          </a:xfrm>
          <a:prstGeom prst="rect">
            <a:avLst/>
          </a:prstGeom>
        </p:spPr>
        <p:txBody>
          <a:bodyPr vert="horz" wrap="square" lIns="0" tIns="88265" rIns="0" bIns="0" rtlCol="0">
            <a:spAutoFit/>
          </a:bodyPr>
          <a:lstStyle/>
          <a:p>
            <a:pPr marL="355600" indent="-342900" algn="just">
              <a:spcBef>
                <a:spcPts val="695"/>
              </a:spcBef>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The choice of immunotherapy should be guided by the relative benefits and risks for the individual patient and the urgency of treatment. It is helpful to develop a treatment plan based on short-term, intermediate-term, and long-term objectives. </a:t>
            </a:r>
          </a:p>
          <a:p>
            <a:pPr marL="1374140" lvl="2" indent="-383540" algn="just">
              <a:spcBef>
                <a:spcPts val="600"/>
              </a:spcBef>
              <a:buClr>
                <a:srgbClr val="FF388B"/>
              </a:buClr>
              <a:buSzPct val="80000"/>
              <a:buFont typeface="Wingdings" panose="05000000000000000000" pitchFamily="2" charset="2"/>
              <a:buChar char="v"/>
              <a:tabLst>
                <a:tab pos="459740" algn="l"/>
              </a:tabLst>
            </a:pPr>
            <a:r>
              <a:rPr lang="en-US" sz="2600" b="1" spc="-10" dirty="0">
                <a:solidFill>
                  <a:srgbClr val="FFFFFF"/>
                </a:solidFill>
                <a:latin typeface="Calibri" panose="020F0502020204030204" pitchFamily="34" charset="0"/>
                <a:ea typeface="Calibri" panose="020F0502020204030204" pitchFamily="34" charset="0"/>
                <a:cs typeface="Calibri" panose="020F0502020204030204" pitchFamily="34" charset="0"/>
              </a:rPr>
              <a:t>For Immediate improvement – IVIG or Plasmapheresis</a:t>
            </a:r>
          </a:p>
          <a:p>
            <a:pPr marL="1374140" lvl="2" indent="-383540" algn="just">
              <a:spcBef>
                <a:spcPts val="600"/>
              </a:spcBef>
              <a:buClr>
                <a:srgbClr val="FF388B"/>
              </a:buClr>
              <a:buSzPct val="80000"/>
              <a:buFont typeface="Wingdings" panose="05000000000000000000" pitchFamily="2" charset="2"/>
              <a:buChar char="v"/>
              <a:tabLst>
                <a:tab pos="459740" algn="l"/>
              </a:tabLst>
            </a:pPr>
            <a:r>
              <a:rPr lang="en-US" sz="2600" b="1" spc="-10" dirty="0">
                <a:solidFill>
                  <a:srgbClr val="FFFFFF"/>
                </a:solidFill>
                <a:latin typeface="Calibri" panose="020F0502020204030204" pitchFamily="34" charset="0"/>
                <a:ea typeface="Calibri" panose="020F0502020204030204" pitchFamily="34" charset="0"/>
                <a:cs typeface="Calibri" panose="020F0502020204030204" pitchFamily="34" charset="0"/>
              </a:rPr>
              <a:t>Intermediate Term: </a:t>
            </a:r>
            <a:r>
              <a:rPr lang="en-US" sz="2600" dirty="0">
                <a:latin typeface="Calibri" panose="020F0502020204030204" pitchFamily="34" charset="0"/>
                <a:ea typeface="Calibri" panose="020F0502020204030204" pitchFamily="34" charset="0"/>
                <a:cs typeface="Calibri" panose="020F0502020204030204" pitchFamily="34" charset="0"/>
              </a:rPr>
              <a:t>glucocorticoids, cyclosporine or tacrolimus, rituximab, and the newer complement inhibitors and </a:t>
            </a:r>
            <a:r>
              <a:rPr lang="en-US" sz="2600" dirty="0" err="1">
                <a:latin typeface="Calibri" panose="020F0502020204030204" pitchFamily="34" charset="0"/>
                <a:ea typeface="Calibri" panose="020F0502020204030204" pitchFamily="34" charset="0"/>
                <a:cs typeface="Calibri" panose="020F0502020204030204" pitchFamily="34" charset="0"/>
              </a:rPr>
              <a:t>FcRn</a:t>
            </a:r>
            <a:r>
              <a:rPr lang="en-US" sz="2600" dirty="0">
                <a:latin typeface="Calibri" panose="020F0502020204030204" pitchFamily="34" charset="0"/>
                <a:ea typeface="Calibri" panose="020F0502020204030204" pitchFamily="34" charset="0"/>
                <a:cs typeface="Calibri" panose="020F0502020204030204" pitchFamily="34" charset="0"/>
              </a:rPr>
              <a:t> antagonists </a:t>
            </a:r>
          </a:p>
          <a:p>
            <a:pPr marL="1374140" lvl="2" indent="-383540" algn="just">
              <a:spcBef>
                <a:spcPts val="600"/>
              </a:spcBef>
              <a:buClr>
                <a:srgbClr val="FF388B"/>
              </a:buClr>
              <a:buSzPct val="80000"/>
              <a:buFont typeface="Wingdings" panose="05000000000000000000" pitchFamily="2" charset="2"/>
              <a:buChar char="v"/>
              <a:tabLst>
                <a:tab pos="459740" algn="l"/>
              </a:tabLst>
            </a:pPr>
            <a:r>
              <a:rPr lang="en-US" sz="2600" b="1" spc="-10" dirty="0">
                <a:solidFill>
                  <a:srgbClr val="FFFFFF"/>
                </a:solidFill>
                <a:latin typeface="Calibri" panose="020F0502020204030204" pitchFamily="34" charset="0"/>
                <a:ea typeface="Calibri" panose="020F0502020204030204" pitchFamily="34" charset="0"/>
                <a:cs typeface="Calibri" panose="020F0502020204030204" pitchFamily="34" charset="0"/>
              </a:rPr>
              <a:t>Long Term: </a:t>
            </a:r>
            <a:r>
              <a:rPr lang="en-IN" sz="2600" dirty="0">
                <a:latin typeface="Calibri" panose="020F0502020204030204" pitchFamily="34" charset="0"/>
                <a:ea typeface="Calibri" panose="020F0502020204030204" pitchFamily="34" charset="0"/>
                <a:cs typeface="Calibri" panose="020F0502020204030204" pitchFamily="34" charset="0"/>
              </a:rPr>
              <a:t>azathioprine and mycophenolate mofetil</a:t>
            </a:r>
          </a:p>
          <a:p>
            <a:pPr marL="355600" indent="-342900" algn="just">
              <a:spcBef>
                <a:spcPts val="695"/>
              </a:spcBef>
              <a:buFont typeface="Arial" panose="020B0604020202020204" pitchFamily="34" charset="0"/>
              <a:buChar char="•"/>
            </a:pPr>
            <a:endParaRPr lang="en-US" sz="4800" b="1" dirty="0">
              <a:solidFill>
                <a:schemeClr val="accent2">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a:p>
            <a:pPr marL="12700" algn="just">
              <a:lnSpc>
                <a:spcPct val="100000"/>
              </a:lnSpc>
              <a:spcBef>
                <a:spcPts val="695"/>
              </a:spcBef>
            </a:pPr>
            <a:endParaRPr sz="2800" dirty="0">
              <a:latin typeface="Calibri" panose="020F0502020204030204" pitchFamily="34" charset="0"/>
              <a:ea typeface="Calibri" panose="020F0502020204030204" pitchFamily="34" charset="0"/>
              <a:cs typeface="Calibri" panose="020F0502020204030204" pitchFamily="34" charset="0"/>
            </a:endParaRPr>
          </a:p>
        </p:txBody>
      </p:sp>
      <p:sp>
        <p:nvSpPr>
          <p:cNvPr id="4" name="object 12">
            <a:extLst>
              <a:ext uri="{FF2B5EF4-FFF2-40B4-BE49-F238E27FC236}">
                <a16:creationId xmlns:a16="http://schemas.microsoft.com/office/drawing/2014/main" id="{0DC24A9F-94AA-6793-8D95-07400ADA5020}"/>
              </a:ext>
            </a:extLst>
          </p:cNvPr>
          <p:cNvSpPr txBox="1"/>
          <p:nvPr/>
        </p:nvSpPr>
        <p:spPr>
          <a:xfrm>
            <a:off x="685800" y="304800"/>
            <a:ext cx="4343400" cy="498855"/>
          </a:xfrm>
          <a:prstGeom prst="rect">
            <a:avLst/>
          </a:prstGeom>
        </p:spPr>
        <p:txBody>
          <a:bodyPr vert="horz" wrap="square" lIns="0" tIns="67310" rIns="0" bIns="0" rtlCol="0">
            <a:spAutoFit/>
          </a:bodyPr>
          <a:lstStyle/>
          <a:p>
            <a:r>
              <a:rPr lang="en-IN" sz="2800" b="1" dirty="0">
                <a:solidFill>
                  <a:schemeClr val="accent2">
                    <a:lumMod val="20000"/>
                    <a:lumOff val="80000"/>
                  </a:schemeClr>
                </a:solidFill>
                <a:latin typeface="Calibri" panose="020F0502020204030204" pitchFamily="34" charset="0"/>
                <a:ea typeface="Calibri" panose="020F0502020204030204" pitchFamily="34" charset="0"/>
                <a:cs typeface="Calibri" panose="020F0502020204030204" pitchFamily="34" charset="0"/>
              </a:rPr>
              <a:t>IMMUNOTHERAPY </a:t>
            </a:r>
          </a:p>
        </p:txBody>
      </p:sp>
    </p:spTree>
    <p:extLst>
      <p:ext uri="{BB962C8B-B14F-4D97-AF65-F5344CB8AC3E}">
        <p14:creationId xmlns:p14="http://schemas.microsoft.com/office/powerpoint/2010/main" val="3640019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E2805A7-2E92-7EA9-CB25-97D2E836B3AB}"/>
              </a:ext>
            </a:extLst>
          </p:cNvPr>
          <p:cNvGraphicFramePr>
            <a:graphicFrameLocks noGrp="1"/>
          </p:cNvGraphicFramePr>
          <p:nvPr>
            <p:extLst>
              <p:ext uri="{D42A27DB-BD31-4B8C-83A1-F6EECF244321}">
                <p14:modId xmlns:p14="http://schemas.microsoft.com/office/powerpoint/2010/main" val="1659726579"/>
              </p:ext>
            </p:extLst>
          </p:nvPr>
        </p:nvGraphicFramePr>
        <p:xfrm>
          <a:off x="7620000" y="1828800"/>
          <a:ext cx="4572000" cy="2544960"/>
        </p:xfrm>
        <a:graphic>
          <a:graphicData uri="http://schemas.openxmlformats.org/drawingml/2006/table">
            <a:tbl>
              <a:tblPr>
                <a:tableStyleId>{08FB837D-C827-4EFA-A057-4D05807E0F7C}</a:tableStyleId>
              </a:tblPr>
              <a:tblGrid>
                <a:gridCol w="2286000">
                  <a:extLst>
                    <a:ext uri="{9D8B030D-6E8A-4147-A177-3AD203B41FA5}">
                      <a16:colId xmlns:a16="http://schemas.microsoft.com/office/drawing/2014/main" val="1821666985"/>
                    </a:ext>
                  </a:extLst>
                </a:gridCol>
                <a:gridCol w="2286000">
                  <a:extLst>
                    <a:ext uri="{9D8B030D-6E8A-4147-A177-3AD203B41FA5}">
                      <a16:colId xmlns:a16="http://schemas.microsoft.com/office/drawing/2014/main" val="3652188763"/>
                    </a:ext>
                  </a:extLst>
                </a:gridCol>
              </a:tblGrid>
              <a:tr h="574000">
                <a:tc>
                  <a:txBody>
                    <a:bodyPr/>
                    <a:lstStyle/>
                    <a:p>
                      <a:pPr algn="ctr">
                        <a:buNone/>
                      </a:pPr>
                      <a:r>
                        <a:rPr lang="en-IN" sz="2400" b="1" dirty="0">
                          <a:solidFill>
                            <a:schemeClr val="accent6">
                              <a:lumMod val="50000"/>
                            </a:schemeClr>
                          </a:solidFill>
                        </a:rPr>
                        <a:t>Normal</a:t>
                      </a:r>
                      <a:endParaRPr lang="en-IN" sz="24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buNone/>
                      </a:pPr>
                      <a:r>
                        <a:rPr lang="en-IN" sz="2400" b="1" dirty="0">
                          <a:solidFill>
                            <a:schemeClr val="accent6">
                              <a:lumMod val="50000"/>
                            </a:schemeClr>
                          </a:solidFill>
                        </a:rPr>
                        <a:t>Myasthenia Gravis</a:t>
                      </a:r>
                      <a:endParaRPr lang="en-IN" sz="24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649203967"/>
                  </a:ext>
                </a:extLst>
              </a:tr>
              <a:tr h="574000">
                <a:tc>
                  <a:txBody>
                    <a:bodyPr/>
                    <a:lstStyle/>
                    <a:p>
                      <a:pPr algn="ctr">
                        <a:buNone/>
                      </a:pPr>
                      <a:r>
                        <a:rPr lang="en-IN" sz="2400" dirty="0"/>
                        <a:t>Dense </a:t>
                      </a:r>
                      <a:r>
                        <a:rPr lang="en-IN" sz="2400" dirty="0" err="1"/>
                        <a:t>AChRs</a:t>
                      </a:r>
                      <a:endParaRPr lang="en-IN" sz="240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buNone/>
                      </a:pPr>
                      <a:r>
                        <a:rPr lang="en-IN" sz="2400" dirty="0"/>
                        <a:t>↓ </a:t>
                      </a:r>
                      <a:r>
                        <a:rPr lang="en-IN" sz="2400" dirty="0" err="1"/>
                        <a:t>AChRs</a:t>
                      </a:r>
                      <a:endParaRPr lang="en-IN" sz="2400" dirty="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643789213"/>
                  </a:ext>
                </a:extLst>
              </a:tr>
              <a:tr h="574000">
                <a:tc>
                  <a:txBody>
                    <a:bodyPr/>
                    <a:lstStyle/>
                    <a:p>
                      <a:pPr algn="ctr">
                        <a:buNone/>
                      </a:pPr>
                      <a:r>
                        <a:rPr lang="en-IN" sz="2400" dirty="0"/>
                        <a:t>Deep folds</a:t>
                      </a:r>
                      <a:endParaRPr lang="en-IN" sz="240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buNone/>
                      </a:pPr>
                      <a:r>
                        <a:rPr lang="en-IN" sz="2400"/>
                        <a:t>Flattened folds</a:t>
                      </a:r>
                      <a:endParaRPr lang="en-IN" sz="240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499159207"/>
                  </a:ext>
                </a:extLst>
              </a:tr>
              <a:tr h="574000">
                <a:tc>
                  <a:txBody>
                    <a:bodyPr/>
                    <a:lstStyle/>
                    <a:p>
                      <a:pPr algn="ctr">
                        <a:buNone/>
                      </a:pPr>
                      <a:r>
                        <a:rPr lang="en-IN" sz="2400"/>
                        <a:t>Narrow cleft</a:t>
                      </a:r>
                      <a:endParaRPr lang="en-IN" sz="240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buNone/>
                      </a:pPr>
                      <a:r>
                        <a:rPr lang="en-IN" sz="2400" dirty="0"/>
                        <a:t>Widened cleft</a:t>
                      </a:r>
                      <a:endParaRPr lang="en-IN" sz="2400" dirty="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230889575"/>
                  </a:ext>
                </a:extLst>
              </a:tr>
            </a:tbl>
          </a:graphicData>
        </a:graphic>
      </p:graphicFrame>
      <p:pic>
        <p:nvPicPr>
          <p:cNvPr id="4" name="Picture 3">
            <a:extLst>
              <a:ext uri="{FF2B5EF4-FFF2-40B4-BE49-F238E27FC236}">
                <a16:creationId xmlns:a16="http://schemas.microsoft.com/office/drawing/2014/main" id="{30DF0423-728F-64DF-9750-F9BF8266032D}"/>
              </a:ext>
            </a:extLst>
          </p:cNvPr>
          <p:cNvPicPr>
            <a:picLocks noChangeAspect="1"/>
          </p:cNvPicPr>
          <p:nvPr/>
        </p:nvPicPr>
        <p:blipFill>
          <a:blip r:embed="rId2">
            <a:extLst>
              <a:ext uri="{28A0092B-C50C-407E-A947-70E740481C1C}">
                <a14:useLocalDpi xmlns:a14="http://schemas.microsoft.com/office/drawing/2010/main" val="0"/>
              </a:ext>
            </a:extLst>
          </a:blip>
          <a:srcRect b="13333"/>
          <a:stretch>
            <a:fillRect/>
          </a:stretch>
        </p:blipFill>
        <p:spPr>
          <a:xfrm>
            <a:off x="29066" y="142400"/>
            <a:ext cx="7362334" cy="6487000"/>
          </a:xfrm>
          <a:prstGeom prst="rect">
            <a:avLst/>
          </a:prstGeom>
        </p:spPr>
      </p:pic>
    </p:spTree>
    <p:extLst>
      <p:ext uri="{BB962C8B-B14F-4D97-AF65-F5344CB8AC3E}">
        <p14:creationId xmlns:p14="http://schemas.microsoft.com/office/powerpoint/2010/main" val="53842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DA255-0F01-E272-481C-7A331007DF11}"/>
            </a:ext>
          </a:extLst>
        </p:cNvPr>
        <p:cNvGrpSpPr/>
        <p:nvPr/>
      </p:nvGrpSpPr>
      <p:grpSpPr>
        <a:xfrm>
          <a:off x="0" y="0"/>
          <a:ext cx="0" cy="0"/>
          <a:chOff x="0" y="0"/>
          <a:chExt cx="0" cy="0"/>
        </a:xfrm>
      </p:grpSpPr>
      <p:sp>
        <p:nvSpPr>
          <p:cNvPr id="3" name="object 11">
            <a:extLst>
              <a:ext uri="{FF2B5EF4-FFF2-40B4-BE49-F238E27FC236}">
                <a16:creationId xmlns:a16="http://schemas.microsoft.com/office/drawing/2014/main" id="{1BDBB0CC-65E7-259C-3693-ECE8195D0DA1}"/>
              </a:ext>
            </a:extLst>
          </p:cNvPr>
          <p:cNvSpPr txBox="1"/>
          <p:nvPr/>
        </p:nvSpPr>
        <p:spPr>
          <a:xfrm>
            <a:off x="304800" y="473717"/>
            <a:ext cx="11389537" cy="5708614"/>
          </a:xfrm>
          <a:prstGeom prst="rect">
            <a:avLst/>
          </a:prstGeom>
        </p:spPr>
        <p:txBody>
          <a:bodyPr vert="horz" wrap="square" lIns="0" tIns="88265" rIns="0" bIns="0" rtlCol="0">
            <a:spAutoFit/>
          </a:bodyPr>
          <a:lstStyle/>
          <a:p>
            <a:pPr marL="355600" indent="-342900" algn="just">
              <a:spcBef>
                <a:spcPts val="695"/>
              </a:spcBef>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Produce improvement in myasthenic weakness in the great majority of patients. </a:t>
            </a:r>
          </a:p>
          <a:p>
            <a:pPr marL="355600" indent="-342900" algn="just">
              <a:spcBef>
                <a:spcPts val="695"/>
              </a:spcBef>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To minimize adverse side effects, prednisone should be given in a single morning dose rather than in divided doses throughout the day.</a:t>
            </a:r>
          </a:p>
          <a:p>
            <a:pPr marL="355600" indent="-342900" algn="just">
              <a:spcBef>
                <a:spcPts val="695"/>
              </a:spcBef>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Initial dose 15–25 mg/d. The dose is increased stepwise, (usually by 5 mg/d at  7- to 14-day intervals), until there is marked clinical improvement or a dose of 50–60 mg/d is reached. </a:t>
            </a:r>
          </a:p>
          <a:p>
            <a:pPr marL="355600" indent="-342900" algn="just">
              <a:spcBef>
                <a:spcPts val="695"/>
              </a:spcBef>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The full effect of a particular dose of prednisone often takes 2–3 weeks to observe.</a:t>
            </a:r>
          </a:p>
          <a:p>
            <a:pPr marL="355600" indent="-342900" algn="just">
              <a:spcBef>
                <a:spcPts val="695"/>
              </a:spcBef>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 In patients with more severe weakness and those already in the hospital and/or intubated, starting at a high dose is reasonable, typically after pretreatment with IVIg or plasma exchange to protect against early steroid-associated worsening. </a:t>
            </a:r>
          </a:p>
          <a:p>
            <a:pPr marL="355600" indent="-342900" algn="just">
              <a:spcBef>
                <a:spcPts val="695"/>
              </a:spcBef>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Patients are maintained for about a month on the dose that controls their symptoms, and then the dosage is slowly tapered (no faster than 10 mg a month until on 20 mg daily and then by 2.5–5 mg every 1–3 months until on 10 mg daily, and more slowly thereafter) to determine the minimum effective dose. </a:t>
            </a:r>
          </a:p>
        </p:txBody>
      </p:sp>
      <p:sp>
        <p:nvSpPr>
          <p:cNvPr id="4" name="object 12">
            <a:extLst>
              <a:ext uri="{FF2B5EF4-FFF2-40B4-BE49-F238E27FC236}">
                <a16:creationId xmlns:a16="http://schemas.microsoft.com/office/drawing/2014/main" id="{73350CC8-BA93-4151-4942-A7900EDA7816}"/>
              </a:ext>
            </a:extLst>
          </p:cNvPr>
          <p:cNvSpPr txBox="1"/>
          <p:nvPr/>
        </p:nvSpPr>
        <p:spPr>
          <a:xfrm>
            <a:off x="4343400" y="0"/>
            <a:ext cx="4343400" cy="498855"/>
          </a:xfrm>
          <a:prstGeom prst="rect">
            <a:avLst/>
          </a:prstGeom>
        </p:spPr>
        <p:txBody>
          <a:bodyPr vert="horz" wrap="square" lIns="0" tIns="67310" rIns="0" bIns="0" rtlCol="0">
            <a:spAutoFit/>
          </a:bodyPr>
          <a:lstStyle/>
          <a:p>
            <a:r>
              <a:rPr lang="en-IN" sz="2800" b="1" dirty="0">
                <a:solidFill>
                  <a:schemeClr val="accent2">
                    <a:lumMod val="20000"/>
                    <a:lumOff val="80000"/>
                  </a:schemeClr>
                </a:solidFill>
                <a:latin typeface="Calibri" panose="020F0502020204030204" pitchFamily="34" charset="0"/>
                <a:ea typeface="Calibri" panose="020F0502020204030204" pitchFamily="34" charset="0"/>
                <a:cs typeface="Calibri" panose="020F0502020204030204" pitchFamily="34" charset="0"/>
              </a:rPr>
              <a:t>GLUCOCORTICOID THERAPY </a:t>
            </a:r>
          </a:p>
        </p:txBody>
      </p:sp>
    </p:spTree>
    <p:extLst>
      <p:ext uri="{BB962C8B-B14F-4D97-AF65-F5344CB8AC3E}">
        <p14:creationId xmlns:p14="http://schemas.microsoft.com/office/powerpoint/2010/main" val="37917265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54FB6-A6DB-8892-0FB6-02CA6A69C17C}"/>
            </a:ext>
          </a:extLst>
        </p:cNvPr>
        <p:cNvGrpSpPr/>
        <p:nvPr/>
      </p:nvGrpSpPr>
      <p:grpSpPr>
        <a:xfrm>
          <a:off x="0" y="0"/>
          <a:ext cx="0" cy="0"/>
          <a:chOff x="0" y="0"/>
          <a:chExt cx="0" cy="0"/>
        </a:xfrm>
      </p:grpSpPr>
      <p:sp>
        <p:nvSpPr>
          <p:cNvPr id="3" name="object 11">
            <a:extLst>
              <a:ext uri="{FF2B5EF4-FFF2-40B4-BE49-F238E27FC236}">
                <a16:creationId xmlns:a16="http://schemas.microsoft.com/office/drawing/2014/main" id="{FE2BD285-932C-04F1-33B3-69C680CA5255}"/>
              </a:ext>
            </a:extLst>
          </p:cNvPr>
          <p:cNvSpPr txBox="1"/>
          <p:nvPr/>
        </p:nvSpPr>
        <p:spPr>
          <a:xfrm>
            <a:off x="304800" y="473717"/>
            <a:ext cx="11389537" cy="4939173"/>
          </a:xfrm>
          <a:prstGeom prst="rect">
            <a:avLst/>
          </a:prstGeom>
        </p:spPr>
        <p:txBody>
          <a:bodyPr vert="horz" wrap="square" lIns="0" tIns="88265" rIns="0" bIns="0" rtlCol="0">
            <a:spAutoFit/>
          </a:bodyPr>
          <a:lstStyle/>
          <a:p>
            <a:pPr marL="355600" indent="-342900" algn="just">
              <a:spcBef>
                <a:spcPts val="695"/>
              </a:spcBef>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widely used because of its presumed effectiveness and relative lack of side effects. </a:t>
            </a:r>
          </a:p>
          <a:p>
            <a:pPr marL="355600" indent="-342900" algn="just">
              <a:spcBef>
                <a:spcPts val="695"/>
              </a:spcBef>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A dose of 1–1.5 g bid is recommended</a:t>
            </a:r>
          </a:p>
          <a:p>
            <a:pPr marL="355600" indent="-342900" algn="just">
              <a:spcBef>
                <a:spcPts val="695"/>
              </a:spcBef>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Moa-inhibition of purine synthesis by the de novo pathway.</a:t>
            </a:r>
          </a:p>
          <a:p>
            <a:pPr marL="355600" indent="-342900" algn="just">
              <a:spcBef>
                <a:spcPts val="695"/>
              </a:spcBef>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 Since lymphocytes have only the de novo pathway, but lack the alternative salvage pathway that is present in all other cells, mycophenolate inhibits proliferation of lymphocytes but not proliferation of other cells.</a:t>
            </a:r>
          </a:p>
          <a:p>
            <a:pPr marL="355600" indent="-342900" algn="just">
              <a:spcBef>
                <a:spcPts val="695"/>
              </a:spcBef>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 It does not kill or eliminate preexisting autoreactive lymphocytes, and therefore, clinical improvement may be delayed for many months to a year, until the preexisting autoreactive lymphocytes die spontaneously. </a:t>
            </a:r>
          </a:p>
          <a:p>
            <a:pPr marL="355600" indent="-342900" algn="just">
              <a:spcBef>
                <a:spcPts val="695"/>
              </a:spcBef>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The advantage of mycophenolate lies in its relative paucity of adverse side effects. The primary side effect is diarrhea or other GI symptoms. Rare side effects are development of leukopenia and very small risks of malignancy or progressive multifocal leukoencephalopathy inherent in nearly all immunosuppressive treatments.. </a:t>
            </a:r>
          </a:p>
        </p:txBody>
      </p:sp>
      <p:sp>
        <p:nvSpPr>
          <p:cNvPr id="4" name="object 12">
            <a:extLst>
              <a:ext uri="{FF2B5EF4-FFF2-40B4-BE49-F238E27FC236}">
                <a16:creationId xmlns:a16="http://schemas.microsoft.com/office/drawing/2014/main" id="{DF4E2B0D-13DA-80A1-368F-EA9A72B1740E}"/>
              </a:ext>
            </a:extLst>
          </p:cNvPr>
          <p:cNvSpPr txBox="1"/>
          <p:nvPr/>
        </p:nvSpPr>
        <p:spPr>
          <a:xfrm>
            <a:off x="4343400" y="0"/>
            <a:ext cx="5791200" cy="560410"/>
          </a:xfrm>
          <a:prstGeom prst="rect">
            <a:avLst/>
          </a:prstGeom>
        </p:spPr>
        <p:txBody>
          <a:bodyPr vert="horz" wrap="square" lIns="0" tIns="67310" rIns="0" bIns="0" rtlCol="0">
            <a:spAutoFit/>
          </a:bodyPr>
          <a:lstStyle/>
          <a:p>
            <a:r>
              <a:rPr lang="en-US" sz="3200" b="1" dirty="0">
                <a:solidFill>
                  <a:schemeClr val="accent2">
                    <a:lumMod val="20000"/>
                    <a:lumOff val="80000"/>
                  </a:schemeClr>
                </a:solidFill>
                <a:latin typeface="Calibri" panose="020F0502020204030204" pitchFamily="34" charset="0"/>
                <a:ea typeface="Calibri" panose="020F0502020204030204" pitchFamily="34" charset="0"/>
                <a:cs typeface="Calibri" panose="020F0502020204030204" pitchFamily="34" charset="0"/>
              </a:rPr>
              <a:t>MYCOPHENOLATE MOFETIL</a:t>
            </a:r>
            <a:endParaRPr lang="en-IN" sz="3200" b="1" dirty="0">
              <a:solidFill>
                <a:schemeClr val="accent2">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7821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410A5-ADD5-5380-0DA9-A0439505A744}"/>
            </a:ext>
          </a:extLst>
        </p:cNvPr>
        <p:cNvGrpSpPr/>
        <p:nvPr/>
      </p:nvGrpSpPr>
      <p:grpSpPr>
        <a:xfrm>
          <a:off x="0" y="0"/>
          <a:ext cx="0" cy="0"/>
          <a:chOff x="0" y="0"/>
          <a:chExt cx="0" cy="0"/>
        </a:xfrm>
      </p:grpSpPr>
      <p:sp>
        <p:nvSpPr>
          <p:cNvPr id="3" name="object 11">
            <a:extLst>
              <a:ext uri="{FF2B5EF4-FFF2-40B4-BE49-F238E27FC236}">
                <a16:creationId xmlns:a16="http://schemas.microsoft.com/office/drawing/2014/main" id="{47B106C5-812F-8A60-F933-0F990BDA087A}"/>
              </a:ext>
            </a:extLst>
          </p:cNvPr>
          <p:cNvSpPr txBox="1"/>
          <p:nvPr/>
        </p:nvSpPr>
        <p:spPr>
          <a:xfrm>
            <a:off x="304800" y="714475"/>
            <a:ext cx="11389537" cy="5429050"/>
          </a:xfrm>
          <a:prstGeom prst="rect">
            <a:avLst/>
          </a:prstGeom>
        </p:spPr>
        <p:txBody>
          <a:bodyPr vert="horz" wrap="square" lIns="0" tIns="88265" rIns="0" bIns="0" rtlCol="0">
            <a:spAutoFit/>
          </a:bodyPr>
          <a:lstStyle/>
          <a:p>
            <a:pPr marL="355600" indent="-342900" algn="just">
              <a:spcBef>
                <a:spcPts val="695"/>
              </a:spcBef>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Azathioprine has long been used for MG, and a randomized, clinical trial demonstrated that it was effective in reducing the dosage of prednisone necessary to control MG symptoms. </a:t>
            </a:r>
          </a:p>
          <a:p>
            <a:pPr marL="355600" indent="-342900" algn="just">
              <a:spcBef>
                <a:spcPts val="695"/>
              </a:spcBef>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the beneficial effect can take a year or more to become evident. </a:t>
            </a:r>
          </a:p>
          <a:p>
            <a:pPr marL="355600" indent="-342900" algn="just">
              <a:spcBef>
                <a:spcPts val="695"/>
              </a:spcBef>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Approximately 10–15% of patients are unable to tolerate azathioprine because of idiosyncratic reactions consisting of flulike symptoms (e.g., fever and malaise, abdominal pain), bone marrow suppression, or abnormalities of liver function. </a:t>
            </a:r>
          </a:p>
          <a:p>
            <a:pPr marL="355600" indent="-342900" algn="just">
              <a:spcBef>
                <a:spcPts val="695"/>
              </a:spcBef>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An initial dose of 50 mg/d is given for about a week to test for these side effects.</a:t>
            </a:r>
          </a:p>
          <a:p>
            <a:pPr marL="355600" indent="-342900" algn="just">
              <a:spcBef>
                <a:spcPts val="695"/>
              </a:spcBef>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 If this dose is tolerated, it is increased by 50 mg weekly to 150 mg daily. </a:t>
            </a:r>
          </a:p>
          <a:p>
            <a:pPr marL="355600" indent="-342900" algn="just">
              <a:spcBef>
                <a:spcPts val="695"/>
              </a:spcBef>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Some patients require additional increases to reach a dose of ~2–3 mg/kg of total body weight or until the white blood count falls to 3000–4000/</a:t>
            </a:r>
            <a:r>
              <a:rPr lang="en-US" sz="2400" dirty="0" err="1">
                <a:latin typeface="Calibri" panose="020F0502020204030204" pitchFamily="34" charset="0"/>
                <a:ea typeface="Calibri" panose="020F0502020204030204" pitchFamily="34" charset="0"/>
                <a:cs typeface="Calibri" panose="020F0502020204030204" pitchFamily="34" charset="0"/>
              </a:rPr>
              <a:t>μL</a:t>
            </a:r>
            <a:r>
              <a:rPr lang="en-US" sz="2400" dirty="0">
                <a:latin typeface="Calibri" panose="020F0502020204030204" pitchFamily="34" charset="0"/>
                <a:ea typeface="Calibri" panose="020F0502020204030204" pitchFamily="34" charset="0"/>
                <a:cs typeface="Calibri" panose="020F0502020204030204" pitchFamily="34" charset="0"/>
              </a:rPr>
              <a:t>. </a:t>
            </a:r>
          </a:p>
          <a:p>
            <a:pPr marL="355600" indent="-342900" algn="just">
              <a:spcBef>
                <a:spcPts val="695"/>
              </a:spcBef>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Allopurinol should never be used in combination with azathioprine because the two drugs share a common degradation pathway</a:t>
            </a:r>
          </a:p>
        </p:txBody>
      </p:sp>
      <p:sp>
        <p:nvSpPr>
          <p:cNvPr id="4" name="object 12">
            <a:extLst>
              <a:ext uri="{FF2B5EF4-FFF2-40B4-BE49-F238E27FC236}">
                <a16:creationId xmlns:a16="http://schemas.microsoft.com/office/drawing/2014/main" id="{7F087F4B-E3CB-01A9-6676-CFB5ADD53C32}"/>
              </a:ext>
            </a:extLst>
          </p:cNvPr>
          <p:cNvSpPr txBox="1"/>
          <p:nvPr/>
        </p:nvSpPr>
        <p:spPr>
          <a:xfrm>
            <a:off x="4343400" y="0"/>
            <a:ext cx="4343400" cy="560410"/>
          </a:xfrm>
          <a:prstGeom prst="rect">
            <a:avLst/>
          </a:prstGeom>
        </p:spPr>
        <p:txBody>
          <a:bodyPr vert="horz" wrap="square" lIns="0" tIns="67310" rIns="0" bIns="0" rtlCol="0">
            <a:spAutoFit/>
          </a:bodyPr>
          <a:lstStyle/>
          <a:p>
            <a:r>
              <a:rPr lang="en-US" sz="3200" b="1" dirty="0">
                <a:solidFill>
                  <a:schemeClr val="accent2">
                    <a:lumMod val="20000"/>
                    <a:lumOff val="80000"/>
                  </a:schemeClr>
                </a:solidFill>
                <a:latin typeface="Calibri" panose="020F0502020204030204" pitchFamily="34" charset="0"/>
                <a:ea typeface="Calibri" panose="020F0502020204030204" pitchFamily="34" charset="0"/>
                <a:cs typeface="Calibri" panose="020F0502020204030204" pitchFamily="34" charset="0"/>
              </a:rPr>
              <a:t>AZATHIOPRINE</a:t>
            </a:r>
            <a:endParaRPr lang="en-IN" sz="3200" b="1" dirty="0">
              <a:solidFill>
                <a:schemeClr val="accent2">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34199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37380-DD8B-69B4-113B-6D7754E8CDE1}"/>
            </a:ext>
          </a:extLst>
        </p:cNvPr>
        <p:cNvGrpSpPr/>
        <p:nvPr/>
      </p:nvGrpSpPr>
      <p:grpSpPr>
        <a:xfrm>
          <a:off x="0" y="0"/>
          <a:ext cx="0" cy="0"/>
          <a:chOff x="0" y="0"/>
          <a:chExt cx="0" cy="0"/>
        </a:xfrm>
      </p:grpSpPr>
      <p:sp>
        <p:nvSpPr>
          <p:cNvPr id="3" name="object 11">
            <a:extLst>
              <a:ext uri="{FF2B5EF4-FFF2-40B4-BE49-F238E27FC236}">
                <a16:creationId xmlns:a16="http://schemas.microsoft.com/office/drawing/2014/main" id="{CFA7F222-E28B-9ADC-14FD-D61644815CF4}"/>
              </a:ext>
            </a:extLst>
          </p:cNvPr>
          <p:cNvSpPr txBox="1"/>
          <p:nvPr/>
        </p:nvSpPr>
        <p:spPr>
          <a:xfrm>
            <a:off x="304800" y="609600"/>
            <a:ext cx="11389537" cy="2484655"/>
          </a:xfrm>
          <a:prstGeom prst="rect">
            <a:avLst/>
          </a:prstGeom>
        </p:spPr>
        <p:txBody>
          <a:bodyPr vert="horz" wrap="square" lIns="0" tIns="88265" rIns="0" bIns="0" rtlCol="0">
            <a:spAutoFit/>
          </a:bodyPr>
          <a:lstStyle/>
          <a:p>
            <a:pPr marL="355600" indent="-342900" algn="just">
              <a:spcBef>
                <a:spcPts val="695"/>
              </a:spcBef>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The calcineurin inhibitors cyclosporine and tacrolimus are effective in MG and work more rapidly than azathioprine and mycophenolate. </a:t>
            </a:r>
          </a:p>
          <a:p>
            <a:pPr marL="355600" indent="-342900" algn="just">
              <a:spcBef>
                <a:spcPts val="695"/>
              </a:spcBef>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However, both, and cyclosporin in particular, are associated with more frequent severe side effects including hypertension, nephrotoxicity, and drug interactions. </a:t>
            </a:r>
          </a:p>
          <a:p>
            <a:pPr marL="355600" indent="-342900" algn="just">
              <a:spcBef>
                <a:spcPts val="695"/>
              </a:spcBef>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The usual dose of cyclosporine is 4–5 mg/kg per d, and the average dose of tacrolimus is 0.07–0.1 mg/kg per d, given in two equally divided doses. </a:t>
            </a:r>
          </a:p>
        </p:txBody>
      </p:sp>
      <p:sp>
        <p:nvSpPr>
          <p:cNvPr id="4" name="object 12">
            <a:extLst>
              <a:ext uri="{FF2B5EF4-FFF2-40B4-BE49-F238E27FC236}">
                <a16:creationId xmlns:a16="http://schemas.microsoft.com/office/drawing/2014/main" id="{5123ABFD-EE99-47FE-9008-6285F8925004}"/>
              </a:ext>
            </a:extLst>
          </p:cNvPr>
          <p:cNvSpPr txBox="1"/>
          <p:nvPr/>
        </p:nvSpPr>
        <p:spPr>
          <a:xfrm>
            <a:off x="4343400" y="0"/>
            <a:ext cx="4343400" cy="560410"/>
          </a:xfrm>
          <a:prstGeom prst="rect">
            <a:avLst/>
          </a:prstGeom>
        </p:spPr>
        <p:txBody>
          <a:bodyPr vert="horz" wrap="square" lIns="0" tIns="67310" rIns="0" bIns="0" rtlCol="0">
            <a:spAutoFit/>
          </a:bodyPr>
          <a:lstStyle/>
          <a:p>
            <a:r>
              <a:rPr lang="en-US" sz="3200" b="1" dirty="0">
                <a:solidFill>
                  <a:schemeClr val="accent2">
                    <a:lumMod val="20000"/>
                    <a:lumOff val="80000"/>
                  </a:schemeClr>
                </a:solidFill>
                <a:latin typeface="Calibri" panose="020F0502020204030204" pitchFamily="34" charset="0"/>
                <a:ea typeface="Calibri" panose="020F0502020204030204" pitchFamily="34" charset="0"/>
                <a:cs typeface="Calibri" panose="020F0502020204030204" pitchFamily="34" charset="0"/>
              </a:rPr>
              <a:t>CALCINEURIN INHIBITORS </a:t>
            </a:r>
            <a:endParaRPr lang="en-IN" sz="3200" b="1" dirty="0">
              <a:solidFill>
                <a:schemeClr val="accent2">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8313443-A5CD-4FB3-BF41-6E2EE1A095BC}"/>
              </a:ext>
            </a:extLst>
          </p:cNvPr>
          <p:cNvSpPr txBox="1"/>
          <p:nvPr/>
        </p:nvSpPr>
        <p:spPr>
          <a:xfrm>
            <a:off x="609599" y="4038600"/>
            <a:ext cx="10779937" cy="1938992"/>
          </a:xfrm>
          <a:prstGeom prst="rect">
            <a:avLst/>
          </a:prstGeom>
          <a:noFill/>
        </p:spPr>
        <p:txBody>
          <a:bodyPr wrap="square">
            <a:spAutoFit/>
          </a:bodyPr>
          <a:lstStyle/>
          <a:p>
            <a:pPr marL="342900" indent="-342900">
              <a:buFont typeface="Arial" panose="020B0604020202020204" pitchFamily="34" charset="0"/>
              <a:buChar char="•"/>
            </a:pPr>
            <a:r>
              <a:rPr lang="en-US" sz="2400" b="0" i="0" u="none" strike="noStrike" baseline="0" dirty="0">
                <a:latin typeface="Calibri" panose="020F0502020204030204" pitchFamily="34" charset="0"/>
                <a:ea typeface="Calibri" panose="020F0502020204030204" pitchFamily="34" charset="0"/>
                <a:cs typeface="Calibri" panose="020F0502020204030204" pitchFamily="34" charset="0"/>
              </a:rPr>
              <a:t>For the rare refractory MG patient, a course of high-dose cyclophosphamide may induce long-lasting benefit.</a:t>
            </a:r>
          </a:p>
          <a:p>
            <a:pPr marL="342900" indent="-342900">
              <a:buFont typeface="Arial" panose="020B0604020202020204" pitchFamily="34" charset="0"/>
              <a:buChar char="•"/>
            </a:pPr>
            <a:r>
              <a:rPr lang="en-US" sz="2400" b="0" i="0" u="none" strike="noStrike" baseline="0" dirty="0">
                <a:latin typeface="Calibri" panose="020F0502020204030204" pitchFamily="34" charset="0"/>
                <a:ea typeface="Calibri" panose="020F0502020204030204" pitchFamily="34" charset="0"/>
                <a:cs typeface="Calibri" panose="020F0502020204030204" pitchFamily="34" charset="0"/>
              </a:rPr>
              <a:t> At high doses, cyclophosphamide eliminates mature lymphocytes but spares hematopoietic precursors (stem cells), because they express the enzyme aldehyde dehydrogenase, which hydrolyzes cyclophosphamide. </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
        <p:nvSpPr>
          <p:cNvPr id="6" name="object 12">
            <a:extLst>
              <a:ext uri="{FF2B5EF4-FFF2-40B4-BE49-F238E27FC236}">
                <a16:creationId xmlns:a16="http://schemas.microsoft.com/office/drawing/2014/main" id="{0C125765-FFDF-C190-5FA6-94B694A39DE1}"/>
              </a:ext>
            </a:extLst>
          </p:cNvPr>
          <p:cNvSpPr txBox="1"/>
          <p:nvPr/>
        </p:nvSpPr>
        <p:spPr>
          <a:xfrm>
            <a:off x="4800600" y="3301148"/>
            <a:ext cx="4343400" cy="560410"/>
          </a:xfrm>
          <a:prstGeom prst="rect">
            <a:avLst/>
          </a:prstGeom>
        </p:spPr>
        <p:txBody>
          <a:bodyPr vert="horz" wrap="square" lIns="0" tIns="67310" rIns="0" bIns="0" rtlCol="0">
            <a:spAutoFit/>
          </a:bodyPr>
          <a:lstStyle/>
          <a:p>
            <a:r>
              <a:rPr lang="en-US" sz="3200" b="1" dirty="0">
                <a:solidFill>
                  <a:schemeClr val="accent2">
                    <a:lumMod val="20000"/>
                    <a:lumOff val="80000"/>
                  </a:schemeClr>
                </a:solidFill>
                <a:latin typeface="Calibri" panose="020F0502020204030204" pitchFamily="34" charset="0"/>
                <a:ea typeface="Calibri" panose="020F0502020204030204" pitchFamily="34" charset="0"/>
                <a:cs typeface="Calibri" panose="020F0502020204030204" pitchFamily="34" charset="0"/>
              </a:rPr>
              <a:t>CYCLOPHOSPHAMIDE</a:t>
            </a:r>
            <a:endParaRPr lang="en-IN" sz="3200" b="1" dirty="0">
              <a:solidFill>
                <a:schemeClr val="accent2">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76805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5EAE9-1D7F-6734-34B1-20CFF683F173}"/>
            </a:ext>
          </a:extLst>
        </p:cNvPr>
        <p:cNvGrpSpPr/>
        <p:nvPr/>
      </p:nvGrpSpPr>
      <p:grpSpPr>
        <a:xfrm>
          <a:off x="0" y="0"/>
          <a:ext cx="0" cy="0"/>
          <a:chOff x="0" y="0"/>
          <a:chExt cx="0" cy="0"/>
        </a:xfrm>
      </p:grpSpPr>
      <p:sp>
        <p:nvSpPr>
          <p:cNvPr id="3" name="object 11">
            <a:extLst>
              <a:ext uri="{FF2B5EF4-FFF2-40B4-BE49-F238E27FC236}">
                <a16:creationId xmlns:a16="http://schemas.microsoft.com/office/drawing/2014/main" id="{2403948A-5604-E1BC-CF52-6DDCA2F7750F}"/>
              </a:ext>
            </a:extLst>
          </p:cNvPr>
          <p:cNvSpPr txBox="1"/>
          <p:nvPr/>
        </p:nvSpPr>
        <p:spPr>
          <a:xfrm>
            <a:off x="304800" y="1143000"/>
            <a:ext cx="11389537" cy="3043782"/>
          </a:xfrm>
          <a:prstGeom prst="rect">
            <a:avLst/>
          </a:prstGeom>
        </p:spPr>
        <p:txBody>
          <a:bodyPr vert="horz" wrap="square" lIns="0" tIns="88265" rIns="0" bIns="0" rtlCol="0">
            <a:spAutoFit/>
          </a:bodyPr>
          <a:lstStyle/>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Rituximab is a monoclonal antibody that binds to the CD20 molecule on B lymphocytes. </a:t>
            </a:r>
          </a:p>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It is widely used for the treatment of B-cell lymphomas and has also proven successful in the treatment of several autoimmune diseases including rheumatoid arthritis, pemphigus, and some IgM-related neuropathies.</a:t>
            </a:r>
          </a:p>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 Rituximab can induce prolonged remissions in </a:t>
            </a:r>
            <a:r>
              <a:rPr lang="en-US" sz="2400" dirty="0" err="1">
                <a:latin typeface="Calibri" panose="020F0502020204030204" pitchFamily="34" charset="0"/>
                <a:ea typeface="Calibri" panose="020F0502020204030204" pitchFamily="34" charset="0"/>
                <a:cs typeface="Calibri" panose="020F0502020204030204" pitchFamily="34" charset="0"/>
              </a:rPr>
              <a:t>MuSK</a:t>
            </a:r>
            <a:r>
              <a:rPr lang="en-US" sz="2400" dirty="0">
                <a:latin typeface="Calibri" panose="020F0502020204030204" pitchFamily="34" charset="0"/>
                <a:ea typeface="Calibri" panose="020F0502020204030204" pitchFamily="34" charset="0"/>
                <a:cs typeface="Calibri" panose="020F0502020204030204" pitchFamily="34" charset="0"/>
              </a:rPr>
              <a:t> antibody–positive MG, with 1 g IV on two occasions 2 weeks apart. </a:t>
            </a:r>
          </a:p>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Periodically, a repeat course needs to be administered; some </a:t>
            </a:r>
            <a:r>
              <a:rPr lang="en-US" sz="2400" dirty="0" err="1">
                <a:latin typeface="Calibri" panose="020F0502020204030204" pitchFamily="34" charset="0"/>
                <a:ea typeface="Calibri" panose="020F0502020204030204" pitchFamily="34" charset="0"/>
                <a:cs typeface="Calibri" panose="020F0502020204030204" pitchFamily="34" charset="0"/>
              </a:rPr>
              <a:t>MuSK</a:t>
            </a:r>
            <a:r>
              <a:rPr lang="en-US" sz="2400" dirty="0">
                <a:latin typeface="Calibri" panose="020F0502020204030204" pitchFamily="34" charset="0"/>
                <a:ea typeface="Calibri" panose="020F0502020204030204" pitchFamily="34" charset="0"/>
                <a:cs typeface="Calibri" panose="020F0502020204030204" pitchFamily="34" charset="0"/>
              </a:rPr>
              <a:t> patients can go up to 2–3 years between infusions. </a:t>
            </a:r>
          </a:p>
        </p:txBody>
      </p:sp>
      <p:sp>
        <p:nvSpPr>
          <p:cNvPr id="4" name="object 12">
            <a:extLst>
              <a:ext uri="{FF2B5EF4-FFF2-40B4-BE49-F238E27FC236}">
                <a16:creationId xmlns:a16="http://schemas.microsoft.com/office/drawing/2014/main" id="{C9BFD329-24E8-079C-7CE3-290224F91A63}"/>
              </a:ext>
            </a:extLst>
          </p:cNvPr>
          <p:cNvSpPr txBox="1"/>
          <p:nvPr/>
        </p:nvSpPr>
        <p:spPr>
          <a:xfrm>
            <a:off x="4343400" y="258936"/>
            <a:ext cx="2362200" cy="560410"/>
          </a:xfrm>
          <a:prstGeom prst="rect">
            <a:avLst/>
          </a:prstGeom>
        </p:spPr>
        <p:txBody>
          <a:bodyPr vert="horz" wrap="square" lIns="0" tIns="67310" rIns="0" bIns="0" rtlCol="0">
            <a:spAutoFit/>
          </a:bodyPr>
          <a:lstStyle/>
          <a:p>
            <a:r>
              <a:rPr lang="en-US" sz="3200" b="1" dirty="0">
                <a:solidFill>
                  <a:schemeClr val="accent2">
                    <a:lumMod val="20000"/>
                    <a:lumOff val="80000"/>
                  </a:schemeClr>
                </a:solidFill>
                <a:latin typeface="Calibri" panose="020F0502020204030204" pitchFamily="34" charset="0"/>
                <a:ea typeface="Calibri" panose="020F0502020204030204" pitchFamily="34" charset="0"/>
                <a:cs typeface="Calibri" panose="020F0502020204030204" pitchFamily="34" charset="0"/>
              </a:rPr>
              <a:t>RITUXIMAB</a:t>
            </a:r>
            <a:endParaRPr lang="en-IN" sz="3200" b="1" dirty="0">
              <a:solidFill>
                <a:schemeClr val="accent2">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74436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C6300-FA0C-26BE-C737-863A896770F9}"/>
            </a:ext>
          </a:extLst>
        </p:cNvPr>
        <p:cNvGrpSpPr/>
        <p:nvPr/>
      </p:nvGrpSpPr>
      <p:grpSpPr>
        <a:xfrm>
          <a:off x="0" y="0"/>
          <a:ext cx="0" cy="0"/>
          <a:chOff x="0" y="0"/>
          <a:chExt cx="0" cy="0"/>
        </a:xfrm>
      </p:grpSpPr>
      <p:sp>
        <p:nvSpPr>
          <p:cNvPr id="3" name="object 11">
            <a:extLst>
              <a:ext uri="{FF2B5EF4-FFF2-40B4-BE49-F238E27FC236}">
                <a16:creationId xmlns:a16="http://schemas.microsoft.com/office/drawing/2014/main" id="{F4BE4069-7516-D34F-E05E-4CA694502EAA}"/>
              </a:ext>
            </a:extLst>
          </p:cNvPr>
          <p:cNvSpPr txBox="1"/>
          <p:nvPr/>
        </p:nvSpPr>
        <p:spPr>
          <a:xfrm>
            <a:off x="401231" y="838200"/>
            <a:ext cx="11389537" cy="4890441"/>
          </a:xfrm>
          <a:prstGeom prst="rect">
            <a:avLst/>
          </a:prstGeom>
        </p:spPr>
        <p:txBody>
          <a:bodyPr vert="horz" wrap="square" lIns="0" tIns="88265" rIns="0" bIns="0" rtlCol="0">
            <a:spAutoFit/>
          </a:bodyPr>
          <a:lstStyle/>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Currently, three complement inhibitors are U.S. Food and Drug Administration (FDA) approved for </a:t>
            </a:r>
            <a:r>
              <a:rPr lang="en-US" sz="2400" dirty="0" err="1">
                <a:latin typeface="Calibri" panose="020F0502020204030204" pitchFamily="34" charset="0"/>
                <a:ea typeface="Calibri" panose="020F0502020204030204" pitchFamily="34" charset="0"/>
                <a:cs typeface="Calibri" panose="020F0502020204030204" pitchFamily="34" charset="0"/>
              </a:rPr>
              <a:t>AChR</a:t>
            </a:r>
            <a:r>
              <a:rPr lang="en-US" sz="2400" dirty="0">
                <a:latin typeface="Calibri" panose="020F0502020204030204" pitchFamily="34" charset="0"/>
                <a:ea typeface="Calibri" panose="020F0502020204030204" pitchFamily="34" charset="0"/>
                <a:cs typeface="Calibri" panose="020F0502020204030204" pitchFamily="34" charset="0"/>
              </a:rPr>
              <a:t> antibody–positive generalized MG based on positive clinical trial results. </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Most patients who will improve on these agents will do so within the first 12 weeks, and improvement is appreciated in many within the first 1–4 weeks</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Action by inhibiting the cleavage of C5 in the terminal complement cascade. </a:t>
            </a:r>
          </a:p>
          <a:p>
            <a:pPr marL="342900" indent="-342900">
              <a:buFont typeface="Arial" panose="020B0604020202020204" pitchFamily="34" charset="0"/>
              <a:buChar char="•"/>
            </a:pPr>
            <a:r>
              <a:rPr lang="en-US" sz="2400" dirty="0" err="1">
                <a:latin typeface="Calibri" panose="020F0502020204030204" pitchFamily="34" charset="0"/>
                <a:ea typeface="Calibri" panose="020F0502020204030204" pitchFamily="34" charset="0"/>
                <a:cs typeface="Calibri" panose="020F0502020204030204" pitchFamily="34" charset="0"/>
              </a:rPr>
              <a:t>Eculizumab,Ravulizumab</a:t>
            </a:r>
            <a:r>
              <a:rPr lang="en-US" sz="2400" dirty="0">
                <a:latin typeface="Calibri" panose="020F0502020204030204" pitchFamily="34" charset="0"/>
                <a:ea typeface="Calibri" panose="020F0502020204030204" pitchFamily="34" charset="0"/>
                <a:cs typeface="Calibri" panose="020F0502020204030204" pitchFamily="34" charset="0"/>
              </a:rPr>
              <a:t> are monoclonal antibodies given intravenously; </a:t>
            </a:r>
            <a:r>
              <a:rPr lang="en-US" sz="2400" dirty="0" err="1">
                <a:latin typeface="Calibri" panose="020F0502020204030204" pitchFamily="34" charset="0"/>
                <a:ea typeface="Calibri" panose="020F0502020204030204" pitchFamily="34" charset="0"/>
                <a:cs typeface="Calibri" panose="020F0502020204030204" pitchFamily="34" charset="0"/>
              </a:rPr>
              <a:t>ravulizumab</a:t>
            </a:r>
            <a:r>
              <a:rPr lang="en-US" sz="2400" dirty="0">
                <a:latin typeface="Calibri" panose="020F0502020204030204" pitchFamily="34" charset="0"/>
                <a:ea typeface="Calibri" panose="020F0502020204030204" pitchFamily="34" charset="0"/>
                <a:cs typeface="Calibri" panose="020F0502020204030204" pitchFamily="34" charset="0"/>
              </a:rPr>
              <a:t> has a longer effect.</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Zilucoplan</a:t>
            </a:r>
            <a:r>
              <a:rPr lang="en-US" sz="2400" dirty="0">
                <a:latin typeface="Calibri" panose="020F0502020204030204" pitchFamily="34" charset="0"/>
                <a:ea typeface="Calibri" panose="020F0502020204030204" pitchFamily="34" charset="0"/>
                <a:cs typeface="Calibri" panose="020F0502020204030204" pitchFamily="34" charset="0"/>
              </a:rPr>
              <a:t> is a subcutaneously administered macrocyclic peptide inhibitor of C5. can be </a:t>
            </a:r>
            <a:r>
              <a:rPr lang="en-US" sz="2400" dirty="0" err="1">
                <a:latin typeface="Calibri" panose="020F0502020204030204" pitchFamily="34" charset="0"/>
                <a:ea typeface="Calibri" panose="020F0502020204030204" pitchFamily="34" charset="0"/>
                <a:cs typeface="Calibri" panose="020F0502020204030204" pitchFamily="34" charset="0"/>
              </a:rPr>
              <a:t>coadministered</a:t>
            </a:r>
            <a:r>
              <a:rPr lang="en-US" sz="2400" dirty="0">
                <a:latin typeface="Calibri" panose="020F0502020204030204" pitchFamily="34" charset="0"/>
                <a:ea typeface="Calibri" panose="020F0502020204030204" pitchFamily="34" charset="0"/>
                <a:cs typeface="Calibri" panose="020F0502020204030204" pitchFamily="34" charset="0"/>
              </a:rPr>
              <a:t> with plasma exchange, IVIg, or </a:t>
            </a:r>
            <a:r>
              <a:rPr lang="en-US" sz="2400" dirty="0" err="1">
                <a:latin typeface="Calibri" panose="020F0502020204030204" pitchFamily="34" charset="0"/>
                <a:ea typeface="Calibri" panose="020F0502020204030204" pitchFamily="34" charset="0"/>
                <a:cs typeface="Calibri" panose="020F0502020204030204" pitchFamily="34" charset="0"/>
              </a:rPr>
              <a:t>FcRn</a:t>
            </a:r>
            <a:r>
              <a:rPr lang="en-US" sz="2400" dirty="0">
                <a:latin typeface="Calibri" panose="020F0502020204030204" pitchFamily="34" charset="0"/>
                <a:ea typeface="Calibri" panose="020F0502020204030204" pitchFamily="34" charset="0"/>
                <a:cs typeface="Calibri" panose="020F0502020204030204" pitchFamily="34" charset="0"/>
              </a:rPr>
              <a:t> antagonists. </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Reassess efficacy at 12 weeks in patients treated with C5 inhibitors and decide whether or not to continue treatment. </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Complement inhibition increases the risk of meningococcal infection. </a:t>
            </a:r>
          </a:p>
        </p:txBody>
      </p:sp>
      <p:sp>
        <p:nvSpPr>
          <p:cNvPr id="4" name="object 12">
            <a:extLst>
              <a:ext uri="{FF2B5EF4-FFF2-40B4-BE49-F238E27FC236}">
                <a16:creationId xmlns:a16="http://schemas.microsoft.com/office/drawing/2014/main" id="{966BC630-79E2-7F77-9AA4-384A1A97952C}"/>
              </a:ext>
            </a:extLst>
          </p:cNvPr>
          <p:cNvSpPr txBox="1"/>
          <p:nvPr/>
        </p:nvSpPr>
        <p:spPr>
          <a:xfrm>
            <a:off x="3657600" y="221229"/>
            <a:ext cx="5943600" cy="560410"/>
          </a:xfrm>
          <a:prstGeom prst="rect">
            <a:avLst/>
          </a:prstGeom>
        </p:spPr>
        <p:txBody>
          <a:bodyPr vert="horz" wrap="square" lIns="0" tIns="67310" rIns="0" bIns="0" rtlCol="0">
            <a:spAutoFit/>
          </a:bodyPr>
          <a:lstStyle/>
          <a:p>
            <a:r>
              <a:rPr lang="en-US" sz="3200" b="1" i="1" dirty="0">
                <a:solidFill>
                  <a:schemeClr val="accent2">
                    <a:lumMod val="20000"/>
                    <a:lumOff val="80000"/>
                  </a:schemeClr>
                </a:solidFill>
              </a:rPr>
              <a:t>COMPLEMENT INHIBITORS</a:t>
            </a:r>
            <a:endParaRPr lang="en-IN" sz="3200" b="1" dirty="0">
              <a:solidFill>
                <a:schemeClr val="accent2">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59480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411F2-2933-C260-6380-A54EB96C49AE}"/>
            </a:ext>
          </a:extLst>
        </p:cNvPr>
        <p:cNvGrpSpPr/>
        <p:nvPr/>
      </p:nvGrpSpPr>
      <p:grpSpPr>
        <a:xfrm>
          <a:off x="0" y="0"/>
          <a:ext cx="0" cy="0"/>
          <a:chOff x="0" y="0"/>
          <a:chExt cx="0" cy="0"/>
        </a:xfrm>
      </p:grpSpPr>
      <p:sp>
        <p:nvSpPr>
          <p:cNvPr id="3" name="object 11">
            <a:extLst>
              <a:ext uri="{FF2B5EF4-FFF2-40B4-BE49-F238E27FC236}">
                <a16:creationId xmlns:a16="http://schemas.microsoft.com/office/drawing/2014/main" id="{A2BD81D4-C32B-7A4C-B87C-F864A1B52FCE}"/>
              </a:ext>
            </a:extLst>
          </p:cNvPr>
          <p:cNvSpPr txBox="1"/>
          <p:nvPr/>
        </p:nvSpPr>
        <p:spPr>
          <a:xfrm>
            <a:off x="401231" y="838200"/>
            <a:ext cx="11389537" cy="5629105"/>
          </a:xfrm>
          <a:prstGeom prst="rect">
            <a:avLst/>
          </a:prstGeom>
        </p:spPr>
        <p:txBody>
          <a:bodyPr vert="horz" wrap="square" lIns="0" tIns="88265" rIns="0" bIns="0" rtlCol="0">
            <a:spAutoFit/>
          </a:bodyPr>
          <a:lstStyle/>
          <a:p>
            <a:pPr marL="342900" indent="-342900">
              <a:buFont typeface="Arial" panose="020B0604020202020204" pitchFamily="34" charset="0"/>
              <a:buChar char="•"/>
            </a:pPr>
            <a:r>
              <a:rPr lang="en-US" sz="2400" dirty="0" err="1"/>
              <a:t>FcRns</a:t>
            </a:r>
            <a:r>
              <a:rPr lang="en-US" sz="2400" dirty="0"/>
              <a:t> on endothelial cells salvage IgG and albumin from degradation by lysosomes, leading to longer IgG half-lives. </a:t>
            </a:r>
          </a:p>
          <a:p>
            <a:pPr marL="342900" indent="-342900">
              <a:buFont typeface="Arial" panose="020B0604020202020204" pitchFamily="34" charset="0"/>
              <a:buChar char="•"/>
            </a:pPr>
            <a:r>
              <a:rPr lang="en-US" sz="2400" dirty="0"/>
              <a:t>Blocking the </a:t>
            </a:r>
            <a:r>
              <a:rPr lang="en-US" sz="2400" dirty="0" err="1"/>
              <a:t>FcRn</a:t>
            </a:r>
            <a:r>
              <a:rPr lang="en-US" sz="2400" dirty="0"/>
              <a:t> results in increased catabolism of IgG, thereby reducing IgG (and pathogenic antibody) levels. </a:t>
            </a:r>
          </a:p>
          <a:p>
            <a:pPr marL="342900" indent="-342900">
              <a:buFont typeface="Arial" panose="020B0604020202020204" pitchFamily="34" charset="0"/>
              <a:buChar char="•"/>
            </a:pPr>
            <a:r>
              <a:rPr lang="en-US" sz="2400" dirty="0"/>
              <a:t>The potential benefits over plasma exchange include the ease of administration, increased availability, and reduced risk in patients with coagulopathies or limited peripheral venous access. </a:t>
            </a:r>
          </a:p>
          <a:p>
            <a:pPr marL="342900" indent="-342900">
              <a:buFont typeface="Arial" panose="020B0604020202020204" pitchFamily="34" charset="0"/>
              <a:buChar char="•"/>
            </a:pPr>
            <a:r>
              <a:rPr lang="en-US" sz="2400" dirty="0"/>
              <a:t>Effective within the first 3 months of treatment, again often within the first month</a:t>
            </a:r>
          </a:p>
          <a:p>
            <a:pPr marL="342900" indent="-342900">
              <a:buFont typeface="Arial" panose="020B0604020202020204" pitchFamily="34" charset="0"/>
              <a:buChar char="•"/>
            </a:pPr>
            <a:r>
              <a:rPr lang="en-US" sz="2400" b="1" dirty="0"/>
              <a:t>Efgartigimod and </a:t>
            </a:r>
            <a:r>
              <a:rPr lang="en-US" sz="2400" b="1" dirty="0" err="1"/>
              <a:t>rozanolixizumab</a:t>
            </a:r>
            <a:r>
              <a:rPr lang="en-US" sz="2400" b="1" dirty="0"/>
              <a:t> </a:t>
            </a:r>
          </a:p>
          <a:p>
            <a:pPr marL="342900" indent="-342900">
              <a:buFont typeface="Arial" panose="020B0604020202020204" pitchFamily="34" charset="0"/>
              <a:buChar char="•"/>
            </a:pPr>
            <a:r>
              <a:rPr lang="en-US" sz="2400" dirty="0"/>
              <a:t>Efgartigimod can be given intravenously or subcutaneously, </a:t>
            </a:r>
          </a:p>
          <a:p>
            <a:pPr marL="342900" indent="-342900">
              <a:buFont typeface="Arial" panose="020B0604020202020204" pitchFamily="34" charset="0"/>
              <a:buChar char="•"/>
            </a:pPr>
            <a:r>
              <a:rPr lang="en-US" sz="2400" dirty="0" err="1"/>
              <a:t>Rozanolixizumab</a:t>
            </a:r>
            <a:r>
              <a:rPr lang="en-US" sz="2400" dirty="0"/>
              <a:t> is given via a subcutaneous and approved for both anti-</a:t>
            </a:r>
            <a:r>
              <a:rPr lang="en-US" sz="2400" dirty="0" err="1"/>
              <a:t>AChR</a:t>
            </a:r>
            <a:r>
              <a:rPr lang="en-US" sz="2400" dirty="0"/>
              <a:t> and anti- </a:t>
            </a:r>
            <a:r>
              <a:rPr lang="en-US" sz="2400" dirty="0" err="1"/>
              <a:t>MuSK</a:t>
            </a:r>
            <a:r>
              <a:rPr lang="en-US" sz="2400" dirty="0"/>
              <a:t> generalized myasthenia. </a:t>
            </a:r>
          </a:p>
          <a:p>
            <a:pPr marL="342900" indent="-342900">
              <a:buFont typeface="Arial" panose="020B0604020202020204" pitchFamily="34" charset="0"/>
              <a:buChar char="•"/>
            </a:pPr>
            <a:r>
              <a:rPr lang="en-US" sz="2400" dirty="0"/>
              <a:t>Side effects are somewhat variable and include increased risk of respiratory and urinary infections, headaches (including aseptic meningitis with </a:t>
            </a:r>
            <a:r>
              <a:rPr lang="en-US" sz="2400" dirty="0" err="1"/>
              <a:t>rozanolixizumab</a:t>
            </a:r>
            <a:r>
              <a:rPr lang="en-US" sz="2400" dirty="0"/>
              <a:t>), and hypoalbuminemia</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4" name="object 12">
            <a:extLst>
              <a:ext uri="{FF2B5EF4-FFF2-40B4-BE49-F238E27FC236}">
                <a16:creationId xmlns:a16="http://schemas.microsoft.com/office/drawing/2014/main" id="{21D9FA25-7D53-67D4-9F18-C1E2F30534C5}"/>
              </a:ext>
            </a:extLst>
          </p:cNvPr>
          <p:cNvSpPr txBox="1"/>
          <p:nvPr/>
        </p:nvSpPr>
        <p:spPr>
          <a:xfrm>
            <a:off x="990600" y="152400"/>
            <a:ext cx="9829801" cy="560410"/>
          </a:xfrm>
          <a:prstGeom prst="rect">
            <a:avLst/>
          </a:prstGeom>
        </p:spPr>
        <p:txBody>
          <a:bodyPr vert="horz" wrap="square" lIns="0" tIns="67310" rIns="0" bIns="0" rtlCol="0">
            <a:spAutoFit/>
          </a:bodyPr>
          <a:lstStyle/>
          <a:p>
            <a:r>
              <a:rPr lang="pt-BR" sz="3200" b="1" i="1" dirty="0">
                <a:solidFill>
                  <a:schemeClr val="accent2">
                    <a:lumMod val="20000"/>
                    <a:lumOff val="80000"/>
                  </a:schemeClr>
                </a:solidFill>
              </a:rPr>
              <a:t>NEONATAL FC RECEPTOR (FCRN) ANTAGONISTS </a:t>
            </a:r>
            <a:endParaRPr lang="en-IN" sz="3200" b="1" dirty="0">
              <a:solidFill>
                <a:schemeClr val="accent2">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44680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0E945-003E-BAC4-AB08-F10F2AA8DFBA}"/>
            </a:ext>
          </a:extLst>
        </p:cNvPr>
        <p:cNvGrpSpPr/>
        <p:nvPr/>
      </p:nvGrpSpPr>
      <p:grpSpPr>
        <a:xfrm>
          <a:off x="0" y="0"/>
          <a:ext cx="0" cy="0"/>
          <a:chOff x="0" y="0"/>
          <a:chExt cx="0" cy="0"/>
        </a:xfrm>
      </p:grpSpPr>
      <p:sp>
        <p:nvSpPr>
          <p:cNvPr id="3" name="object 11">
            <a:extLst>
              <a:ext uri="{FF2B5EF4-FFF2-40B4-BE49-F238E27FC236}">
                <a16:creationId xmlns:a16="http://schemas.microsoft.com/office/drawing/2014/main" id="{BBDE5458-B0E8-01F9-793A-FD64217A1488}"/>
              </a:ext>
            </a:extLst>
          </p:cNvPr>
          <p:cNvSpPr txBox="1"/>
          <p:nvPr/>
        </p:nvSpPr>
        <p:spPr>
          <a:xfrm>
            <a:off x="401231" y="712810"/>
            <a:ext cx="11389537" cy="6121548"/>
          </a:xfrm>
          <a:prstGeom prst="rect">
            <a:avLst/>
          </a:prstGeom>
        </p:spPr>
        <p:txBody>
          <a:bodyPr vert="horz" wrap="square" lIns="0" tIns="88265" rIns="0" bIns="0" rtlCol="0">
            <a:spAutoFit/>
          </a:bodyPr>
          <a:lstStyle/>
          <a:p>
            <a:pPr marL="342900" indent="-34290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Plasma, which contains the pathogenic antibodies, is mechanically separated from the blood cells, which are then returned to the patient. </a:t>
            </a:r>
          </a:p>
          <a:p>
            <a:pPr marL="342900" indent="-34290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A course of five or six exchanges (3–4 L per exchange) is generally administered over a 10- to 14-day period. </a:t>
            </a:r>
          </a:p>
          <a:p>
            <a:pPr marL="342900" indent="-34290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Plasmapheresis produces a short-term reduction in anti-</a:t>
            </a:r>
            <a:r>
              <a:rPr lang="en-US" sz="2200" dirty="0" err="1">
                <a:latin typeface="Calibri" panose="020F0502020204030204" pitchFamily="34" charset="0"/>
                <a:ea typeface="Calibri" panose="020F0502020204030204" pitchFamily="34" charset="0"/>
                <a:cs typeface="Calibri" panose="020F0502020204030204" pitchFamily="34" charset="0"/>
              </a:rPr>
              <a:t>AChR</a:t>
            </a:r>
            <a:r>
              <a:rPr lang="en-US" sz="2200" dirty="0">
                <a:latin typeface="Calibri" panose="020F0502020204030204" pitchFamily="34" charset="0"/>
                <a:ea typeface="Calibri" panose="020F0502020204030204" pitchFamily="34" charset="0"/>
                <a:cs typeface="Calibri" panose="020F0502020204030204" pitchFamily="34" charset="0"/>
              </a:rPr>
              <a:t> antibodies, with clinical improvement in many patients.</a:t>
            </a:r>
          </a:p>
          <a:p>
            <a:pPr marL="342900" indent="-34290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Most useful as a temporary treatment in severely affected patients or to improve the patient’s condition prior to surgery (e.g., thymectomy). </a:t>
            </a:r>
          </a:p>
          <a:p>
            <a:endParaRPr lang="en-US" sz="22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The indications for the use of IVIg are the same as those for plasma exchange: to produce rapid improvement to help the patient through a difficult period of myasthenic weakness or prior to surgery.</a:t>
            </a:r>
          </a:p>
          <a:p>
            <a:pPr marL="342900" indent="-34290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The usual dose is 2 g/kg, which is typically administered over 2–5 days.</a:t>
            </a:r>
          </a:p>
          <a:p>
            <a:pPr marL="342900" indent="-34290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 Improvement occurs in ~70% of patients, beginning during treatment or within a week and continuing for weeks to months. </a:t>
            </a:r>
          </a:p>
          <a:p>
            <a:pPr marL="342900" indent="-34290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 Adverse reactions are generally not serious but may include headache, fluid overload, and rarely aseptic meningitis, renal failure, hemolytic anemia, and embolic or thrombotic events.</a:t>
            </a:r>
          </a:p>
          <a:p>
            <a:r>
              <a:rPr lang="en-US" dirty="0">
                <a:latin typeface="Calibri" panose="020F0502020204030204" pitchFamily="34" charset="0"/>
                <a:ea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4" name="object 12">
            <a:extLst>
              <a:ext uri="{FF2B5EF4-FFF2-40B4-BE49-F238E27FC236}">
                <a16:creationId xmlns:a16="http://schemas.microsoft.com/office/drawing/2014/main" id="{AC062501-E0CA-0150-930F-EFECE63B67F4}"/>
              </a:ext>
            </a:extLst>
          </p:cNvPr>
          <p:cNvSpPr txBox="1"/>
          <p:nvPr/>
        </p:nvSpPr>
        <p:spPr>
          <a:xfrm>
            <a:off x="990600" y="152400"/>
            <a:ext cx="10591800" cy="560410"/>
          </a:xfrm>
          <a:prstGeom prst="rect">
            <a:avLst/>
          </a:prstGeom>
        </p:spPr>
        <p:txBody>
          <a:bodyPr vert="horz" wrap="square" lIns="0" tIns="67310" rIns="0" bIns="0" rtlCol="0">
            <a:spAutoFit/>
          </a:bodyPr>
          <a:lstStyle/>
          <a:p>
            <a:r>
              <a:rPr lang="en-IN" sz="3200" b="1" dirty="0">
                <a:solidFill>
                  <a:schemeClr val="accent2">
                    <a:lumMod val="20000"/>
                    <a:lumOff val="80000"/>
                  </a:schemeClr>
                </a:solidFill>
                <a:latin typeface="Calibri" panose="020F0502020204030204" pitchFamily="34" charset="0"/>
                <a:ea typeface="Calibri" panose="020F0502020204030204" pitchFamily="34" charset="0"/>
                <a:cs typeface="Calibri" panose="020F0502020204030204" pitchFamily="34" charset="0"/>
              </a:rPr>
              <a:t>PLASMAPHERESIS AND INTRAVENOUS IMMUNOGLOBULIN </a:t>
            </a:r>
          </a:p>
        </p:txBody>
      </p:sp>
    </p:spTree>
    <p:extLst>
      <p:ext uri="{BB962C8B-B14F-4D97-AF65-F5344CB8AC3E}">
        <p14:creationId xmlns:p14="http://schemas.microsoft.com/office/powerpoint/2010/main" val="262939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D47ED-342B-47B6-900F-0950AF32763A}"/>
            </a:ext>
          </a:extLst>
        </p:cNvPr>
        <p:cNvGrpSpPr/>
        <p:nvPr/>
      </p:nvGrpSpPr>
      <p:grpSpPr>
        <a:xfrm>
          <a:off x="0" y="0"/>
          <a:ext cx="0" cy="0"/>
          <a:chOff x="0" y="0"/>
          <a:chExt cx="0" cy="0"/>
        </a:xfrm>
      </p:grpSpPr>
      <p:sp>
        <p:nvSpPr>
          <p:cNvPr id="3" name="object 11">
            <a:extLst>
              <a:ext uri="{FF2B5EF4-FFF2-40B4-BE49-F238E27FC236}">
                <a16:creationId xmlns:a16="http://schemas.microsoft.com/office/drawing/2014/main" id="{B9B443B7-FE6E-45FB-2A7A-BE2A9B563408}"/>
              </a:ext>
            </a:extLst>
          </p:cNvPr>
          <p:cNvSpPr txBox="1"/>
          <p:nvPr/>
        </p:nvSpPr>
        <p:spPr>
          <a:xfrm>
            <a:off x="304800" y="1143000"/>
            <a:ext cx="11389537" cy="4890441"/>
          </a:xfrm>
          <a:prstGeom prst="rect">
            <a:avLst/>
          </a:prstGeom>
        </p:spPr>
        <p:txBody>
          <a:bodyPr vert="horz" wrap="square" lIns="0" tIns="88265" rIns="0" bIns="0" rtlCol="0">
            <a:spAutoFit/>
          </a:bodyPr>
          <a:lstStyle/>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Myasthenic crisis is defined as an exacerbation of weakness sufficient to endanger life; it usually includes ventilatory failure caused by diaphragmatic and intercostal muscle weakness. </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The possibility that deterioration could be due to excessive anticholinesterase medication (“cholinergic crisis”) is unlikely given that very high doses of cholinesterase inhibitors are rarely used but is considered in the differential. </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The most common cause of crisis is intercurrent infection. This should be treated immediately because the mechanical and immunologic defenses of the patient can be assumed to be compromised.</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 The myasthenic patient with fever and early infection should be treated like other immunocompromised patients. Early and effective antibiotic therapy, ventilatory assistance, and pulmonary physiotherapy are essentials of the treatment program. </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Plasmapheresis or IVIg is frequently helpful in hastening recovery. </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
        <p:nvSpPr>
          <p:cNvPr id="4" name="object 12">
            <a:extLst>
              <a:ext uri="{FF2B5EF4-FFF2-40B4-BE49-F238E27FC236}">
                <a16:creationId xmlns:a16="http://schemas.microsoft.com/office/drawing/2014/main" id="{627F0DDB-BD27-534A-9C5C-183EDD725EBB}"/>
              </a:ext>
            </a:extLst>
          </p:cNvPr>
          <p:cNvSpPr txBox="1"/>
          <p:nvPr/>
        </p:nvSpPr>
        <p:spPr>
          <a:xfrm>
            <a:off x="990600" y="131975"/>
            <a:ext cx="9829801" cy="560410"/>
          </a:xfrm>
          <a:prstGeom prst="rect">
            <a:avLst/>
          </a:prstGeom>
        </p:spPr>
        <p:txBody>
          <a:bodyPr vert="horz" wrap="square" lIns="0" tIns="67310" rIns="0" bIns="0" rtlCol="0">
            <a:spAutoFit/>
          </a:bodyPr>
          <a:lstStyle/>
          <a:p>
            <a:pPr algn="ctr"/>
            <a:r>
              <a:rPr lang="en-IN" sz="3200" b="1" dirty="0">
                <a:solidFill>
                  <a:schemeClr val="accent2">
                    <a:lumMod val="20000"/>
                    <a:lumOff val="80000"/>
                  </a:schemeClr>
                </a:solidFill>
                <a:latin typeface="Calibri" panose="020F0502020204030204" pitchFamily="34" charset="0"/>
                <a:ea typeface="Calibri" panose="020F0502020204030204" pitchFamily="34" charset="0"/>
                <a:cs typeface="Calibri" panose="020F0502020204030204" pitchFamily="34" charset="0"/>
              </a:rPr>
              <a:t>MYASTHENIC CRISIS</a:t>
            </a:r>
          </a:p>
        </p:txBody>
      </p:sp>
    </p:spTree>
    <p:extLst>
      <p:ext uri="{BB962C8B-B14F-4D97-AF65-F5344CB8AC3E}">
        <p14:creationId xmlns:p14="http://schemas.microsoft.com/office/powerpoint/2010/main" val="37632968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348AB5-D125-20EF-7A82-6B2C804F21D3}"/>
              </a:ext>
            </a:extLst>
          </p:cNvPr>
          <p:cNvPicPr>
            <a:picLocks noChangeAspect="1"/>
          </p:cNvPicPr>
          <p:nvPr/>
        </p:nvPicPr>
        <p:blipFill>
          <a:blip r:embed="rId2"/>
          <a:stretch>
            <a:fillRect/>
          </a:stretch>
        </p:blipFill>
        <p:spPr>
          <a:xfrm>
            <a:off x="2209800" y="90021"/>
            <a:ext cx="6524961" cy="6677957"/>
          </a:xfrm>
          <a:prstGeom prst="rect">
            <a:avLst/>
          </a:prstGeom>
        </p:spPr>
      </p:pic>
    </p:spTree>
    <p:extLst>
      <p:ext uri="{BB962C8B-B14F-4D97-AF65-F5344CB8AC3E}">
        <p14:creationId xmlns:p14="http://schemas.microsoft.com/office/powerpoint/2010/main" val="1037828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023D3-F679-ACF7-1C50-EFAA6B7F1E9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20F6B8C-16A7-A25B-DF13-4C39035F4259}"/>
              </a:ext>
            </a:extLst>
          </p:cNvPr>
          <p:cNvSpPr txBox="1"/>
          <p:nvPr/>
        </p:nvSpPr>
        <p:spPr>
          <a:xfrm>
            <a:off x="228600" y="990600"/>
            <a:ext cx="6172200" cy="5262979"/>
          </a:xfrm>
          <a:prstGeom prst="rect">
            <a:avLst/>
          </a:prstGeom>
          <a:noFill/>
        </p:spPr>
        <p:txBody>
          <a:bodyPr wrap="square">
            <a:spAutoFit/>
          </a:bodyPr>
          <a:lstStyle/>
          <a:p>
            <a:r>
              <a:rPr lang="en-IN" sz="2400" i="0" u="none" strike="noStrike" baseline="0" dirty="0">
                <a:latin typeface="Calibri" panose="020F0502020204030204" pitchFamily="34" charset="0"/>
                <a:ea typeface="Calibri" panose="020F0502020204030204" pitchFamily="34" charset="0"/>
                <a:cs typeface="Calibri" panose="020F0502020204030204" pitchFamily="34" charset="0"/>
              </a:rPr>
              <a:t>Muscle-specific tyrosine kinase (</a:t>
            </a:r>
            <a:r>
              <a:rPr lang="en-IN" sz="2400" i="0" u="none" strike="noStrike" baseline="0" dirty="0" err="1">
                <a:latin typeface="Calibri" panose="020F0502020204030204" pitchFamily="34" charset="0"/>
                <a:ea typeface="Calibri" panose="020F0502020204030204" pitchFamily="34" charset="0"/>
                <a:cs typeface="Calibri" panose="020F0502020204030204" pitchFamily="34" charset="0"/>
              </a:rPr>
              <a:t>MuSK</a:t>
            </a:r>
            <a:r>
              <a:rPr lang="en-IN" sz="2400" i="0" u="none" strike="noStrike" baseline="0" dirty="0">
                <a:latin typeface="Calibri" panose="020F0502020204030204" pitchFamily="34" charset="0"/>
                <a:ea typeface="Calibri" panose="020F0502020204030204" pitchFamily="34" charset="0"/>
                <a:cs typeface="Calibri" panose="020F0502020204030204" pitchFamily="34" charset="0"/>
              </a:rPr>
              <a:t>) is a postsynaptic transmembrane protein that helps stabilize postsynaptic clustering of </a:t>
            </a:r>
            <a:r>
              <a:rPr lang="en-IN" sz="2400" i="0" u="none" strike="noStrike" baseline="0" dirty="0" err="1">
                <a:latin typeface="Calibri" panose="020F0502020204030204" pitchFamily="34" charset="0"/>
                <a:ea typeface="Calibri" panose="020F0502020204030204" pitchFamily="34" charset="0"/>
                <a:cs typeface="Calibri" panose="020F0502020204030204" pitchFamily="34" charset="0"/>
              </a:rPr>
              <a:t>AChRs</a:t>
            </a:r>
            <a:r>
              <a:rPr lang="en-IN" sz="2400" i="0" u="none" strike="noStrike" baseline="0" dirty="0">
                <a:latin typeface="Calibri" panose="020F0502020204030204" pitchFamily="34" charset="0"/>
                <a:ea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en-US" altLang="en-US" sz="2400" dirty="0">
                <a:latin typeface="Calibri" panose="020F0502020204030204" pitchFamily="34" charset="0"/>
                <a:ea typeface="Calibri" panose="020F0502020204030204" pitchFamily="34" charset="0"/>
                <a:cs typeface="Calibri" panose="020F0502020204030204" pitchFamily="34" charset="0"/>
              </a:rPr>
              <a:t>Agrin is released from the presynaptic motor nerve terminal</a:t>
            </a:r>
          </a:p>
          <a:p>
            <a:pPr lvl="0" defTabSz="914400" eaLnBrk="0" fontAlgn="base" hangingPunct="0">
              <a:spcBef>
                <a:spcPct val="0"/>
              </a:spcBef>
              <a:spcAft>
                <a:spcPct val="0"/>
              </a:spcAft>
              <a:buFontTx/>
              <a:buChar char="•"/>
            </a:pPr>
            <a:r>
              <a:rPr lang="en-US" altLang="en-US" sz="2400" dirty="0">
                <a:latin typeface="Calibri" panose="020F0502020204030204" pitchFamily="34" charset="0"/>
                <a:ea typeface="Calibri" panose="020F0502020204030204" pitchFamily="34" charset="0"/>
                <a:cs typeface="Calibri" panose="020F0502020204030204" pitchFamily="34" charset="0"/>
              </a:rPr>
              <a:t>Agrin binds LRP4 on the postsynaptic muscle membrane</a:t>
            </a:r>
          </a:p>
          <a:p>
            <a:pPr lvl="0" defTabSz="914400" eaLnBrk="0" fontAlgn="base" hangingPunct="0">
              <a:spcBef>
                <a:spcPct val="0"/>
              </a:spcBef>
              <a:spcAft>
                <a:spcPct val="0"/>
              </a:spcAft>
              <a:buFontTx/>
              <a:buChar char="•"/>
            </a:pPr>
            <a:r>
              <a:rPr lang="en-US" altLang="en-US" sz="2400" dirty="0">
                <a:latin typeface="Calibri" panose="020F0502020204030204" pitchFamily="34" charset="0"/>
                <a:ea typeface="Calibri" panose="020F0502020204030204" pitchFamily="34" charset="0"/>
                <a:cs typeface="Calibri" panose="020F0502020204030204" pitchFamily="34" charset="0"/>
              </a:rPr>
              <a:t>The </a:t>
            </a:r>
            <a:r>
              <a:rPr lang="en-US" altLang="en-US" sz="2400" dirty="0" err="1">
                <a:latin typeface="Calibri" panose="020F0502020204030204" pitchFamily="34" charset="0"/>
                <a:ea typeface="Calibri" panose="020F0502020204030204" pitchFamily="34" charset="0"/>
                <a:cs typeface="Calibri" panose="020F0502020204030204" pitchFamily="34" charset="0"/>
              </a:rPr>
              <a:t>agrin</a:t>
            </a:r>
            <a:r>
              <a:rPr lang="en-US" altLang="en-US" sz="2400" dirty="0">
                <a:latin typeface="Calibri" panose="020F0502020204030204" pitchFamily="34" charset="0"/>
                <a:ea typeface="Calibri" panose="020F0502020204030204" pitchFamily="34" charset="0"/>
                <a:cs typeface="Calibri" panose="020F0502020204030204" pitchFamily="34" charset="0"/>
              </a:rPr>
              <a:t>–LRP4 complex activates </a:t>
            </a:r>
            <a:r>
              <a:rPr lang="en-US" altLang="en-US" sz="2400" dirty="0" err="1">
                <a:latin typeface="Calibri" panose="020F0502020204030204" pitchFamily="34" charset="0"/>
                <a:ea typeface="Calibri" panose="020F0502020204030204" pitchFamily="34" charset="0"/>
                <a:cs typeface="Calibri" panose="020F0502020204030204" pitchFamily="34" charset="0"/>
              </a:rPr>
              <a:t>MuSK</a:t>
            </a:r>
            <a:r>
              <a:rPr lang="en-US" altLang="en-US" sz="2400" dirty="0">
                <a:latin typeface="Calibri" panose="020F0502020204030204" pitchFamily="34" charset="0"/>
                <a:ea typeface="Calibri" panose="020F0502020204030204" pitchFamily="34" charset="0"/>
                <a:cs typeface="Calibri" panose="020F0502020204030204" pitchFamily="34" charset="0"/>
              </a:rPr>
              <a:t> Activated </a:t>
            </a:r>
            <a:r>
              <a:rPr lang="en-US" altLang="en-US" sz="2400" dirty="0" err="1">
                <a:latin typeface="Calibri" panose="020F0502020204030204" pitchFamily="34" charset="0"/>
                <a:ea typeface="Calibri" panose="020F0502020204030204" pitchFamily="34" charset="0"/>
                <a:cs typeface="Calibri" panose="020F0502020204030204" pitchFamily="34" charset="0"/>
              </a:rPr>
              <a:t>MuSK</a:t>
            </a:r>
            <a:r>
              <a:rPr lang="en-US" altLang="en-US" sz="2400" dirty="0">
                <a:latin typeface="Calibri" panose="020F0502020204030204" pitchFamily="34" charset="0"/>
                <a:ea typeface="Calibri" panose="020F0502020204030204" pitchFamily="34" charset="0"/>
                <a:cs typeface="Calibri" panose="020F0502020204030204" pitchFamily="34" charset="0"/>
              </a:rPr>
              <a:t> recruits intracellular proteins:</a:t>
            </a:r>
          </a:p>
          <a:p>
            <a:pPr lvl="2" defTabSz="914400" eaLnBrk="0" fontAlgn="base" hangingPunct="0">
              <a:spcBef>
                <a:spcPct val="0"/>
              </a:spcBef>
              <a:spcAft>
                <a:spcPct val="0"/>
              </a:spcAft>
              <a:buFontTx/>
              <a:buChar char="•"/>
            </a:pPr>
            <a:r>
              <a:rPr lang="en-US" altLang="en-US" sz="2400" dirty="0">
                <a:latin typeface="Calibri" panose="020F0502020204030204" pitchFamily="34" charset="0"/>
                <a:ea typeface="Calibri" panose="020F0502020204030204" pitchFamily="34" charset="0"/>
                <a:cs typeface="Calibri" panose="020F0502020204030204" pitchFamily="34" charset="0"/>
              </a:rPr>
              <a:t> DOK7</a:t>
            </a:r>
          </a:p>
          <a:p>
            <a:pPr lvl="2" defTabSz="914400" eaLnBrk="0" fontAlgn="base" hangingPunct="0">
              <a:spcBef>
                <a:spcPct val="0"/>
              </a:spcBef>
              <a:spcAft>
                <a:spcPct val="0"/>
              </a:spcAft>
              <a:buFontTx/>
              <a:buChar char="•"/>
            </a:pPr>
            <a:r>
              <a:rPr lang="en-US" altLang="en-US" sz="2400" dirty="0">
                <a:latin typeface="Calibri" panose="020F0502020204030204" pitchFamily="34" charset="0"/>
                <a:ea typeface="Calibri" panose="020F0502020204030204" pitchFamily="34" charset="0"/>
                <a:cs typeface="Calibri" panose="020F0502020204030204" pitchFamily="34" charset="0"/>
              </a:rPr>
              <a:t>Rapsyn</a:t>
            </a:r>
          </a:p>
          <a:p>
            <a:pPr lvl="0" defTabSz="914400" eaLnBrk="0" fontAlgn="base" hangingPunct="0">
              <a:spcBef>
                <a:spcPct val="0"/>
              </a:spcBef>
              <a:spcAft>
                <a:spcPct val="0"/>
              </a:spcAft>
              <a:buFontTx/>
              <a:buChar char="•"/>
            </a:pPr>
            <a:r>
              <a:rPr lang="en-US" altLang="en-US" sz="2400" dirty="0">
                <a:latin typeface="Calibri" panose="020F0502020204030204" pitchFamily="34" charset="0"/>
                <a:ea typeface="Calibri" panose="020F0502020204030204" pitchFamily="34" charset="0"/>
                <a:cs typeface="Calibri" panose="020F0502020204030204" pitchFamily="34" charset="0"/>
              </a:rPr>
              <a:t>These proteins cluster and stabilize acetylcholine receptors (</a:t>
            </a:r>
            <a:r>
              <a:rPr lang="en-US" altLang="en-US" sz="2400" dirty="0" err="1">
                <a:latin typeface="Calibri" panose="020F0502020204030204" pitchFamily="34" charset="0"/>
                <a:ea typeface="Calibri" panose="020F0502020204030204" pitchFamily="34" charset="0"/>
                <a:cs typeface="Calibri" panose="020F0502020204030204" pitchFamily="34" charset="0"/>
              </a:rPr>
              <a:t>AChRs</a:t>
            </a:r>
            <a:r>
              <a:rPr lang="en-US" altLang="en-US" sz="2400" dirty="0">
                <a:latin typeface="Calibri" panose="020F0502020204030204" pitchFamily="34" charset="0"/>
                <a:ea typeface="Calibri" panose="020F0502020204030204" pitchFamily="34" charset="0"/>
                <a:cs typeface="Calibri" panose="020F0502020204030204" pitchFamily="34" charset="0"/>
              </a:rPr>
              <a:t>) at the crests of postsynaptic folds</a:t>
            </a:r>
            <a:endParaRPr lang="en-IN" sz="2000" dirty="0">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234D2EE5-6ECB-84DD-B417-B79DD16D1526}"/>
              </a:ext>
            </a:extLst>
          </p:cNvPr>
          <p:cNvSpPr txBox="1"/>
          <p:nvPr/>
        </p:nvSpPr>
        <p:spPr>
          <a:xfrm>
            <a:off x="4343400" y="22781"/>
            <a:ext cx="3124200" cy="830997"/>
          </a:xfrm>
          <a:prstGeom prst="rect">
            <a:avLst/>
          </a:prstGeom>
          <a:noFill/>
        </p:spPr>
        <p:txBody>
          <a:bodyPr wrap="square">
            <a:spAutoFit/>
          </a:bodyPr>
          <a:lstStyle/>
          <a:p>
            <a:r>
              <a:rPr lang="en-IN" sz="4800" b="1" dirty="0">
                <a:latin typeface="Calibri" panose="020F0502020204030204" pitchFamily="34" charset="0"/>
                <a:ea typeface="Calibri" panose="020F0502020204030204" pitchFamily="34" charset="0"/>
                <a:cs typeface="Calibri" panose="020F0502020204030204" pitchFamily="34" charset="0"/>
              </a:rPr>
              <a:t>MUSK</a:t>
            </a:r>
          </a:p>
        </p:txBody>
      </p:sp>
      <p:pic>
        <p:nvPicPr>
          <p:cNvPr id="17" name="Picture 16">
            <a:extLst>
              <a:ext uri="{FF2B5EF4-FFF2-40B4-BE49-F238E27FC236}">
                <a16:creationId xmlns:a16="http://schemas.microsoft.com/office/drawing/2014/main" id="{D9EA5C36-5438-480C-7449-7345C90A1903}"/>
              </a:ext>
            </a:extLst>
          </p:cNvPr>
          <p:cNvPicPr>
            <a:picLocks noChangeAspect="1"/>
          </p:cNvPicPr>
          <p:nvPr/>
        </p:nvPicPr>
        <p:blipFill>
          <a:blip r:embed="rId2"/>
          <a:srcRect l="7674" t="6324" r="8537" b="8820"/>
          <a:stretch>
            <a:fillRect/>
          </a:stretch>
        </p:blipFill>
        <p:spPr>
          <a:xfrm>
            <a:off x="7086600" y="1265903"/>
            <a:ext cx="4724400" cy="5181600"/>
          </a:xfrm>
          <a:prstGeom prst="rect">
            <a:avLst/>
          </a:prstGeom>
        </p:spPr>
      </p:pic>
    </p:spTree>
    <p:extLst>
      <p:ext uri="{BB962C8B-B14F-4D97-AF65-F5344CB8AC3E}">
        <p14:creationId xmlns:p14="http://schemas.microsoft.com/office/powerpoint/2010/main" val="33253648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537970" marR="5080" indent="-1525905">
              <a:lnSpc>
                <a:spcPct val="100000"/>
              </a:lnSpc>
              <a:spcBef>
                <a:spcPts val="100"/>
              </a:spcBef>
            </a:pPr>
            <a:r>
              <a:rPr sz="9600" b="1" dirty="0">
                <a:latin typeface="Times New Roman"/>
                <a:cs typeface="Times New Roman"/>
              </a:rPr>
              <a:t>Thank</a:t>
            </a:r>
            <a:r>
              <a:rPr sz="9600" b="1" spc="-365" dirty="0">
                <a:latin typeface="Times New Roman"/>
                <a:cs typeface="Times New Roman"/>
              </a:rPr>
              <a:t> </a:t>
            </a:r>
            <a:r>
              <a:rPr sz="9600" b="1" spc="-1105" dirty="0">
                <a:latin typeface="Times New Roman"/>
                <a:cs typeface="Times New Roman"/>
              </a:rPr>
              <a:t>Y</a:t>
            </a:r>
            <a:r>
              <a:rPr sz="9600" b="1" spc="-20" dirty="0">
                <a:latin typeface="Times New Roman"/>
                <a:cs typeface="Times New Roman"/>
              </a:rPr>
              <a:t>ou</a:t>
            </a:r>
            <a:r>
              <a:rPr sz="9600" b="1" spc="5" dirty="0">
                <a:latin typeface="Times New Roman"/>
                <a:cs typeface="Times New Roman"/>
              </a:rPr>
              <a:t> </a:t>
            </a:r>
            <a:r>
              <a:rPr sz="9600" b="1" spc="-25" dirty="0">
                <a:latin typeface="Times New Roman"/>
                <a:cs typeface="Times New Roman"/>
              </a:rPr>
              <a:t>For </a:t>
            </a:r>
            <a:r>
              <a:rPr sz="9600" b="1" spc="-10" dirty="0">
                <a:latin typeface="Times New Roman"/>
                <a:cs typeface="Times New Roman"/>
              </a:rPr>
              <a:t>Listening</a:t>
            </a:r>
            <a:endParaRPr sz="9600">
              <a:latin typeface="Times New Roman"/>
              <a:cs typeface="Times New Roman"/>
            </a:endParaRPr>
          </a:p>
        </p:txBody>
      </p:sp>
      <p:sp>
        <p:nvSpPr>
          <p:cNvPr id="3" name="object 3"/>
          <p:cNvSpPr txBox="1"/>
          <p:nvPr/>
        </p:nvSpPr>
        <p:spPr>
          <a:xfrm>
            <a:off x="4624832" y="4219778"/>
            <a:ext cx="3163570" cy="1245870"/>
          </a:xfrm>
          <a:prstGeom prst="rect">
            <a:avLst/>
          </a:prstGeom>
        </p:spPr>
        <p:txBody>
          <a:bodyPr vert="horz" wrap="square" lIns="0" tIns="13335" rIns="0" bIns="0" rtlCol="0">
            <a:spAutoFit/>
          </a:bodyPr>
          <a:lstStyle/>
          <a:p>
            <a:pPr marL="12700">
              <a:lnSpc>
                <a:spcPct val="100000"/>
              </a:lnSpc>
              <a:spcBef>
                <a:spcPts val="105"/>
              </a:spcBef>
            </a:pPr>
            <a:r>
              <a:rPr sz="8000" dirty="0">
                <a:solidFill>
                  <a:srgbClr val="001F5F"/>
                </a:solidFill>
                <a:latin typeface="Wingdings"/>
                <a:cs typeface="Wingdings"/>
              </a:rPr>
              <a:t></a:t>
            </a:r>
            <a:r>
              <a:rPr sz="8000" spc="225" dirty="0">
                <a:solidFill>
                  <a:srgbClr val="001F5F"/>
                </a:solidFill>
                <a:latin typeface="Times New Roman"/>
                <a:cs typeface="Times New Roman"/>
              </a:rPr>
              <a:t> </a:t>
            </a:r>
            <a:r>
              <a:rPr sz="8000" dirty="0">
                <a:solidFill>
                  <a:srgbClr val="FF0000"/>
                </a:solidFill>
                <a:latin typeface="Wingdings"/>
                <a:cs typeface="Wingdings"/>
              </a:rPr>
              <a:t></a:t>
            </a:r>
            <a:r>
              <a:rPr sz="8000" spc="220" dirty="0">
                <a:solidFill>
                  <a:srgbClr val="FF0000"/>
                </a:solidFill>
                <a:latin typeface="Times New Roman"/>
                <a:cs typeface="Times New Roman"/>
              </a:rPr>
              <a:t> </a:t>
            </a:r>
            <a:r>
              <a:rPr sz="8000" spc="-60" dirty="0">
                <a:solidFill>
                  <a:srgbClr val="001F5F"/>
                </a:solidFill>
                <a:latin typeface="Wingdings"/>
                <a:cs typeface="Wingdings"/>
              </a:rPr>
              <a:t></a:t>
            </a:r>
            <a:endParaRPr sz="8000">
              <a:latin typeface="Wingdings"/>
              <a:cs typeface="Wingding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208020" y="234695"/>
            <a:ext cx="5718175" cy="434340"/>
            <a:chOff x="3208020" y="234695"/>
            <a:chExt cx="5718175" cy="434340"/>
          </a:xfrm>
        </p:grpSpPr>
        <p:pic>
          <p:nvPicPr>
            <p:cNvPr id="3" name="object 3"/>
            <p:cNvPicPr/>
            <p:nvPr/>
          </p:nvPicPr>
          <p:blipFill>
            <a:blip r:embed="rId2" cstate="print"/>
            <a:stretch>
              <a:fillRect/>
            </a:stretch>
          </p:blipFill>
          <p:spPr>
            <a:xfrm>
              <a:off x="3208020" y="234695"/>
              <a:ext cx="5718048" cy="434339"/>
            </a:xfrm>
            <a:prstGeom prst="rect">
              <a:avLst/>
            </a:prstGeom>
          </p:spPr>
        </p:pic>
        <p:pic>
          <p:nvPicPr>
            <p:cNvPr id="4" name="object 4"/>
            <p:cNvPicPr/>
            <p:nvPr/>
          </p:nvPicPr>
          <p:blipFill>
            <a:blip r:embed="rId3" cstate="print"/>
            <a:stretch>
              <a:fillRect/>
            </a:stretch>
          </p:blipFill>
          <p:spPr>
            <a:xfrm>
              <a:off x="3235706" y="270636"/>
              <a:ext cx="5679313" cy="393827"/>
            </a:xfrm>
            <a:prstGeom prst="rect">
              <a:avLst/>
            </a:prstGeom>
          </p:spPr>
        </p:pic>
      </p:grpSp>
      <p:sp>
        <p:nvSpPr>
          <p:cNvPr id="8" name="object 8"/>
          <p:cNvSpPr txBox="1"/>
          <p:nvPr/>
        </p:nvSpPr>
        <p:spPr>
          <a:xfrm>
            <a:off x="381000" y="762000"/>
            <a:ext cx="11087735" cy="5900333"/>
          </a:xfrm>
          <a:prstGeom prst="rect">
            <a:avLst/>
          </a:prstGeom>
        </p:spPr>
        <p:txBody>
          <a:bodyPr vert="horz" wrap="square" lIns="0" tIns="280670" rIns="0" bIns="0" rtlCol="0">
            <a:spAutoFit/>
          </a:bodyPr>
          <a:lstStyle/>
          <a:p>
            <a:pPr marL="355600">
              <a:lnSpc>
                <a:spcPct val="100000"/>
              </a:lnSpc>
              <a:spcBef>
                <a:spcPts val="2210"/>
              </a:spcBef>
            </a:pPr>
            <a:r>
              <a:rPr lang="en-US" sz="3200" b="1" dirty="0">
                <a:latin typeface="Calibri" panose="020F0502020204030204" pitchFamily="34" charset="0"/>
                <a:ea typeface="Calibri" panose="020F0502020204030204" pitchFamily="34" charset="0"/>
                <a:cs typeface="Calibri" panose="020F0502020204030204" pitchFamily="34" charset="0"/>
              </a:rPr>
              <a:t>Decreased efficacy of Neuromuscular transmission:</a:t>
            </a:r>
          </a:p>
          <a:p>
            <a:pPr marL="355600">
              <a:lnSpc>
                <a:spcPct val="100000"/>
              </a:lnSpc>
              <a:spcBef>
                <a:spcPts val="2210"/>
              </a:spcBef>
            </a:pPr>
            <a:r>
              <a:rPr lang="en-US" sz="2400" dirty="0">
                <a:latin typeface="Calibri" panose="020F0502020204030204" pitchFamily="34" charset="0"/>
                <a:ea typeface="Calibri" panose="020F0502020204030204" pitchFamily="34" charset="0"/>
                <a:cs typeface="Calibri" panose="020F0502020204030204" pitchFamily="34" charset="0"/>
              </a:rPr>
              <a:t>Antibodies</a:t>
            </a:r>
            <a:r>
              <a:rPr lang="en-US" sz="2400" spc="18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are</a:t>
            </a:r>
            <a:r>
              <a:rPr lang="en-US" sz="2400" spc="175"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directed</a:t>
            </a:r>
            <a:r>
              <a:rPr lang="en-US" sz="2400" spc="185"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toward</a:t>
            </a:r>
            <a:r>
              <a:rPr lang="en-US" sz="2400" spc="185"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the</a:t>
            </a:r>
            <a:r>
              <a:rPr lang="en-US" sz="2400" spc="19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acetylcholine</a:t>
            </a:r>
            <a:r>
              <a:rPr lang="en-US" sz="2400" spc="185" dirty="0">
                <a:latin typeface="Calibri" panose="020F0502020204030204" pitchFamily="34" charset="0"/>
                <a:ea typeface="Calibri" panose="020F0502020204030204" pitchFamily="34" charset="0"/>
                <a:cs typeface="Calibri" panose="020F0502020204030204" pitchFamily="34" charset="0"/>
              </a:rPr>
              <a:t> </a:t>
            </a:r>
            <a:r>
              <a:rPr lang="en-US" sz="2400" spc="-10" dirty="0">
                <a:latin typeface="Calibri" panose="020F0502020204030204" pitchFamily="34" charset="0"/>
                <a:ea typeface="Calibri" panose="020F0502020204030204" pitchFamily="34" charset="0"/>
                <a:cs typeface="Calibri" panose="020F0502020204030204" pitchFamily="34" charset="0"/>
              </a:rPr>
              <a:t>receptor </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354965" indent="-342265">
              <a:lnSpc>
                <a:spcPct val="100000"/>
              </a:lnSpc>
              <a:spcBef>
                <a:spcPts val="1580"/>
              </a:spcBef>
              <a:buClr>
                <a:srgbClr val="FF388B"/>
              </a:buClr>
              <a:buSzPct val="79166"/>
              <a:buFont typeface="Wingdings"/>
              <a:buChar char=""/>
              <a:tabLst>
                <a:tab pos="354965" algn="l"/>
              </a:tabLst>
            </a:pPr>
            <a:r>
              <a:rPr lang="en-US" sz="2400" dirty="0">
                <a:solidFill>
                  <a:srgbClr val="FFFFFF"/>
                </a:solidFill>
                <a:latin typeface="Calibri" panose="020F0502020204030204" pitchFamily="34" charset="0"/>
                <a:ea typeface="Calibri" panose="020F0502020204030204" pitchFamily="34" charset="0"/>
                <a:cs typeface="Calibri" panose="020F0502020204030204" pitchFamily="34" charset="0"/>
              </a:rPr>
              <a:t>Decreased</a:t>
            </a:r>
            <a:r>
              <a:rPr lang="en-US" sz="2400" spc="-3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FFFFFF"/>
                </a:solidFill>
                <a:latin typeface="Calibri" panose="020F0502020204030204" pitchFamily="34" charset="0"/>
                <a:ea typeface="Calibri" panose="020F0502020204030204" pitchFamily="34" charset="0"/>
                <a:cs typeface="Calibri" panose="020F0502020204030204" pitchFamily="34" charset="0"/>
              </a:rPr>
              <a:t>number</a:t>
            </a:r>
            <a:r>
              <a:rPr lang="en-US" sz="2400" spc="1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FFFFFF"/>
                </a:solidFill>
                <a:latin typeface="Calibri" panose="020F0502020204030204" pitchFamily="34" charset="0"/>
                <a:ea typeface="Calibri" panose="020F0502020204030204" pitchFamily="34" charset="0"/>
                <a:cs typeface="Calibri" panose="020F0502020204030204" pitchFamily="34" charset="0"/>
              </a:rPr>
              <a:t>of</a:t>
            </a:r>
            <a:r>
              <a:rPr lang="en-US" sz="2400" spc="-2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FFFFFF"/>
                </a:solidFill>
                <a:latin typeface="Calibri" panose="020F0502020204030204" pitchFamily="34" charset="0"/>
                <a:ea typeface="Calibri" panose="020F0502020204030204" pitchFamily="34" charset="0"/>
                <a:cs typeface="Calibri" panose="020F0502020204030204" pitchFamily="34" charset="0"/>
              </a:rPr>
              <a:t>acetylcholine</a:t>
            </a:r>
            <a:r>
              <a:rPr lang="en-US" sz="2400" spc="-4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FFFFFF"/>
                </a:solidFill>
                <a:latin typeface="Calibri" panose="020F0502020204030204" pitchFamily="34" charset="0"/>
                <a:ea typeface="Calibri" panose="020F0502020204030204" pitchFamily="34" charset="0"/>
                <a:cs typeface="Calibri" panose="020F0502020204030204" pitchFamily="34" charset="0"/>
              </a:rPr>
              <a:t>receptors</a:t>
            </a:r>
            <a:r>
              <a:rPr lang="en-US" sz="2400" spc="-4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FFFFFF"/>
                </a:solidFill>
                <a:latin typeface="Calibri" panose="020F0502020204030204" pitchFamily="34" charset="0"/>
                <a:ea typeface="Calibri" panose="020F0502020204030204" pitchFamily="34" charset="0"/>
                <a:cs typeface="Calibri" panose="020F0502020204030204" pitchFamily="34" charset="0"/>
              </a:rPr>
              <a:t>at</a:t>
            </a:r>
            <a:r>
              <a:rPr lang="en-US" sz="2400" spc="-1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FFFFFF"/>
                </a:solidFill>
                <a:latin typeface="Calibri" panose="020F0502020204030204" pitchFamily="34" charset="0"/>
                <a:ea typeface="Calibri" panose="020F0502020204030204" pitchFamily="34" charset="0"/>
                <a:cs typeface="Calibri" panose="020F0502020204030204" pitchFamily="34" charset="0"/>
              </a:rPr>
              <a:t>the</a:t>
            </a:r>
            <a:r>
              <a:rPr lang="en-US" sz="2400" spc="-1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FFFFFF"/>
                </a:solidFill>
                <a:latin typeface="Calibri" panose="020F0502020204030204" pitchFamily="34" charset="0"/>
                <a:ea typeface="Calibri" panose="020F0502020204030204" pitchFamily="34" charset="0"/>
                <a:cs typeface="Calibri" panose="020F0502020204030204" pitchFamily="34" charset="0"/>
              </a:rPr>
              <a:t>post</a:t>
            </a:r>
            <a:r>
              <a:rPr lang="en-US" sz="2400" spc="-1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FFFFFF"/>
                </a:solidFill>
                <a:latin typeface="Calibri" panose="020F0502020204030204" pitchFamily="34" charset="0"/>
                <a:ea typeface="Calibri" panose="020F0502020204030204" pitchFamily="34" charset="0"/>
                <a:cs typeface="Calibri" panose="020F0502020204030204" pitchFamily="34" charset="0"/>
              </a:rPr>
              <a:t>synaptic</a:t>
            </a:r>
            <a:r>
              <a:rPr lang="en-US" sz="2400" spc="-2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FFFFFF"/>
                </a:solidFill>
                <a:latin typeface="Calibri" panose="020F0502020204030204" pitchFamily="34" charset="0"/>
                <a:ea typeface="Calibri" panose="020F0502020204030204" pitchFamily="34" charset="0"/>
                <a:cs typeface="Calibri" panose="020F0502020204030204" pitchFamily="34" charset="0"/>
              </a:rPr>
              <a:t>muscle</a:t>
            </a:r>
            <a:r>
              <a:rPr lang="en-US" sz="2400" spc="-2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400" spc="-10" dirty="0">
                <a:solidFill>
                  <a:srgbClr val="FFFFFF"/>
                </a:solidFill>
                <a:latin typeface="Calibri" panose="020F0502020204030204" pitchFamily="34" charset="0"/>
                <a:ea typeface="Calibri" panose="020F0502020204030204" pitchFamily="34" charset="0"/>
                <a:cs typeface="Calibri" panose="020F0502020204030204" pitchFamily="34" charset="0"/>
              </a:rPr>
              <a:t>membrane</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354965" indent="-342265">
              <a:lnSpc>
                <a:spcPct val="100000"/>
              </a:lnSpc>
              <a:spcBef>
                <a:spcPts val="2210"/>
              </a:spcBef>
              <a:buClr>
                <a:srgbClr val="FF388B"/>
              </a:buClr>
              <a:buSzPct val="79166"/>
              <a:buFont typeface="Wingdings"/>
              <a:buChar char=""/>
              <a:tabLst>
                <a:tab pos="354965" algn="l"/>
              </a:tabLst>
            </a:pPr>
            <a:r>
              <a:rPr sz="2400" dirty="0">
                <a:solidFill>
                  <a:srgbClr val="FFFFFF"/>
                </a:solidFill>
                <a:latin typeface="Calibri" panose="020F0502020204030204" pitchFamily="34" charset="0"/>
                <a:ea typeface="Calibri" panose="020F0502020204030204" pitchFamily="34" charset="0"/>
                <a:cs typeface="Calibri" panose="020F0502020204030204" pitchFamily="34" charset="0"/>
              </a:rPr>
              <a:t>postsynaptic</a:t>
            </a:r>
            <a:r>
              <a:rPr sz="2400" spc="-4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dirty="0">
                <a:solidFill>
                  <a:srgbClr val="FFFFFF"/>
                </a:solidFill>
                <a:latin typeface="Calibri" panose="020F0502020204030204" pitchFamily="34" charset="0"/>
                <a:ea typeface="Calibri" panose="020F0502020204030204" pitchFamily="34" charset="0"/>
                <a:cs typeface="Calibri" panose="020F0502020204030204" pitchFamily="34" charset="0"/>
              </a:rPr>
              <a:t>folds</a:t>
            </a:r>
            <a:r>
              <a:rPr sz="2400" spc="-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dirty="0">
                <a:solidFill>
                  <a:srgbClr val="FFFFFF"/>
                </a:solidFill>
                <a:latin typeface="Calibri" panose="020F0502020204030204" pitchFamily="34" charset="0"/>
                <a:ea typeface="Calibri" panose="020F0502020204030204" pitchFamily="34" charset="0"/>
                <a:cs typeface="Calibri" panose="020F0502020204030204" pitchFamily="34" charset="0"/>
              </a:rPr>
              <a:t>are</a:t>
            </a:r>
            <a:r>
              <a:rPr sz="2400" spc="-1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dirty="0">
                <a:solidFill>
                  <a:srgbClr val="FFFFFF"/>
                </a:solidFill>
                <a:latin typeface="Calibri" panose="020F0502020204030204" pitchFamily="34" charset="0"/>
                <a:ea typeface="Calibri" panose="020F0502020204030204" pitchFamily="34" charset="0"/>
                <a:cs typeface="Calibri" panose="020F0502020204030204" pitchFamily="34" charset="0"/>
              </a:rPr>
              <a:t>simplified</a:t>
            </a:r>
            <a:r>
              <a:rPr sz="2400" spc="-2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dirty="0">
                <a:solidFill>
                  <a:srgbClr val="FFFFFF"/>
                </a:solidFill>
                <a:latin typeface="Calibri" panose="020F0502020204030204" pitchFamily="34" charset="0"/>
                <a:ea typeface="Calibri" panose="020F0502020204030204" pitchFamily="34" charset="0"/>
                <a:cs typeface="Calibri" panose="020F0502020204030204" pitchFamily="34" charset="0"/>
              </a:rPr>
              <a:t>or </a:t>
            </a:r>
            <a:r>
              <a:rPr sz="2400" spc="-10" dirty="0">
                <a:solidFill>
                  <a:srgbClr val="FFFFFF"/>
                </a:solidFill>
                <a:latin typeface="Calibri" panose="020F0502020204030204" pitchFamily="34" charset="0"/>
                <a:ea typeface="Calibri" panose="020F0502020204030204" pitchFamily="34" charset="0"/>
                <a:cs typeface="Calibri" panose="020F0502020204030204" pitchFamily="34" charset="0"/>
              </a:rPr>
              <a:t>flattened</a:t>
            </a:r>
            <a:endParaRPr sz="2400" dirty="0">
              <a:latin typeface="Calibri" panose="020F0502020204030204" pitchFamily="34" charset="0"/>
              <a:ea typeface="Calibri" panose="020F0502020204030204" pitchFamily="34" charset="0"/>
              <a:cs typeface="Calibri" panose="020F0502020204030204" pitchFamily="34" charset="0"/>
            </a:endParaRPr>
          </a:p>
          <a:p>
            <a:pPr marL="355600" marR="5080" indent="-342900">
              <a:lnSpc>
                <a:spcPct val="100400"/>
              </a:lnSpc>
              <a:spcBef>
                <a:spcPts val="2185"/>
              </a:spcBef>
              <a:buFont typeface="Wingdings"/>
              <a:buChar char=""/>
              <a:tabLst>
                <a:tab pos="355600" algn="l"/>
                <a:tab pos="425450" algn="l"/>
              </a:tabLst>
            </a:pPr>
            <a:r>
              <a:rPr sz="2400" dirty="0">
                <a:solidFill>
                  <a:srgbClr val="FF388B"/>
                </a:solidFill>
                <a:latin typeface="Calibri" panose="020F0502020204030204" pitchFamily="34" charset="0"/>
                <a:ea typeface="Calibri" panose="020F0502020204030204" pitchFamily="34" charset="0"/>
                <a:cs typeface="Calibri" panose="020F0502020204030204" pitchFamily="34" charset="0"/>
              </a:rPr>
              <a:t>	</a:t>
            </a:r>
            <a:r>
              <a:rPr sz="2400" dirty="0">
                <a:solidFill>
                  <a:srgbClr val="FFFFFF"/>
                </a:solidFill>
                <a:latin typeface="Calibri" panose="020F0502020204030204" pitchFamily="34" charset="0"/>
                <a:ea typeface="Calibri" panose="020F0502020204030204" pitchFamily="34" charset="0"/>
                <a:cs typeface="Calibri" panose="020F0502020204030204" pitchFamily="34" charset="0"/>
              </a:rPr>
              <a:t>Therefore,</a:t>
            </a:r>
            <a:r>
              <a:rPr sz="2400" spc="3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dirty="0">
                <a:solidFill>
                  <a:srgbClr val="FFFFFF"/>
                </a:solidFill>
                <a:latin typeface="Calibri" panose="020F0502020204030204" pitchFamily="34" charset="0"/>
                <a:ea typeface="Calibri" panose="020F0502020204030204" pitchFamily="34" charset="0"/>
                <a:cs typeface="Calibri" panose="020F0502020204030204" pitchFamily="34" charset="0"/>
              </a:rPr>
              <a:t>although</a:t>
            </a:r>
            <a:r>
              <a:rPr sz="2400" spc="31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dirty="0">
                <a:solidFill>
                  <a:srgbClr val="FFFFFF"/>
                </a:solidFill>
                <a:latin typeface="Calibri" panose="020F0502020204030204" pitchFamily="34" charset="0"/>
                <a:ea typeface="Calibri" panose="020F0502020204030204" pitchFamily="34" charset="0"/>
                <a:cs typeface="Calibri" panose="020F0502020204030204" pitchFamily="34" charset="0"/>
              </a:rPr>
              <a:t>Ach</a:t>
            </a:r>
            <a:r>
              <a:rPr sz="2400" spc="31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dirty="0">
                <a:solidFill>
                  <a:srgbClr val="FFFFFF"/>
                </a:solidFill>
                <a:latin typeface="Calibri" panose="020F0502020204030204" pitchFamily="34" charset="0"/>
                <a:ea typeface="Calibri" panose="020F0502020204030204" pitchFamily="34" charset="0"/>
                <a:cs typeface="Calibri" panose="020F0502020204030204" pitchFamily="34" charset="0"/>
              </a:rPr>
              <a:t>is</a:t>
            </a:r>
            <a:r>
              <a:rPr sz="2400" spc="31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dirty="0">
                <a:solidFill>
                  <a:srgbClr val="FFFFFF"/>
                </a:solidFill>
                <a:latin typeface="Calibri" panose="020F0502020204030204" pitchFamily="34" charset="0"/>
                <a:ea typeface="Calibri" panose="020F0502020204030204" pitchFamily="34" charset="0"/>
                <a:cs typeface="Calibri" panose="020F0502020204030204" pitchFamily="34" charset="0"/>
              </a:rPr>
              <a:t>released</a:t>
            </a:r>
            <a:r>
              <a:rPr sz="2400" spc="32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dirty="0">
                <a:solidFill>
                  <a:srgbClr val="FFFFFF"/>
                </a:solidFill>
                <a:latin typeface="Calibri" panose="020F0502020204030204" pitchFamily="34" charset="0"/>
                <a:ea typeface="Calibri" panose="020F0502020204030204" pitchFamily="34" charset="0"/>
                <a:cs typeface="Calibri" panose="020F0502020204030204" pitchFamily="34" charset="0"/>
              </a:rPr>
              <a:t>normally,</a:t>
            </a:r>
            <a:r>
              <a:rPr sz="2400" spc="29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dirty="0">
                <a:solidFill>
                  <a:srgbClr val="FFFFFF"/>
                </a:solidFill>
                <a:latin typeface="Calibri" panose="020F0502020204030204" pitchFamily="34" charset="0"/>
                <a:ea typeface="Calibri" panose="020F0502020204030204" pitchFamily="34" charset="0"/>
                <a:cs typeface="Calibri" panose="020F0502020204030204" pitchFamily="34" charset="0"/>
              </a:rPr>
              <a:t>it</a:t>
            </a:r>
            <a:r>
              <a:rPr sz="2400" spc="32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dirty="0">
                <a:solidFill>
                  <a:srgbClr val="FFFFFF"/>
                </a:solidFill>
                <a:latin typeface="Calibri" panose="020F0502020204030204" pitchFamily="34" charset="0"/>
                <a:ea typeface="Calibri" panose="020F0502020204030204" pitchFamily="34" charset="0"/>
                <a:cs typeface="Calibri" panose="020F0502020204030204" pitchFamily="34" charset="0"/>
              </a:rPr>
              <a:t>produces</a:t>
            </a:r>
            <a:r>
              <a:rPr sz="2400" spc="31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dirty="0">
                <a:solidFill>
                  <a:srgbClr val="FFFFFF"/>
                </a:solidFill>
                <a:latin typeface="Calibri" panose="020F0502020204030204" pitchFamily="34" charset="0"/>
                <a:ea typeface="Calibri" panose="020F0502020204030204" pitchFamily="34" charset="0"/>
                <a:cs typeface="Calibri" panose="020F0502020204030204" pitchFamily="34" charset="0"/>
              </a:rPr>
              <a:t>small</a:t>
            </a:r>
            <a:r>
              <a:rPr sz="2400" spc="33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spc="-10" dirty="0">
                <a:solidFill>
                  <a:srgbClr val="FFFFFF"/>
                </a:solidFill>
                <a:latin typeface="Calibri" panose="020F0502020204030204" pitchFamily="34" charset="0"/>
                <a:ea typeface="Calibri" panose="020F0502020204030204" pitchFamily="34" charset="0"/>
                <a:cs typeface="Calibri" panose="020F0502020204030204" pitchFamily="34" charset="0"/>
              </a:rPr>
              <a:t>end-</a:t>
            </a:r>
            <a:r>
              <a:rPr sz="2400" dirty="0">
                <a:solidFill>
                  <a:srgbClr val="FFFFFF"/>
                </a:solidFill>
                <a:latin typeface="Calibri" panose="020F0502020204030204" pitchFamily="34" charset="0"/>
                <a:ea typeface="Calibri" panose="020F0502020204030204" pitchFamily="34" charset="0"/>
                <a:cs typeface="Calibri" panose="020F0502020204030204" pitchFamily="34" charset="0"/>
              </a:rPr>
              <a:t>plate</a:t>
            </a:r>
            <a:r>
              <a:rPr sz="2400" spc="31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spc="-10" dirty="0">
                <a:solidFill>
                  <a:srgbClr val="FFFFFF"/>
                </a:solidFill>
                <a:latin typeface="Calibri" panose="020F0502020204030204" pitchFamily="34" charset="0"/>
                <a:ea typeface="Calibri" panose="020F0502020204030204" pitchFamily="34" charset="0"/>
                <a:cs typeface="Calibri" panose="020F0502020204030204" pitchFamily="34" charset="0"/>
              </a:rPr>
              <a:t>potentials </a:t>
            </a:r>
            <a:r>
              <a:rPr sz="2400" dirty="0">
                <a:solidFill>
                  <a:srgbClr val="FFFFFF"/>
                </a:solidFill>
                <a:latin typeface="Calibri" panose="020F0502020204030204" pitchFamily="34" charset="0"/>
                <a:ea typeface="Calibri" panose="020F0502020204030204" pitchFamily="34" charset="0"/>
                <a:cs typeface="Calibri" panose="020F0502020204030204" pitchFamily="34" charset="0"/>
              </a:rPr>
              <a:t>that</a:t>
            </a:r>
            <a:r>
              <a:rPr sz="2400" spc="-3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dirty="0">
                <a:solidFill>
                  <a:srgbClr val="FFFFFF"/>
                </a:solidFill>
                <a:latin typeface="Calibri" panose="020F0502020204030204" pitchFamily="34" charset="0"/>
                <a:ea typeface="Calibri" panose="020F0502020204030204" pitchFamily="34" charset="0"/>
                <a:cs typeface="Calibri" panose="020F0502020204030204" pitchFamily="34" charset="0"/>
              </a:rPr>
              <a:t>may</a:t>
            </a:r>
            <a:r>
              <a:rPr sz="2400" spc="1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dirty="0">
                <a:solidFill>
                  <a:srgbClr val="FFFFFF"/>
                </a:solidFill>
                <a:latin typeface="Calibri" panose="020F0502020204030204" pitchFamily="34" charset="0"/>
                <a:ea typeface="Calibri" panose="020F0502020204030204" pitchFamily="34" charset="0"/>
                <a:cs typeface="Calibri" panose="020F0502020204030204" pitchFamily="34" charset="0"/>
              </a:rPr>
              <a:t>fail</a:t>
            </a:r>
            <a:r>
              <a:rPr sz="2400" spc="-2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dirty="0">
                <a:solidFill>
                  <a:srgbClr val="FFFFFF"/>
                </a:solidFill>
                <a:latin typeface="Calibri" panose="020F0502020204030204" pitchFamily="34" charset="0"/>
                <a:ea typeface="Calibri" panose="020F0502020204030204" pitchFamily="34" charset="0"/>
                <a:cs typeface="Calibri" panose="020F0502020204030204" pitchFamily="34" charset="0"/>
              </a:rPr>
              <a:t>to trigger</a:t>
            </a:r>
            <a:r>
              <a:rPr sz="2400" spc="-3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dirty="0">
                <a:solidFill>
                  <a:srgbClr val="FFFFFF"/>
                </a:solidFill>
                <a:latin typeface="Calibri" panose="020F0502020204030204" pitchFamily="34" charset="0"/>
                <a:ea typeface="Calibri" panose="020F0502020204030204" pitchFamily="34" charset="0"/>
                <a:cs typeface="Calibri" panose="020F0502020204030204" pitchFamily="34" charset="0"/>
              </a:rPr>
              <a:t>muscle</a:t>
            </a:r>
            <a:r>
              <a:rPr sz="2400" spc="-1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dirty="0">
                <a:solidFill>
                  <a:srgbClr val="FFFFFF"/>
                </a:solidFill>
                <a:latin typeface="Calibri" panose="020F0502020204030204" pitchFamily="34" charset="0"/>
                <a:ea typeface="Calibri" panose="020F0502020204030204" pitchFamily="34" charset="0"/>
                <a:cs typeface="Calibri" panose="020F0502020204030204" pitchFamily="34" charset="0"/>
              </a:rPr>
              <a:t>action</a:t>
            </a:r>
            <a:r>
              <a:rPr sz="2400" spc="-1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2400" spc="-10" dirty="0">
                <a:solidFill>
                  <a:srgbClr val="FFFFFF"/>
                </a:solidFill>
                <a:latin typeface="Calibri" panose="020F0502020204030204" pitchFamily="34" charset="0"/>
                <a:ea typeface="Calibri" panose="020F0502020204030204" pitchFamily="34" charset="0"/>
                <a:cs typeface="Calibri" panose="020F0502020204030204" pitchFamily="34" charset="0"/>
              </a:rPr>
              <a:t>potentials.</a:t>
            </a:r>
            <a:endParaRPr lang="en-IN" sz="2400" spc="-10"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marL="12065" marR="5080" algn="just">
              <a:lnSpc>
                <a:spcPct val="100000"/>
              </a:lnSpc>
              <a:spcBef>
                <a:spcPts val="1055"/>
              </a:spcBef>
              <a:buClr>
                <a:srgbClr val="FF388B"/>
              </a:buClr>
              <a:buSzPct val="79545"/>
              <a:tabLst>
                <a:tab pos="396240" algn="l"/>
              </a:tabLst>
            </a:pPr>
            <a:r>
              <a:rPr lang="en-US" sz="3200" b="1" dirty="0">
                <a:solidFill>
                  <a:srgbClr val="FFFFFF"/>
                </a:solidFill>
                <a:latin typeface="Calibri" panose="020F0502020204030204" pitchFamily="34" charset="0"/>
                <a:ea typeface="Calibri" panose="020F0502020204030204" pitchFamily="34" charset="0"/>
                <a:cs typeface="Calibri" panose="020F0502020204030204" pitchFamily="34" charset="0"/>
              </a:rPr>
              <a:t>   Presynaptic Rundown:</a:t>
            </a:r>
          </a:p>
          <a:p>
            <a:pPr marL="396240" marR="5080" indent="-384175" algn="just">
              <a:lnSpc>
                <a:spcPct val="100000"/>
              </a:lnSpc>
              <a:spcBef>
                <a:spcPts val="1055"/>
              </a:spcBef>
              <a:buClr>
                <a:srgbClr val="FF388B"/>
              </a:buClr>
              <a:buSzPct val="79545"/>
              <a:buFont typeface="Wingdings"/>
              <a:buChar char=""/>
              <a:tabLst>
                <a:tab pos="396240" algn="l"/>
              </a:tabLst>
            </a:pPr>
            <a:r>
              <a:rPr lang="en-US" sz="2400" dirty="0">
                <a:solidFill>
                  <a:srgbClr val="FFFFFF"/>
                </a:solidFill>
                <a:latin typeface="Calibri" panose="020F0502020204030204" pitchFamily="34" charset="0"/>
                <a:ea typeface="Calibri" panose="020F0502020204030204" pitchFamily="34" charset="0"/>
                <a:cs typeface="Calibri" panose="020F0502020204030204" pitchFamily="34" charset="0"/>
              </a:rPr>
              <a:t>The</a:t>
            </a:r>
            <a:r>
              <a:rPr lang="en-US" sz="2400" spc="29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FFFFFF"/>
                </a:solidFill>
                <a:latin typeface="Calibri" panose="020F0502020204030204" pitchFamily="34" charset="0"/>
                <a:ea typeface="Calibri" panose="020F0502020204030204" pitchFamily="34" charset="0"/>
                <a:cs typeface="Calibri" panose="020F0502020204030204" pitchFamily="34" charset="0"/>
              </a:rPr>
              <a:t>amount</a:t>
            </a:r>
            <a:r>
              <a:rPr lang="en-US" sz="2400" spc="31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FFFFFF"/>
                </a:solidFill>
                <a:latin typeface="Calibri" panose="020F0502020204030204" pitchFamily="34" charset="0"/>
                <a:ea typeface="Calibri" panose="020F0502020204030204" pitchFamily="34" charset="0"/>
                <a:cs typeface="Calibri" panose="020F0502020204030204" pitchFamily="34" charset="0"/>
              </a:rPr>
              <a:t>of</a:t>
            </a:r>
            <a:r>
              <a:rPr lang="en-US" sz="2400" spc="30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FFFFFF"/>
                </a:solidFill>
                <a:latin typeface="Calibri" panose="020F0502020204030204" pitchFamily="34" charset="0"/>
                <a:ea typeface="Calibri" panose="020F0502020204030204" pitchFamily="34" charset="0"/>
                <a:cs typeface="Calibri" panose="020F0502020204030204" pitchFamily="34" charset="0"/>
              </a:rPr>
              <a:t>Ach</a:t>
            </a:r>
            <a:r>
              <a:rPr lang="en-US" sz="2400" spc="31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FFFFFF"/>
                </a:solidFill>
                <a:latin typeface="Calibri" panose="020F0502020204030204" pitchFamily="34" charset="0"/>
                <a:ea typeface="Calibri" panose="020F0502020204030204" pitchFamily="34" charset="0"/>
                <a:cs typeface="Calibri" panose="020F0502020204030204" pitchFamily="34" charset="0"/>
              </a:rPr>
              <a:t>released</a:t>
            </a:r>
            <a:r>
              <a:rPr lang="en-US" sz="2400" spc="31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FFFFFF"/>
                </a:solidFill>
                <a:latin typeface="Calibri" panose="020F0502020204030204" pitchFamily="34" charset="0"/>
                <a:ea typeface="Calibri" panose="020F0502020204030204" pitchFamily="34" charset="0"/>
                <a:cs typeface="Calibri" panose="020F0502020204030204" pitchFamily="34" charset="0"/>
              </a:rPr>
              <a:t>per</a:t>
            </a:r>
            <a:r>
              <a:rPr lang="en-US" sz="2400" spc="3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400" spc="-10" dirty="0">
                <a:solidFill>
                  <a:srgbClr val="FFFFFF"/>
                </a:solidFill>
                <a:latin typeface="Calibri" panose="020F0502020204030204" pitchFamily="34" charset="0"/>
                <a:ea typeface="Calibri" panose="020F0502020204030204" pitchFamily="34" charset="0"/>
                <a:cs typeface="Calibri" panose="020F0502020204030204" pitchFamily="34" charset="0"/>
              </a:rPr>
              <a:t>impulse </a:t>
            </a:r>
            <a:r>
              <a:rPr lang="en-US" sz="2400" dirty="0">
                <a:solidFill>
                  <a:srgbClr val="FFFFFF"/>
                </a:solidFill>
                <a:latin typeface="Calibri" panose="020F0502020204030204" pitchFamily="34" charset="0"/>
                <a:ea typeface="Calibri" panose="020F0502020204030204" pitchFamily="34" charset="0"/>
                <a:cs typeface="Calibri" panose="020F0502020204030204" pitchFamily="34" charset="0"/>
              </a:rPr>
              <a:t>normally</a:t>
            </a:r>
            <a:r>
              <a:rPr lang="en-US" sz="2400" spc="35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FFFFFF"/>
                </a:solidFill>
                <a:latin typeface="Calibri" panose="020F0502020204030204" pitchFamily="34" charset="0"/>
                <a:ea typeface="Calibri" panose="020F0502020204030204" pitchFamily="34" charset="0"/>
                <a:cs typeface="Calibri" panose="020F0502020204030204" pitchFamily="34" charset="0"/>
              </a:rPr>
              <a:t>declines</a:t>
            </a:r>
            <a:r>
              <a:rPr lang="en-US" sz="2400" spc="36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FFFFFF"/>
                </a:solidFill>
                <a:latin typeface="Calibri" panose="020F0502020204030204" pitchFamily="34" charset="0"/>
                <a:ea typeface="Calibri" panose="020F0502020204030204" pitchFamily="34" charset="0"/>
                <a:cs typeface="Calibri" panose="020F0502020204030204" pitchFamily="34" charset="0"/>
              </a:rPr>
              <a:t>on</a:t>
            </a:r>
            <a:r>
              <a:rPr lang="en-US" sz="2400" spc="35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FFFFFF"/>
                </a:solidFill>
                <a:latin typeface="Calibri" panose="020F0502020204030204" pitchFamily="34" charset="0"/>
                <a:ea typeface="Calibri" panose="020F0502020204030204" pitchFamily="34" charset="0"/>
                <a:cs typeface="Calibri" panose="020F0502020204030204" pitchFamily="34" charset="0"/>
              </a:rPr>
              <a:t>repeated</a:t>
            </a:r>
            <a:r>
              <a:rPr lang="en-US" sz="2400" spc="36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400" spc="-10" dirty="0">
                <a:solidFill>
                  <a:srgbClr val="FFFFFF"/>
                </a:solidFill>
                <a:latin typeface="Calibri" panose="020F0502020204030204" pitchFamily="34" charset="0"/>
                <a:ea typeface="Calibri" panose="020F0502020204030204" pitchFamily="34" charset="0"/>
                <a:cs typeface="Calibri" panose="020F0502020204030204" pitchFamily="34" charset="0"/>
              </a:rPr>
              <a:t>activity </a:t>
            </a:r>
            <a:r>
              <a:rPr lang="en-US" sz="2400" dirty="0">
                <a:solidFill>
                  <a:srgbClr val="FFFFFF"/>
                </a:solidFill>
                <a:latin typeface="Calibri" panose="020F0502020204030204" pitchFamily="34" charset="0"/>
                <a:ea typeface="Calibri" panose="020F0502020204030204" pitchFamily="34" charset="0"/>
                <a:cs typeface="Calibri" panose="020F0502020204030204" pitchFamily="34" charset="0"/>
              </a:rPr>
              <a:t>(termed</a:t>
            </a:r>
            <a:r>
              <a:rPr lang="en-US" sz="2400" spc="-3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FFFFFF"/>
                </a:solidFill>
                <a:latin typeface="Calibri" panose="020F0502020204030204" pitchFamily="34" charset="0"/>
                <a:ea typeface="Calibri" panose="020F0502020204030204" pitchFamily="34" charset="0"/>
                <a:cs typeface="Calibri" panose="020F0502020204030204" pitchFamily="34" charset="0"/>
              </a:rPr>
              <a:t>presynaptic</a:t>
            </a:r>
            <a:r>
              <a:rPr lang="en-US" sz="2400" spc="-2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400" spc="-10" dirty="0">
                <a:solidFill>
                  <a:srgbClr val="FFFFFF"/>
                </a:solidFill>
                <a:latin typeface="Calibri" panose="020F0502020204030204" pitchFamily="34" charset="0"/>
                <a:ea typeface="Calibri" panose="020F0502020204030204" pitchFamily="34" charset="0"/>
                <a:cs typeface="Calibri" panose="020F0502020204030204" pitchFamily="34" charset="0"/>
              </a:rPr>
              <a:t>rundown).</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12700" marR="5080">
              <a:lnSpc>
                <a:spcPct val="100400"/>
              </a:lnSpc>
              <a:spcBef>
                <a:spcPts val="2185"/>
              </a:spcBef>
              <a:tabLst>
                <a:tab pos="355600" algn="l"/>
                <a:tab pos="425450" algn="l"/>
              </a:tabLst>
            </a:pPr>
            <a:endParaRPr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8717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2617126"/>
            <a:ext cx="2648066" cy="1623521"/>
          </a:xfrm>
          <a:prstGeom prst="rect">
            <a:avLst/>
          </a:prstGeom>
          <a:solidFill>
            <a:srgbClr val="4F81BC"/>
          </a:solidFill>
          <a:ln w="75138">
            <a:solidFill>
              <a:srgbClr val="385D89"/>
            </a:solidFill>
          </a:ln>
        </p:spPr>
        <p:txBody>
          <a:bodyPr vert="horz" wrap="square" lIns="0" tIns="325120" rIns="0" bIns="0" rtlCol="0">
            <a:spAutoFit/>
          </a:bodyPr>
          <a:lstStyle/>
          <a:p>
            <a:pPr algn="ctr">
              <a:lnSpc>
                <a:spcPct val="100000"/>
              </a:lnSpc>
              <a:spcBef>
                <a:spcPts val="2560"/>
              </a:spcBef>
            </a:pPr>
            <a:r>
              <a:rPr sz="4000" b="1" dirty="0">
                <a:latin typeface="Calibri" panose="020F0502020204030204" pitchFamily="34" charset="0"/>
                <a:ea typeface="Calibri" panose="020F0502020204030204" pitchFamily="34" charset="0"/>
                <a:cs typeface="Calibri" panose="020F0502020204030204" pitchFamily="34" charset="0"/>
              </a:rPr>
              <a:t>Myasthenia</a:t>
            </a:r>
          </a:p>
          <a:p>
            <a:pPr algn="ctr">
              <a:lnSpc>
                <a:spcPct val="100000"/>
              </a:lnSpc>
              <a:spcBef>
                <a:spcPts val="540"/>
              </a:spcBef>
            </a:pPr>
            <a:r>
              <a:rPr sz="4000" b="1" dirty="0">
                <a:latin typeface="Calibri" panose="020F0502020204030204" pitchFamily="34" charset="0"/>
                <a:ea typeface="Calibri" panose="020F0502020204030204" pitchFamily="34" charset="0"/>
                <a:cs typeface="Calibri" panose="020F0502020204030204" pitchFamily="34" charset="0"/>
              </a:rPr>
              <a:t>Gravis</a:t>
            </a:r>
          </a:p>
        </p:txBody>
      </p:sp>
      <p:sp>
        <p:nvSpPr>
          <p:cNvPr id="3" name="object 3"/>
          <p:cNvSpPr txBox="1"/>
          <p:nvPr/>
        </p:nvSpPr>
        <p:spPr>
          <a:xfrm>
            <a:off x="4327391" y="3886200"/>
            <a:ext cx="2531158" cy="1400896"/>
          </a:xfrm>
          <a:prstGeom prst="rect">
            <a:avLst/>
          </a:prstGeom>
          <a:solidFill>
            <a:srgbClr val="4F81BC"/>
          </a:solidFill>
          <a:ln w="73281">
            <a:solidFill>
              <a:srgbClr val="385D89"/>
            </a:solidFill>
          </a:ln>
        </p:spPr>
        <p:txBody>
          <a:bodyPr vert="horz" wrap="square" lIns="0" tIns="101600" rIns="0" bIns="0" rtlCol="0">
            <a:spAutoFit/>
          </a:bodyPr>
          <a:lstStyle/>
          <a:p>
            <a:pPr marL="317500" marR="306705" indent="-6985" algn="ctr">
              <a:lnSpc>
                <a:spcPct val="109500"/>
              </a:lnSpc>
              <a:spcBef>
                <a:spcPts val="800"/>
              </a:spcBef>
            </a:pPr>
            <a:r>
              <a:rPr sz="2600" b="1" dirty="0">
                <a:latin typeface="Calibri" panose="020F0502020204030204" pitchFamily="34" charset="0"/>
                <a:ea typeface="Calibri" panose="020F0502020204030204" pitchFamily="34" charset="0"/>
                <a:cs typeface="Calibri" panose="020F0502020204030204" pitchFamily="34" charset="0"/>
              </a:rPr>
              <a:t>Normal presynaptic rundown</a:t>
            </a:r>
          </a:p>
        </p:txBody>
      </p:sp>
      <p:grpSp>
        <p:nvGrpSpPr>
          <p:cNvPr id="4" name="object 4"/>
          <p:cNvGrpSpPr/>
          <p:nvPr/>
        </p:nvGrpSpPr>
        <p:grpSpPr>
          <a:xfrm>
            <a:off x="4391185" y="649801"/>
            <a:ext cx="2186988" cy="1757020"/>
            <a:chOff x="4290012" y="622134"/>
            <a:chExt cx="1922780" cy="2273935"/>
          </a:xfrm>
        </p:grpSpPr>
        <p:sp>
          <p:nvSpPr>
            <p:cNvPr id="5" name="object 5"/>
            <p:cNvSpPr/>
            <p:nvPr/>
          </p:nvSpPr>
          <p:spPr>
            <a:xfrm>
              <a:off x="4326842" y="658964"/>
              <a:ext cx="1849120" cy="2200275"/>
            </a:xfrm>
            <a:custGeom>
              <a:avLst/>
              <a:gdLst/>
              <a:ahLst/>
              <a:cxnLst/>
              <a:rect l="l" t="t" r="r" b="b"/>
              <a:pathLst>
                <a:path w="1849120" h="2200275">
                  <a:moveTo>
                    <a:pt x="1848879" y="0"/>
                  </a:moveTo>
                  <a:lnTo>
                    <a:pt x="0" y="0"/>
                  </a:lnTo>
                  <a:lnTo>
                    <a:pt x="0" y="2199871"/>
                  </a:lnTo>
                  <a:lnTo>
                    <a:pt x="1848879" y="2199871"/>
                  </a:lnTo>
                  <a:lnTo>
                    <a:pt x="1848879" y="0"/>
                  </a:lnTo>
                  <a:close/>
                </a:path>
              </a:pathLst>
            </a:custGeom>
            <a:solidFill>
              <a:srgbClr val="4F81BC"/>
            </a:solidFill>
          </p:spPr>
          <p:txBody>
            <a:bodyPr wrap="square" lIns="0" tIns="0" rIns="0" bIns="0" rtlCol="0"/>
            <a:lstStyle/>
            <a:p>
              <a:endParaRPr/>
            </a:p>
          </p:txBody>
        </p:sp>
        <p:sp>
          <p:nvSpPr>
            <p:cNvPr id="6" name="object 6"/>
            <p:cNvSpPr/>
            <p:nvPr/>
          </p:nvSpPr>
          <p:spPr>
            <a:xfrm>
              <a:off x="4326842" y="658964"/>
              <a:ext cx="1849120" cy="2200275"/>
            </a:xfrm>
            <a:custGeom>
              <a:avLst/>
              <a:gdLst/>
              <a:ahLst/>
              <a:cxnLst/>
              <a:rect l="l" t="t" r="r" b="b"/>
              <a:pathLst>
                <a:path w="1849120" h="2200275">
                  <a:moveTo>
                    <a:pt x="0" y="2199871"/>
                  </a:moveTo>
                  <a:lnTo>
                    <a:pt x="1848879" y="2199871"/>
                  </a:lnTo>
                  <a:lnTo>
                    <a:pt x="1848879" y="0"/>
                  </a:lnTo>
                  <a:lnTo>
                    <a:pt x="0" y="0"/>
                  </a:lnTo>
                  <a:lnTo>
                    <a:pt x="0" y="2199871"/>
                  </a:lnTo>
                  <a:close/>
                </a:path>
              </a:pathLst>
            </a:custGeom>
            <a:ln w="63246">
              <a:solidFill>
                <a:srgbClr val="385D89"/>
              </a:solidFill>
            </a:ln>
          </p:spPr>
          <p:txBody>
            <a:bodyPr wrap="square" lIns="0" tIns="0" rIns="0" bIns="0" rtlCol="0"/>
            <a:lstStyle/>
            <a:p>
              <a:endParaRPr/>
            </a:p>
          </p:txBody>
        </p:sp>
      </p:grpSp>
      <p:sp>
        <p:nvSpPr>
          <p:cNvPr id="7" name="object 7"/>
          <p:cNvSpPr txBox="1">
            <a:spLocks noGrp="1"/>
          </p:cNvSpPr>
          <p:nvPr>
            <p:ph type="title"/>
          </p:nvPr>
        </p:nvSpPr>
        <p:spPr>
          <a:xfrm>
            <a:off x="4568558" y="742761"/>
            <a:ext cx="1832242" cy="1311128"/>
          </a:xfrm>
          <a:prstGeom prst="rect">
            <a:avLst/>
          </a:prstGeom>
        </p:spPr>
        <p:txBody>
          <a:bodyPr vert="horz" wrap="square" lIns="0" tIns="12700" rIns="0" bIns="0" rtlCol="0">
            <a:spAutoFit/>
          </a:bodyPr>
          <a:lstStyle/>
          <a:p>
            <a:pPr marL="12065" marR="5080" indent="635" algn="ctr">
              <a:lnSpc>
                <a:spcPct val="109500"/>
              </a:lnSpc>
              <a:spcBef>
                <a:spcPts val="100"/>
              </a:spcBef>
            </a:pPr>
            <a:r>
              <a:rPr sz="2600" b="1" dirty="0">
                <a:latin typeface="Calibri" panose="020F0502020204030204" pitchFamily="34" charset="0"/>
                <a:ea typeface="Calibri" panose="020F0502020204030204" pitchFamily="34" charset="0"/>
                <a:cs typeface="Calibri" panose="020F0502020204030204" pitchFamily="34" charset="0"/>
              </a:rPr>
              <a:t>Decreased efficiency of NMT</a:t>
            </a:r>
          </a:p>
        </p:txBody>
      </p:sp>
      <p:sp>
        <p:nvSpPr>
          <p:cNvPr id="8" name="object 8"/>
          <p:cNvSpPr txBox="1"/>
          <p:nvPr/>
        </p:nvSpPr>
        <p:spPr>
          <a:xfrm>
            <a:off x="8023511" y="3119291"/>
            <a:ext cx="3101689" cy="1263551"/>
          </a:xfrm>
          <a:prstGeom prst="rect">
            <a:avLst/>
          </a:prstGeom>
          <a:solidFill>
            <a:srgbClr val="4F81BC"/>
          </a:solidFill>
          <a:ln w="75138">
            <a:solidFill>
              <a:srgbClr val="385D89"/>
            </a:solidFill>
          </a:ln>
        </p:spPr>
        <p:txBody>
          <a:bodyPr vert="horz" wrap="square" lIns="0" tIns="254635" rIns="0" bIns="0" rtlCol="0">
            <a:spAutoFit/>
          </a:bodyPr>
          <a:lstStyle/>
          <a:p>
            <a:pPr marL="422909" marR="407670" indent="114300">
              <a:lnSpc>
                <a:spcPct val="112200"/>
              </a:lnSpc>
              <a:spcBef>
                <a:spcPts val="2005"/>
              </a:spcBef>
            </a:pPr>
            <a:r>
              <a:rPr sz="3000" b="1" dirty="0">
                <a:latin typeface="Calibri" panose="020F0502020204030204" pitchFamily="34" charset="0"/>
                <a:ea typeface="Calibri" panose="020F0502020204030204" pitchFamily="34" charset="0"/>
                <a:cs typeface="Calibri" panose="020F0502020204030204" pitchFamily="34" charset="0"/>
              </a:rPr>
              <a:t>Muscle weakness</a:t>
            </a:r>
          </a:p>
        </p:txBody>
      </p:sp>
      <p:sp>
        <p:nvSpPr>
          <p:cNvPr id="9" name="object 9"/>
          <p:cNvSpPr txBox="1"/>
          <p:nvPr/>
        </p:nvSpPr>
        <p:spPr>
          <a:xfrm>
            <a:off x="867686" y="786631"/>
            <a:ext cx="3197225" cy="874598"/>
          </a:xfrm>
          <a:prstGeom prst="rect">
            <a:avLst/>
          </a:prstGeom>
        </p:spPr>
        <p:txBody>
          <a:bodyPr vert="horz" wrap="square" lIns="0" tIns="12700" rIns="0" bIns="0" rtlCol="0">
            <a:spAutoFit/>
          </a:bodyPr>
          <a:lstStyle/>
          <a:p>
            <a:pPr marL="12700">
              <a:lnSpc>
                <a:spcPct val="100000"/>
              </a:lnSpc>
              <a:spcBef>
                <a:spcPts val="100"/>
              </a:spcBef>
            </a:pPr>
            <a:r>
              <a:rPr sz="2800" b="1" dirty="0">
                <a:latin typeface="Calibri" panose="020F0502020204030204" pitchFamily="34" charset="0"/>
                <a:ea typeface="Calibri" panose="020F0502020204030204" pitchFamily="34" charset="0"/>
                <a:cs typeface="Calibri" panose="020F0502020204030204" pitchFamily="34" charset="0"/>
              </a:rPr>
              <a:t>Presynaptic rundown…</a:t>
            </a:r>
          </a:p>
        </p:txBody>
      </p:sp>
      <p:sp>
        <p:nvSpPr>
          <p:cNvPr id="10" name="object 10"/>
          <p:cNvSpPr/>
          <p:nvPr/>
        </p:nvSpPr>
        <p:spPr>
          <a:xfrm>
            <a:off x="3103111" y="3965998"/>
            <a:ext cx="1224280" cy="709295"/>
          </a:xfrm>
          <a:custGeom>
            <a:avLst/>
            <a:gdLst/>
            <a:ahLst/>
            <a:cxnLst/>
            <a:rect l="l" t="t" r="r" b="b"/>
            <a:pathLst>
              <a:path w="1224279" h="709295">
                <a:moveTo>
                  <a:pt x="1155041" y="612237"/>
                </a:moveTo>
                <a:lnTo>
                  <a:pt x="1037048" y="667188"/>
                </a:lnTo>
                <a:lnTo>
                  <a:pt x="1032740" y="670905"/>
                </a:lnTo>
                <a:lnTo>
                  <a:pt x="1029688" y="677034"/>
                </a:lnTo>
                <a:lnTo>
                  <a:pt x="1028162" y="684733"/>
                </a:lnTo>
                <a:lnTo>
                  <a:pt x="1028432" y="693161"/>
                </a:lnTo>
                <a:lnTo>
                  <a:pt x="1030544" y="700739"/>
                </a:lnTo>
                <a:lnTo>
                  <a:pt x="1034026" y="706121"/>
                </a:lnTo>
                <a:lnTo>
                  <a:pt x="1038360" y="708817"/>
                </a:lnTo>
                <a:lnTo>
                  <a:pt x="1043031" y="708337"/>
                </a:lnTo>
                <a:lnTo>
                  <a:pt x="1204109" y="633307"/>
                </a:lnTo>
                <a:lnTo>
                  <a:pt x="1197643" y="633307"/>
                </a:lnTo>
                <a:lnTo>
                  <a:pt x="1155041" y="612237"/>
                </a:lnTo>
                <a:close/>
              </a:path>
              <a:path w="1224279" h="709295">
                <a:moveTo>
                  <a:pt x="1178075" y="601510"/>
                </a:moveTo>
                <a:lnTo>
                  <a:pt x="1155041" y="612237"/>
                </a:lnTo>
                <a:lnTo>
                  <a:pt x="1197643" y="633307"/>
                </a:lnTo>
                <a:lnTo>
                  <a:pt x="1198535" y="627654"/>
                </a:lnTo>
                <a:lnTo>
                  <a:pt x="1192378" y="627654"/>
                </a:lnTo>
                <a:lnTo>
                  <a:pt x="1178075" y="601510"/>
                </a:lnTo>
                <a:close/>
              </a:path>
              <a:path w="1224279" h="709295">
                <a:moveTo>
                  <a:pt x="1081325" y="377655"/>
                </a:moveTo>
                <a:lnTo>
                  <a:pt x="1076778" y="385859"/>
                </a:lnTo>
                <a:lnTo>
                  <a:pt x="1074048" y="392815"/>
                </a:lnTo>
                <a:lnTo>
                  <a:pt x="1073068" y="400791"/>
                </a:lnTo>
                <a:lnTo>
                  <a:pt x="1073883" y="408814"/>
                </a:lnTo>
                <a:lnTo>
                  <a:pt x="1076538" y="415913"/>
                </a:lnTo>
                <a:lnTo>
                  <a:pt x="1161566" y="571335"/>
                </a:lnTo>
                <a:lnTo>
                  <a:pt x="1204105" y="592371"/>
                </a:lnTo>
                <a:lnTo>
                  <a:pt x="1197643" y="633307"/>
                </a:lnTo>
                <a:lnTo>
                  <a:pt x="1204109" y="633307"/>
                </a:lnTo>
                <a:lnTo>
                  <a:pt x="1223731" y="624168"/>
                </a:lnTo>
                <a:lnTo>
                  <a:pt x="1093531" y="386284"/>
                </a:lnTo>
                <a:lnTo>
                  <a:pt x="1088984" y="377867"/>
                </a:lnTo>
                <a:lnTo>
                  <a:pt x="1081325" y="377655"/>
                </a:lnTo>
                <a:close/>
              </a:path>
              <a:path w="1224279" h="709295">
                <a:moveTo>
                  <a:pt x="1197869" y="592371"/>
                </a:moveTo>
                <a:lnTo>
                  <a:pt x="1197700" y="592371"/>
                </a:lnTo>
                <a:lnTo>
                  <a:pt x="1178075" y="601510"/>
                </a:lnTo>
                <a:lnTo>
                  <a:pt x="1192378" y="627654"/>
                </a:lnTo>
                <a:lnTo>
                  <a:pt x="1197869" y="592371"/>
                </a:lnTo>
                <a:close/>
              </a:path>
              <a:path w="1224279" h="709295">
                <a:moveTo>
                  <a:pt x="1204105" y="592371"/>
                </a:moveTo>
                <a:lnTo>
                  <a:pt x="1197869" y="592371"/>
                </a:lnTo>
                <a:lnTo>
                  <a:pt x="1192378" y="627654"/>
                </a:lnTo>
                <a:lnTo>
                  <a:pt x="1198535" y="627654"/>
                </a:lnTo>
                <a:lnTo>
                  <a:pt x="1204105" y="592371"/>
                </a:lnTo>
                <a:close/>
              </a:path>
              <a:path w="1224279" h="709295">
                <a:moveTo>
                  <a:pt x="6222" y="0"/>
                </a:moveTo>
                <a:lnTo>
                  <a:pt x="0" y="40979"/>
                </a:lnTo>
                <a:lnTo>
                  <a:pt x="1155041" y="612237"/>
                </a:lnTo>
                <a:lnTo>
                  <a:pt x="1178075" y="601510"/>
                </a:lnTo>
                <a:lnTo>
                  <a:pt x="1161566" y="571335"/>
                </a:lnTo>
                <a:lnTo>
                  <a:pt x="6222" y="0"/>
                </a:lnTo>
                <a:close/>
              </a:path>
              <a:path w="1224279" h="709295">
                <a:moveTo>
                  <a:pt x="1161566" y="571335"/>
                </a:moveTo>
                <a:lnTo>
                  <a:pt x="1178075" y="601510"/>
                </a:lnTo>
                <a:lnTo>
                  <a:pt x="1197700" y="592371"/>
                </a:lnTo>
                <a:lnTo>
                  <a:pt x="1204105" y="592371"/>
                </a:lnTo>
                <a:lnTo>
                  <a:pt x="1161566" y="571335"/>
                </a:lnTo>
                <a:close/>
              </a:path>
            </a:pathLst>
          </a:custGeom>
          <a:solidFill>
            <a:srgbClr val="497DBA"/>
          </a:solidFill>
        </p:spPr>
        <p:txBody>
          <a:bodyPr wrap="square" lIns="0" tIns="0" rIns="0" bIns="0" rtlCol="0"/>
          <a:lstStyle/>
          <a:p>
            <a:endParaRPr/>
          </a:p>
        </p:txBody>
      </p:sp>
      <p:sp>
        <p:nvSpPr>
          <p:cNvPr id="11" name="object 11"/>
          <p:cNvSpPr/>
          <p:nvPr/>
        </p:nvSpPr>
        <p:spPr>
          <a:xfrm>
            <a:off x="3192281" y="2617126"/>
            <a:ext cx="4672330" cy="2347595"/>
          </a:xfrm>
          <a:custGeom>
            <a:avLst/>
            <a:gdLst/>
            <a:ahLst/>
            <a:cxnLst/>
            <a:rect l="l" t="t" r="r" b="b"/>
            <a:pathLst>
              <a:path w="4672330" h="2347595">
                <a:moveTo>
                  <a:pt x="1225651" y="34683"/>
                </a:moveTo>
                <a:lnTo>
                  <a:pt x="1215047" y="32766"/>
                </a:lnTo>
                <a:lnTo>
                  <a:pt x="1033221" y="0"/>
                </a:lnTo>
                <a:lnTo>
                  <a:pt x="1027480" y="8496"/>
                </a:lnTo>
                <a:lnTo>
                  <a:pt x="1026756" y="20193"/>
                </a:lnTo>
                <a:lnTo>
                  <a:pt x="1027201" y="28575"/>
                </a:lnTo>
                <a:lnTo>
                  <a:pt x="1029360" y="35763"/>
                </a:lnTo>
                <a:lnTo>
                  <a:pt x="1032916" y="40982"/>
                </a:lnTo>
                <a:lnTo>
                  <a:pt x="1037526" y="43484"/>
                </a:lnTo>
                <a:lnTo>
                  <a:pt x="1158786" y="65328"/>
                </a:lnTo>
                <a:lnTo>
                  <a:pt x="0" y="1001610"/>
                </a:lnTo>
                <a:lnTo>
                  <a:pt x="10058" y="1040295"/>
                </a:lnTo>
                <a:lnTo>
                  <a:pt x="1168692" y="104178"/>
                </a:lnTo>
                <a:lnTo>
                  <a:pt x="1098321" y="280898"/>
                </a:lnTo>
                <a:lnTo>
                  <a:pt x="1096378" y="288632"/>
                </a:lnTo>
                <a:lnTo>
                  <a:pt x="1096251" y="296786"/>
                </a:lnTo>
                <a:lnTo>
                  <a:pt x="1097889" y="304393"/>
                </a:lnTo>
                <a:lnTo>
                  <a:pt x="1101191" y="310527"/>
                </a:lnTo>
                <a:lnTo>
                  <a:pt x="1106462" y="317334"/>
                </a:lnTo>
                <a:lnTo>
                  <a:pt x="1114120" y="315036"/>
                </a:lnTo>
                <a:lnTo>
                  <a:pt x="1117701" y="305473"/>
                </a:lnTo>
                <a:lnTo>
                  <a:pt x="1225651" y="34683"/>
                </a:lnTo>
                <a:close/>
              </a:path>
              <a:path w="4672330" h="2347595">
                <a:moveTo>
                  <a:pt x="4672101" y="1020953"/>
                </a:moveTo>
                <a:lnTo>
                  <a:pt x="4538078" y="790041"/>
                </a:lnTo>
                <a:lnTo>
                  <a:pt x="4533417" y="782091"/>
                </a:lnTo>
                <a:lnTo>
                  <a:pt x="4533290" y="781875"/>
                </a:lnTo>
                <a:lnTo>
                  <a:pt x="4525873" y="782091"/>
                </a:lnTo>
                <a:lnTo>
                  <a:pt x="4521085" y="790498"/>
                </a:lnTo>
                <a:lnTo>
                  <a:pt x="4518558" y="797598"/>
                </a:lnTo>
                <a:lnTo>
                  <a:pt x="4517796" y="805624"/>
                </a:lnTo>
                <a:lnTo>
                  <a:pt x="4518723" y="813600"/>
                </a:lnTo>
                <a:lnTo>
                  <a:pt x="4521327" y="820559"/>
                </a:lnTo>
                <a:lnTo>
                  <a:pt x="4608944" y="971346"/>
                </a:lnTo>
                <a:lnTo>
                  <a:pt x="2933801" y="237236"/>
                </a:lnTo>
                <a:lnTo>
                  <a:pt x="2928048" y="278523"/>
                </a:lnTo>
                <a:lnTo>
                  <a:pt x="4603280" y="1012659"/>
                </a:lnTo>
                <a:lnTo>
                  <a:pt x="4600410" y="1014158"/>
                </a:lnTo>
                <a:lnTo>
                  <a:pt x="4461726" y="991235"/>
                </a:lnTo>
                <a:lnTo>
                  <a:pt x="4455744" y="999820"/>
                </a:lnTo>
                <a:lnTo>
                  <a:pt x="4455261" y="1011516"/>
                </a:lnTo>
                <a:lnTo>
                  <a:pt x="4538332" y="1046581"/>
                </a:lnTo>
                <a:lnTo>
                  <a:pt x="4486135" y="1073835"/>
                </a:lnTo>
                <a:lnTo>
                  <a:pt x="4482008" y="1077772"/>
                </a:lnTo>
                <a:lnTo>
                  <a:pt x="4479137" y="1084046"/>
                </a:lnTo>
                <a:lnTo>
                  <a:pt x="4477791" y="1091806"/>
                </a:lnTo>
                <a:lnTo>
                  <a:pt x="4478236" y="1100188"/>
                </a:lnTo>
                <a:lnTo>
                  <a:pt x="4480357" y="1107655"/>
                </a:lnTo>
                <a:lnTo>
                  <a:pt x="4483862" y="1112862"/>
                </a:lnTo>
                <a:lnTo>
                  <a:pt x="4488269" y="1115326"/>
                </a:lnTo>
                <a:lnTo>
                  <a:pt x="4493082" y="1114602"/>
                </a:lnTo>
                <a:lnTo>
                  <a:pt x="4552708" y="1083411"/>
                </a:lnTo>
                <a:lnTo>
                  <a:pt x="3069501" y="2308822"/>
                </a:lnTo>
                <a:lnTo>
                  <a:pt x="3079559" y="2347379"/>
                </a:lnTo>
                <a:lnTo>
                  <a:pt x="4597616" y="1093127"/>
                </a:lnTo>
                <a:lnTo>
                  <a:pt x="4528020" y="1271155"/>
                </a:lnTo>
                <a:lnTo>
                  <a:pt x="4526115" y="1278915"/>
                </a:lnTo>
                <a:lnTo>
                  <a:pt x="4526051" y="1287056"/>
                </a:lnTo>
                <a:lnTo>
                  <a:pt x="4527689" y="1294650"/>
                </a:lnTo>
                <a:lnTo>
                  <a:pt x="4530890" y="1300746"/>
                </a:lnTo>
                <a:lnTo>
                  <a:pt x="4536402" y="1307426"/>
                </a:lnTo>
                <a:lnTo>
                  <a:pt x="4543818" y="1305039"/>
                </a:lnTo>
                <a:lnTo>
                  <a:pt x="4547654" y="1295438"/>
                </a:lnTo>
                <a:lnTo>
                  <a:pt x="4650562" y="1032217"/>
                </a:lnTo>
                <a:lnTo>
                  <a:pt x="4651946" y="1031494"/>
                </a:lnTo>
                <a:lnTo>
                  <a:pt x="4672101" y="1020953"/>
                </a:lnTo>
                <a:close/>
              </a:path>
            </a:pathLst>
          </a:custGeom>
          <a:solidFill>
            <a:srgbClr val="497DBA"/>
          </a:solidFill>
        </p:spPr>
        <p:txBody>
          <a:bodyPr wrap="square" lIns="0" tIns="0" rIns="0" bIns="0" rtlCol="0"/>
          <a:lstStyle/>
          <a:p>
            <a:endParaRPr/>
          </a:p>
        </p:txBody>
      </p:sp>
    </p:spTree>
    <p:extLst>
      <p:ext uri="{BB962C8B-B14F-4D97-AF65-F5344CB8AC3E}">
        <p14:creationId xmlns:p14="http://schemas.microsoft.com/office/powerpoint/2010/main" val="2100152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3528" y="105918"/>
            <a:ext cx="12124944" cy="6646164"/>
          </a:xfrm>
          <a:prstGeom prst="rect">
            <a:avLst/>
          </a:prstGeom>
        </p:spPr>
      </p:pic>
      <p:sp>
        <p:nvSpPr>
          <p:cNvPr id="3" name="Rectangle 2">
            <a:extLst>
              <a:ext uri="{FF2B5EF4-FFF2-40B4-BE49-F238E27FC236}">
                <a16:creationId xmlns:a16="http://schemas.microsoft.com/office/drawing/2014/main" id="{C44A53AF-B8CD-4D54-2DC3-827FD8172810}"/>
              </a:ext>
            </a:extLst>
          </p:cNvPr>
          <p:cNvSpPr/>
          <p:nvPr/>
        </p:nvSpPr>
        <p:spPr>
          <a:xfrm>
            <a:off x="3733800" y="5692219"/>
            <a:ext cx="2438400" cy="40378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12DDC545-6083-8704-93F8-957522132763}"/>
              </a:ext>
            </a:extLst>
          </p:cNvPr>
          <p:cNvSpPr/>
          <p:nvPr/>
        </p:nvSpPr>
        <p:spPr>
          <a:xfrm>
            <a:off x="3733800" y="5715000"/>
            <a:ext cx="2373984" cy="40378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IN" b="1" dirty="0">
                <a:solidFill>
                  <a:schemeClr val="bg1"/>
                </a:solidFill>
              </a:rPr>
              <a:t>Complement</a:t>
            </a:r>
          </a:p>
        </p:txBody>
      </p:sp>
    </p:spTree>
    <p:extLst>
      <p:ext uri="{BB962C8B-B14F-4D97-AF65-F5344CB8AC3E}">
        <p14:creationId xmlns:p14="http://schemas.microsoft.com/office/powerpoint/2010/main" val="3867785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447357" y="1371600"/>
            <a:ext cx="11297285" cy="4744889"/>
          </a:xfrm>
          <a:prstGeom prst="rect">
            <a:avLst/>
          </a:prstGeom>
        </p:spPr>
        <p:txBody>
          <a:bodyPr vert="horz" wrap="square" lIns="0" tIns="12700" rIns="0" bIns="0" rtlCol="0">
            <a:spAutoFit/>
          </a:bodyPr>
          <a:lstStyle/>
          <a:p>
            <a:r>
              <a:rPr lang="en-US" sz="3200" dirty="0">
                <a:solidFill>
                  <a:srgbClr val="FFFFFF"/>
                </a:solidFill>
                <a:latin typeface="Calibri" panose="020F0502020204030204" pitchFamily="34" charset="0"/>
                <a:ea typeface="Calibri" panose="020F0502020204030204" pitchFamily="34" charset="0"/>
                <a:cs typeface="Calibri" panose="020F0502020204030204" pitchFamily="34" charset="0"/>
              </a:rPr>
              <a:t>The</a:t>
            </a:r>
            <a:r>
              <a:rPr lang="en-US" sz="3200" spc="-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3200" dirty="0">
                <a:solidFill>
                  <a:srgbClr val="FFFFFF"/>
                </a:solidFill>
                <a:latin typeface="Calibri" panose="020F0502020204030204" pitchFamily="34" charset="0"/>
                <a:ea typeface="Calibri" panose="020F0502020204030204" pitchFamily="34" charset="0"/>
                <a:cs typeface="Calibri" panose="020F0502020204030204" pitchFamily="34" charset="0"/>
              </a:rPr>
              <a:t>pathogenic</a:t>
            </a:r>
            <a:r>
              <a:rPr lang="en-US" sz="3200" spc="-1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3200" dirty="0">
                <a:solidFill>
                  <a:srgbClr val="FFFFFF"/>
                </a:solidFill>
                <a:latin typeface="Calibri" panose="020F0502020204030204" pitchFamily="34" charset="0"/>
                <a:ea typeface="Calibri" panose="020F0502020204030204" pitchFamily="34" charset="0"/>
                <a:cs typeface="Calibri" panose="020F0502020204030204" pitchFamily="34" charset="0"/>
              </a:rPr>
              <a:t>antibodies  are  IgG,</a:t>
            </a:r>
            <a:r>
              <a:rPr lang="en-US" sz="3200" spc="-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3200" dirty="0">
                <a:solidFill>
                  <a:srgbClr val="FFFFFF"/>
                </a:solidFill>
                <a:latin typeface="Calibri" panose="020F0502020204030204" pitchFamily="34" charset="0"/>
                <a:ea typeface="Calibri" panose="020F0502020204030204" pitchFamily="34" charset="0"/>
                <a:cs typeface="Calibri" panose="020F0502020204030204" pitchFamily="34" charset="0"/>
              </a:rPr>
              <a:t>and</a:t>
            </a:r>
            <a:r>
              <a:rPr lang="en-US" sz="3200" spc="-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3200" dirty="0">
                <a:solidFill>
                  <a:srgbClr val="FFFFFF"/>
                </a:solidFill>
                <a:latin typeface="Calibri" panose="020F0502020204030204" pitchFamily="34" charset="0"/>
                <a:ea typeface="Calibri" panose="020F0502020204030204" pitchFamily="34" charset="0"/>
                <a:cs typeface="Calibri" panose="020F0502020204030204" pitchFamily="34" charset="0"/>
              </a:rPr>
              <a:t>are  T</a:t>
            </a:r>
            <a:r>
              <a:rPr lang="en-US" sz="3200" spc="1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3200" spc="-20" dirty="0">
                <a:solidFill>
                  <a:srgbClr val="FFFFFF"/>
                </a:solidFill>
                <a:latin typeface="Calibri" panose="020F0502020204030204" pitchFamily="34" charset="0"/>
                <a:ea typeface="Calibri" panose="020F0502020204030204" pitchFamily="34" charset="0"/>
                <a:cs typeface="Calibri" panose="020F0502020204030204" pitchFamily="34" charset="0"/>
              </a:rPr>
              <a:t>cell </a:t>
            </a:r>
            <a:r>
              <a:rPr lang="en-US" sz="3200" spc="-10" dirty="0">
                <a:solidFill>
                  <a:srgbClr val="FFFFFF"/>
                </a:solidFill>
                <a:latin typeface="Calibri" panose="020F0502020204030204" pitchFamily="34" charset="0"/>
                <a:ea typeface="Calibri" panose="020F0502020204030204" pitchFamily="34" charset="0"/>
                <a:cs typeface="Calibri" panose="020F0502020204030204" pitchFamily="34" charset="0"/>
              </a:rPr>
              <a:t>dependent. </a:t>
            </a:r>
            <a:endParaRPr lang="en-US" sz="3200" dirty="0">
              <a:latin typeface="Calibri" panose="020F0502020204030204" pitchFamily="34" charset="0"/>
              <a:ea typeface="Calibri" panose="020F0502020204030204" pitchFamily="34" charset="0"/>
              <a:cs typeface="Calibri" panose="020F0502020204030204" pitchFamily="34" charset="0"/>
            </a:endParaRPr>
          </a:p>
          <a:p>
            <a:r>
              <a:rPr lang="en-IN" sz="3200" b="1" dirty="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Anti-</a:t>
            </a:r>
            <a:r>
              <a:rPr lang="en-IN" sz="3200" b="1" dirty="0" err="1">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MuSK</a:t>
            </a:r>
            <a:r>
              <a:rPr lang="en-IN" sz="3200" b="1" dirty="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 antibodies</a:t>
            </a:r>
            <a:r>
              <a:rPr lang="en-IN" sz="3200" dirty="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p>
          <a:p>
            <a:r>
              <a:rPr lang="en-IN" sz="2800" dirty="0">
                <a:latin typeface="Calibri" panose="020F0502020204030204" pitchFamily="34" charset="0"/>
                <a:ea typeface="Calibri" panose="020F0502020204030204" pitchFamily="34" charset="0"/>
                <a:cs typeface="Calibri" panose="020F0502020204030204" pitchFamily="34" charset="0"/>
              </a:rPr>
              <a:t>  Impair </a:t>
            </a:r>
            <a:r>
              <a:rPr lang="en-IN" sz="2800" dirty="0" err="1">
                <a:latin typeface="Calibri" panose="020F0502020204030204" pitchFamily="34" charset="0"/>
                <a:ea typeface="Calibri" panose="020F0502020204030204" pitchFamily="34" charset="0"/>
                <a:cs typeface="Calibri" panose="020F0502020204030204" pitchFamily="34" charset="0"/>
              </a:rPr>
              <a:t>MuSK</a:t>
            </a:r>
            <a:r>
              <a:rPr lang="en-IN" sz="2800" dirty="0">
                <a:latin typeface="Calibri" panose="020F0502020204030204" pitchFamily="34" charset="0"/>
                <a:ea typeface="Calibri" panose="020F0502020204030204" pitchFamily="34" charset="0"/>
                <a:cs typeface="Calibri" panose="020F0502020204030204" pitchFamily="34" charset="0"/>
              </a:rPr>
              <a:t>–LRP4 binding → loss of </a:t>
            </a:r>
            <a:r>
              <a:rPr lang="en-IN" sz="2800" dirty="0" err="1">
                <a:latin typeface="Calibri" panose="020F0502020204030204" pitchFamily="34" charset="0"/>
                <a:ea typeface="Calibri" panose="020F0502020204030204" pitchFamily="34" charset="0"/>
                <a:cs typeface="Calibri" panose="020F0502020204030204" pitchFamily="34" charset="0"/>
              </a:rPr>
              <a:t>AChR</a:t>
            </a:r>
            <a:r>
              <a:rPr lang="en-IN" sz="2800" dirty="0">
                <a:latin typeface="Calibri" panose="020F0502020204030204" pitchFamily="34" charset="0"/>
                <a:ea typeface="Calibri" panose="020F0502020204030204" pitchFamily="34" charset="0"/>
                <a:cs typeface="Calibri" panose="020F0502020204030204" pitchFamily="34" charset="0"/>
              </a:rPr>
              <a:t> clustering → ↓ functional </a:t>
            </a:r>
            <a:r>
              <a:rPr lang="en-IN" sz="2800" dirty="0" err="1">
                <a:latin typeface="Calibri" panose="020F0502020204030204" pitchFamily="34" charset="0"/>
                <a:ea typeface="Calibri" panose="020F0502020204030204" pitchFamily="34" charset="0"/>
                <a:cs typeface="Calibri" panose="020F0502020204030204" pitchFamily="34" charset="0"/>
              </a:rPr>
              <a:t>AChRs</a:t>
            </a:r>
            <a:endParaRPr lang="en-IN" sz="28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IN" sz="2800" dirty="0">
                <a:latin typeface="Calibri" panose="020F0502020204030204" pitchFamily="34" charset="0"/>
                <a:ea typeface="Calibri" panose="020F0502020204030204" pitchFamily="34" charset="0"/>
                <a:cs typeface="Calibri" panose="020F0502020204030204" pitchFamily="34" charset="0"/>
              </a:rPr>
              <a:t>Present in ~10% of MG (≈ 40% of </a:t>
            </a:r>
            <a:r>
              <a:rPr lang="en-IN" sz="2800" dirty="0" err="1">
                <a:latin typeface="Calibri" panose="020F0502020204030204" pitchFamily="34" charset="0"/>
                <a:ea typeface="Calibri" panose="020F0502020204030204" pitchFamily="34" charset="0"/>
                <a:cs typeface="Calibri" panose="020F0502020204030204" pitchFamily="34" charset="0"/>
              </a:rPr>
              <a:t>AChR</a:t>
            </a:r>
            <a:r>
              <a:rPr lang="en-IN" sz="2800" dirty="0">
                <a:latin typeface="Calibri" panose="020F0502020204030204" pitchFamily="34" charset="0"/>
                <a:ea typeface="Calibri" panose="020F0502020204030204" pitchFamily="34" charset="0"/>
                <a:cs typeface="Calibri" panose="020F0502020204030204" pitchFamily="34" charset="0"/>
              </a:rPr>
              <a:t>-negative generalized MG)</a:t>
            </a:r>
          </a:p>
          <a:p>
            <a:pPr marL="457200" indent="-457200">
              <a:buFont typeface="Arial" panose="020B0604020202020204" pitchFamily="34" charset="0"/>
              <a:buChar char="•"/>
            </a:pPr>
            <a:r>
              <a:rPr lang="en-IN" sz="2800" dirty="0">
                <a:latin typeface="Calibri" panose="020F0502020204030204" pitchFamily="34" charset="0"/>
                <a:ea typeface="Calibri" panose="020F0502020204030204" pitchFamily="34" charset="0"/>
                <a:cs typeface="Calibri" panose="020F0502020204030204" pitchFamily="34" charset="0"/>
              </a:rPr>
              <a:t>IgG4 subtype → does NOT activate complement → no response to complement inhibitors.</a:t>
            </a:r>
            <a:endParaRPr lang="en-IN" sz="3200" b="1" dirty="0">
              <a:latin typeface="Calibri" panose="020F0502020204030204" pitchFamily="34" charset="0"/>
              <a:ea typeface="Calibri" panose="020F0502020204030204" pitchFamily="34" charset="0"/>
              <a:cs typeface="Calibri" panose="020F0502020204030204" pitchFamily="34" charset="0"/>
            </a:endParaRPr>
          </a:p>
          <a:p>
            <a:r>
              <a:rPr lang="en-US" sz="3200" b="1" dirty="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Anti-LRP4 antibodies</a:t>
            </a:r>
            <a:r>
              <a:rPr lang="en-US" sz="3200" dirty="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r>
              <a:rPr lang="en-US" sz="3200" b="1" dirty="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1–3%</a:t>
            </a:r>
            <a:r>
              <a:rPr lang="en-US" sz="3200" dirty="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IgG1, complement-mediated injury; may interrupt </a:t>
            </a:r>
            <a:r>
              <a:rPr lang="en-US" sz="2800" dirty="0" err="1">
                <a:latin typeface="Calibri" panose="020F0502020204030204" pitchFamily="34" charset="0"/>
                <a:ea typeface="Calibri" panose="020F0502020204030204" pitchFamily="34" charset="0"/>
                <a:cs typeface="Calibri" panose="020F0502020204030204" pitchFamily="34" charset="0"/>
              </a:rPr>
              <a:t>agrin</a:t>
            </a:r>
            <a:r>
              <a:rPr lang="en-US" sz="2800" dirty="0">
                <a:latin typeface="Calibri" panose="020F0502020204030204" pitchFamily="34" charset="0"/>
                <a:ea typeface="Calibri" panose="020F0502020204030204" pitchFamily="34" charset="0"/>
                <a:cs typeface="Calibri" panose="020F0502020204030204" pitchFamily="34" charset="0"/>
              </a:rPr>
              <a:t>-induced </a:t>
            </a:r>
            <a:r>
              <a:rPr lang="en-US" sz="2800" dirty="0" err="1">
                <a:latin typeface="Calibri" panose="020F0502020204030204" pitchFamily="34" charset="0"/>
                <a:ea typeface="Calibri" panose="020F0502020204030204" pitchFamily="34" charset="0"/>
                <a:cs typeface="Calibri" panose="020F0502020204030204" pitchFamily="34" charset="0"/>
              </a:rPr>
              <a:t>MuSK</a:t>
            </a:r>
            <a:r>
              <a:rPr lang="en-US" sz="2800" dirty="0">
                <a:latin typeface="Calibri" panose="020F0502020204030204" pitchFamily="34" charset="0"/>
                <a:ea typeface="Calibri" panose="020F0502020204030204" pitchFamily="34" charset="0"/>
                <a:cs typeface="Calibri" panose="020F0502020204030204" pitchFamily="34" charset="0"/>
              </a:rPr>
              <a:t> activation</a:t>
            </a:r>
            <a:endParaRPr lang="en-IN" sz="2800" dirty="0">
              <a:latin typeface="Calibri" panose="020F0502020204030204" pitchFamily="34" charset="0"/>
              <a:ea typeface="Calibri" panose="020F0502020204030204" pitchFamily="34" charset="0"/>
              <a:cs typeface="Calibri" panose="020F0502020204030204" pitchFamily="34" charset="0"/>
            </a:endParaRPr>
          </a:p>
          <a:p>
            <a:pPr marL="396240" marR="8255" indent="-384175" algn="just">
              <a:lnSpc>
                <a:spcPct val="100000"/>
              </a:lnSpc>
              <a:spcBef>
                <a:spcPts val="865"/>
              </a:spcBef>
              <a:buClr>
                <a:srgbClr val="FF388B"/>
              </a:buClr>
              <a:buSzPct val="79166"/>
              <a:buFont typeface="Wingdings"/>
              <a:buChar char=""/>
              <a:tabLst>
                <a:tab pos="396240" algn="l"/>
              </a:tabLst>
            </a:pPr>
            <a:endParaRPr sz="3600" dirty="0">
              <a:latin typeface="Arial MT"/>
              <a:cs typeface="Arial MT"/>
            </a:endParaRPr>
          </a:p>
        </p:txBody>
      </p:sp>
    </p:spTree>
    <p:extLst>
      <p:ext uri="{BB962C8B-B14F-4D97-AF65-F5344CB8AC3E}">
        <p14:creationId xmlns:p14="http://schemas.microsoft.com/office/powerpoint/2010/main" val="64501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373</TotalTime>
  <Words>4632</Words>
  <Application>Microsoft Office PowerPoint</Application>
  <PresentationFormat>Widescreen</PresentationFormat>
  <Paragraphs>352</Paragraphs>
  <Slides>50</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50</vt:i4>
      </vt:variant>
    </vt:vector>
  </HeadingPairs>
  <TitlesOfParts>
    <vt:vector size="59" baseType="lpstr">
      <vt:lpstr>Arial</vt:lpstr>
      <vt:lpstr>Arial MT</vt:lpstr>
      <vt:lpstr>Calibri</vt:lpstr>
      <vt:lpstr>Century Gothic</vt:lpstr>
      <vt:lpstr>Times New Roman</vt:lpstr>
      <vt:lpstr>Wingdings</vt:lpstr>
      <vt:lpstr>Wingdings 3</vt:lpstr>
      <vt:lpstr>Ion</vt:lpstr>
      <vt:lpstr>1_Ion</vt:lpstr>
      <vt:lpstr>PowerPoint Presentation</vt:lpstr>
      <vt:lpstr>PowerPoint Presentation</vt:lpstr>
      <vt:lpstr>PowerPoint Presentation</vt:lpstr>
      <vt:lpstr>PowerPoint Presentation</vt:lpstr>
      <vt:lpstr>PowerPoint Presentation</vt:lpstr>
      <vt:lpstr>PowerPoint Presentation</vt:lpstr>
      <vt:lpstr>Decreased efficiency of NMT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“Peek” sign</vt:lpstr>
      <vt:lpstr>Ice Pack 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venkadesh kumar</dc:creator>
  <cp:lastModifiedBy>venkadesh kumar</cp:lastModifiedBy>
  <cp:revision>26</cp:revision>
  <dcterms:created xsi:type="dcterms:W3CDTF">2026-01-02T00:12:29Z</dcterms:created>
  <dcterms:modified xsi:type="dcterms:W3CDTF">2026-01-02T16:08:52Z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2017-11-13T00:00:00Z</vt:filetime>
  </property>
  <property fmtid="{D5CDD505-2E9C-101B-9397-08002B2CF9AE}" pid="3" name="Creator">
    <vt:lpwstr>Microsoft® PowerPoint® 2013</vt:lpwstr>
  </property>
  <property fmtid="{D5CDD505-2E9C-101B-9397-08002B2CF9AE}" pid="4" name="LastSaved">
    <vt:filetime>2026-01-02T00:00:00Z</vt:filetime>
  </property>
  <property fmtid="{D5CDD505-2E9C-101B-9397-08002B2CF9AE}" pid="5" name="Producer">
    <vt:lpwstr>Microsoft® PowerPoint® 2013</vt:lpwstr>
  </property>
</Properties>
</file>