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3" r:id="rId9"/>
    <p:sldId id="262" r:id="rId10"/>
    <p:sldId id="263" r:id="rId11"/>
    <p:sldId id="282" r:id="rId12"/>
    <p:sldId id="277" r:id="rId13"/>
    <p:sldId id="278" r:id="rId14"/>
    <p:sldId id="279" r:id="rId15"/>
    <p:sldId id="264" r:id="rId16"/>
    <p:sldId id="265" r:id="rId17"/>
    <p:sldId id="272" r:id="rId18"/>
    <p:sldId id="301" r:id="rId19"/>
    <p:sldId id="302" r:id="rId20"/>
    <p:sldId id="303" r:id="rId21"/>
    <p:sldId id="292" r:id="rId22"/>
    <p:sldId id="300" r:id="rId23"/>
    <p:sldId id="299" r:id="rId24"/>
    <p:sldId id="304" r:id="rId25"/>
    <p:sldId id="280" r:id="rId26"/>
    <p:sldId id="281" r:id="rId27"/>
    <p:sldId id="266" r:id="rId28"/>
    <p:sldId id="306" r:id="rId29"/>
    <p:sldId id="305" r:id="rId30"/>
    <p:sldId id="294" r:id="rId31"/>
    <p:sldId id="283" r:id="rId32"/>
    <p:sldId id="287" r:id="rId33"/>
    <p:sldId id="295" r:id="rId34"/>
    <p:sldId id="296" r:id="rId35"/>
    <p:sldId id="288" r:id="rId36"/>
    <p:sldId id="293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C28A-FEF3-4A52-BD0D-0130CDBB1481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3B5F-66B4-41C6-94A5-22281DC61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POLYCYTHEMIA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sz="4100" b="1" dirty="0" smtClean="0"/>
              <a:t>                     </a:t>
            </a:r>
            <a:r>
              <a:rPr lang="en-AU" altLang="en-US" sz="4100" b="1" dirty="0">
                <a:cs typeface="Arial" charset="0"/>
              </a:rPr>
              <a:t>VII MEDICAL </a:t>
            </a:r>
            <a:r>
              <a:rPr lang="en-AU" altLang="en-US" sz="4100" b="1" dirty="0" smtClean="0">
                <a:cs typeface="Arial" charset="0"/>
              </a:rPr>
              <a:t>UNIT</a:t>
            </a:r>
          </a:p>
          <a:p>
            <a:pPr>
              <a:buNone/>
            </a:pPr>
            <a:endParaRPr lang="en-AU" altLang="en-US" sz="4100" b="1" dirty="0" smtClean="0">
              <a:cs typeface="Arial" charset="0"/>
            </a:endParaRPr>
          </a:p>
          <a:p>
            <a:pPr>
              <a:buNone/>
            </a:pPr>
            <a:r>
              <a:rPr lang="en-AU" altLang="en-US" dirty="0">
                <a:cs typeface="Arial" charset="0"/>
              </a:rPr>
              <a:t> </a:t>
            </a:r>
            <a:r>
              <a:rPr lang="en-AU" altLang="en-US" dirty="0" smtClean="0">
                <a:cs typeface="Arial" charset="0"/>
              </a:rPr>
              <a:t>         </a:t>
            </a:r>
            <a:r>
              <a:rPr lang="en-AU" altLang="en-US" dirty="0" err="1" smtClean="0">
                <a:cs typeface="Arial" charset="0"/>
              </a:rPr>
              <a:t>Chief:Prof.Dr.K.Senthil.MD</a:t>
            </a:r>
            <a:endParaRPr lang="en-AU" altLang="en-US" dirty="0">
              <a:cs typeface="Arial" charset="0"/>
            </a:endParaRPr>
          </a:p>
          <a:p>
            <a:pPr>
              <a:buNone/>
            </a:pPr>
            <a:r>
              <a:rPr lang="en-AU" altLang="en-US" dirty="0" smtClean="0">
                <a:cs typeface="Arial" charset="0"/>
              </a:rPr>
              <a:t>     Associate </a:t>
            </a:r>
            <a:r>
              <a:rPr lang="en-AU" altLang="en-US" dirty="0" err="1" smtClean="0">
                <a:cs typeface="Arial" charset="0"/>
              </a:rPr>
              <a:t>prof:Dr.K.Muralidharan.MD</a:t>
            </a:r>
            <a:endParaRPr lang="en-AU" altLang="en-US" dirty="0">
              <a:cs typeface="Arial" charset="0"/>
            </a:endParaRPr>
          </a:p>
          <a:p>
            <a:pPr>
              <a:buNone/>
            </a:pPr>
            <a:r>
              <a:rPr lang="en-AU" altLang="en-US" dirty="0" smtClean="0">
                <a:cs typeface="Arial" charset="0"/>
              </a:rPr>
              <a:t>     Assistant </a:t>
            </a:r>
            <a:r>
              <a:rPr lang="en-AU" altLang="en-US" dirty="0" err="1" smtClean="0">
                <a:cs typeface="Arial" charset="0"/>
              </a:rPr>
              <a:t>prof:Dr.V.Manikandan.MD</a:t>
            </a:r>
            <a:endParaRPr lang="en-AU" altLang="en-US" dirty="0">
              <a:cs typeface="Arial" charset="0"/>
            </a:endParaRPr>
          </a:p>
          <a:p>
            <a:pPr>
              <a:buNone/>
            </a:pPr>
            <a:r>
              <a:rPr lang="en-AU" altLang="en-US" dirty="0" smtClean="0">
                <a:cs typeface="Arial" charset="0"/>
              </a:rPr>
              <a:t>                      Dr.C.Ramanan.MD</a:t>
            </a:r>
            <a:endParaRPr lang="en-AU" altLang="en-US" dirty="0">
              <a:cs typeface="Arial" charset="0"/>
            </a:endParaRPr>
          </a:p>
          <a:p>
            <a:pPr>
              <a:buNone/>
            </a:pPr>
            <a:r>
              <a:rPr lang="en-AU" altLang="en-US" dirty="0" smtClean="0">
                <a:cs typeface="Arial" charset="0"/>
              </a:rPr>
              <a:t>                      </a:t>
            </a:r>
            <a:r>
              <a:rPr lang="en-AU" altLang="en-US" dirty="0" err="1" smtClean="0">
                <a:cs typeface="Arial" charset="0"/>
              </a:rPr>
              <a:t>Dr.S.Saravana</a:t>
            </a:r>
            <a:r>
              <a:rPr lang="en-AU" altLang="en-US" dirty="0" smtClean="0">
                <a:cs typeface="Arial" charset="0"/>
              </a:rPr>
              <a:t> </a:t>
            </a:r>
            <a:r>
              <a:rPr lang="en-AU" altLang="en-US" dirty="0" err="1" smtClean="0">
                <a:cs typeface="Arial" charset="0"/>
              </a:rPr>
              <a:t>Madhav</a:t>
            </a:r>
            <a:r>
              <a:rPr lang="en-AU" altLang="en-US" dirty="0" smtClean="0">
                <a:cs typeface="Arial" charset="0"/>
              </a:rPr>
              <a:t> M.D,.DTCD</a:t>
            </a:r>
          </a:p>
          <a:p>
            <a:pPr>
              <a:buNone/>
            </a:pPr>
            <a:r>
              <a:rPr lang="en-AU" altLang="en-US" dirty="0">
                <a:cs typeface="Arial" charset="0"/>
              </a:rPr>
              <a:t> </a:t>
            </a:r>
            <a:r>
              <a:rPr lang="en-AU" altLang="en-US" dirty="0" smtClean="0">
                <a:cs typeface="Arial" charset="0"/>
              </a:rPr>
              <a:t>                                 </a:t>
            </a:r>
          </a:p>
          <a:p>
            <a:pPr>
              <a:buNone/>
            </a:pPr>
            <a:r>
              <a:rPr lang="en-AU" altLang="en-US" dirty="0">
                <a:cs typeface="Arial" charset="0"/>
              </a:rPr>
              <a:t> </a:t>
            </a:r>
            <a:r>
              <a:rPr lang="en-AU" altLang="en-US" dirty="0" smtClean="0">
                <a:cs typeface="Arial" charset="0"/>
              </a:rPr>
              <a:t>                                                    </a:t>
            </a:r>
            <a:r>
              <a:rPr lang="en-AU" altLang="en-US" dirty="0" err="1" smtClean="0">
                <a:cs typeface="Arial" charset="0"/>
              </a:rPr>
              <a:t>Presentor:Dr.M.VINAY</a:t>
            </a:r>
            <a:r>
              <a:rPr lang="en-AU" altLang="en-US" dirty="0" smtClean="0">
                <a:cs typeface="Arial" charset="0"/>
              </a:rPr>
              <a:t> NAIK(PG)</a:t>
            </a:r>
            <a:endParaRPr lang="en-US" altLang="en-US" dirty="0" smtClean="0">
              <a:cs typeface="Arial" charset="0"/>
            </a:endParaRPr>
          </a:p>
          <a:p>
            <a:pPr>
              <a:buNone/>
            </a:pPr>
            <a:endParaRPr lang="en-US" dirty="0">
              <a:cs typeface="Arial" charset="0"/>
            </a:endParaRPr>
          </a:p>
          <a:p>
            <a:pPr>
              <a:buNone/>
            </a:pPr>
            <a:r>
              <a:rPr lang="en-US" dirty="0" smtClean="0">
                <a:cs typeface="Arial" charset="0"/>
              </a:rPr>
              <a:t>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LOCAL EXAMINATION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BLACKISH </a:t>
            </a:r>
            <a:r>
              <a:rPr lang="en-US" dirty="0" err="1" smtClean="0"/>
              <a:t>discolouration</a:t>
            </a:r>
            <a:r>
              <a:rPr lang="en-US" dirty="0" smtClean="0"/>
              <a:t> of left index finger and litter finger at distal end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Lt hand : cold and clammy skin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00" b="8267"/>
          <a:stretch/>
        </p:blipFill>
        <p:spPr>
          <a:xfrm>
            <a:off x="3733800" y="3886200"/>
            <a:ext cx="3149154" cy="2709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BP- </a:t>
            </a:r>
            <a:r>
              <a:rPr lang="en-US" dirty="0"/>
              <a:t>170/120 </a:t>
            </a:r>
            <a:r>
              <a:rPr lang="en-US" dirty="0" err="1"/>
              <a:t>mmhg</a:t>
            </a:r>
            <a:r>
              <a:rPr lang="en-US" dirty="0"/>
              <a:t> (</a:t>
            </a:r>
            <a:r>
              <a:rPr lang="en-US" dirty="0" err="1"/>
              <a:t>Rt</a:t>
            </a:r>
            <a:r>
              <a:rPr lang="en-US" dirty="0"/>
              <a:t> UL) supine</a:t>
            </a:r>
          </a:p>
          <a:p>
            <a:pPr>
              <a:buNone/>
            </a:pPr>
            <a:r>
              <a:rPr lang="en-US" dirty="0"/>
              <a:t>                        </a:t>
            </a:r>
            <a:r>
              <a:rPr lang="en-US" dirty="0" smtClean="0"/>
              <a:t>170/114 </a:t>
            </a:r>
            <a:r>
              <a:rPr lang="en-US" dirty="0" err="1"/>
              <a:t>mmhg</a:t>
            </a:r>
            <a:r>
              <a:rPr lang="en-US" dirty="0"/>
              <a:t> (Lt UL)</a:t>
            </a:r>
          </a:p>
          <a:p>
            <a:pPr>
              <a:buNone/>
            </a:pPr>
            <a:r>
              <a:rPr lang="en-US" dirty="0"/>
              <a:t>                        </a:t>
            </a:r>
            <a:r>
              <a:rPr lang="en-US" dirty="0" smtClean="0"/>
              <a:t>160/112 </a:t>
            </a:r>
            <a:r>
              <a:rPr lang="en-US" dirty="0" err="1"/>
              <a:t>mmhg</a:t>
            </a:r>
            <a:r>
              <a:rPr lang="en-US" dirty="0"/>
              <a:t> (</a:t>
            </a:r>
            <a:r>
              <a:rPr lang="en-US" dirty="0" err="1"/>
              <a:t>Rt</a:t>
            </a:r>
            <a:r>
              <a:rPr lang="en-US" dirty="0"/>
              <a:t> LL)</a:t>
            </a:r>
          </a:p>
          <a:p>
            <a:pPr>
              <a:buNone/>
            </a:pPr>
            <a:r>
              <a:rPr lang="en-US" dirty="0"/>
              <a:t>                        </a:t>
            </a:r>
            <a:r>
              <a:rPr lang="en-US" dirty="0" smtClean="0"/>
              <a:t>160/110 </a:t>
            </a:r>
            <a:r>
              <a:rPr lang="en-US" dirty="0" err="1"/>
              <a:t>mmhg</a:t>
            </a:r>
            <a:r>
              <a:rPr lang="en-US" dirty="0"/>
              <a:t> (Lt LL)</a:t>
            </a:r>
          </a:p>
          <a:p>
            <a:pPr>
              <a:buNone/>
            </a:pPr>
            <a:r>
              <a:rPr lang="en-US" dirty="0"/>
              <a:t>                 BP- </a:t>
            </a:r>
            <a:r>
              <a:rPr lang="en-US" dirty="0" smtClean="0"/>
              <a:t>160/116 </a:t>
            </a:r>
            <a:r>
              <a:rPr lang="en-US" dirty="0"/>
              <a:t>in </a:t>
            </a:r>
            <a:r>
              <a:rPr lang="en-US" dirty="0" err="1"/>
              <a:t>Rt</a:t>
            </a:r>
            <a:r>
              <a:rPr lang="en-US" dirty="0"/>
              <a:t> UL sitting </a:t>
            </a:r>
            <a:r>
              <a:rPr lang="en-US" dirty="0" smtClean="0"/>
              <a:t>position</a:t>
            </a:r>
          </a:p>
          <a:p>
            <a:pPr>
              <a:buNone/>
            </a:pPr>
            <a:r>
              <a:rPr lang="en-US" b="1" dirty="0"/>
              <a:t>PR</a:t>
            </a:r>
            <a:r>
              <a:rPr lang="en-US" dirty="0"/>
              <a:t>- 90/ min - </a:t>
            </a:r>
            <a:r>
              <a:rPr lang="en-US" dirty="0" err="1"/>
              <a:t>Rt</a:t>
            </a:r>
            <a:r>
              <a:rPr lang="en-US" dirty="0"/>
              <a:t>  radial artery </a:t>
            </a:r>
          </a:p>
          <a:p>
            <a:pPr>
              <a:buNone/>
            </a:pPr>
            <a:r>
              <a:rPr lang="en-US" dirty="0"/>
              <a:t>                      - Regular, N volume</a:t>
            </a:r>
          </a:p>
          <a:p>
            <a:pPr>
              <a:buNone/>
            </a:pPr>
            <a:r>
              <a:rPr lang="en-US" dirty="0"/>
              <a:t>                      - No Radio femoral delay</a:t>
            </a: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left RADIAL artery and Ulnar pulsation feeble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Spo2</a:t>
            </a:r>
            <a:r>
              <a:rPr lang="en-US" dirty="0"/>
              <a:t> – 98 % RA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CVS </a:t>
            </a:r>
            <a:r>
              <a:rPr lang="en-US" dirty="0" smtClean="0"/>
              <a:t>– S1 S2 +, No </a:t>
            </a:r>
            <a:r>
              <a:rPr lang="en-US" dirty="0"/>
              <a:t>M</a:t>
            </a:r>
            <a:r>
              <a:rPr lang="en-US" dirty="0" smtClean="0"/>
              <a:t>urmur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Apical impulse: Lt 5</a:t>
            </a:r>
            <a:r>
              <a:rPr lang="en-US" baseline="30000" dirty="0" smtClean="0"/>
              <a:t>th</a:t>
            </a:r>
            <a:r>
              <a:rPr lang="en-US" dirty="0" smtClean="0"/>
              <a:t> ICS 0.5 cm medial to Mid </a:t>
            </a:r>
            <a:r>
              <a:rPr lang="en-US" dirty="0" err="1" smtClean="0"/>
              <a:t>Clavicular</a:t>
            </a:r>
            <a:r>
              <a:rPr lang="en-US" dirty="0" smtClean="0"/>
              <a:t>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RS</a:t>
            </a:r>
            <a:r>
              <a:rPr lang="en-US" dirty="0" smtClean="0"/>
              <a:t>- BAE + , NVBS +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PA </a:t>
            </a:r>
            <a:r>
              <a:rPr lang="en-US" dirty="0" smtClean="0"/>
              <a:t>- Soft ,BS +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No </a:t>
            </a:r>
            <a:r>
              <a:rPr lang="en-US" dirty="0" err="1" smtClean="0"/>
              <a:t>Hepatosplenomegaly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No </a:t>
            </a:r>
            <a:r>
              <a:rPr lang="en-US" dirty="0" err="1" smtClean="0"/>
              <a:t>Renomegaly</a:t>
            </a:r>
            <a:r>
              <a:rPr lang="en-US" dirty="0" smtClean="0"/>
              <a:t>, No renal Bruit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 smtClean="0"/>
              <a:t>CNS – </a:t>
            </a:r>
            <a:r>
              <a:rPr lang="en-US" dirty="0" smtClean="0"/>
              <a:t>Conscious ,oriented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412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Visual acuity: RE- Perception of light</a:t>
            </a:r>
          </a:p>
          <a:p>
            <a:pPr marL="0" indent="0">
              <a:buNone/>
            </a:pPr>
            <a:r>
              <a:rPr lang="en-US" dirty="0" smtClean="0"/>
              <a:t>                          LE- 6/6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No Ptosis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Pupils-ERTL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EOM- Full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No </a:t>
            </a:r>
            <a:r>
              <a:rPr lang="en-US" dirty="0" err="1" smtClean="0"/>
              <a:t>Nystagmus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Corneal,conjunctival</a:t>
            </a:r>
            <a:r>
              <a:rPr lang="en-US" dirty="0"/>
              <a:t> </a:t>
            </a:r>
            <a:r>
              <a:rPr lang="en-US" dirty="0" smtClean="0"/>
              <a:t>reflex: Normal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Jaw Jerk-Present</a:t>
            </a:r>
          </a:p>
          <a:p>
            <a:pPr marL="0" indent="0">
              <a:buNone/>
            </a:pPr>
            <a:r>
              <a:rPr lang="en-US" dirty="0" smtClean="0"/>
              <a:t>Gag and Palatal reflex- Maintained</a:t>
            </a:r>
          </a:p>
          <a:p>
            <a:pPr marL="0" indent="0">
              <a:buNone/>
            </a:pPr>
            <a:r>
              <a:rPr lang="en-US" dirty="0" smtClean="0"/>
              <a:t>No facial asymmetry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Motor:  </a:t>
            </a:r>
          </a:p>
          <a:p>
            <a:pPr marL="0" indent="0">
              <a:buNone/>
            </a:pPr>
            <a:r>
              <a:rPr lang="en-US" dirty="0" smtClean="0"/>
              <a:t>             Bulk, Tone – Normal in all 4 limbs</a:t>
            </a:r>
          </a:p>
          <a:p>
            <a:pPr marL="0" indent="0">
              <a:buNone/>
            </a:pPr>
            <a:r>
              <a:rPr lang="en-US" dirty="0" smtClean="0"/>
              <a:t>             Power- 5/5 in all 4 limbs</a:t>
            </a:r>
          </a:p>
          <a:p>
            <a:pPr marL="0" indent="0">
              <a:buNone/>
            </a:pPr>
            <a:r>
              <a:rPr lang="en-US" dirty="0" smtClean="0"/>
              <a:t>             Plantar- Bilateral Flexor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Single </a:t>
            </a:r>
            <a:r>
              <a:rPr lang="en-US" dirty="0"/>
              <a:t>breath count &gt; 20 </a:t>
            </a:r>
            <a:r>
              <a:rPr lang="en-US" dirty="0" smtClean="0"/>
              <a:t>sec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Sensory, ANS ,cerebellum</a:t>
            </a:r>
            <a:r>
              <a:rPr lang="en-US" dirty="0" smtClean="0"/>
              <a:t>– Normal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Spine and Cranium </a:t>
            </a:r>
            <a:r>
              <a:rPr lang="en-US" dirty="0" smtClean="0"/>
              <a:t>–Normal</a:t>
            </a:r>
          </a:p>
        </p:txBody>
      </p:sp>
    </p:spTree>
    <p:extLst>
      <p:ext uri="{BB962C8B-B14F-4D97-AF65-F5344CB8AC3E}">
        <p14:creationId xmlns:p14="http://schemas.microsoft.com/office/powerpoint/2010/main" val="42658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787512"/>
              </p:ext>
            </p:extLst>
          </p:nvPr>
        </p:nvGraphicFramePr>
        <p:xfrm>
          <a:off x="131064" y="1371600"/>
          <a:ext cx="8695751" cy="517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280"/>
                <a:gridCol w="879856"/>
                <a:gridCol w="1066800"/>
                <a:gridCol w="914400"/>
                <a:gridCol w="1143000"/>
                <a:gridCol w="1066800"/>
                <a:gridCol w="902018"/>
                <a:gridCol w="1002982"/>
                <a:gridCol w="1130615"/>
              </a:tblGrid>
              <a:tr h="406169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    IX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31/08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02/08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05/09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07/09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09/09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15/09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22/09</a:t>
                      </a:r>
                      <a:endParaRPr lang="en-US" sz="14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13300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12800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14800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9800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10300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75/12/13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72/13/15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70/15/15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73/16/11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51/32/17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49/36/15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55/30/15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68/16/16</a:t>
                      </a:r>
                      <a:endParaRPr lang="en-US" sz="1400" dirty="0"/>
                    </a:p>
                  </a:txBody>
                  <a:tcPr/>
                </a:tc>
              </a:tr>
              <a:tr h="7107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HB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22.4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19.4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21.1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22.1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18.5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17.2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17.9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15.4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303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 65.8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58.9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</a:p>
                    <a:p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60.6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44.2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5391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   PLT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6.21</a:t>
                      </a:r>
                      <a:endParaRPr lang="en-US" sz="1400" dirty="0"/>
                    </a:p>
                  </a:txBody>
                  <a:tcPr/>
                </a:tc>
              </a:tr>
              <a:tr h="6453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89.8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81.1</a:t>
                      </a:r>
                      <a:endParaRPr lang="en-US" sz="1400" dirty="0"/>
                    </a:p>
                  </a:txBody>
                  <a:tcPr/>
                </a:tc>
              </a:tr>
              <a:tr h="6453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RDW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16.3%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13.6%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84999"/>
              </p:ext>
            </p:extLst>
          </p:nvPr>
        </p:nvGraphicFramePr>
        <p:xfrm>
          <a:off x="457200" y="1600200"/>
          <a:ext cx="7848600" cy="3581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1676400"/>
                <a:gridCol w="21336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Blood</a:t>
                      </a:r>
                      <a:r>
                        <a:rPr lang="en-US" sz="2400" baseline="0" dirty="0" smtClean="0"/>
                        <a:t> urea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sz="2400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  </a:t>
                      </a:r>
                      <a:r>
                        <a:rPr lang="en-US" sz="2400" b="0" dirty="0" err="1" smtClean="0"/>
                        <a:t>Sr</a:t>
                      </a:r>
                      <a:r>
                        <a:rPr lang="en-US" sz="2400" b="0" dirty="0" smtClean="0"/>
                        <a:t> TGL, </a:t>
                      </a:r>
                      <a:r>
                        <a:rPr lang="en-US" sz="2400" b="0" dirty="0" err="1" smtClean="0"/>
                        <a:t>sr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 err="1" smtClean="0"/>
                        <a:t>Chol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189 , 237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creatinine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sz="2400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Total protein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</a:t>
                      </a:r>
                      <a:r>
                        <a:rPr lang="en-US" sz="2400" baseline="0" dirty="0" smtClean="0"/>
                        <a:t>5.2- 2.2,3.0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RBS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sz="2400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sz="2400" dirty="0" smtClean="0"/>
                        <a:t>Ur</a:t>
                      </a:r>
                      <a:r>
                        <a:rPr lang="en-US" sz="2400" baseline="0" dirty="0" smtClean="0"/>
                        <a:t> spot PCR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sz="2400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Sr</a:t>
                      </a:r>
                      <a:r>
                        <a:rPr lang="en-US" sz="2400" baseline="0" dirty="0" smtClean="0"/>
                        <a:t> uric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2400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VCTC ,  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NONREACTIVE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CPK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2400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</a:t>
                      </a:r>
                      <a:r>
                        <a:rPr lang="en-US" sz="2400" dirty="0" err="1" smtClean="0"/>
                        <a:t>Sr</a:t>
                      </a:r>
                      <a:r>
                        <a:rPr lang="en-US" sz="2400" dirty="0" smtClean="0"/>
                        <a:t> Ca,</a:t>
                      </a:r>
                      <a:r>
                        <a:rPr lang="en-US" sz="2400" baseline="0" dirty="0" smtClean="0"/>
                        <a:t> po4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9.2 , 3.5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Sr</a:t>
                      </a:r>
                      <a:r>
                        <a:rPr lang="en-US" b="1" baseline="0" dirty="0" smtClean="0"/>
                        <a:t> TSH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0.79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</a:t>
                      </a:r>
                      <a:r>
                        <a:rPr lang="en-US" sz="2400" dirty="0" err="1" smtClean="0"/>
                        <a:t>Sr</a:t>
                      </a:r>
                      <a:r>
                        <a:rPr lang="en-US" sz="2400" baseline="0" dirty="0" smtClean="0"/>
                        <a:t> Fibrinogen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667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baseline="0" dirty="0" smtClean="0"/>
                        <a:t>200-400)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 ( IF)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Negative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B/L</a:t>
                      </a:r>
                      <a:r>
                        <a:rPr lang="en-US" sz="2400" baseline="0" dirty="0" smtClean="0"/>
                        <a:t> CV </a:t>
                      </a:r>
                      <a:r>
                        <a:rPr lang="en-US" sz="2400" baseline="0" dirty="0" err="1" smtClean="0"/>
                        <a:t>doppler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631114"/>
              </p:ext>
            </p:extLst>
          </p:nvPr>
        </p:nvGraphicFramePr>
        <p:xfrm>
          <a:off x="381000" y="1066800"/>
          <a:ext cx="822960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905000"/>
                <a:gridCol w="2286000"/>
                <a:gridCol w="2590800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TB/DB/IB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0.8/0.2/0.6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D </a:t>
                      </a:r>
                      <a:r>
                        <a:rPr lang="en-US" sz="2400" dirty="0" err="1" smtClean="0"/>
                        <a:t>dimer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3813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ng</a:t>
                      </a:r>
                      <a:r>
                        <a:rPr lang="en-US" sz="2400" baseline="0" dirty="0" smtClean="0"/>
                        <a:t>/ml</a:t>
                      </a:r>
                      <a:endParaRPr lang="en-US" sz="2400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 smtClean="0"/>
                        <a:t>AST/ALT/ALP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82/53/40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PT,INR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25,1.8( after </a:t>
                      </a:r>
                      <a:r>
                        <a:rPr lang="en-US" sz="2400" dirty="0" err="1" smtClean="0"/>
                        <a:t>Acitrom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FBS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en-US" sz="2400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dirty="0" err="1" smtClean="0"/>
                        <a:t>Sr</a:t>
                      </a:r>
                      <a:r>
                        <a:rPr lang="en-US" sz="2400" dirty="0" smtClean="0"/>
                        <a:t> EPO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8.09 (4.3-29)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ESR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sz="2400" dirty="0" smtClean="0"/>
                        <a:t>Blood</a:t>
                      </a:r>
                      <a:r>
                        <a:rPr lang="en-US" sz="2400" baseline="0" dirty="0" smtClean="0"/>
                        <a:t> c/s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No</a:t>
                      </a:r>
                      <a:r>
                        <a:rPr lang="en-US" sz="2400" baseline="0" dirty="0" smtClean="0"/>
                        <a:t> Growth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CRP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6.3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C3</a:t>
                      </a:r>
                    </a:p>
                    <a:p>
                      <a:r>
                        <a:rPr lang="en-US" sz="2400" dirty="0" smtClean="0"/>
                        <a:t> C4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134  (90-180)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42.7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0" dirty="0" smtClean="0"/>
                        <a:t>(10-40)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hrs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urine protein- 8325 mg/day (15/9/21)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hrs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urine protein-            9344 mg/day (18/9/21)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URINE ROUTINE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248400" cy="5224751"/>
          </a:xfrm>
        </p:spPr>
      </p:pic>
    </p:spTree>
    <p:extLst>
      <p:ext uri="{BB962C8B-B14F-4D97-AF65-F5344CB8AC3E}">
        <p14:creationId xmlns:p14="http://schemas.microsoft.com/office/powerpoint/2010/main" val="17948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Usg</a:t>
            </a:r>
            <a:r>
              <a:rPr lang="en-US" dirty="0" smtClean="0"/>
              <a:t> </a:t>
            </a:r>
            <a:r>
              <a:rPr lang="en-US" dirty="0" err="1" smtClean="0"/>
              <a:t>abd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85800"/>
            <a:ext cx="5486400" cy="6005632"/>
          </a:xfrm>
        </p:spPr>
      </p:pic>
    </p:spTree>
    <p:extLst>
      <p:ext uri="{BB962C8B-B14F-4D97-AF65-F5344CB8AC3E}">
        <p14:creationId xmlns:p14="http://schemas.microsoft.com/office/powerpoint/2010/main" val="22863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31 Years old male patient RANJITH KUMAR r/o </a:t>
            </a:r>
            <a:r>
              <a:rPr lang="en-US" dirty="0" err="1" smtClean="0"/>
              <a:t>Bodi</a:t>
            </a:r>
            <a:r>
              <a:rPr lang="en-US" dirty="0" smtClean="0"/>
              <a:t> referred from </a:t>
            </a:r>
            <a:r>
              <a:rPr lang="en-US" dirty="0" err="1" smtClean="0"/>
              <a:t>Theni</a:t>
            </a:r>
            <a:r>
              <a:rPr lang="en-US" dirty="0" smtClean="0"/>
              <a:t> medical college as a case of Neurotoxic  Snake bite over left index finger on  29/08/2021 , in view of polycythemia and blurring of vision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ARTERY DOPPLER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8194105" cy="4525963"/>
          </a:xfrm>
        </p:spPr>
      </p:pic>
    </p:spTree>
    <p:extLst>
      <p:ext uri="{BB962C8B-B14F-4D97-AF65-F5344CB8AC3E}">
        <p14:creationId xmlns:p14="http://schemas.microsoft.com/office/powerpoint/2010/main" val="29715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MRI BRAIN: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Multiple small acute infarcts, aplasia of </a:t>
            </a:r>
            <a:r>
              <a:rPr lang="en-US" dirty="0" err="1" smtClean="0"/>
              <a:t>Rt</a:t>
            </a:r>
            <a:r>
              <a:rPr lang="en-US" dirty="0" smtClean="0"/>
              <a:t> Transverse sinus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2D ECHO</a:t>
            </a:r>
            <a:r>
              <a:rPr lang="en-US" dirty="0" smtClean="0"/>
              <a:t>: Normal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CT Renal Angiogram- </a:t>
            </a:r>
            <a:r>
              <a:rPr lang="en-US" dirty="0" smtClean="0"/>
              <a:t>No evidence of RAS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CT CHEST </a:t>
            </a:r>
            <a:r>
              <a:rPr lang="en-US" dirty="0" smtClean="0"/>
              <a:t>–Normal</a:t>
            </a:r>
          </a:p>
          <a:p>
            <a:pPr marL="0" indent="0">
              <a:buNone/>
            </a:pPr>
            <a:r>
              <a:rPr lang="en-US" b="1" dirty="0" smtClean="0"/>
              <a:t>  CECT ABDOMEN AND PELVIS-</a:t>
            </a:r>
            <a:r>
              <a:rPr lang="en-US" dirty="0" smtClean="0"/>
              <a:t> normal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 Laptop\Downloads\AGR\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2" y="457200"/>
            <a:ext cx="7379197" cy="636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PERIPHERAL SMEAR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1746"/>
            <a:ext cx="8229600" cy="4262870"/>
          </a:xfrm>
        </p:spPr>
      </p:pic>
    </p:spTree>
    <p:extLst>
      <p:ext uri="{BB962C8B-B14F-4D97-AF65-F5344CB8AC3E}">
        <p14:creationId xmlns:p14="http://schemas.microsoft.com/office/powerpoint/2010/main" val="9289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MARROW SMEAR</a:t>
            </a:r>
            <a:endParaRPr lang="en-US" dirty="0"/>
          </a:p>
        </p:txBody>
      </p:sp>
      <p:pic>
        <p:nvPicPr>
          <p:cNvPr id="4" name="Content Placeholder 3" descr="WhatsApp Image 2021-09-24 at 7.13.11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143000"/>
            <a:ext cx="8566957" cy="5481266"/>
          </a:xfrm>
        </p:spPr>
      </p:pic>
    </p:spTree>
    <p:extLst>
      <p:ext uri="{BB962C8B-B14F-4D97-AF65-F5344CB8AC3E}">
        <p14:creationId xmlns:p14="http://schemas.microsoft.com/office/powerpoint/2010/main" val="16998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JAK 2 MUTATION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4" y="1600200"/>
            <a:ext cx="8105371" cy="4525963"/>
          </a:xfrm>
        </p:spPr>
      </p:pic>
    </p:spTree>
    <p:extLst>
      <p:ext uri="{BB962C8B-B14F-4D97-AF65-F5344CB8AC3E}">
        <p14:creationId xmlns:p14="http://schemas.microsoft.com/office/powerpoint/2010/main" val="3219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ABG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6" r="-1200"/>
          <a:stretch/>
        </p:blipFill>
        <p:spPr>
          <a:xfrm>
            <a:off x="4724400" y="381000"/>
            <a:ext cx="4038600" cy="6652470"/>
          </a:xfrm>
        </p:spPr>
      </p:pic>
    </p:spTree>
    <p:extLst>
      <p:ext uri="{BB962C8B-B14F-4D97-AF65-F5344CB8AC3E}">
        <p14:creationId xmlns:p14="http://schemas.microsoft.com/office/powerpoint/2010/main" val="25145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ARTERIAL </a:t>
            </a:r>
            <a:r>
              <a:rPr lang="en-US" dirty="0" smtClean="0"/>
              <a:t>DOPPLER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Arterial THROMBUS noted in middle 1/3</a:t>
            </a:r>
            <a:r>
              <a:rPr lang="en-US" baseline="30000" dirty="0" smtClean="0"/>
              <a:t>rd</a:t>
            </a:r>
            <a:r>
              <a:rPr lang="en-US" dirty="0" smtClean="0"/>
              <a:t> of </a:t>
            </a:r>
            <a:r>
              <a:rPr lang="en-US" dirty="0" err="1" smtClean="0"/>
              <a:t>lt</a:t>
            </a:r>
            <a:r>
              <a:rPr lang="en-US" dirty="0" smtClean="0"/>
              <a:t> Ulnar artery ,distal 1/3</a:t>
            </a:r>
            <a:r>
              <a:rPr lang="en-US" baseline="30000" dirty="0" smtClean="0"/>
              <a:t>rd</a:t>
            </a:r>
            <a:r>
              <a:rPr lang="en-US" dirty="0" smtClean="0"/>
              <a:t> of </a:t>
            </a:r>
            <a:r>
              <a:rPr lang="en-US" dirty="0" err="1" smtClean="0"/>
              <a:t>lt</a:t>
            </a:r>
            <a:r>
              <a:rPr lang="en-US" dirty="0" smtClean="0"/>
              <a:t> radial artery with monophasic flow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ophthalmology 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IMP- RIGHT EYE </a:t>
            </a:r>
            <a:r>
              <a:rPr lang="en-US" b="1" dirty="0" smtClean="0">
                <a:solidFill>
                  <a:srgbClr val="FF0000"/>
                </a:solidFill>
              </a:rPr>
              <a:t>CRAO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ADVICE- continue other line of management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WhatsApp Image 2021-09-24 at 5.32.33 PM.jpeg"/>
          <p:cNvPicPr>
            <a:picLocks noChangeAspect="1"/>
          </p:cNvPicPr>
          <p:nvPr/>
        </p:nvPicPr>
        <p:blipFill>
          <a:blip r:embed="rId2"/>
          <a:srcRect t="24444" r="5185" b="22222"/>
          <a:stretch>
            <a:fillRect/>
          </a:stretch>
        </p:blipFill>
        <p:spPr>
          <a:xfrm>
            <a:off x="4648200" y="15240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VASCULAR SX </a:t>
            </a:r>
            <a:r>
              <a:rPr lang="en-US" dirty="0" smtClean="0"/>
              <a:t>OPINION: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Advise: INJ Heparin </a:t>
            </a:r>
            <a:r>
              <a:rPr lang="en-US" dirty="0"/>
              <a:t>5000U IV </a:t>
            </a:r>
            <a:r>
              <a:rPr lang="en-US" dirty="0" smtClean="0"/>
              <a:t>QID</a:t>
            </a:r>
          </a:p>
          <a:p>
            <a:pPr>
              <a:buNone/>
            </a:pPr>
            <a:r>
              <a:rPr lang="en-US" dirty="0" smtClean="0"/>
              <a:t>T.ASPIRIN 75MG 0D</a:t>
            </a:r>
          </a:p>
          <a:p>
            <a:pPr>
              <a:buNone/>
            </a:pPr>
            <a:r>
              <a:rPr lang="en-US" dirty="0" smtClean="0"/>
              <a:t>T.ATORVASTATIN 20MG HS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NEPHROLOGY OPINION: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Plan- renal biopsy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Alleged h/o Snake bite over left index finger under alcohol influence while working in field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Presented 3 days after snake bite in view of 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</a:t>
            </a:r>
            <a:r>
              <a:rPr lang="en-US" sz="2800" dirty="0" smtClean="0"/>
              <a:t>  </a:t>
            </a:r>
            <a:r>
              <a:rPr lang="en-US" sz="2800" dirty="0"/>
              <a:t>-  </a:t>
            </a:r>
            <a:r>
              <a:rPr lang="en-US" sz="2800" dirty="0" smtClean="0"/>
              <a:t>Pain and </a:t>
            </a:r>
            <a:r>
              <a:rPr lang="en-US" sz="2800" dirty="0" err="1" smtClean="0"/>
              <a:t>paraesthesia</a:t>
            </a:r>
            <a:r>
              <a:rPr lang="en-US" sz="2800" dirty="0" smtClean="0"/>
              <a:t> of Lt hand 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          </a:t>
            </a:r>
            <a:r>
              <a:rPr lang="en-US" sz="2800" dirty="0" smtClean="0"/>
              <a:t>- </a:t>
            </a:r>
            <a:r>
              <a:rPr lang="en-US" sz="2800" dirty="0"/>
              <a:t>Defective vision </a:t>
            </a:r>
            <a:r>
              <a:rPr lang="en-US" sz="2800" dirty="0" smtClean="0"/>
              <a:t>in right eye(</a:t>
            </a:r>
            <a:r>
              <a:rPr lang="en-US" sz="2800" dirty="0" err="1" smtClean="0"/>
              <a:t>sudden,painless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62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INJ HEPARIN 5000U IV QID</a:t>
            </a:r>
          </a:p>
          <a:p>
            <a:r>
              <a:rPr lang="en-US" dirty="0" smtClean="0"/>
              <a:t>INJ CEFTRIAXONE 1G IV BD</a:t>
            </a:r>
          </a:p>
          <a:p>
            <a:r>
              <a:rPr lang="en-US" dirty="0" smtClean="0"/>
              <a:t>INJ TRAMADOL 50MG IM (SOS)</a:t>
            </a:r>
          </a:p>
          <a:p>
            <a:r>
              <a:rPr lang="en-US" dirty="0" smtClean="0"/>
              <a:t>T. ASPIRIN 75MG OD</a:t>
            </a:r>
          </a:p>
          <a:p>
            <a:r>
              <a:rPr lang="en-US" dirty="0" smtClean="0"/>
              <a:t>T.ATORVASTATIN 20 MG HS</a:t>
            </a:r>
          </a:p>
          <a:p>
            <a:r>
              <a:rPr lang="en-US" dirty="0" smtClean="0"/>
              <a:t>T.AMLODIPINE 10MG OD</a:t>
            </a:r>
          </a:p>
          <a:p>
            <a:r>
              <a:rPr lang="en-US" dirty="0" smtClean="0"/>
              <a:t>T.ENALAPRIL 2.5 MG BD</a:t>
            </a:r>
          </a:p>
          <a:p>
            <a:r>
              <a:rPr lang="en-US" dirty="0" smtClean="0"/>
              <a:t>T.CILASTAZOLE 50MG BD</a:t>
            </a:r>
          </a:p>
          <a:p>
            <a:r>
              <a:rPr lang="en-US" dirty="0" smtClean="0"/>
              <a:t>PHLEBOTOMY DONE 3 TIMES(14/9, 18/9, 23/9)</a:t>
            </a:r>
          </a:p>
        </p:txBody>
      </p:sp>
    </p:spTree>
    <p:extLst>
      <p:ext uri="{BB962C8B-B14F-4D97-AF65-F5344CB8AC3E}">
        <p14:creationId xmlns:p14="http://schemas.microsoft.com/office/powerpoint/2010/main" val="7056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NEXT 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Medical oncology </a:t>
            </a:r>
            <a:r>
              <a:rPr lang="en-US" b="1" dirty="0" smtClean="0"/>
              <a:t>opinion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IMP- POLYCYTHEMIA VERA WITH EXTENSIVE AV THROMBOSIS</a:t>
            </a:r>
          </a:p>
          <a:p>
            <a:endParaRPr lang="en-US" dirty="0"/>
          </a:p>
          <a:p>
            <a:r>
              <a:rPr lang="en-US" dirty="0" smtClean="0"/>
              <a:t>PHLEBOTOMY 350ML every 2 days</a:t>
            </a:r>
          </a:p>
          <a:p>
            <a:r>
              <a:rPr lang="en-US" dirty="0" smtClean="0"/>
              <a:t>Cap. </a:t>
            </a:r>
            <a:r>
              <a:rPr lang="en-US" dirty="0" err="1" smtClean="0"/>
              <a:t>Hydroxyurea</a:t>
            </a:r>
            <a:r>
              <a:rPr lang="en-US" dirty="0" smtClean="0"/>
              <a:t> 500mg 1-0-1 and maintain the dose to 1500mg/day after a week if TC is normal</a:t>
            </a:r>
          </a:p>
        </p:txBody>
      </p:sp>
    </p:spTree>
    <p:extLst>
      <p:ext uri="{BB962C8B-B14F-4D97-AF65-F5344CB8AC3E}">
        <p14:creationId xmlns:p14="http://schemas.microsoft.com/office/powerpoint/2010/main" val="40027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DIFFERENTIAL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1.Nephrotic </a:t>
            </a:r>
            <a:r>
              <a:rPr lang="en-US" dirty="0"/>
              <a:t>Syndrome induced </a:t>
            </a:r>
            <a:r>
              <a:rPr lang="en-US" dirty="0" smtClean="0"/>
              <a:t>secondary  polycythemia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2.Exon 12 variety of Polycythemia</a:t>
            </a:r>
          </a:p>
          <a:p>
            <a:pPr marL="0" indent="0">
              <a:buNone/>
            </a:pPr>
            <a:r>
              <a:rPr lang="en-US" dirty="0"/>
              <a:t>     3.Familial (</a:t>
            </a:r>
            <a:r>
              <a:rPr lang="en-US" dirty="0" smtClean="0"/>
              <a:t>Chuvash) </a:t>
            </a:r>
            <a:r>
              <a:rPr lang="en-US" dirty="0"/>
              <a:t>Polycythemia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Nephrotic</a:t>
            </a:r>
            <a:r>
              <a:rPr lang="en-US" sz="3200" b="1" dirty="0"/>
              <a:t> Syndrome induced </a:t>
            </a:r>
            <a:r>
              <a:rPr lang="en-US" sz="3200" b="1" dirty="0" smtClean="0"/>
              <a:t>polycythemia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Wait and watch </a:t>
            </a:r>
            <a:r>
              <a:rPr lang="en-US" dirty="0" smtClean="0"/>
              <a:t>after treatment for </a:t>
            </a:r>
            <a:r>
              <a:rPr lang="en-US" dirty="0" err="1" smtClean="0"/>
              <a:t>Nephrotic</a:t>
            </a:r>
            <a:r>
              <a:rPr lang="en-US" dirty="0" smtClean="0"/>
              <a:t>   Syndrome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POLYCYTHEMIA VERA</a:t>
            </a:r>
            <a:endParaRPr lang="en-US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    POINTS  FAVOURING-EXON 12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Isolated </a:t>
            </a:r>
            <a:r>
              <a:rPr lang="en-US" dirty="0" err="1" smtClean="0"/>
              <a:t>Erythrocytosis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Normal EPO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Young age onset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Arterial thrombosis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Panmyelosis</a:t>
            </a:r>
            <a:r>
              <a:rPr lang="en-US" dirty="0" smtClean="0"/>
              <a:t> in </a:t>
            </a:r>
            <a:r>
              <a:rPr lang="en-US" dirty="0" err="1" smtClean="0"/>
              <a:t>Bonemarrow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POINTS  AGAINST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splenomegaly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Basophilia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aquagenic</a:t>
            </a:r>
            <a:r>
              <a:rPr lang="en-US" dirty="0" smtClean="0"/>
              <a:t> </a:t>
            </a:r>
            <a:r>
              <a:rPr lang="en-US" dirty="0" err="1" smtClean="0"/>
              <a:t>Pruritis</a:t>
            </a:r>
            <a:endParaRPr lang="en-US" dirty="0" smtClean="0"/>
          </a:p>
          <a:p>
            <a:r>
              <a:rPr lang="en-US" dirty="0" smtClean="0"/>
              <a:t>JAK 2 mutation negative (95% common)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40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FAMILIAL POLYCYTHEMIA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points </a:t>
            </a:r>
            <a:r>
              <a:rPr lang="en-US" b="1" dirty="0" err="1"/>
              <a:t>favouring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b="1" dirty="0"/>
              <a:t>       -</a:t>
            </a:r>
            <a:r>
              <a:rPr lang="en-US" dirty="0"/>
              <a:t>Borderline </a:t>
            </a:r>
            <a:r>
              <a:rPr lang="en-US" dirty="0" err="1"/>
              <a:t>Hb</a:t>
            </a:r>
            <a:r>
              <a:rPr lang="en-US" dirty="0"/>
              <a:t> for his own </a:t>
            </a:r>
            <a:r>
              <a:rPr lang="en-US" dirty="0" smtClean="0"/>
              <a:t>brother- (15.6gm/dl),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father- (10.5gm/dl)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-Ruled out other major causes of polycythemia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Points against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        - </a:t>
            </a:r>
            <a:r>
              <a:rPr lang="en-US" dirty="0"/>
              <a:t>Non </a:t>
            </a:r>
            <a:r>
              <a:rPr lang="en-US" dirty="0" err="1"/>
              <a:t>consanguinous</a:t>
            </a:r>
            <a:r>
              <a:rPr lang="en-US" dirty="0"/>
              <a:t> marriage </a:t>
            </a:r>
          </a:p>
          <a:p>
            <a:pPr marL="0" indent="0">
              <a:buNone/>
            </a:pPr>
            <a:r>
              <a:rPr lang="en-US" dirty="0"/>
              <a:t>        - Arterial thrombosis</a:t>
            </a:r>
          </a:p>
        </p:txBody>
      </p:sp>
    </p:spTree>
    <p:extLst>
      <p:ext uri="{BB962C8B-B14F-4D97-AF65-F5344CB8AC3E}">
        <p14:creationId xmlns:p14="http://schemas.microsoft.com/office/powerpoint/2010/main" val="10611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PENDING </a:t>
            </a:r>
            <a:r>
              <a:rPr lang="en-US" b="1" dirty="0" smtClean="0"/>
              <a:t>INVESTIGATONS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Renal biopsy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Exon 12 Mutation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VHL mutation (last priority)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8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H/o drooping of both eyelids+</a:t>
            </a:r>
          </a:p>
          <a:p>
            <a:r>
              <a:rPr lang="en-US" dirty="0" smtClean="0"/>
              <a:t>H/o swelling over bite site </a:t>
            </a:r>
          </a:p>
          <a:p>
            <a:r>
              <a:rPr lang="en-US" dirty="0" smtClean="0"/>
              <a:t>No h/o vomiting </a:t>
            </a:r>
          </a:p>
          <a:p>
            <a:r>
              <a:rPr lang="en-US" dirty="0" smtClean="0"/>
              <a:t>No h/o diplopia</a:t>
            </a:r>
          </a:p>
          <a:p>
            <a:r>
              <a:rPr lang="en-US" dirty="0" smtClean="0"/>
              <a:t>No h/o Abdominal pain </a:t>
            </a:r>
            <a:r>
              <a:rPr lang="en-US" dirty="0"/>
              <a:t>No h/o Breathlessness</a:t>
            </a:r>
          </a:p>
          <a:p>
            <a:r>
              <a:rPr lang="en-US" dirty="0"/>
              <a:t>No h/o loss of consciousness</a:t>
            </a:r>
          </a:p>
          <a:p>
            <a:r>
              <a:rPr lang="en-US" dirty="0"/>
              <a:t>No h/o any Bleeding manifestations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h/o Pain abdomen </a:t>
            </a:r>
          </a:p>
          <a:p>
            <a:r>
              <a:rPr lang="en-US" dirty="0" smtClean="0"/>
              <a:t>No h/o reduced urine output</a:t>
            </a:r>
          </a:p>
          <a:p>
            <a:r>
              <a:rPr lang="en-US" dirty="0"/>
              <a:t>No h/o Breathing difficulty</a:t>
            </a:r>
          </a:p>
          <a:p>
            <a:r>
              <a:rPr lang="en-US" dirty="0"/>
              <a:t>No swelling of legs</a:t>
            </a:r>
          </a:p>
          <a:p>
            <a:r>
              <a:rPr lang="en-US" dirty="0"/>
              <a:t>No h/o </a:t>
            </a:r>
            <a:r>
              <a:rPr lang="en-US" dirty="0" err="1"/>
              <a:t>Erythromelalgia</a:t>
            </a:r>
            <a:endParaRPr lang="en-US" dirty="0"/>
          </a:p>
          <a:p>
            <a:r>
              <a:rPr lang="en-US" dirty="0"/>
              <a:t>No h/o Tinnitus, </a:t>
            </a:r>
            <a:r>
              <a:rPr lang="en-US" dirty="0" smtClean="0"/>
              <a:t>Vertigo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PAST </a:t>
            </a:r>
            <a:r>
              <a:rPr lang="en-US" b="1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SHTN </a:t>
            </a:r>
            <a:r>
              <a:rPr lang="en-US" dirty="0" smtClean="0"/>
              <a:t>diagnosed -1 month, Not on drugs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 a known case of DM, EPILEPSY, PTB,    ASTHMA, CAD.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h/o previous hospital admissions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PERSONAL HISTORY: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Mixed diet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 Alcoholic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coolie (Agriculture worker)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Smoker 1 cigarette per day for 1 year  stopped </a:t>
            </a:r>
            <a:r>
              <a:rPr lang="en-US" dirty="0"/>
              <a:t>2</a:t>
            </a:r>
            <a:r>
              <a:rPr lang="en-US" dirty="0" smtClean="0"/>
              <a:t> years back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Tobacco chewer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TREATMENT HISTORY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          20 vials ASV given in </a:t>
            </a:r>
            <a:r>
              <a:rPr lang="en-US" dirty="0" err="1" smtClean="0"/>
              <a:t>Theni</a:t>
            </a:r>
            <a:r>
              <a:rPr lang="en-US" dirty="0" smtClean="0"/>
              <a:t> </a:t>
            </a:r>
            <a:r>
              <a:rPr lang="en-US" dirty="0"/>
              <a:t>medical college  (Ptosis resolved)      </a:t>
            </a:r>
          </a:p>
          <a:p>
            <a:pPr>
              <a:buNone/>
            </a:pPr>
            <a:r>
              <a:rPr lang="en-US" dirty="0"/>
              <a:t>              No h/o OTC drugs usage     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FAMILY HISTORY :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</a:t>
            </a:r>
            <a:r>
              <a:rPr lang="en-US" dirty="0" smtClean="0"/>
              <a:t>Second</a:t>
            </a:r>
            <a:r>
              <a:rPr lang="en-US" b="1" dirty="0" smtClean="0"/>
              <a:t> </a:t>
            </a:r>
            <a:r>
              <a:rPr lang="en-US" dirty="0" smtClean="0"/>
              <a:t>born son of Non </a:t>
            </a:r>
            <a:r>
              <a:rPr lang="en-US" dirty="0" err="1" smtClean="0"/>
              <a:t>consanguinous</a:t>
            </a:r>
            <a:r>
              <a:rPr lang="en-US" dirty="0" smtClean="0"/>
              <a:t> marriage , No h/o similar illness in family members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 EXAMINATION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O/E Pt </a:t>
            </a:r>
            <a:r>
              <a:rPr lang="en-US" dirty="0" err="1" smtClean="0"/>
              <a:t>concious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oriented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Afebrile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Polycythemic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No Clubbing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No </a:t>
            </a:r>
            <a:r>
              <a:rPr lang="en-US" dirty="0" err="1" smtClean="0"/>
              <a:t>icterus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No cyanosis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No </a:t>
            </a:r>
            <a:r>
              <a:rPr lang="en-US" dirty="0" err="1" smtClean="0"/>
              <a:t>generalised</a:t>
            </a:r>
            <a:r>
              <a:rPr lang="en-US" dirty="0" smtClean="0"/>
              <a:t> lymphadenopathy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JVP not elevated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1099</Words>
  <Application>Microsoft Office PowerPoint</Application>
  <PresentationFormat>On-screen Show (4:3)</PresentationFormat>
  <Paragraphs>314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POLYCYTHEMIA</vt:lpstr>
      <vt:lpstr>CHIEF COMPLAINTS</vt:lpstr>
      <vt:lpstr>HOPI</vt:lpstr>
      <vt:lpstr>PowerPoint Presentation</vt:lpstr>
      <vt:lpstr>PowerPoint Presentation</vt:lpstr>
      <vt:lpstr>PAST HISTORY</vt:lpstr>
      <vt:lpstr>PowerPoint Presentation</vt:lpstr>
      <vt:lpstr>PowerPoint Presentation</vt:lpstr>
      <vt:lpstr>GENERAL EXAMINATION </vt:lpstr>
      <vt:lpstr>PowerPoint Presentation</vt:lpstr>
      <vt:lpstr>VITALS</vt:lpstr>
      <vt:lpstr>PowerPoint Presentation</vt:lpstr>
      <vt:lpstr>PowerPoint Presentation</vt:lpstr>
      <vt:lpstr>PowerPoint Presentation</vt:lpstr>
      <vt:lpstr>INVESTIGATIONS</vt:lpstr>
      <vt:lpstr>PowerPoint Presentation</vt:lpstr>
      <vt:lpstr>PowerPoint Presentation</vt:lpstr>
      <vt:lpstr>URINE ROUTINE</vt:lpstr>
      <vt:lpstr>Usg abd</vt:lpstr>
      <vt:lpstr>RENAL ARTERY DOPPLER</vt:lpstr>
      <vt:lpstr>PowerPoint Presentation</vt:lpstr>
      <vt:lpstr>PowerPoint Presentation</vt:lpstr>
      <vt:lpstr>PERIPHERAL SMEAR</vt:lpstr>
      <vt:lpstr>BONE MARROW SMEAR</vt:lpstr>
      <vt:lpstr>JAK 2 MUTATION</vt:lpstr>
      <vt:lpstr>ABG</vt:lpstr>
      <vt:lpstr>ARTERIAL DOPPLER</vt:lpstr>
      <vt:lpstr>ophthalmology opinion</vt:lpstr>
      <vt:lpstr>PowerPoint Presentation</vt:lpstr>
      <vt:lpstr>TREATMENT GIVEN</vt:lpstr>
      <vt:lpstr>WHAT NEXT ?</vt:lpstr>
      <vt:lpstr>Medical oncology opinion</vt:lpstr>
      <vt:lpstr>DIFFERENTIAL diagnosis</vt:lpstr>
      <vt:lpstr>Nephrotic Syndrome induced polycythemia</vt:lpstr>
      <vt:lpstr>POLYCYTHEMIA VERA</vt:lpstr>
      <vt:lpstr>FAMILIAL POLYCYTHEMIA </vt:lpstr>
      <vt:lpstr>PENDING INVESTIGATONS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Nagarju</dc:creator>
  <cp:lastModifiedBy>HP Laptop</cp:lastModifiedBy>
  <cp:revision>48</cp:revision>
  <dcterms:created xsi:type="dcterms:W3CDTF">2021-09-24T11:30:55Z</dcterms:created>
  <dcterms:modified xsi:type="dcterms:W3CDTF">2021-09-28T07:21:51Z</dcterms:modified>
</cp:coreProperties>
</file>