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21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6" r:id="rId13"/>
    <p:sldId id="267" r:id="rId14"/>
    <p:sldId id="277" r:id="rId15"/>
    <p:sldId id="280" r:id="rId16"/>
    <p:sldId id="269" r:id="rId17"/>
    <p:sldId id="268" r:id="rId18"/>
    <p:sldId id="266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A40DF-6055-4F6F-9269-4E4F56F62299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4164C-8C24-41CE-A91B-07373DA97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3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4164C-8C24-41CE-A91B-07373DA97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7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5F71A-81F7-B6FE-DEA4-D17C4AD5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133209"/>
            <a:ext cx="9068586" cy="953941"/>
          </a:xfrm>
        </p:spPr>
        <p:txBody>
          <a:bodyPr/>
          <a:lstStyle/>
          <a:p>
            <a:r>
              <a:rPr lang="en-IN" sz="2800" b="1" dirty="0">
                <a:solidFill>
                  <a:srgbClr val="0070C0"/>
                </a:solidFill>
              </a:rPr>
              <a:t>CLINICO PATHOLOGICAL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F19BEA-E9FF-0CB0-6610-764030285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424" y="3233956"/>
            <a:ext cx="5274928" cy="1632665"/>
          </a:xfrm>
        </p:spPr>
        <p:txBody>
          <a:bodyPr>
            <a:normAutofit fontScale="25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IN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Vth</a:t>
            </a:r>
            <a:r>
              <a:rPr lang="en-IN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unit</a:t>
            </a: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CHIEF.PROF.</a:t>
            </a: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DR.S.PEER MOHAMED M.D,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 PROF  </a:t>
            </a: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DR.M.SATHEESHKUMAR M.D,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DR.C.VIGNESH M.D,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DR.V.PRIYA M.D.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36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D7D7E-0674-68F6-2078-C18B1CA7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08" y="458165"/>
            <a:ext cx="10517981" cy="728319"/>
          </a:xfrm>
        </p:spPr>
        <p:txBody>
          <a:bodyPr>
            <a:normAutofit fontScale="90000"/>
          </a:bodyPr>
          <a:lstStyle/>
          <a:p>
            <a:r>
              <a:rPr lang="en-IN" dirty="0"/>
              <a:t>ANA :-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9689A5D-5330-96FC-1EA2-0C10ABE9D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282" y="321468"/>
            <a:ext cx="5524499" cy="6419673"/>
          </a:xfrm>
        </p:spPr>
      </p:pic>
    </p:spTree>
    <p:extLst>
      <p:ext uri="{BB962C8B-B14F-4D97-AF65-F5344CB8AC3E}">
        <p14:creationId xmlns:p14="http://schemas.microsoft.com/office/powerpoint/2010/main" val="14514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BFBF9-98C9-5716-09CA-BD222CD7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9" y="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IN" dirty="0"/>
              <a:t>USG abdomen &amp; pelvis (25/12/23) :-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111F6D-C612-9860-B2D8-ABB8ABD2A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658" y="978694"/>
            <a:ext cx="4519488" cy="54864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8532AC-9FAF-E400-A1ED-0FD7A840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46" y="978694"/>
            <a:ext cx="48736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ILLDEFINED HETEROECHOIC NODULES IN LIVER </a:t>
            </a:r>
          </a:p>
          <a:p>
            <a:r>
              <a:rPr lang="en-US" dirty="0" smtClean="0"/>
              <a:t>MILD SPLENOMEGALY</a:t>
            </a:r>
          </a:p>
          <a:p>
            <a:r>
              <a:rPr lang="en-US" dirty="0" smtClean="0"/>
              <a:t>MINIMAL ASCITIES</a:t>
            </a:r>
          </a:p>
          <a:p>
            <a:r>
              <a:rPr lang="en-US" dirty="0" smtClean="0"/>
              <a:t>DIFFUSE OMENTAL THICKENING AND SOFT TISSUE NODULES SEEN</a:t>
            </a:r>
          </a:p>
          <a:p>
            <a:r>
              <a:rPr lang="en-US" dirty="0" smtClean="0"/>
              <a:t>MULTIPLE SUBCENTIMETRIC MESENTRIC AND PARAORTIC LYMPHADENOPATHY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POSSIBILITY OF PRIMARY LIVER/GB MALIGNANCY WITH MULTIPLE LIVER SPLENIC AND NODAL METASTASIS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E7FB7-CD00-D671-5218-75AC5661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0"/>
            <a:ext cx="10058400" cy="1371600"/>
          </a:xfrm>
        </p:spPr>
        <p:txBody>
          <a:bodyPr/>
          <a:lstStyle/>
          <a:p>
            <a:r>
              <a:rPr lang="en-IN" dirty="0"/>
              <a:t>CT ABDOMEN (29/12/23) :-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4C474C7-E9F8-ADF9-004F-ECB25C664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374" y="1479329"/>
            <a:ext cx="4654220" cy="480637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072292A-3EDF-51ED-1C5A-7F849C222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07" y="1312781"/>
            <a:ext cx="4488655" cy="51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ABDOMEN: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GRADE2 FATTY  LIVER  WITH MULTIFOCAL AREAS OF FATTY  SPARING</a:t>
            </a:r>
          </a:p>
          <a:p>
            <a:r>
              <a:rPr lang="en-US" dirty="0" smtClean="0"/>
              <a:t>MILD  SPLENOMEGALY WITH HETEROGENOUS ENHANCEMENT</a:t>
            </a:r>
          </a:p>
          <a:p>
            <a:r>
              <a:rPr lang="en-US" dirty="0" smtClean="0"/>
              <a:t>MILD  ASCITES </a:t>
            </a:r>
          </a:p>
          <a:p>
            <a:r>
              <a:rPr lang="en-US" dirty="0" smtClean="0"/>
              <a:t>B/L MILD PLEURAL EFFUSION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10" y="-8591"/>
            <a:ext cx="10058400" cy="1371600"/>
          </a:xfrm>
        </p:spPr>
        <p:txBody>
          <a:bodyPr/>
          <a:lstStyle/>
          <a:p>
            <a:r>
              <a:rPr lang="en-US" dirty="0" smtClean="0"/>
              <a:t>CT ABDOMEN(9/01/24):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1288474"/>
            <a:ext cx="5787723" cy="517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0073" y="1496291"/>
            <a:ext cx="56589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Fatty liver with focal areas of sparing</a:t>
            </a:r>
          </a:p>
          <a:p>
            <a:endParaRPr lang="en-US" sz="2400" dirty="0"/>
          </a:p>
          <a:p>
            <a:r>
              <a:rPr lang="en-US" sz="2400" dirty="0" smtClean="0"/>
              <a:t>Mild splenomegaly  with multiple</a:t>
            </a:r>
          </a:p>
          <a:p>
            <a:r>
              <a:rPr lang="en-US" sz="2400" dirty="0" err="1" smtClean="0"/>
              <a:t>Illdefined</a:t>
            </a:r>
            <a:r>
              <a:rPr lang="en-US" sz="2400" dirty="0" smtClean="0"/>
              <a:t> </a:t>
            </a:r>
            <a:r>
              <a:rPr lang="en-US" sz="2400" dirty="0" err="1" smtClean="0"/>
              <a:t>hypodense</a:t>
            </a:r>
            <a:r>
              <a:rPr lang="en-US" sz="2400" dirty="0" smtClean="0"/>
              <a:t> lesion with no</a:t>
            </a:r>
          </a:p>
          <a:p>
            <a:r>
              <a:rPr lang="en-US" sz="2400" dirty="0" smtClean="0"/>
              <a:t>Contrast enhancement –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P/O gamma </a:t>
            </a:r>
            <a:r>
              <a:rPr lang="en-US" sz="2400" dirty="0" err="1" smtClean="0"/>
              <a:t>gandy</a:t>
            </a:r>
            <a:r>
              <a:rPr lang="en-US" sz="2400" dirty="0" smtClean="0"/>
              <a:t> bodies</a:t>
            </a:r>
          </a:p>
          <a:p>
            <a:endParaRPr lang="en-US" sz="2400" dirty="0"/>
          </a:p>
          <a:p>
            <a:r>
              <a:rPr lang="en-US" sz="2400" dirty="0" err="1" smtClean="0"/>
              <a:t>b/l</a:t>
            </a:r>
            <a:r>
              <a:rPr lang="en-US" sz="2400" dirty="0" smtClean="0"/>
              <a:t> minimal pleural effusion  R&gt;L with </a:t>
            </a:r>
          </a:p>
          <a:p>
            <a:r>
              <a:rPr lang="en-US" sz="2400" dirty="0" smtClean="0"/>
              <a:t>Resolving consolidation changes in </a:t>
            </a:r>
          </a:p>
          <a:p>
            <a:r>
              <a:rPr lang="en-US" sz="2400" dirty="0" err="1" smtClean="0"/>
              <a:t>Rt</a:t>
            </a:r>
            <a:r>
              <a:rPr lang="en-US" sz="2400" dirty="0" smtClean="0"/>
              <a:t> middle lobe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6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75BEF-9807-06C3-69E9-F0C914B2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8" y="137160"/>
            <a:ext cx="10058400" cy="1371600"/>
          </a:xfrm>
        </p:spPr>
        <p:txBody>
          <a:bodyPr/>
          <a:lstStyle/>
          <a:p>
            <a:r>
              <a:rPr lang="en-IN" dirty="0"/>
              <a:t>CT CHEST (2/1/24)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0EF1B89-6376-C691-6D38-5A0BC6BF1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219" y="307690"/>
            <a:ext cx="5679282" cy="6242619"/>
          </a:xfrm>
        </p:spPr>
      </p:pic>
    </p:spTree>
    <p:extLst>
      <p:ext uri="{BB962C8B-B14F-4D97-AF65-F5344CB8AC3E}">
        <p14:creationId xmlns:p14="http://schemas.microsoft.com/office/powerpoint/2010/main" val="31542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B24AB-E376-E93B-BEEB-5D7BE21F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94" y="106813"/>
            <a:ext cx="10058400" cy="1371600"/>
          </a:xfrm>
        </p:spPr>
        <p:txBody>
          <a:bodyPr/>
          <a:lstStyle/>
          <a:p>
            <a:r>
              <a:rPr lang="en-IN" dirty="0"/>
              <a:t>Peripheral smear :-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9ED5C0C-5376-BB31-7C89-BA982575E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70" y="1726406"/>
            <a:ext cx="4094838" cy="47259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7AA4E3-CC40-3745-54B0-C22B65AE9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344" y="574546"/>
            <a:ext cx="5148261" cy="58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24034-B2AC-8850-149C-7938A855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118"/>
            <a:ext cx="10058400" cy="1478413"/>
          </a:xfrm>
        </p:spPr>
        <p:txBody>
          <a:bodyPr/>
          <a:lstStyle/>
          <a:p>
            <a:r>
              <a:rPr lang="en-IN" dirty="0"/>
              <a:t>Bone marrow biopsy (11/1/24) :-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A03D00D-44B4-F78A-16C9-DAD68221A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543"/>
          <a:stretch/>
        </p:blipFill>
        <p:spPr>
          <a:xfrm>
            <a:off x="1042068" y="1096868"/>
            <a:ext cx="5917696" cy="5511102"/>
          </a:xfrm>
        </p:spPr>
      </p:pic>
      <p:sp>
        <p:nvSpPr>
          <p:cNvPr id="3" name="TextBox 2"/>
          <p:cNvSpPr txBox="1"/>
          <p:nvPr/>
        </p:nvSpPr>
        <p:spPr>
          <a:xfrm>
            <a:off x="7195127" y="2161309"/>
            <a:ext cx="5036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Bone marrow biopsy shows </a:t>
            </a:r>
          </a:p>
          <a:p>
            <a:r>
              <a:rPr lang="en-US" sz="2400" dirty="0" smtClean="0"/>
              <a:t>Scattered </a:t>
            </a:r>
            <a:r>
              <a:rPr lang="en-US" sz="2400" dirty="0" err="1" smtClean="0"/>
              <a:t>epithelioid</a:t>
            </a:r>
            <a:r>
              <a:rPr lang="en-US" sz="2400" dirty="0" smtClean="0"/>
              <a:t> granuloma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favouring</a:t>
            </a:r>
            <a:r>
              <a:rPr lang="en-US" sz="2400" dirty="0" smtClean="0"/>
              <a:t> tuberculosis)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8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2248930" y="1013254"/>
            <a:ext cx="1161535" cy="15075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7" y="860527"/>
            <a:ext cx="9292280" cy="5473734"/>
          </a:xfrm>
        </p:spPr>
      </p:pic>
    </p:spTree>
    <p:extLst>
      <p:ext uri="{BB962C8B-B14F-4D97-AF65-F5344CB8AC3E}">
        <p14:creationId xmlns:p14="http://schemas.microsoft.com/office/powerpoint/2010/main" val="35747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453CE-1339-4251-5E61-7DB11F69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REFERRAL DETAILS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FD1149-2CB2-D88F-0944-528D060FB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31 year old female admitted in Virudhunagar medical college for easy fatiguability , </a:t>
            </a:r>
            <a:r>
              <a:rPr lang="en-IN" dirty="0" smtClean="0"/>
              <a:t>abdominal </a:t>
            </a:r>
            <a:r>
              <a:rPr lang="en-IN" dirty="0"/>
              <a:t>pain </a:t>
            </a:r>
            <a:r>
              <a:rPr lang="en-IN" dirty="0" smtClean="0"/>
              <a:t>and  </a:t>
            </a:r>
            <a:r>
              <a:rPr lang="en-IN" dirty="0" err="1" smtClean="0"/>
              <a:t>anemia</a:t>
            </a:r>
            <a:r>
              <a:rPr lang="en-IN" dirty="0" smtClean="0"/>
              <a:t> </a:t>
            </a:r>
            <a:r>
              <a:rPr lang="en-IN" dirty="0"/>
              <a:t>(Hb – 6.2).</a:t>
            </a:r>
          </a:p>
          <a:p>
            <a:r>
              <a:rPr lang="en-IN" dirty="0"/>
              <a:t>Treated with 2	packed </a:t>
            </a:r>
            <a:r>
              <a:rPr lang="en-IN" dirty="0" smtClean="0"/>
              <a:t>red cell </a:t>
            </a:r>
            <a:r>
              <a:rPr lang="en-IN" dirty="0"/>
              <a:t>transfusion &amp; referred to Madurai medical college in view of pleural effusion &amp; ascites.</a:t>
            </a:r>
          </a:p>
        </p:txBody>
      </p:sp>
    </p:spTree>
    <p:extLst>
      <p:ext uri="{BB962C8B-B14F-4D97-AF65-F5344CB8AC3E}">
        <p14:creationId xmlns:p14="http://schemas.microsoft.com/office/powerpoint/2010/main" val="28388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9EA63-BAC6-FC73-07C7-3FE75E17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79" y="332202"/>
            <a:ext cx="10058400" cy="1371600"/>
          </a:xfrm>
        </p:spPr>
        <p:txBody>
          <a:bodyPr/>
          <a:lstStyle/>
          <a:p>
            <a:r>
              <a:rPr lang="en-IN" dirty="0"/>
              <a:t>HOPI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2D96FF-D6B3-3D57-1963-14214844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0" y="1803633"/>
            <a:ext cx="10462470" cy="4231407"/>
          </a:xfrm>
        </p:spPr>
        <p:txBody>
          <a:bodyPr>
            <a:normAutofit/>
          </a:bodyPr>
          <a:lstStyle/>
          <a:p>
            <a:r>
              <a:rPr lang="en-IN" dirty="0"/>
              <a:t> H/O weight loss- 3 months</a:t>
            </a:r>
          </a:p>
          <a:p>
            <a:r>
              <a:rPr lang="en-IN" dirty="0" smtClean="0"/>
              <a:t>H/O </a:t>
            </a:r>
            <a:r>
              <a:rPr lang="en-IN" dirty="0"/>
              <a:t>easy fatiguability for 20 days</a:t>
            </a:r>
          </a:p>
          <a:p>
            <a:r>
              <a:rPr lang="en-IN" dirty="0"/>
              <a:t>H/O breathlessness on exertion for 20 days</a:t>
            </a:r>
          </a:p>
          <a:p>
            <a:r>
              <a:rPr lang="en-IN" dirty="0"/>
              <a:t>H/O intermittent  low grade fever -20 days</a:t>
            </a:r>
          </a:p>
          <a:p>
            <a:r>
              <a:rPr lang="en-IN" dirty="0" smtClean="0"/>
              <a:t>H/O </a:t>
            </a:r>
            <a:r>
              <a:rPr lang="en-IN" dirty="0"/>
              <a:t>loss of </a:t>
            </a:r>
            <a:r>
              <a:rPr lang="en-IN" dirty="0" smtClean="0"/>
              <a:t>appetite-10 days</a:t>
            </a:r>
            <a:endParaRPr lang="en-IN" dirty="0"/>
          </a:p>
          <a:p>
            <a:r>
              <a:rPr lang="en-IN" dirty="0" smtClean="0"/>
              <a:t>H/O abdominal pain -4 days</a:t>
            </a:r>
          </a:p>
          <a:p>
            <a:r>
              <a:rPr lang="en-IN" dirty="0" smtClean="0"/>
              <a:t>No </a:t>
            </a:r>
            <a:r>
              <a:rPr lang="en-IN" dirty="0"/>
              <a:t>H/O  vomiting</a:t>
            </a:r>
          </a:p>
          <a:p>
            <a:r>
              <a:rPr lang="en-IN" dirty="0"/>
              <a:t>No H/O  chest pain</a:t>
            </a:r>
          </a:p>
          <a:p>
            <a:r>
              <a:rPr lang="en-IN" dirty="0"/>
              <a:t>No H/O dyspnoea</a:t>
            </a:r>
          </a:p>
          <a:p>
            <a:r>
              <a:rPr lang="en-IN" dirty="0"/>
              <a:t>No H/O  </a:t>
            </a:r>
            <a:r>
              <a:rPr lang="en-IN" dirty="0" smtClean="0"/>
              <a:t>abdominal </a:t>
            </a:r>
            <a:r>
              <a:rPr lang="en-IN" dirty="0"/>
              <a:t>distension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36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57567-2272-8B4E-7200-394BB14F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37" y="623093"/>
            <a:ext cx="10058400" cy="957393"/>
          </a:xfrm>
        </p:spPr>
        <p:txBody>
          <a:bodyPr>
            <a:normAutofit/>
          </a:bodyPr>
          <a:lstStyle/>
          <a:p>
            <a:r>
              <a:rPr lang="en-IN" sz="4000" dirty="0"/>
              <a:t>Past history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44D0CD-10EA-E4A5-76E5-6261F8FED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303" y="1681992"/>
            <a:ext cx="10058400" cy="522634"/>
          </a:xfrm>
        </p:spPr>
        <p:txBody>
          <a:bodyPr>
            <a:normAutofit/>
          </a:bodyPr>
          <a:lstStyle/>
          <a:p>
            <a:r>
              <a:rPr lang="en-IN" dirty="0"/>
              <a:t>N/K/C/O T2DM,SHTN,BA,TB,epilepsy and thyroid disorders.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3F51027-36B3-AC95-5BAB-AAA00699961B}"/>
              </a:ext>
            </a:extLst>
          </p:cNvPr>
          <p:cNvSpPr txBox="1">
            <a:spLocks/>
          </p:cNvSpPr>
          <p:nvPr/>
        </p:nvSpPr>
        <p:spPr>
          <a:xfrm>
            <a:off x="429237" y="1844396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sz="4000" dirty="0"/>
              <a:t>Obstetric history 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4BE4757-8835-480F-8B07-5AA9F04550B9}"/>
              </a:ext>
            </a:extLst>
          </p:cNvPr>
          <p:cNvSpPr txBox="1">
            <a:spLocks/>
          </p:cNvSpPr>
          <p:nvPr/>
        </p:nvSpPr>
        <p:spPr>
          <a:xfrm>
            <a:off x="1066800" y="3221175"/>
            <a:ext cx="10058400" cy="52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P2L1D1</a:t>
            </a:r>
          </a:p>
          <a:p>
            <a:r>
              <a:rPr lang="en-IN" dirty="0" smtClean="0"/>
              <a:t>IUD  at 7</a:t>
            </a:r>
            <a:r>
              <a:rPr lang="en-IN" baseline="30000" dirty="0" smtClean="0"/>
              <a:t>th</a:t>
            </a:r>
            <a:r>
              <a:rPr lang="en-IN" dirty="0" smtClean="0"/>
              <a:t>  months of GA during 1</a:t>
            </a:r>
            <a:r>
              <a:rPr lang="en-IN" baseline="30000" dirty="0" smtClean="0"/>
              <a:t>st</a:t>
            </a:r>
            <a:r>
              <a:rPr lang="en-IN" dirty="0" smtClean="0"/>
              <a:t> pregnancy</a:t>
            </a:r>
          </a:p>
          <a:p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033D620-B4CB-642C-7E1A-1D218C57F3BE}"/>
              </a:ext>
            </a:extLst>
          </p:cNvPr>
          <p:cNvSpPr txBox="1">
            <a:spLocks/>
          </p:cNvSpPr>
          <p:nvPr/>
        </p:nvSpPr>
        <p:spPr>
          <a:xfrm>
            <a:off x="221680" y="388243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sz="4400" dirty="0" smtClean="0"/>
              <a:t> </a:t>
            </a:r>
            <a:r>
              <a:rPr lang="en-IN" sz="4000" dirty="0" smtClean="0"/>
              <a:t>Menstrual  </a:t>
            </a:r>
            <a:r>
              <a:rPr lang="en-IN" sz="4000" dirty="0"/>
              <a:t>history :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563E8B0-1561-1C15-161E-81D6AB4024DF}"/>
              </a:ext>
            </a:extLst>
          </p:cNvPr>
          <p:cNvSpPr txBox="1">
            <a:spLocks/>
          </p:cNvSpPr>
          <p:nvPr/>
        </p:nvSpPr>
        <p:spPr>
          <a:xfrm>
            <a:off x="757805" y="5335400"/>
            <a:ext cx="10058400" cy="522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en-IN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68EDCBF-D7A7-953A-7484-6C802E84460F}"/>
              </a:ext>
            </a:extLst>
          </p:cNvPr>
          <p:cNvSpPr txBox="1">
            <a:spLocks/>
          </p:cNvSpPr>
          <p:nvPr/>
        </p:nvSpPr>
        <p:spPr>
          <a:xfrm>
            <a:off x="1163274" y="4875682"/>
            <a:ext cx="10270921" cy="91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LMP – 3 months back.</a:t>
            </a:r>
          </a:p>
          <a:p>
            <a:r>
              <a:rPr lang="en-IN" dirty="0"/>
              <a:t>Till 3 months back, normal menstrual </a:t>
            </a:r>
            <a:r>
              <a:rPr lang="en-IN" dirty="0" smtClean="0"/>
              <a:t>cycle-secondary </a:t>
            </a:r>
            <a:r>
              <a:rPr lang="en-IN" dirty="0" err="1" smtClean="0"/>
              <a:t>amennorhea</a:t>
            </a:r>
            <a:r>
              <a:rPr lang="en-IN" dirty="0" smtClean="0"/>
              <a:t>-hypothyroid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42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58F3-E196-F922-63FF-CFC45388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General examination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DD6E21-7012-8CE4-50FD-7E8944330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Patient conscious &amp; oriented</a:t>
            </a:r>
          </a:p>
          <a:p>
            <a:r>
              <a:rPr lang="en-IN" dirty="0"/>
              <a:t>Pallor +</a:t>
            </a:r>
          </a:p>
          <a:p>
            <a:r>
              <a:rPr lang="en-IN" dirty="0"/>
              <a:t>No icterus</a:t>
            </a:r>
          </a:p>
          <a:p>
            <a:r>
              <a:rPr lang="en-IN" dirty="0"/>
              <a:t>No cyanosis</a:t>
            </a:r>
          </a:p>
          <a:p>
            <a:r>
              <a:rPr lang="en-IN" dirty="0"/>
              <a:t>No clubbing</a:t>
            </a:r>
          </a:p>
          <a:p>
            <a:r>
              <a:rPr lang="en-IN" dirty="0"/>
              <a:t>No pedal </a:t>
            </a:r>
            <a:r>
              <a:rPr lang="en-IN" dirty="0" err="1"/>
              <a:t>edema</a:t>
            </a:r>
            <a:endParaRPr lang="en-IN" dirty="0"/>
          </a:p>
          <a:p>
            <a:r>
              <a:rPr lang="en-IN" dirty="0" smtClean="0"/>
              <a:t>Cervical and inguinal lymphadenopathy +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64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BC891-F7E1-A74E-EE82-5F3CB1C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69" y="307035"/>
            <a:ext cx="10058400" cy="1371600"/>
          </a:xfrm>
        </p:spPr>
        <p:txBody>
          <a:bodyPr/>
          <a:lstStyle/>
          <a:p>
            <a:r>
              <a:rPr lang="en-IN" dirty="0"/>
              <a:t>Vitals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C553A-1582-689C-7ED5-3A740743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912" y="1678635"/>
            <a:ext cx="10058400" cy="1604814"/>
          </a:xfrm>
        </p:spPr>
        <p:txBody>
          <a:bodyPr/>
          <a:lstStyle/>
          <a:p>
            <a:r>
              <a:rPr lang="en-IN" dirty="0"/>
              <a:t>BP – 110/70</a:t>
            </a:r>
          </a:p>
          <a:p>
            <a:r>
              <a:rPr lang="en-IN" dirty="0"/>
              <a:t>PR – 84/min</a:t>
            </a:r>
          </a:p>
          <a:p>
            <a:r>
              <a:rPr lang="en-IN" dirty="0"/>
              <a:t>SpO2 – 99% IN RA</a:t>
            </a:r>
          </a:p>
          <a:p>
            <a:r>
              <a:rPr lang="en-IN" dirty="0"/>
              <a:t>RR – 14/min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AE1E9A1-4DC4-64D3-9F49-05483E182EBA}"/>
              </a:ext>
            </a:extLst>
          </p:cNvPr>
          <p:cNvSpPr txBox="1">
            <a:spLocks/>
          </p:cNvSpPr>
          <p:nvPr/>
        </p:nvSpPr>
        <p:spPr>
          <a:xfrm>
            <a:off x="439024" y="336202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IN" dirty="0"/>
              <a:t>Anthropometry  :-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39B3AE-2181-0645-7655-52B7BC6418A3}"/>
              </a:ext>
            </a:extLst>
          </p:cNvPr>
          <p:cNvSpPr txBox="1"/>
          <p:nvPr/>
        </p:nvSpPr>
        <p:spPr>
          <a:xfrm>
            <a:off x="1393969" y="4498733"/>
            <a:ext cx="733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Height – 136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Weight – 32kg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BMI – 17.3 Kg/m2</a:t>
            </a:r>
          </a:p>
        </p:txBody>
      </p:sp>
    </p:spTree>
    <p:extLst>
      <p:ext uri="{BB962C8B-B14F-4D97-AF65-F5344CB8AC3E}">
        <p14:creationId xmlns:p14="http://schemas.microsoft.com/office/powerpoint/2010/main" val="20330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85588-27CE-C1AE-D441-F9739A27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Systemic examination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2276C3-C5B7-51F5-5FBE-6D1B9C9E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CVS – S1,S2 + , NO Murmur</a:t>
            </a:r>
          </a:p>
          <a:p>
            <a:r>
              <a:rPr lang="en-IN" dirty="0"/>
              <a:t>RS – B/LAE +, no added sounds.</a:t>
            </a:r>
          </a:p>
          <a:p>
            <a:r>
              <a:rPr lang="en-IN" dirty="0"/>
              <a:t>P/A – Soft, BS+, </a:t>
            </a:r>
          </a:p>
          <a:p>
            <a:pPr marL="0" indent="0">
              <a:buNone/>
            </a:pPr>
            <a:r>
              <a:rPr lang="en-IN" dirty="0"/>
              <a:t>      Spleen palpable 2cm below costal margin</a:t>
            </a:r>
          </a:p>
          <a:p>
            <a:pPr marL="0" indent="0">
              <a:buNone/>
            </a:pPr>
            <a:r>
              <a:rPr lang="en-IN" dirty="0"/>
              <a:t>      Liver palpable 2cm below costal margin</a:t>
            </a:r>
          </a:p>
          <a:p>
            <a:r>
              <a:rPr lang="en-IN" dirty="0"/>
              <a:t>CNS - NFND </a:t>
            </a:r>
          </a:p>
        </p:txBody>
      </p:sp>
    </p:spTree>
    <p:extLst>
      <p:ext uri="{BB962C8B-B14F-4D97-AF65-F5344CB8AC3E}">
        <p14:creationId xmlns:p14="http://schemas.microsoft.com/office/powerpoint/2010/main" val="21144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C51E3-B262-3374-7963-D0186EF1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223FF95-5833-6530-A8C2-AA34B52C4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475957"/>
              </p:ext>
            </p:extLst>
          </p:nvPr>
        </p:nvGraphicFramePr>
        <p:xfrm>
          <a:off x="302004" y="377505"/>
          <a:ext cx="6635690" cy="6191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138">
                  <a:extLst>
                    <a:ext uri="{9D8B030D-6E8A-4147-A177-3AD203B41FA5}">
                      <a16:colId xmlns:a16="http://schemas.microsoft.com/office/drawing/2014/main" xmlns="" val="2919109849"/>
                    </a:ext>
                  </a:extLst>
                </a:gridCol>
                <a:gridCol w="1327138">
                  <a:extLst>
                    <a:ext uri="{9D8B030D-6E8A-4147-A177-3AD203B41FA5}">
                      <a16:colId xmlns:a16="http://schemas.microsoft.com/office/drawing/2014/main" xmlns="" val="4140014547"/>
                    </a:ext>
                  </a:extLst>
                </a:gridCol>
                <a:gridCol w="1327138">
                  <a:extLst>
                    <a:ext uri="{9D8B030D-6E8A-4147-A177-3AD203B41FA5}">
                      <a16:colId xmlns:a16="http://schemas.microsoft.com/office/drawing/2014/main" xmlns="" val="891650975"/>
                    </a:ext>
                  </a:extLst>
                </a:gridCol>
                <a:gridCol w="1327138">
                  <a:extLst>
                    <a:ext uri="{9D8B030D-6E8A-4147-A177-3AD203B41FA5}">
                      <a16:colId xmlns:a16="http://schemas.microsoft.com/office/drawing/2014/main" xmlns="" val="1498465357"/>
                    </a:ext>
                  </a:extLst>
                </a:gridCol>
                <a:gridCol w="1327138">
                  <a:extLst>
                    <a:ext uri="{9D8B030D-6E8A-4147-A177-3AD203B41FA5}">
                      <a16:colId xmlns:a16="http://schemas.microsoft.com/office/drawing/2014/main" xmlns="" val="2691929731"/>
                    </a:ext>
                  </a:extLst>
                </a:gridCol>
              </a:tblGrid>
              <a:tr h="715160">
                <a:tc>
                  <a:txBody>
                    <a:bodyPr/>
                    <a:lstStyle/>
                    <a:p>
                      <a:r>
                        <a:rPr lang="en-IN" dirty="0"/>
                        <a:t>INV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7/1/24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15/1/24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18/1/24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20/1/24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996519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WBC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651196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7593136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2.13L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2.3L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2.87L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3.1L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131489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UREA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076184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9544250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Na+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252731"/>
                  </a:ext>
                </a:extLst>
              </a:tr>
              <a:tr h="782273">
                <a:tc>
                  <a:txBody>
                    <a:bodyPr/>
                    <a:lstStyle/>
                    <a:p>
                      <a:r>
                        <a:rPr lang="en-IN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184561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FDA0D65-2011-B51B-9836-E2CDF782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16081"/>
              </p:ext>
            </p:extLst>
          </p:nvPr>
        </p:nvGraphicFramePr>
        <p:xfrm>
          <a:off x="7794769" y="543086"/>
          <a:ext cx="3631038" cy="267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346">
                  <a:extLst>
                    <a:ext uri="{9D8B030D-6E8A-4147-A177-3AD203B41FA5}">
                      <a16:colId xmlns:a16="http://schemas.microsoft.com/office/drawing/2014/main" xmlns="" val="303919570"/>
                    </a:ext>
                  </a:extLst>
                </a:gridCol>
                <a:gridCol w="1210346">
                  <a:extLst>
                    <a:ext uri="{9D8B030D-6E8A-4147-A177-3AD203B41FA5}">
                      <a16:colId xmlns:a16="http://schemas.microsoft.com/office/drawing/2014/main" xmlns="" val="1986657321"/>
                    </a:ext>
                  </a:extLst>
                </a:gridCol>
                <a:gridCol w="1210346">
                  <a:extLst>
                    <a:ext uri="{9D8B030D-6E8A-4147-A177-3AD203B41FA5}">
                      <a16:colId xmlns:a16="http://schemas.microsoft.com/office/drawing/2014/main" xmlns="" val="3942351394"/>
                    </a:ext>
                  </a:extLst>
                </a:gridCol>
              </a:tblGrid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LFT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7/1/24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14/1/24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46037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T.B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119898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D.B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642474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I.B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572756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4376454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229538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93451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E2DB8BC8-021E-E7D6-97C0-47A54D507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577784"/>
              </p:ext>
            </p:extLst>
          </p:nvPr>
        </p:nvGraphicFramePr>
        <p:xfrm>
          <a:off x="7794769" y="3985181"/>
          <a:ext cx="3631038" cy="229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346">
                  <a:extLst>
                    <a:ext uri="{9D8B030D-6E8A-4147-A177-3AD203B41FA5}">
                      <a16:colId xmlns:a16="http://schemas.microsoft.com/office/drawing/2014/main" xmlns="" val="303919570"/>
                    </a:ext>
                  </a:extLst>
                </a:gridCol>
                <a:gridCol w="1210346">
                  <a:extLst>
                    <a:ext uri="{9D8B030D-6E8A-4147-A177-3AD203B41FA5}">
                      <a16:colId xmlns:a16="http://schemas.microsoft.com/office/drawing/2014/main" xmlns="" val="1986657321"/>
                    </a:ext>
                  </a:extLst>
                </a:gridCol>
                <a:gridCol w="1210346">
                  <a:extLst>
                    <a:ext uri="{9D8B030D-6E8A-4147-A177-3AD203B41FA5}">
                      <a16:colId xmlns:a16="http://schemas.microsoft.com/office/drawing/2014/main" xmlns="" val="3942351394"/>
                    </a:ext>
                  </a:extLst>
                </a:gridCol>
              </a:tblGrid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FLP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7/1/24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18/1/24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46037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S.CHOL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119898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S.TGL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642474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S.HDL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1572756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S.LDL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229538"/>
                  </a:ext>
                </a:extLst>
              </a:tr>
              <a:tr h="382696">
                <a:tc>
                  <a:txBody>
                    <a:bodyPr/>
                    <a:lstStyle/>
                    <a:p>
                      <a:r>
                        <a:rPr lang="en-IN" dirty="0"/>
                        <a:t>S.VLDL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70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8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7F7CA-7B30-832C-E7EE-8F29170B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02" y="265089"/>
            <a:ext cx="9738220" cy="884203"/>
          </a:xfrm>
        </p:spPr>
        <p:txBody>
          <a:bodyPr/>
          <a:lstStyle/>
          <a:p>
            <a:r>
              <a:rPr lang="en-IN" dirty="0"/>
              <a:t>Other </a:t>
            </a:r>
            <a:r>
              <a:rPr lang="en-IN" dirty="0" smtClean="0"/>
              <a:t>Investigations </a:t>
            </a:r>
            <a:r>
              <a:rPr lang="en-IN" dirty="0"/>
              <a:t>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F73A6-E501-CCE6-84F1-57D2609E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52" y="1317072"/>
            <a:ext cx="4169329" cy="471796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ESR = 22</a:t>
            </a:r>
          </a:p>
          <a:p>
            <a:r>
              <a:rPr lang="en-IN" dirty="0"/>
              <a:t>CRP = </a:t>
            </a:r>
            <a:r>
              <a:rPr lang="en-IN" dirty="0" smtClean="0"/>
              <a:t>POSITIVE</a:t>
            </a:r>
            <a:endParaRPr lang="en-IN" dirty="0"/>
          </a:p>
          <a:p>
            <a:r>
              <a:rPr lang="en-IN" dirty="0"/>
              <a:t>S.LDH = 738</a:t>
            </a:r>
          </a:p>
          <a:p>
            <a:r>
              <a:rPr lang="en-IN" dirty="0" err="1"/>
              <a:t>S.Ferritin</a:t>
            </a:r>
            <a:r>
              <a:rPr lang="en-IN" dirty="0"/>
              <a:t> = &gt; 1000</a:t>
            </a:r>
          </a:p>
          <a:p>
            <a:endParaRPr lang="en-IN" dirty="0"/>
          </a:p>
          <a:p>
            <a:r>
              <a:rPr lang="en-IN" dirty="0">
                <a:solidFill>
                  <a:srgbClr val="FF0000"/>
                </a:solidFill>
              </a:rPr>
              <a:t>S.TSH = 21.52 ( HYPOTHROID )</a:t>
            </a:r>
          </a:p>
          <a:p>
            <a:r>
              <a:rPr lang="en-IN" dirty="0"/>
              <a:t>TOTAL T4 = </a:t>
            </a:r>
            <a:r>
              <a:rPr lang="en-IN" dirty="0" smtClean="0"/>
              <a:t>7.09(5.2-12.7mcg/dl)</a:t>
            </a:r>
            <a:endParaRPr lang="en-IN" dirty="0"/>
          </a:p>
          <a:p>
            <a:endParaRPr lang="en-IN" dirty="0"/>
          </a:p>
          <a:p>
            <a:r>
              <a:rPr lang="en-IN" dirty="0" err="1"/>
              <a:t>T.Protein</a:t>
            </a:r>
            <a:r>
              <a:rPr lang="en-IN" dirty="0"/>
              <a:t> = 4.6</a:t>
            </a:r>
          </a:p>
          <a:p>
            <a:r>
              <a:rPr lang="en-IN" dirty="0" err="1"/>
              <a:t>S.Albumin</a:t>
            </a:r>
            <a:r>
              <a:rPr lang="en-IN" dirty="0"/>
              <a:t> = 2.4</a:t>
            </a:r>
          </a:p>
          <a:p>
            <a:r>
              <a:rPr lang="en-IN" dirty="0" err="1"/>
              <a:t>S.globulin</a:t>
            </a:r>
            <a:r>
              <a:rPr lang="en-IN" dirty="0"/>
              <a:t> = 2.4</a:t>
            </a:r>
          </a:p>
          <a:p>
            <a:endParaRPr lang="en-IN" dirty="0"/>
          </a:p>
          <a:p>
            <a:r>
              <a:rPr lang="en-IN" dirty="0"/>
              <a:t>URINE C/S = no growth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B184EF-5F62-EC20-6F3E-6833FE0C7560}"/>
              </a:ext>
            </a:extLst>
          </p:cNvPr>
          <p:cNvSpPr txBox="1"/>
          <p:nvPr/>
        </p:nvSpPr>
        <p:spPr>
          <a:xfrm>
            <a:off x="6585357" y="1317072"/>
            <a:ext cx="58806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URINE R/E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Albumin = nil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Sugar = nil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Dep = 0-2 pus </a:t>
            </a:r>
            <a:r>
              <a:rPr lang="en-IN" dirty="0" smtClean="0"/>
              <a:t>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Spot </a:t>
            </a:r>
            <a:r>
              <a:rPr lang="en-IN" dirty="0" err="1" smtClean="0"/>
              <a:t>pcr</a:t>
            </a:r>
            <a:r>
              <a:rPr lang="en-IN" dirty="0" smtClean="0"/>
              <a:t> - 30MG/G</a:t>
            </a:r>
            <a:endParaRPr lang="en-IN" dirty="0"/>
          </a:p>
          <a:p>
            <a:endParaRPr lang="en-IN" dirty="0"/>
          </a:p>
          <a:p>
            <a:r>
              <a:rPr lang="en-IN" b="1" dirty="0">
                <a:solidFill>
                  <a:srgbClr val="FF0000"/>
                </a:solidFill>
              </a:rPr>
              <a:t>ECHO 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EF –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 RWMA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NORMAL </a:t>
            </a:r>
            <a:r>
              <a:rPr lang="en-IN" dirty="0" smtClean="0"/>
              <a:t>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VCTC:NON –REACTIVE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VIRAL MARKERS: HBSAG-NEGATIVE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 </a:t>
            </a:r>
            <a:r>
              <a:rPr lang="en-IN" dirty="0" smtClean="0"/>
              <a:t>                             HCV-NEGATIVE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87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882</TotalTime>
  <Words>545</Words>
  <Application>Microsoft Office PowerPoint</Application>
  <PresentationFormat>Custom</PresentationFormat>
  <Paragraphs>192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Savon</vt:lpstr>
      <vt:lpstr>CLINICO PATHOLOGICAL CONFERENCE</vt:lpstr>
      <vt:lpstr>REFERRAL DETAILS :-</vt:lpstr>
      <vt:lpstr>HOPI :-</vt:lpstr>
      <vt:lpstr>Past history : </vt:lpstr>
      <vt:lpstr>General examination :-</vt:lpstr>
      <vt:lpstr>Vitals :-</vt:lpstr>
      <vt:lpstr>Systemic examination :-</vt:lpstr>
      <vt:lpstr>PowerPoint Presentation</vt:lpstr>
      <vt:lpstr>Other Investigations :-</vt:lpstr>
      <vt:lpstr>ANA :- </vt:lpstr>
      <vt:lpstr>USG abdomen &amp; pelvis (25/12/23) :-</vt:lpstr>
      <vt:lpstr>USG FINDINGS</vt:lpstr>
      <vt:lpstr>CT ABDOMEN (29/12/23) :-</vt:lpstr>
      <vt:lpstr>CT ABDOMEN:</vt:lpstr>
      <vt:lpstr>CT ABDOMEN(9/01/24):</vt:lpstr>
      <vt:lpstr>CT CHEST (2/1/24)</vt:lpstr>
      <vt:lpstr>Peripheral smear :-</vt:lpstr>
      <vt:lpstr>Bone marrow biopsy (11/1/24) :-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 PATHOLOGICAL CONFERENCE</dc:title>
  <dc:creator>Manoj Prabhu</dc:creator>
  <cp:lastModifiedBy>user</cp:lastModifiedBy>
  <cp:revision>42</cp:revision>
  <dcterms:created xsi:type="dcterms:W3CDTF">2024-07-08T18:08:14Z</dcterms:created>
  <dcterms:modified xsi:type="dcterms:W3CDTF">2015-03-09T19:48:39Z</dcterms:modified>
</cp:coreProperties>
</file>