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7" r:id="rId3"/>
    <p:sldId id="257" r:id="rId4"/>
    <p:sldId id="259" r:id="rId5"/>
    <p:sldId id="258" r:id="rId6"/>
    <p:sldId id="261" r:id="rId7"/>
    <p:sldId id="265" r:id="rId8"/>
    <p:sldId id="262" r:id="rId9"/>
    <p:sldId id="263" r:id="rId10"/>
    <p:sldId id="260" r:id="rId11"/>
    <p:sldId id="264" r:id="rId12"/>
    <p:sldId id="266" r:id="rId13"/>
    <p:sldId id="267" r:id="rId14"/>
    <p:sldId id="268" r:id="rId15"/>
    <p:sldId id="283" r:id="rId16"/>
    <p:sldId id="284" r:id="rId17"/>
    <p:sldId id="285" r:id="rId18"/>
    <p:sldId id="286" r:id="rId19"/>
    <p:sldId id="287" r:id="rId20"/>
    <p:sldId id="288" r:id="rId21"/>
    <p:sldId id="300" r:id="rId22"/>
    <p:sldId id="269" r:id="rId23"/>
    <p:sldId id="270" r:id="rId24"/>
    <p:sldId id="271" r:id="rId25"/>
    <p:sldId id="273" r:id="rId26"/>
    <p:sldId id="275" r:id="rId27"/>
    <p:sldId id="276" r:id="rId28"/>
    <p:sldId id="277" r:id="rId29"/>
    <p:sldId id="278" r:id="rId30"/>
    <p:sldId id="279" r:id="rId31"/>
    <p:sldId id="281" r:id="rId32"/>
    <p:sldId id="282" r:id="rId33"/>
    <p:sldId id="289" r:id="rId34"/>
    <p:sldId id="290" r:id="rId35"/>
    <p:sldId id="291" r:id="rId36"/>
    <p:sldId id="293" r:id="rId37"/>
    <p:sldId id="309" r:id="rId38"/>
    <p:sldId id="294" r:id="rId39"/>
    <p:sldId id="295" r:id="rId40"/>
    <p:sldId id="301" r:id="rId41"/>
    <p:sldId id="302" r:id="rId42"/>
    <p:sldId id="304" r:id="rId43"/>
    <p:sldId id="305" r:id="rId44"/>
    <p:sldId id="306" r:id="rId45"/>
    <p:sldId id="30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3BD35-5A32-AC46-A1A5-E00FB0A6C42D}" type="doc">
      <dgm:prSet loTypeId="urn:microsoft.com/office/officeart/2005/8/layout/matrix3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82736F-47AE-094A-BD3E-4F61BEAF1601}">
      <dgm:prSet phldrT="[Text]" phldr="0" custT="1"/>
      <dgm:spPr/>
      <dgm:t>
        <a:bodyPr/>
        <a:lstStyle/>
        <a:p>
          <a:r>
            <a:rPr lang="en-US" sz="2000" dirty="0"/>
            <a:t>Ceftriaxone</a:t>
          </a:r>
        </a:p>
        <a:p>
          <a:endParaRPr lang="en-US" sz="2000" dirty="0"/>
        </a:p>
        <a:p>
          <a:endParaRPr lang="en-US" sz="2000" dirty="0"/>
        </a:p>
        <a:p>
          <a:r>
            <a:rPr lang="en-US" sz="2000" dirty="0"/>
            <a:t>Ceftriaxone</a:t>
          </a:r>
        </a:p>
        <a:p>
          <a:r>
            <a:rPr lang="en-US" sz="2000" dirty="0"/>
            <a:t>piptaz</a:t>
          </a:r>
        </a:p>
        <a:p>
          <a:r>
            <a:rPr lang="en-US" sz="2000" dirty="0"/>
            <a:t>Heparin </a:t>
          </a:r>
        </a:p>
        <a:p>
          <a:r>
            <a:rPr lang="en-US" sz="2000" dirty="0"/>
            <a:t>Quinine </a:t>
          </a:r>
        </a:p>
        <a:p>
          <a:endParaRPr lang="en-US" sz="2000" dirty="0"/>
        </a:p>
        <a:p>
          <a:endParaRPr lang="en-GB" sz="2000" dirty="0"/>
        </a:p>
      </dgm:t>
    </dgm:pt>
    <dgm:pt modelId="{D4C25FE9-33CD-814F-A8A6-71DD98A43830}" type="parTrans" cxnId="{769B48C3-F02F-FA47-A708-4D6CCA4EA170}">
      <dgm:prSet/>
      <dgm:spPr/>
      <dgm:t>
        <a:bodyPr/>
        <a:lstStyle/>
        <a:p>
          <a:endParaRPr lang="en-GB"/>
        </a:p>
      </dgm:t>
    </dgm:pt>
    <dgm:pt modelId="{79792301-63D8-F74E-869A-E61868392A78}" type="sibTrans" cxnId="{769B48C3-F02F-FA47-A708-4D6CCA4EA170}">
      <dgm:prSet/>
      <dgm:spPr/>
      <dgm:t>
        <a:bodyPr/>
        <a:lstStyle/>
        <a:p>
          <a:endParaRPr lang="en-GB"/>
        </a:p>
      </dgm:t>
    </dgm:pt>
    <dgm:pt modelId="{C31199CE-5D5D-A149-B995-3D4840EC217F}">
      <dgm:prSet phldrT="[Text]" phldr="0" custT="1"/>
      <dgm:spPr/>
      <dgm:t>
        <a:bodyPr/>
        <a:lstStyle/>
        <a:p>
          <a:r>
            <a:rPr lang="en-US" sz="2000" dirty="0"/>
            <a:t>Ciprofloxacin</a:t>
          </a:r>
        </a:p>
        <a:p>
          <a:r>
            <a:rPr lang="en-US" sz="2000" dirty="0"/>
            <a:t>Penicillin</a:t>
          </a:r>
        </a:p>
        <a:p>
          <a:r>
            <a:rPr lang="en-US" sz="2000" dirty="0" err="1"/>
            <a:t>vancomycin</a:t>
          </a:r>
          <a:endParaRPr lang="en-GB" sz="2000" dirty="0"/>
        </a:p>
      </dgm:t>
    </dgm:pt>
    <dgm:pt modelId="{46D06959-874A-5940-AD4C-BC9290A074FB}" type="parTrans" cxnId="{4C20091E-B728-304F-9F54-3840EFD56C87}">
      <dgm:prSet/>
      <dgm:spPr/>
      <dgm:t>
        <a:bodyPr/>
        <a:lstStyle/>
        <a:p>
          <a:endParaRPr lang="en-GB"/>
        </a:p>
      </dgm:t>
    </dgm:pt>
    <dgm:pt modelId="{044488B9-6E60-684B-8C64-96125A7D6FEC}" type="sibTrans" cxnId="{4C20091E-B728-304F-9F54-3840EFD56C87}">
      <dgm:prSet/>
      <dgm:spPr/>
      <dgm:t>
        <a:bodyPr/>
        <a:lstStyle/>
        <a:p>
          <a:endParaRPr lang="en-GB"/>
        </a:p>
      </dgm:t>
    </dgm:pt>
    <dgm:pt modelId="{7EE5B6B8-582E-1545-B3CF-70F7C931FD82}">
      <dgm:prSet phldrT="[Text]" phldr="0" custT="1"/>
      <dgm:spPr/>
      <dgm:t>
        <a:bodyPr/>
        <a:lstStyle/>
        <a:p>
          <a:r>
            <a:rPr lang="en-US" sz="2000" dirty="0"/>
            <a:t>Ibuprofen</a:t>
          </a:r>
        </a:p>
        <a:p>
          <a:r>
            <a:rPr lang="en-US" sz="2000" dirty="0"/>
            <a:t>Aspirin</a:t>
          </a:r>
        </a:p>
        <a:p>
          <a:r>
            <a:rPr lang="en-US" sz="2000" dirty="0"/>
            <a:t> </a:t>
          </a:r>
          <a:endParaRPr lang="en-GB" sz="2000" dirty="0"/>
        </a:p>
      </dgm:t>
    </dgm:pt>
    <dgm:pt modelId="{E7072913-FB88-3545-9118-334A9217D291}" type="parTrans" cxnId="{454E83D3-DF61-2543-B3A3-663F0A447E53}">
      <dgm:prSet/>
      <dgm:spPr/>
      <dgm:t>
        <a:bodyPr/>
        <a:lstStyle/>
        <a:p>
          <a:endParaRPr lang="en-GB"/>
        </a:p>
      </dgm:t>
    </dgm:pt>
    <dgm:pt modelId="{8786BD3B-C302-F848-A898-68AF8BFB3626}" type="sibTrans" cxnId="{454E83D3-DF61-2543-B3A3-663F0A447E53}">
      <dgm:prSet/>
      <dgm:spPr/>
      <dgm:t>
        <a:bodyPr/>
        <a:lstStyle/>
        <a:p>
          <a:endParaRPr lang="en-GB"/>
        </a:p>
      </dgm:t>
    </dgm:pt>
    <dgm:pt modelId="{F0545D11-A433-9944-878B-97CF70D0C92D}">
      <dgm:prSet phldrT="[Text]" phldr="0" custT="1"/>
      <dgm:spPr/>
      <dgm:t>
        <a:bodyPr/>
        <a:lstStyle/>
        <a:p>
          <a:r>
            <a:rPr lang="en-US" sz="2000" dirty="0"/>
            <a:t>Phenytoin</a:t>
          </a:r>
        </a:p>
        <a:p>
          <a:r>
            <a:rPr lang="en-US" sz="2000" dirty="0"/>
            <a:t>sulfonamides</a:t>
          </a:r>
        </a:p>
      </dgm:t>
    </dgm:pt>
    <dgm:pt modelId="{22D03C86-8683-BF42-ACA5-F010A4FDFCFD}" type="parTrans" cxnId="{20973B06-81F6-E144-9B8E-FB5E322990D1}">
      <dgm:prSet/>
      <dgm:spPr/>
      <dgm:t>
        <a:bodyPr/>
        <a:lstStyle/>
        <a:p>
          <a:endParaRPr lang="en-GB"/>
        </a:p>
      </dgm:t>
    </dgm:pt>
    <dgm:pt modelId="{5A959CAD-3B1E-8949-8992-BAECF270C965}" type="sibTrans" cxnId="{20973B06-81F6-E144-9B8E-FB5E322990D1}">
      <dgm:prSet/>
      <dgm:spPr/>
      <dgm:t>
        <a:bodyPr/>
        <a:lstStyle/>
        <a:p>
          <a:endParaRPr lang="en-GB"/>
        </a:p>
      </dgm:t>
    </dgm:pt>
    <dgm:pt modelId="{5E46C872-81BF-A143-B6D2-371F9CC2D21F}" type="pres">
      <dgm:prSet presAssocID="{8883BD35-5A32-AC46-A1A5-E00FB0A6C42D}" presName="matrix" presStyleCnt="0">
        <dgm:presLayoutVars>
          <dgm:chMax val="1"/>
          <dgm:dir/>
          <dgm:resizeHandles val="exact"/>
        </dgm:presLayoutVars>
      </dgm:prSet>
      <dgm:spPr/>
    </dgm:pt>
    <dgm:pt modelId="{EEDEB4A2-B72F-DA46-9FD0-A3AE512B048C}" type="pres">
      <dgm:prSet presAssocID="{8883BD35-5A32-AC46-A1A5-E00FB0A6C42D}" presName="diamond" presStyleLbl="bgShp" presStyleIdx="0" presStyleCnt="1"/>
      <dgm:spPr/>
    </dgm:pt>
    <dgm:pt modelId="{6A6501CF-30E2-0049-80F8-ABC53C2B480D}" type="pres">
      <dgm:prSet presAssocID="{8883BD35-5A32-AC46-A1A5-E00FB0A6C42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5AEBF16-11C0-8A4E-85C6-B9C0536007DC}" type="pres">
      <dgm:prSet presAssocID="{8883BD35-5A32-AC46-A1A5-E00FB0A6C42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8A2F4A6-4AFC-A541-978A-EE7A424FEE09}" type="pres">
      <dgm:prSet presAssocID="{8883BD35-5A32-AC46-A1A5-E00FB0A6C42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FDF5226-D389-B34C-830B-B0EAAF99657A}" type="pres">
      <dgm:prSet presAssocID="{8883BD35-5A32-AC46-A1A5-E00FB0A6C42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0973B06-81F6-E144-9B8E-FB5E322990D1}" srcId="{8883BD35-5A32-AC46-A1A5-E00FB0A6C42D}" destId="{F0545D11-A433-9944-878B-97CF70D0C92D}" srcOrd="3" destOrd="0" parTransId="{22D03C86-8683-BF42-ACA5-F010A4FDFCFD}" sibTransId="{5A959CAD-3B1E-8949-8992-BAECF270C965}"/>
    <dgm:cxn modelId="{4C20091E-B728-304F-9F54-3840EFD56C87}" srcId="{8883BD35-5A32-AC46-A1A5-E00FB0A6C42D}" destId="{C31199CE-5D5D-A149-B995-3D4840EC217F}" srcOrd="1" destOrd="0" parTransId="{46D06959-874A-5940-AD4C-BC9290A074FB}" sibTransId="{044488B9-6E60-684B-8C64-96125A7D6FEC}"/>
    <dgm:cxn modelId="{E91CD459-66AF-9E4C-B630-0EEFBCEF630D}" type="presOf" srcId="{5282736F-47AE-094A-BD3E-4F61BEAF1601}" destId="{6A6501CF-30E2-0049-80F8-ABC53C2B480D}" srcOrd="0" destOrd="0" presId="urn:microsoft.com/office/officeart/2005/8/layout/matrix3"/>
    <dgm:cxn modelId="{B72F2880-19CB-C14A-975D-EB60BE764032}" type="presOf" srcId="{F0545D11-A433-9944-878B-97CF70D0C92D}" destId="{4FDF5226-D389-B34C-830B-B0EAAF99657A}" srcOrd="0" destOrd="0" presId="urn:microsoft.com/office/officeart/2005/8/layout/matrix3"/>
    <dgm:cxn modelId="{77CD8C9C-1DB7-CE4F-A362-89D0130EBCF9}" type="presOf" srcId="{7EE5B6B8-582E-1545-B3CF-70F7C931FD82}" destId="{78A2F4A6-4AFC-A541-978A-EE7A424FEE09}" srcOrd="0" destOrd="0" presId="urn:microsoft.com/office/officeart/2005/8/layout/matrix3"/>
    <dgm:cxn modelId="{769B48C3-F02F-FA47-A708-4D6CCA4EA170}" srcId="{8883BD35-5A32-AC46-A1A5-E00FB0A6C42D}" destId="{5282736F-47AE-094A-BD3E-4F61BEAF1601}" srcOrd="0" destOrd="0" parTransId="{D4C25FE9-33CD-814F-A8A6-71DD98A43830}" sibTransId="{79792301-63D8-F74E-869A-E61868392A78}"/>
    <dgm:cxn modelId="{E5F669CD-C246-A846-8CEA-809A61AF7E32}" type="presOf" srcId="{C31199CE-5D5D-A149-B995-3D4840EC217F}" destId="{15AEBF16-11C0-8A4E-85C6-B9C0536007DC}" srcOrd="0" destOrd="0" presId="urn:microsoft.com/office/officeart/2005/8/layout/matrix3"/>
    <dgm:cxn modelId="{454E83D3-DF61-2543-B3A3-663F0A447E53}" srcId="{8883BD35-5A32-AC46-A1A5-E00FB0A6C42D}" destId="{7EE5B6B8-582E-1545-B3CF-70F7C931FD82}" srcOrd="2" destOrd="0" parTransId="{E7072913-FB88-3545-9118-334A9217D291}" sibTransId="{8786BD3B-C302-F848-A898-68AF8BFB3626}"/>
    <dgm:cxn modelId="{C1916EFF-DF88-5444-BC25-7CA1352E22F7}" type="presOf" srcId="{8883BD35-5A32-AC46-A1A5-E00FB0A6C42D}" destId="{5E46C872-81BF-A143-B6D2-371F9CC2D21F}" srcOrd="0" destOrd="0" presId="urn:microsoft.com/office/officeart/2005/8/layout/matrix3"/>
    <dgm:cxn modelId="{A9D87265-4FD2-6049-A9EF-DD9D20557A6F}" type="presParOf" srcId="{5E46C872-81BF-A143-B6D2-371F9CC2D21F}" destId="{EEDEB4A2-B72F-DA46-9FD0-A3AE512B048C}" srcOrd="0" destOrd="0" presId="urn:microsoft.com/office/officeart/2005/8/layout/matrix3"/>
    <dgm:cxn modelId="{922C01D4-C878-4845-8D9A-07DF32CCB5D1}" type="presParOf" srcId="{5E46C872-81BF-A143-B6D2-371F9CC2D21F}" destId="{6A6501CF-30E2-0049-80F8-ABC53C2B480D}" srcOrd="1" destOrd="0" presId="urn:microsoft.com/office/officeart/2005/8/layout/matrix3"/>
    <dgm:cxn modelId="{9AC0BAD7-45E7-3941-96B5-D7175FBD65E5}" type="presParOf" srcId="{5E46C872-81BF-A143-B6D2-371F9CC2D21F}" destId="{15AEBF16-11C0-8A4E-85C6-B9C0536007DC}" srcOrd="2" destOrd="0" presId="urn:microsoft.com/office/officeart/2005/8/layout/matrix3"/>
    <dgm:cxn modelId="{B371DE09-1115-9847-B354-2CBC4F8F12FD}" type="presParOf" srcId="{5E46C872-81BF-A143-B6D2-371F9CC2D21F}" destId="{78A2F4A6-4AFC-A541-978A-EE7A424FEE09}" srcOrd="3" destOrd="0" presId="urn:microsoft.com/office/officeart/2005/8/layout/matrix3"/>
    <dgm:cxn modelId="{0C0F466E-1910-0742-B030-DAEA2FFE5FE6}" type="presParOf" srcId="{5E46C872-81BF-A143-B6D2-371F9CC2D21F}" destId="{4FDF5226-D389-B34C-830B-B0EAAF99657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EB4A2-B72F-DA46-9FD0-A3AE512B048C}">
      <dsp:nvSpPr>
        <dsp:cNvPr id="0" name=""/>
        <dsp:cNvSpPr/>
      </dsp:nvSpPr>
      <dsp:spPr>
        <a:xfrm>
          <a:off x="283151" y="0"/>
          <a:ext cx="6404265" cy="640426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501CF-30E2-0049-80F8-ABC53C2B480D}">
      <dsp:nvSpPr>
        <dsp:cNvPr id="0" name=""/>
        <dsp:cNvSpPr/>
      </dsp:nvSpPr>
      <dsp:spPr>
        <a:xfrm>
          <a:off x="891556" y="608405"/>
          <a:ext cx="2497663" cy="2497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Ceftriaxone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Ceftriaxone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piptaz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Heparin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Quinine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13482" y="730331"/>
        <a:ext cx="2253811" cy="2253811"/>
      </dsp:txXfrm>
    </dsp:sp>
    <dsp:sp modelId="{15AEBF16-11C0-8A4E-85C6-B9C0536007DC}">
      <dsp:nvSpPr>
        <dsp:cNvPr id="0" name=""/>
        <dsp:cNvSpPr/>
      </dsp:nvSpPr>
      <dsp:spPr>
        <a:xfrm>
          <a:off x="3581347" y="608405"/>
          <a:ext cx="2497663" cy="2497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Ciprofloxacin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Penicillin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vancomycin</a:t>
          </a:r>
          <a:endParaRPr lang="en-GB" sz="2000" kern="1200" dirty="0"/>
        </a:p>
      </dsp:txBody>
      <dsp:txXfrm>
        <a:off x="3703273" y="730331"/>
        <a:ext cx="2253811" cy="2253811"/>
      </dsp:txXfrm>
    </dsp:sp>
    <dsp:sp modelId="{78A2F4A6-4AFC-A541-978A-EE7A424FEE09}">
      <dsp:nvSpPr>
        <dsp:cNvPr id="0" name=""/>
        <dsp:cNvSpPr/>
      </dsp:nvSpPr>
      <dsp:spPr>
        <a:xfrm>
          <a:off x="891556" y="3298196"/>
          <a:ext cx="2497663" cy="2497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Ibuprofen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Aspirin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endParaRPr lang="en-GB" sz="2000" kern="1200" dirty="0"/>
        </a:p>
      </dsp:txBody>
      <dsp:txXfrm>
        <a:off x="1013482" y="3420122"/>
        <a:ext cx="2253811" cy="2253811"/>
      </dsp:txXfrm>
    </dsp:sp>
    <dsp:sp modelId="{4FDF5226-D389-B34C-830B-B0EAAF99657A}">
      <dsp:nvSpPr>
        <dsp:cNvPr id="0" name=""/>
        <dsp:cNvSpPr/>
      </dsp:nvSpPr>
      <dsp:spPr>
        <a:xfrm>
          <a:off x="3581347" y="3298196"/>
          <a:ext cx="2497663" cy="2497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Phenytoin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sulfonamides</a:t>
          </a:r>
        </a:p>
      </dsp:txBody>
      <dsp:txXfrm>
        <a:off x="3703273" y="3420122"/>
        <a:ext cx="2253811" cy="2253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8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5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D872C9-F46A-E295-5FC2-D082A5800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2968B87-1911-C2D5-D5AD-FF566CA39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79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3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9589-BE41-361B-D328-71C8A818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726" y="454602"/>
            <a:ext cx="5190066" cy="5498523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EASY FATIGUABILITY</a:t>
            </a:r>
          </a:p>
          <a:p>
            <a:r>
              <a:rPr lang="en-US" sz="2800" dirty="0"/>
              <a:t>EASY BRUISING</a:t>
            </a:r>
          </a:p>
          <a:p>
            <a:r>
              <a:rPr lang="en-US" sz="2800" dirty="0"/>
              <a:t>PETECHIAE</a:t>
            </a:r>
          </a:p>
          <a:p>
            <a:r>
              <a:rPr lang="en-US" sz="2800" dirty="0"/>
              <a:t>EPISTAXIS</a:t>
            </a:r>
          </a:p>
          <a:p>
            <a:r>
              <a:rPr lang="en-US" sz="2800" dirty="0"/>
              <a:t>GUM BLEEDING </a:t>
            </a:r>
          </a:p>
          <a:p>
            <a:r>
              <a:rPr lang="en-US" sz="2800" dirty="0"/>
              <a:t>HEMATURIA</a:t>
            </a:r>
          </a:p>
          <a:p>
            <a:r>
              <a:rPr lang="en-US" sz="2800" dirty="0"/>
              <a:t>PROLONGED BLEEDING FROM WOUND SITE</a:t>
            </a:r>
          </a:p>
          <a:p>
            <a:r>
              <a:rPr lang="en-US" sz="2800" dirty="0"/>
              <a:t>HEAVY MENSTURAL BLEEDING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630B59-5E9A-9B03-A989-AC335009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627785"/>
            <a:ext cx="2793158" cy="3312102"/>
          </a:xfrm>
        </p:spPr>
        <p:txBody>
          <a:bodyPr/>
          <a:lstStyle/>
          <a:p>
            <a:r>
              <a:rPr lang="en-US" sz="3600" dirty="0"/>
              <a:t>SIGNS AND  SYMPTOMS</a:t>
            </a:r>
          </a:p>
        </p:txBody>
      </p:sp>
    </p:spTree>
    <p:extLst>
      <p:ext uri="{BB962C8B-B14F-4D97-AF65-F5344CB8AC3E}">
        <p14:creationId xmlns:p14="http://schemas.microsoft.com/office/powerpoint/2010/main" val="220050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FE03-0672-82E2-32FE-92E592AE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80" y="735543"/>
            <a:ext cx="8761413" cy="706964"/>
          </a:xfrm>
        </p:spPr>
        <p:txBody>
          <a:bodyPr/>
          <a:lstStyle/>
          <a:p>
            <a:r>
              <a:rPr lang="en-US" dirty="0"/>
              <a:t>CONDITIONS THAT INCREASE THE BLEEDING RISK IN ITP: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39FC112-3312-F107-B96A-B1921E64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22" y="1832166"/>
            <a:ext cx="11137756" cy="67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679-F506-6096-B146-03EB1696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LABORATORY FINDINGS IN ITP: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F5599-59C8-6ED3-E60B-48D585E6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958" y="-956541"/>
            <a:ext cx="5190066" cy="6909666"/>
          </a:xfrm>
        </p:spPr>
        <p:txBody>
          <a:bodyPr>
            <a:normAutofit/>
          </a:bodyPr>
          <a:lstStyle/>
          <a:p>
            <a:r>
              <a:rPr lang="en-US" sz="2800" b="1" dirty="0"/>
              <a:t>ISOLATED THROMBOCYTOPENIA</a:t>
            </a:r>
          </a:p>
          <a:p>
            <a:r>
              <a:rPr lang="en-US" sz="2800" b="1" dirty="0"/>
              <a:t>NO SPLEENOMEGALY</a:t>
            </a:r>
          </a:p>
          <a:p>
            <a:r>
              <a:rPr lang="en-US" sz="2800" b="1" dirty="0"/>
              <a:t>INCREASED MEGAKARYOCYTES </a:t>
            </a:r>
          </a:p>
          <a:p>
            <a:r>
              <a:rPr lang="en-US" sz="2800" b="1" dirty="0"/>
              <a:t>NO OTHER CAUSES</a:t>
            </a:r>
          </a:p>
          <a:p>
            <a:r>
              <a:rPr lang="en-US" sz="2800" b="1" dirty="0"/>
              <a:t>PLATELET AUTOANTIBODY</a:t>
            </a:r>
          </a:p>
          <a:p>
            <a:r>
              <a:rPr lang="en-US" sz="2800" b="1" dirty="0"/>
              <a:t>HB and WBC should be normal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3F9E325-A93F-90AB-FC6F-20676466119A}"/>
              </a:ext>
            </a:extLst>
          </p:cNvPr>
          <p:cNvSpPr txBox="1">
            <a:spLocks/>
          </p:cNvSpPr>
          <p:nvPr/>
        </p:nvSpPr>
        <p:spPr>
          <a:xfrm>
            <a:off x="4358819" y="4032249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Secondary causes of ITP:</a:t>
            </a:r>
          </a:p>
          <a:p>
            <a:pPr marL="0" indent="0">
              <a:buNone/>
            </a:pPr>
            <a:r>
              <a:rPr lang="en-US" sz="2800" b="1" dirty="0"/>
              <a:t>                 HIV,HCV,HBV,H.PYLORI,ANA</a:t>
            </a:r>
          </a:p>
          <a:p>
            <a:r>
              <a:rPr lang="en-US" sz="2800" b="1" dirty="0"/>
              <a:t>If anemia present  DCT performed to rule OUT </a:t>
            </a:r>
          </a:p>
          <a:p>
            <a:pPr marL="0" indent="0">
              <a:buNone/>
            </a:pPr>
            <a:r>
              <a:rPr lang="en-US" sz="2800" b="1" dirty="0"/>
              <a:t>EVANS SYNDROME,</a:t>
            </a:r>
          </a:p>
        </p:txBody>
      </p:sp>
    </p:spTree>
    <p:extLst>
      <p:ext uri="{BB962C8B-B14F-4D97-AF65-F5344CB8AC3E}">
        <p14:creationId xmlns:p14="http://schemas.microsoft.com/office/powerpoint/2010/main" val="233727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294213-22C2-67A6-DDA4-F7033AF6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90" y="2316307"/>
            <a:ext cx="9787972" cy="5689024"/>
          </a:xfrm>
        </p:spPr>
        <p:txBody>
          <a:bodyPr>
            <a:normAutofit/>
          </a:bodyPr>
          <a:lstStyle/>
          <a:p>
            <a:r>
              <a:rPr lang="en-US" sz="3200" b="1" dirty="0"/>
              <a:t>BONE MARROW INDICATIONS IN ITP:                      Abnormal WBC count or unexplained anemia suggestive of malignancy</a:t>
            </a:r>
          </a:p>
          <a:p>
            <a:r>
              <a:rPr lang="en-US" sz="3200" b="1" dirty="0"/>
              <a:t>    Cell lines other than Platelets affected</a:t>
            </a:r>
          </a:p>
          <a:p>
            <a:r>
              <a:rPr lang="en-US" sz="3200" b="1" dirty="0"/>
              <a:t>    Before starting </a:t>
            </a:r>
            <a:r>
              <a:rPr lang="en-US" sz="3200" b="1" dirty="0" err="1"/>
              <a:t>Steriod</a:t>
            </a:r>
            <a:endParaRPr lang="en-US" sz="3200" b="1" dirty="0"/>
          </a:p>
          <a:p>
            <a:r>
              <a:rPr lang="en-US" sz="3200" b="1" dirty="0"/>
              <a:t>    leukemia </a:t>
            </a:r>
          </a:p>
        </p:txBody>
      </p:sp>
    </p:spTree>
    <p:extLst>
      <p:ext uri="{BB962C8B-B14F-4D97-AF65-F5344CB8AC3E}">
        <p14:creationId xmlns:p14="http://schemas.microsoft.com/office/powerpoint/2010/main" val="124100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8AEE-36D8-6184-3B44-F887D64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19D0-2BAD-73B4-6DE2-3E1985356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95" y="2311255"/>
            <a:ext cx="8825659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Observation only for Platelet &gt;30,000 with no bleeding </a:t>
            </a:r>
          </a:p>
          <a:p>
            <a:pPr marL="0" indent="0">
              <a:buNone/>
            </a:pPr>
            <a:r>
              <a:rPr lang="en-US" sz="2400" b="1" dirty="0"/>
              <a:t>GLUCOCORTICOIDS:</a:t>
            </a:r>
          </a:p>
          <a:p>
            <a:r>
              <a:rPr lang="en-US" sz="2400" b="1" dirty="0"/>
              <a:t>Initial treatment for patients with ITP</a:t>
            </a:r>
          </a:p>
          <a:p>
            <a:r>
              <a:rPr lang="en-US" sz="2400" b="1" dirty="0"/>
              <a:t>MECHANISM :</a:t>
            </a:r>
          </a:p>
          <a:p>
            <a:pPr marL="0" indent="0">
              <a:buNone/>
            </a:pPr>
            <a:r>
              <a:rPr lang="en-US" sz="2400" b="1" dirty="0"/>
              <a:t>               Inhibits phagocytosis of antibody coated platelets by macrophages</a:t>
            </a:r>
          </a:p>
          <a:p>
            <a:pPr marL="0" indent="0">
              <a:buNone/>
            </a:pPr>
            <a:r>
              <a:rPr lang="en-US" sz="2400" b="1" dirty="0"/>
              <a:t>                Decreasing autoantibody production</a:t>
            </a:r>
          </a:p>
          <a:p>
            <a:pPr marL="0" indent="0">
              <a:buNone/>
            </a:pPr>
            <a:r>
              <a:rPr lang="en-US" sz="2400" b="1" dirty="0"/>
              <a:t>                Improving marrow Platelet production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5137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62DE7-F122-235D-EB0D-F7E8FFB3AD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1631" y="292244"/>
            <a:ext cx="11960369" cy="8680739"/>
          </a:xfrm>
        </p:spPr>
        <p:txBody>
          <a:bodyPr>
            <a:noAutofit/>
          </a:bodyPr>
          <a:lstStyle/>
          <a:p>
            <a:r>
              <a:rPr lang="en-US" sz="2000" b="1" dirty="0"/>
              <a:t>Oral  PREDNISOLONE  preferred as the first line therapy </a:t>
            </a:r>
          </a:p>
          <a:p>
            <a:pPr marL="0" indent="0">
              <a:buNone/>
            </a:pPr>
            <a:r>
              <a:rPr lang="en-US" sz="2000" b="1" dirty="0"/>
              <a:t>          Dose- 1 to 2 mg/kg/day</a:t>
            </a:r>
          </a:p>
          <a:p>
            <a:r>
              <a:rPr lang="en-US" sz="2000" b="1" dirty="0"/>
              <a:t>Responds to prednisone therapy within 3 weeks </a:t>
            </a:r>
          </a:p>
          <a:p>
            <a:r>
              <a:rPr lang="en-US" sz="2000" b="1" dirty="0"/>
              <a:t>If the patients doesn’t responds to prednisone therapy other drugs like methylprednisolone, dexamethasone can be used</a:t>
            </a:r>
          </a:p>
          <a:p>
            <a:r>
              <a:rPr lang="en-US" sz="2000" b="1" dirty="0"/>
              <a:t>Dexamethasone 40mg/day for 4 consecutive days for one course and with same dose for 4 courses given every 2 weeks .</a:t>
            </a:r>
          </a:p>
          <a:p>
            <a:r>
              <a:rPr lang="en-US" sz="2000" b="1" dirty="0"/>
              <a:t>High dose methylprednisolone therapy has also found to be effective .</a:t>
            </a:r>
          </a:p>
          <a:p>
            <a:r>
              <a:rPr lang="en-US" sz="2000" b="1" dirty="0"/>
              <a:t>Side effects of steroids:</a:t>
            </a:r>
          </a:p>
          <a:p>
            <a:pPr marL="0" indent="0">
              <a:buNone/>
            </a:pPr>
            <a:r>
              <a:rPr lang="en-US" sz="2000" b="1" dirty="0"/>
              <a:t>                    Facial swelling </a:t>
            </a:r>
          </a:p>
          <a:p>
            <a:pPr marL="0" indent="0">
              <a:buNone/>
            </a:pPr>
            <a:r>
              <a:rPr lang="en-US" sz="2000" b="1" dirty="0"/>
              <a:t>                    Weight gain</a:t>
            </a:r>
          </a:p>
          <a:p>
            <a:pPr marL="0" indent="0">
              <a:buNone/>
            </a:pPr>
            <a:r>
              <a:rPr lang="en-US" sz="2000" b="1" dirty="0"/>
              <a:t>                    hyperglycemia </a:t>
            </a:r>
          </a:p>
          <a:p>
            <a:pPr marL="0" indent="0">
              <a:buNone/>
            </a:pPr>
            <a:r>
              <a:rPr lang="en-US" sz="2000" b="1" dirty="0"/>
              <a:t>                    Osteoporosis</a:t>
            </a:r>
          </a:p>
          <a:p>
            <a:pPr marL="0" indent="0">
              <a:buNone/>
            </a:pPr>
            <a:r>
              <a:rPr lang="en-US" sz="2000" b="1" dirty="0"/>
              <a:t>                    Cataracts</a:t>
            </a:r>
          </a:p>
          <a:p>
            <a:pPr marL="0" indent="0">
              <a:buNone/>
            </a:pPr>
            <a:r>
              <a:rPr lang="en-US" sz="2000" b="1" dirty="0"/>
              <a:t>                    Bone necrosis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367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15BED-1BF8-03B3-C576-2F1B0D74B0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0597" y="0"/>
            <a:ext cx="11841306" cy="5676756"/>
          </a:xfrm>
        </p:spPr>
        <p:txBody>
          <a:bodyPr>
            <a:noAutofit/>
          </a:bodyPr>
          <a:lstStyle/>
          <a:p>
            <a:r>
              <a:rPr lang="en-US" sz="2400" b="1" dirty="0"/>
              <a:t>IVIG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Mechanism:</a:t>
            </a:r>
          </a:p>
          <a:p>
            <a:pPr marL="0" indent="0">
              <a:buNone/>
            </a:pPr>
            <a:r>
              <a:rPr lang="en-US" sz="2400" dirty="0"/>
              <a:t>                       Blockade of macrophage Fc receptor</a:t>
            </a:r>
          </a:p>
          <a:p>
            <a:pPr marL="0" indent="0">
              <a:buNone/>
            </a:pPr>
            <a:r>
              <a:rPr lang="en-US" sz="2400" dirty="0"/>
              <a:t>                       decreases autoantibody production </a:t>
            </a:r>
          </a:p>
          <a:p>
            <a:r>
              <a:rPr lang="en-US" sz="2400" b="1" dirty="0"/>
              <a:t>Dosage</a:t>
            </a:r>
            <a:r>
              <a:rPr lang="en-US" sz="2400" dirty="0"/>
              <a:t>:2gm/kg administered either as 0.4g/kg/Day for 5 days or 1gm/ kg for  2 days</a:t>
            </a:r>
          </a:p>
          <a:p>
            <a:r>
              <a:rPr lang="en-US" sz="2400" dirty="0"/>
              <a:t>If need to increase Platelet count rapidly IVIG combined with glucocorticoids</a:t>
            </a:r>
          </a:p>
          <a:p>
            <a:r>
              <a:rPr lang="en-US" sz="2400" b="1" dirty="0"/>
              <a:t>Adverse effects:</a:t>
            </a:r>
          </a:p>
          <a:p>
            <a:pPr marL="0" indent="0">
              <a:buNone/>
            </a:pPr>
            <a:r>
              <a:rPr lang="en-US" sz="2400" dirty="0"/>
              <a:t>                  Aseptic Meningitis </a:t>
            </a:r>
          </a:p>
          <a:p>
            <a:pPr marL="0" indent="0">
              <a:buNone/>
            </a:pPr>
            <a:r>
              <a:rPr lang="en-US" sz="2400" dirty="0"/>
              <a:t>                  Hepatitis, Renal failure</a:t>
            </a:r>
          </a:p>
          <a:p>
            <a:pPr marL="0" indent="0">
              <a:buNone/>
            </a:pPr>
            <a:r>
              <a:rPr lang="en-US" sz="2400" dirty="0"/>
              <a:t>                   Alloimmune hemolysis</a:t>
            </a:r>
          </a:p>
          <a:p>
            <a:pPr marL="0" indent="0">
              <a:buNone/>
            </a:pPr>
            <a:r>
              <a:rPr lang="en-US" sz="2400" dirty="0"/>
              <a:t>                   Thrombosis</a:t>
            </a:r>
          </a:p>
        </p:txBody>
      </p:sp>
    </p:spTree>
    <p:extLst>
      <p:ext uri="{BB962C8B-B14F-4D97-AF65-F5344CB8AC3E}">
        <p14:creationId xmlns:p14="http://schemas.microsoft.com/office/powerpoint/2010/main" val="16470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45FF-091B-7686-1960-C2378CB25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4006" y="411307"/>
            <a:ext cx="11278466" cy="5570970"/>
          </a:xfrm>
        </p:spPr>
        <p:txBody>
          <a:bodyPr>
            <a:noAutofit/>
          </a:bodyPr>
          <a:lstStyle/>
          <a:p>
            <a:r>
              <a:rPr lang="en-US" sz="2400" b="1" dirty="0"/>
              <a:t>Monoclonal antibody against CD20</a:t>
            </a:r>
          </a:p>
          <a:p>
            <a:r>
              <a:rPr lang="en-US" sz="2400" b="1" dirty="0"/>
              <a:t>It rapidly depletes B Cells in patients with autoimmune diseases</a:t>
            </a:r>
          </a:p>
          <a:p>
            <a:r>
              <a:rPr lang="en-US" sz="2400" b="1" dirty="0"/>
              <a:t>Dosage:100 to 375mg/m2 weekly infusion for 4 weeks</a:t>
            </a:r>
          </a:p>
          <a:p>
            <a:r>
              <a:rPr lang="en-US" sz="2400" b="1" dirty="0"/>
              <a:t>Adverse effects:</a:t>
            </a:r>
          </a:p>
          <a:p>
            <a:pPr marL="0" indent="0">
              <a:buNone/>
            </a:pPr>
            <a:r>
              <a:rPr lang="en-US" sz="2400" b="1" dirty="0"/>
              <a:t>                        Infections </a:t>
            </a:r>
          </a:p>
          <a:p>
            <a:pPr marL="0" indent="0">
              <a:buNone/>
            </a:pPr>
            <a:r>
              <a:rPr lang="en-US" sz="2400" b="1" dirty="0"/>
              <a:t>                        HBV reactivation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ANTI (Rh)D:</a:t>
            </a:r>
          </a:p>
          <a:p>
            <a:r>
              <a:rPr lang="en-US" sz="2400" b="1" dirty="0"/>
              <a:t>Used as second line therapy if glucocorticoid contraindicated </a:t>
            </a:r>
          </a:p>
          <a:p>
            <a:r>
              <a:rPr lang="en-US" sz="2400" b="1" dirty="0"/>
              <a:t>It is not effective in Rh negative patients and after splenectomy</a:t>
            </a:r>
          </a:p>
          <a:p>
            <a:r>
              <a:rPr lang="en-US" sz="2400" b="1" dirty="0"/>
              <a:t>DOSAGE::50 to 75mcg/kg Iv infusion over 5 minutes </a:t>
            </a:r>
          </a:p>
          <a:p>
            <a:r>
              <a:rPr lang="en-US" sz="2400" b="1" dirty="0"/>
              <a:t>Side effects:</a:t>
            </a:r>
          </a:p>
          <a:p>
            <a:pPr marL="0" indent="0">
              <a:buNone/>
            </a:pPr>
            <a:r>
              <a:rPr lang="en-US" sz="2400" b="1" dirty="0"/>
              <a:t>                    Hemolytic anemic </a:t>
            </a:r>
          </a:p>
          <a:p>
            <a:pPr marL="0" indent="0">
              <a:buNone/>
            </a:pPr>
            <a:r>
              <a:rPr lang="en-US" sz="2400" b="1" dirty="0"/>
              <a:t>                     Anaphylactic reaction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CD4D12-50C0-D8D4-7C64-2C8A5C313A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63368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RITUXIMAB:</a:t>
            </a:r>
          </a:p>
        </p:txBody>
      </p:sp>
    </p:spTree>
    <p:extLst>
      <p:ext uri="{BB962C8B-B14F-4D97-AF65-F5344CB8AC3E}">
        <p14:creationId xmlns:p14="http://schemas.microsoft.com/office/powerpoint/2010/main" val="179065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F7FD-AE09-840E-C8A3-8BDB2DBB75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97" y="315769"/>
            <a:ext cx="8761413" cy="70643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Splenectomy: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3577E-57C8-BB3E-F962-C6FFD7016F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97" y="563563"/>
            <a:ext cx="12004387" cy="6423602"/>
          </a:xfrm>
        </p:spPr>
        <p:txBody>
          <a:bodyPr>
            <a:noAutofit/>
          </a:bodyPr>
          <a:lstStyle/>
          <a:p>
            <a:r>
              <a:rPr lang="en-US" sz="2400" b="1" dirty="0"/>
              <a:t>Decrease antibody production and Platelet  destruction </a:t>
            </a:r>
          </a:p>
          <a:p>
            <a:r>
              <a:rPr lang="en-US" sz="2400" b="1" dirty="0"/>
              <a:t>85% of patients with persistent or chronic ITP responds well to splenectomy</a:t>
            </a:r>
          </a:p>
          <a:p>
            <a:r>
              <a:rPr lang="en-US" sz="2400" b="1" dirty="0"/>
              <a:t>Side effects:</a:t>
            </a:r>
          </a:p>
          <a:p>
            <a:pPr marL="0" indent="0">
              <a:buNone/>
            </a:pPr>
            <a:r>
              <a:rPr lang="en-US" sz="2400" b="1" dirty="0"/>
              <a:t>                   bacterial infections </a:t>
            </a:r>
          </a:p>
          <a:p>
            <a:pPr marL="0" indent="0">
              <a:buNone/>
            </a:pPr>
            <a:r>
              <a:rPr lang="en-US" sz="2400" b="1" dirty="0"/>
              <a:t>                    Bleeding </a:t>
            </a:r>
          </a:p>
          <a:p>
            <a:pPr marL="0" indent="0">
              <a:buNone/>
            </a:pPr>
            <a:r>
              <a:rPr lang="en-US" sz="2400" b="1" dirty="0"/>
              <a:t>                    Thrombosis</a:t>
            </a:r>
          </a:p>
          <a:p>
            <a:r>
              <a:rPr lang="en-US" sz="2400" b="1" dirty="0"/>
              <a:t>Splenectomy not recommended in pts with  Hepatitis, HIV,CVID .</a:t>
            </a:r>
          </a:p>
          <a:p>
            <a:r>
              <a:rPr lang="en-US" sz="2400" b="1" dirty="0"/>
              <a:t>Post splenectomy sepsis is a major cause in mortality in ITP</a:t>
            </a:r>
          </a:p>
          <a:p>
            <a:r>
              <a:rPr lang="en-US" sz="2400" b="1" dirty="0"/>
              <a:t>To minimize the risk  patient should be immunized 2 weeks before splenectomy with pneumococcal,H.influenza B,meningococcal vaccine</a:t>
            </a:r>
          </a:p>
        </p:txBody>
      </p:sp>
    </p:spTree>
    <p:extLst>
      <p:ext uri="{BB962C8B-B14F-4D97-AF65-F5344CB8AC3E}">
        <p14:creationId xmlns:p14="http://schemas.microsoft.com/office/powerpoint/2010/main" val="305528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F1E2-543E-4029-8031-E5BB383BEE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0896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TPO RECEPTOR ANTAGONIST: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099EF-2B26-A12B-0746-34F9FC8FC8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590" y="406255"/>
            <a:ext cx="11365058" cy="7960591"/>
          </a:xfrm>
        </p:spPr>
        <p:txBody>
          <a:bodyPr>
            <a:noAutofit/>
          </a:bodyPr>
          <a:lstStyle/>
          <a:p>
            <a:r>
              <a:rPr lang="en-US" sz="2000" b="1" dirty="0"/>
              <a:t>ELTROMBOPAG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          Binds to TPO receptor triggers megakaryocytes growth ad and increase Platelet production </a:t>
            </a:r>
          </a:p>
          <a:p>
            <a:pPr marL="0" indent="0">
              <a:buNone/>
            </a:pPr>
            <a:r>
              <a:rPr lang="en-US" sz="2000" dirty="0"/>
              <a:t>                      Oral dose of 25 to 75 mg</a:t>
            </a:r>
          </a:p>
          <a:p>
            <a:pPr marL="0" indent="0">
              <a:buNone/>
            </a:pPr>
            <a:r>
              <a:rPr lang="en-US" sz="2000" dirty="0"/>
              <a:t>                       Recent study reveals 50mg daily for 6 weeks f/B 4 weeks off therapy over 3 cycles </a:t>
            </a:r>
          </a:p>
          <a:p>
            <a:pPr marL="0" indent="0">
              <a:buNone/>
            </a:pPr>
            <a:r>
              <a:rPr lang="en-US" sz="2000" dirty="0"/>
              <a:t>                       Interfere with statins ,Liver function abnormality</a:t>
            </a:r>
          </a:p>
          <a:p>
            <a:r>
              <a:rPr lang="en-US" sz="2000" b="1" dirty="0"/>
              <a:t>ROMIPLASTIN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             Subcutaneous dose of 1 to 3mcg/ kg</a:t>
            </a:r>
          </a:p>
          <a:p>
            <a:pPr marL="0" indent="0">
              <a:buNone/>
            </a:pPr>
            <a:r>
              <a:rPr lang="en-US" sz="2000" dirty="0"/>
              <a:t>                         If Platelet count does not reach to safe level by 4 weeks of theraphy ,it should be discontinued </a:t>
            </a:r>
          </a:p>
          <a:p>
            <a:pPr marL="0" indent="0">
              <a:buNone/>
            </a:pPr>
            <a:r>
              <a:rPr lang="en-US" sz="2000" dirty="0"/>
              <a:t>                         safe in renal and hepatic</a:t>
            </a:r>
          </a:p>
          <a:p>
            <a:pPr marL="0" indent="0">
              <a:buNone/>
            </a:pPr>
            <a:r>
              <a:rPr lang="en-US" sz="2000" dirty="0"/>
              <a:t>                         Not safe in pregnancy </a:t>
            </a:r>
          </a:p>
          <a:p>
            <a:pPr marL="0" indent="0">
              <a:buNone/>
            </a:pPr>
            <a:r>
              <a:rPr lang="en-US" sz="2000" dirty="0"/>
              <a:t>       SIDE EFFECTS:</a:t>
            </a:r>
          </a:p>
          <a:p>
            <a:pPr marL="0" indent="0">
              <a:buNone/>
            </a:pPr>
            <a:r>
              <a:rPr lang="en-US" sz="2000" dirty="0"/>
              <a:t>                        Thrombosis, Nasopharyngitis</a:t>
            </a:r>
          </a:p>
          <a:p>
            <a:pPr marL="0" indent="0">
              <a:buNone/>
            </a:pPr>
            <a:r>
              <a:rPr lang="en-US" sz="2000" dirty="0"/>
              <a:t>                        Myelofibrosis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8223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E673-4A98-9F83-9B61-1ACBE43D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         </a:t>
            </a:r>
            <a:r>
              <a:rPr lang="en-US" sz="4000" dirty="0">
                <a:solidFill>
                  <a:srgbClr val="C00000"/>
                </a:solidFill>
              </a:rPr>
              <a:t>THROMBOCYTOPENIA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87CE-DD09-C96D-362B-DCC159DE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3" y="2294851"/>
            <a:ext cx="8825659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                              BY SEVENTH MEDICAL UNIT </a:t>
            </a:r>
          </a:p>
          <a:p>
            <a:pPr marL="0" indent="0">
              <a:buNone/>
            </a:pPr>
            <a:r>
              <a:rPr lang="en-US" sz="2400" b="1" dirty="0"/>
              <a:t>               </a:t>
            </a:r>
          </a:p>
          <a:p>
            <a:pPr marL="0" indent="0">
              <a:buNone/>
            </a:pPr>
            <a:r>
              <a:rPr lang="en-US" sz="2400" b="1" dirty="0"/>
              <a:t>                  CHIEF-DR.K SENTHIL MD</a:t>
            </a:r>
          </a:p>
          <a:p>
            <a:pPr marL="0" indent="0">
              <a:buNone/>
            </a:pPr>
            <a:r>
              <a:rPr lang="en-US" sz="2400" b="1" dirty="0"/>
              <a:t>                  ASSOCIATE PROFESSOR:DR.MURALIDHARAN MD</a:t>
            </a:r>
          </a:p>
          <a:p>
            <a:pPr marL="0" indent="0">
              <a:buNone/>
            </a:pPr>
            <a:r>
              <a:rPr lang="en-US" sz="2400" b="1" dirty="0"/>
              <a:t>                  ASSISTANT PROFESSORS:</a:t>
            </a:r>
          </a:p>
          <a:p>
            <a:pPr marL="0" indent="0">
              <a:buNone/>
            </a:pPr>
            <a:r>
              <a:rPr lang="en-US" sz="2400" b="1" dirty="0"/>
              <a:t>                                                       DR.NASEEMA BANU </a:t>
            </a:r>
          </a:p>
          <a:p>
            <a:pPr marL="0" indent="0">
              <a:buNone/>
            </a:pPr>
            <a:r>
              <a:rPr lang="en-US" sz="2400" b="1" dirty="0"/>
              <a:t>                                                       DR.JENEFIN PONPUSHPA </a:t>
            </a:r>
          </a:p>
          <a:p>
            <a:pPr marL="0" indent="0">
              <a:buNone/>
            </a:pPr>
            <a:r>
              <a:rPr lang="en-US" sz="2400" b="1" dirty="0"/>
              <a:t>                  PRESENTOR:DR.SATHIYA PRIYA </a:t>
            </a:r>
          </a:p>
          <a:p>
            <a:pPr marL="0" indent="0">
              <a:buNone/>
            </a:pPr>
            <a:r>
              <a:rPr lang="en-US" sz="2400" b="1" dirty="0"/>
              <a:t>                                   (1</a:t>
            </a:r>
            <a:r>
              <a:rPr lang="en-US" sz="2400" b="1" baseline="30000" dirty="0"/>
              <a:t>ST</a:t>
            </a:r>
            <a:r>
              <a:rPr lang="en-US" sz="2400" b="1" dirty="0"/>
              <a:t> YEAR POSTGRADUATE )</a:t>
            </a:r>
          </a:p>
        </p:txBody>
      </p:sp>
    </p:spTree>
    <p:extLst>
      <p:ext uri="{BB962C8B-B14F-4D97-AF65-F5344CB8AC3E}">
        <p14:creationId xmlns:p14="http://schemas.microsoft.com/office/powerpoint/2010/main" val="361981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E95DBD-D5A5-DC96-371B-2732944F3590}"/>
              </a:ext>
            </a:extLst>
          </p:cNvPr>
          <p:cNvSpPr txBox="1"/>
          <p:nvPr/>
        </p:nvSpPr>
        <p:spPr>
          <a:xfrm>
            <a:off x="665669" y="2068655"/>
            <a:ext cx="60938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AZATHIOPRINE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      Oral  dosage of 50 to 250mg/day upto 4 months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       safe to use in pregnancy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Side effects: marrow suppression, Malignancy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784B7-DA87-784C-FBCF-F3E6F3C19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9503" y="714375"/>
            <a:ext cx="3757545" cy="5206278"/>
          </a:xfrm>
        </p:spPr>
        <p:txBody>
          <a:bodyPr>
            <a:normAutofit/>
          </a:bodyPr>
          <a:lstStyle/>
          <a:p>
            <a:r>
              <a:rPr lang="en-US" sz="2400" dirty="0"/>
              <a:t>OTHER AGENTS 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CYCLPHOSPHAMIDE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CYCLOSPORINE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DAPSONE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VINCA ALKALOIDS</a:t>
            </a:r>
          </a:p>
        </p:txBody>
      </p:sp>
    </p:spTree>
    <p:extLst>
      <p:ext uri="{BB962C8B-B14F-4D97-AF65-F5344CB8AC3E}">
        <p14:creationId xmlns:p14="http://schemas.microsoft.com/office/powerpoint/2010/main" val="15261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9262-17FE-FDE5-F9C6-BA001CB329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00" y="-120072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ITP IN PREGNANCY: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901C4-9C7F-32E0-BF9F-E7FC2E1AAA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500" y="389660"/>
            <a:ext cx="11279909" cy="6115482"/>
          </a:xfrm>
        </p:spPr>
        <p:txBody>
          <a:bodyPr>
            <a:noAutofit/>
          </a:bodyPr>
          <a:lstStyle/>
          <a:p>
            <a:r>
              <a:rPr lang="en-US" sz="2400" dirty="0"/>
              <a:t>Most common in 1</a:t>
            </a:r>
            <a:r>
              <a:rPr lang="en-US" sz="2400" baseline="30000" dirty="0"/>
              <a:t>st</a:t>
            </a:r>
            <a:r>
              <a:rPr lang="en-US" sz="2400" dirty="0"/>
              <a:t> and 2</a:t>
            </a:r>
            <a:r>
              <a:rPr lang="en-US" sz="2400" baseline="30000" dirty="0"/>
              <a:t>nd</a:t>
            </a:r>
            <a:r>
              <a:rPr lang="en-US" sz="2400" dirty="0"/>
              <a:t> pregnancy </a:t>
            </a:r>
          </a:p>
          <a:p>
            <a:r>
              <a:rPr lang="en-US" sz="2400" b="1" dirty="0"/>
              <a:t>MECHANISM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     IGg antibody against Platelet glycoprotein leads to destruction of Reticuloendothelial system</a:t>
            </a:r>
          </a:p>
          <a:p>
            <a:r>
              <a:rPr lang="en-US" sz="2400" dirty="0"/>
              <a:t>Risk of maternal bleeding and fetal thrombocytopenia common</a:t>
            </a:r>
          </a:p>
          <a:p>
            <a:r>
              <a:rPr lang="en-US" sz="2400" b="1" dirty="0"/>
              <a:t>When to treat:</a:t>
            </a:r>
          </a:p>
          <a:p>
            <a:pPr marL="0" indent="0">
              <a:buNone/>
            </a:pPr>
            <a:r>
              <a:rPr lang="en-US" sz="2400" dirty="0"/>
              <a:t>                count  &lt;30,000 with bleeding manifestation </a:t>
            </a:r>
          </a:p>
          <a:p>
            <a:r>
              <a:rPr lang="en-US" sz="2400" dirty="0"/>
              <a:t>Observe :count &gt; 30,000 ,no bleeding manifestation </a:t>
            </a:r>
          </a:p>
          <a:p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line treatment</a:t>
            </a:r>
            <a:r>
              <a:rPr lang="en-US" sz="2400" dirty="0"/>
              <a:t>:IVIG and steroids</a:t>
            </a:r>
          </a:p>
          <a:p>
            <a:r>
              <a:rPr lang="en-US" sz="2400" dirty="0"/>
              <a:t>Other agents: </a:t>
            </a:r>
            <a:r>
              <a:rPr lang="en-US" sz="2400" b="1" dirty="0"/>
              <a:t>AZATHIOPRINE</a:t>
            </a:r>
            <a:r>
              <a:rPr lang="en-US" sz="2400" dirty="0"/>
              <a:t> Safe  in pregnancy </a:t>
            </a:r>
          </a:p>
          <a:p>
            <a:pPr marL="0" indent="0">
              <a:buNone/>
            </a:pPr>
            <a:r>
              <a:rPr lang="en-US" sz="2400" dirty="0"/>
              <a:t>                                Rituximab and cyclophosphamide are contraindicated </a:t>
            </a:r>
          </a:p>
          <a:p>
            <a:r>
              <a:rPr lang="en-US" sz="2400" dirty="0"/>
              <a:t>During vaginal delivery Platelet should be &gt;50,000</a:t>
            </a:r>
          </a:p>
          <a:p>
            <a:r>
              <a:rPr lang="en-US" sz="2400" dirty="0"/>
              <a:t>In C section Platelet count should be &gt;70,000</a:t>
            </a:r>
          </a:p>
        </p:txBody>
      </p:sp>
    </p:spTree>
    <p:extLst>
      <p:ext uri="{BB962C8B-B14F-4D97-AF65-F5344CB8AC3E}">
        <p14:creationId xmlns:p14="http://schemas.microsoft.com/office/powerpoint/2010/main" val="285457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1AED-8B8B-91C4-6863-D1AB068B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INDUCED THROMBOCYTOPENIA: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1FE7-A34E-45D2-355C-D667B632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61637" cy="3416300"/>
          </a:xfrm>
        </p:spPr>
        <p:txBody>
          <a:bodyPr>
            <a:normAutofit/>
          </a:bodyPr>
          <a:lstStyle/>
          <a:p>
            <a:r>
              <a:rPr lang="en-US" sz="2800" dirty="0"/>
              <a:t>Immune mediated disorder where antibodies activate Platelets results in thrombocytopenia + thrombosis</a:t>
            </a:r>
          </a:p>
          <a:p>
            <a:r>
              <a:rPr lang="en-US" sz="2800" dirty="0"/>
              <a:t>HIT increases the risk of bleeding </a:t>
            </a:r>
          </a:p>
          <a:p>
            <a:r>
              <a:rPr lang="en-US" sz="2800" dirty="0"/>
              <a:t>HIT develops after exposure to heparin for 5 to 14 days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0828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D15F-DBB6-5FBD-CF8A-465BA050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55" y="367531"/>
            <a:ext cx="8761413" cy="706964"/>
          </a:xfrm>
        </p:spPr>
        <p:txBody>
          <a:bodyPr/>
          <a:lstStyle/>
          <a:p>
            <a:r>
              <a:rPr lang="en-US" dirty="0"/>
              <a:t>PATHOPHYSIOLOGY: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4B384F-FABC-9958-0108-769B4F744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55" y="1048998"/>
            <a:ext cx="11332490" cy="5809001"/>
          </a:xfrm>
        </p:spPr>
      </p:pic>
    </p:spTree>
    <p:extLst>
      <p:ext uri="{BB962C8B-B14F-4D97-AF65-F5344CB8AC3E}">
        <p14:creationId xmlns:p14="http://schemas.microsoft.com/office/powerpoint/2010/main" val="4131056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1A87-EDF1-D8DE-A916-F0B2CE37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induced thrombocytopenia risk factors: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1AC331-7D73-A519-5819-185D0A2B3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specific factors: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280D5-E84F-40AB-76C5-736AB44B2C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Surgical &gt;medical</a:t>
            </a:r>
          </a:p>
          <a:p>
            <a:r>
              <a:rPr lang="en-US" sz="2800" dirty="0"/>
              <a:t>Major trauma &gt;minor trauma </a:t>
            </a:r>
          </a:p>
          <a:p>
            <a:r>
              <a:rPr lang="en-US" sz="2800" dirty="0"/>
              <a:t>Female &gt;male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4DAE7B-6065-7F4B-2811-A631A01B6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Heparin specific factors: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1072F8-5B71-688D-4C60-9999E0CE77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UFH&gt;LMWH</a:t>
            </a:r>
          </a:p>
          <a:p>
            <a:r>
              <a:rPr lang="en-US" sz="2800" dirty="0"/>
              <a:t>Duration:5 days&gt;shorter course</a:t>
            </a:r>
          </a:p>
        </p:txBody>
      </p:sp>
    </p:spTree>
    <p:extLst>
      <p:ext uri="{BB962C8B-B14F-4D97-AF65-F5344CB8AC3E}">
        <p14:creationId xmlns:p14="http://schemas.microsoft.com/office/powerpoint/2010/main" val="256596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1FF3-2148-4E84-31AD-4800ABDA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40" y="444930"/>
            <a:ext cx="8761413" cy="1063672"/>
          </a:xfrm>
        </p:spPr>
        <p:txBody>
          <a:bodyPr/>
          <a:lstStyle/>
          <a:p>
            <a:r>
              <a:rPr lang="en-US" dirty="0"/>
              <a:t>TYPES OF HIT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5759B1A-C531-F9ED-3A13-6EB7AD5F9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51701"/>
              </p:ext>
            </p:extLst>
          </p:nvPr>
        </p:nvGraphicFramePr>
        <p:xfrm>
          <a:off x="2029834" y="1639289"/>
          <a:ext cx="8128002" cy="291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4">
                  <a:extLst>
                    <a:ext uri="{9D8B030D-6E8A-4147-A177-3AD203B41FA5}">
                      <a16:colId xmlns:a16="http://schemas.microsoft.com/office/drawing/2014/main" val="1602116054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1873836861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2845934246"/>
                    </a:ext>
                  </a:extLst>
                </a:gridCol>
              </a:tblGrid>
              <a:tr h="9637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TYPE 1(NON IMMUNE)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TYPE 2(IMMUNE)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76476"/>
                  </a:ext>
                </a:extLst>
              </a:tr>
              <a:tr h="847335">
                <a:tc>
                  <a:txBody>
                    <a:bodyPr/>
                    <a:lstStyle/>
                    <a:p>
                      <a:r>
                        <a:rPr lang="en-US" sz="2400" dirty="0"/>
                        <a:t>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1-4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5-14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519061"/>
                  </a:ext>
                </a:extLst>
              </a:tr>
              <a:tr h="1106498">
                <a:tc>
                  <a:txBody>
                    <a:bodyPr/>
                    <a:lstStyle/>
                    <a:p>
                      <a:r>
                        <a:rPr lang="en-US" sz="2000" dirty="0"/>
                        <a:t>Severity of thrombocytopenia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Mild</a:t>
                      </a:r>
                      <a:r>
                        <a:rPr lang="en-US" sz="2400" dirty="0"/>
                        <a:t> (1 lakhs)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Moderate (60,000)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752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2145B14-40F9-5868-53EB-989D3E98FD13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D9BBC-B35B-97BD-5950-5C7D3B23963B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DBB9D6-077F-D0D0-918D-A222681A59C3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62113-9FA5-FF38-EF02-A7EC3C415CD3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C6D5FA-E693-D256-22F9-46D2D53057CE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4BE7D-C325-4CDA-BBEE-B398EF7202B8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AD7A006-1A18-4A70-7EF6-7FF1B7EB9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67016"/>
              </p:ext>
            </p:extLst>
          </p:nvPr>
        </p:nvGraphicFramePr>
        <p:xfrm>
          <a:off x="2029834" y="4556846"/>
          <a:ext cx="8128002" cy="230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4">
                  <a:extLst>
                    <a:ext uri="{9D8B030D-6E8A-4147-A177-3AD203B41FA5}">
                      <a16:colId xmlns:a16="http://schemas.microsoft.com/office/drawing/2014/main" val="2623256403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3664983491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1620726403"/>
                    </a:ext>
                  </a:extLst>
                </a:gridCol>
              </a:tblGrid>
              <a:tr h="1150577">
                <a:tc>
                  <a:txBody>
                    <a:bodyPr/>
                    <a:lstStyle/>
                    <a:p>
                      <a:r>
                        <a:rPr lang="en-US" sz="2400" dirty="0"/>
                        <a:t>Thrombosis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883182"/>
                  </a:ext>
                </a:extLst>
              </a:tr>
              <a:tr h="1150577">
                <a:tc>
                  <a:txBody>
                    <a:bodyPr/>
                    <a:lstStyle/>
                    <a:p>
                      <a:r>
                        <a:rPr lang="en-US" sz="2400" dirty="0"/>
                        <a:t>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Anticoagulant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5024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7370C6A-66C7-89CF-1079-4AA07D846248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951BFF-9CD3-0E54-6BFB-9F5E7033267F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6142B0-4DCF-520C-461A-54F15287289B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2A3DC-8276-70AD-71BF-AB186BC7C981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5CA0A3-3A03-F772-AB0B-00E41AFDA4DB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1A18B-EBBC-FA66-3246-1DB1BA03F895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86DC0-A843-D121-6409-4FB6D6D71982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D39C3-CDBC-2891-F9A1-1D4DAB2FD34C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49F0CB-442D-04B6-2DE2-A468DF10438E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DBCD2A-0DC5-022A-F7CC-394E9905A17C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596B59-D6CF-29E2-2B27-68A658B7C660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B4FF1-EF45-FD22-D253-FE234516CA8C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C89B9C-D6F0-A089-649C-FDC565D8FCB8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AA006C-8573-52D9-28C0-F3A01F3BEA4B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E2A576-EEF1-ECB9-31B0-6D80D8219054}"/>
              </a:ext>
            </a:extLst>
          </p:cNvPr>
          <p:cNvSpPr txBox="1"/>
          <p:nvPr/>
        </p:nvSpPr>
        <p:spPr>
          <a:xfrm>
            <a:off x="3046918" y="331385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92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D22A-0383-48DC-9C3F-F09C47CF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DIAGNOSIS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0A643-F06E-283C-2E99-FE3E0C30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0019" y="995795"/>
            <a:ext cx="5541061" cy="4582633"/>
          </a:xfrm>
        </p:spPr>
        <p:txBody>
          <a:bodyPr>
            <a:noAutofit/>
          </a:bodyPr>
          <a:lstStyle/>
          <a:p>
            <a:r>
              <a:rPr lang="en-US" sz="2800" dirty="0"/>
              <a:t>1.TIMING:</a:t>
            </a:r>
          </a:p>
          <a:p>
            <a:r>
              <a:rPr lang="en-US" sz="2800" dirty="0"/>
              <a:t>Rapid </a:t>
            </a:r>
            <a:r>
              <a:rPr lang="en-US" sz="2800" dirty="0" err="1"/>
              <a:t>onset:within</a:t>
            </a:r>
            <a:r>
              <a:rPr lang="en-US" sz="2800" dirty="0"/>
              <a:t> 90days of exposure results in fall in count after reexposure </a:t>
            </a:r>
          </a:p>
          <a:p>
            <a:r>
              <a:rPr lang="en-US" sz="2800" dirty="0"/>
              <a:t>Delayed </a:t>
            </a:r>
            <a:r>
              <a:rPr lang="en-US" sz="2800" dirty="0" err="1"/>
              <a:t>onset:After</a:t>
            </a:r>
            <a:r>
              <a:rPr lang="en-US" sz="2800" dirty="0"/>
              <a:t> 10-14 days</a:t>
            </a:r>
          </a:p>
          <a:p>
            <a:r>
              <a:rPr lang="en-US" sz="2800" dirty="0"/>
              <a:t>2.Platelet fall less than 50%</a:t>
            </a:r>
          </a:p>
          <a:p>
            <a:r>
              <a:rPr lang="en-US" sz="2800" dirty="0"/>
              <a:t>3.Thrombosis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3059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FECABB-E2AE-2A37-623C-A77B88BC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89" y="407894"/>
            <a:ext cx="8761413" cy="706964"/>
          </a:xfrm>
        </p:spPr>
        <p:txBody>
          <a:bodyPr/>
          <a:lstStyle/>
          <a:p>
            <a:r>
              <a:rPr lang="en-US" dirty="0"/>
              <a:t>4T’S SCORE OF HIT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5213C0-DFC2-6B1E-F3F6-9097D8547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12" y="1114858"/>
            <a:ext cx="11389904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2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C3C6-7D06-C5DE-9C63-834E09DF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IMMUNOASSAY: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ANTIPF4 HEPARIN ANTIBODIES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77D9-47A6-4757-59CB-337A3B10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LABORATORY DIAGNOSIS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6E16B-6D60-1559-1B62-9F38B020B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553427" cy="2895599"/>
          </a:xfrm>
        </p:spPr>
        <p:txBody>
          <a:bodyPr>
            <a:normAutofit/>
          </a:bodyPr>
          <a:lstStyle/>
          <a:p>
            <a:r>
              <a:rPr lang="en-US" sz="2800" b="1" dirty="0"/>
              <a:t>FUNCTIONAL ASSAY:</a:t>
            </a:r>
          </a:p>
          <a:p>
            <a:r>
              <a:rPr lang="en-US" sz="2800" b="1" dirty="0"/>
              <a:t>SEROTONIN RELEASE ASSAY</a:t>
            </a:r>
          </a:p>
          <a:p>
            <a:r>
              <a:rPr lang="en-US" sz="2800" b="1" dirty="0"/>
              <a:t>HIPA</a:t>
            </a:r>
          </a:p>
        </p:txBody>
      </p:sp>
    </p:spTree>
    <p:extLst>
      <p:ext uri="{BB962C8B-B14F-4D97-AF65-F5344CB8AC3E}">
        <p14:creationId xmlns:p14="http://schemas.microsoft.com/office/powerpoint/2010/main" val="179581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4631-AB13-0814-866F-1F1A13A0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45E2EF-EE1C-E0D6-0ED0-32B1A0A7D6D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54953" y="2573628"/>
            <a:ext cx="3141879" cy="366091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Immediate withdrawal of Heparin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Initiating direct thrombin inhibitors like</a:t>
            </a:r>
          </a:p>
          <a:p>
            <a:r>
              <a:rPr lang="en-US" sz="2800" b="1" i="1" dirty="0"/>
              <a:t>ARGATROBAN</a:t>
            </a:r>
          </a:p>
          <a:p>
            <a:r>
              <a:rPr lang="en-US" sz="2800" b="1" i="1" dirty="0"/>
              <a:t>BIVALIRUDIN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8F37E0-9429-55C1-0F1B-6D8E3BF0B30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402512" y="2508682"/>
            <a:ext cx="3145536" cy="353940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Warfarin should not be used as initial anticoagulant in HIT increases the risk of limb gangrene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Warfarin should be initiated only once the Platelet count improved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Warfarin should be overlapped with DTI For 5 days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04329234-3019-CA15-A730-7AB0CE1CF0C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61335" y="2508682"/>
            <a:ext cx="3145536" cy="379080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Platelet transfusion increase the risk of thrombosis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Transfusion considered in severe bleeding </a:t>
            </a:r>
          </a:p>
        </p:txBody>
      </p:sp>
    </p:spTree>
    <p:extLst>
      <p:ext uri="{BB962C8B-B14F-4D97-AF65-F5344CB8AC3E}">
        <p14:creationId xmlns:p14="http://schemas.microsoft.com/office/powerpoint/2010/main" val="242649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0C0DB-E2C6-E053-E40E-965F9EE6BE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1420" y="-411307"/>
            <a:ext cx="8824913" cy="3416300"/>
          </a:xfrm>
        </p:spPr>
        <p:txBody>
          <a:bodyPr>
            <a:noAutofit/>
          </a:bodyPr>
          <a:lstStyle/>
          <a:p>
            <a:endParaRPr lang="en-US" sz="2800" b="1" dirty="0"/>
          </a:p>
          <a:p>
            <a:r>
              <a:rPr lang="en-US" sz="2800" b="1" dirty="0"/>
              <a:t>Platelets are produced from MEGAKARYOCYTES ,multinucleate hematopoietic cells located in bone marrow</a:t>
            </a:r>
          </a:p>
          <a:p>
            <a:r>
              <a:rPr lang="en-US" sz="2800" b="1" dirty="0"/>
              <a:t>Life span of Platelet 7 to 10 days</a:t>
            </a:r>
          </a:p>
          <a:p>
            <a:r>
              <a:rPr lang="en-US" sz="2800" b="1" dirty="0"/>
              <a:t>NORMAL VALUE:</a:t>
            </a:r>
          </a:p>
          <a:p>
            <a:pPr marL="0" indent="0">
              <a:buNone/>
            </a:pPr>
            <a:r>
              <a:rPr lang="en-US" sz="2800" b="1" dirty="0"/>
              <a:t>                1,50,000 to 4,50,000/microlitre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Mild :more than 70,000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Moderate:20,000 to 70,000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Severe: less than 20,000   </a:t>
            </a:r>
          </a:p>
          <a:p>
            <a:r>
              <a:rPr lang="en-US" sz="2800" b="1" dirty="0"/>
              <a:t>Functions:</a:t>
            </a:r>
          </a:p>
          <a:p>
            <a:pPr marL="0" indent="0">
              <a:buNone/>
            </a:pPr>
            <a:r>
              <a:rPr lang="en-US" sz="2800" b="1" dirty="0"/>
              <a:t>                primary hemostasis</a:t>
            </a:r>
          </a:p>
          <a:p>
            <a:pPr marL="0" indent="0">
              <a:buNone/>
            </a:pPr>
            <a:r>
              <a:rPr lang="en-US" sz="2800" b="1" dirty="0"/>
              <a:t>                Formation of Platelet plug at the sites of injury </a:t>
            </a:r>
          </a:p>
        </p:txBody>
      </p:sp>
    </p:spTree>
    <p:extLst>
      <p:ext uri="{BB962C8B-B14F-4D97-AF65-F5344CB8AC3E}">
        <p14:creationId xmlns:p14="http://schemas.microsoft.com/office/powerpoint/2010/main" val="4162709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B8EE-0E86-3989-CF77-DF73F93C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anticoagulant in HIT: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062D6-C114-75AE-6DD8-21770663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023" y="1082386"/>
            <a:ext cx="3757545" cy="397235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/>
              <a:t>ISOLATED HIT:4 WEEKS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/>
              <a:t>HIT associated with Thromboembolism:3 to 6 months</a:t>
            </a:r>
          </a:p>
        </p:txBody>
      </p:sp>
    </p:spTree>
    <p:extLst>
      <p:ext uri="{BB962C8B-B14F-4D97-AF65-F5344CB8AC3E}">
        <p14:creationId xmlns:p14="http://schemas.microsoft.com/office/powerpoint/2010/main" val="1793955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07A01-7F9A-E9A8-A272-83CD2BCEC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6249" y="119351"/>
            <a:ext cx="11224347" cy="5758007"/>
          </a:xfrm>
        </p:spPr>
        <p:txBody>
          <a:bodyPr>
            <a:noAutofit/>
          </a:bodyPr>
          <a:lstStyle/>
          <a:p>
            <a:r>
              <a:rPr lang="en-US" sz="2800" dirty="0"/>
              <a:t>Heparin reexposure should be avoided in patients with history of HIT</a:t>
            </a:r>
          </a:p>
          <a:p>
            <a:r>
              <a:rPr lang="en-US" sz="2800" dirty="0"/>
              <a:t>Exceptions to this rule is use of Heparin in cardiovascular surgery </a:t>
            </a:r>
          </a:p>
          <a:p>
            <a:r>
              <a:rPr lang="en-US" sz="2800" dirty="0"/>
              <a:t>Patients with negative immunologic and functional assay safely receive UFH during surgery</a:t>
            </a:r>
          </a:p>
          <a:p>
            <a:r>
              <a:rPr lang="en-US" sz="2800" dirty="0"/>
              <a:t>Functional assay become negative after 50 days after Heparin cessation </a:t>
            </a:r>
          </a:p>
          <a:p>
            <a:r>
              <a:rPr lang="en-US" sz="2800" dirty="0"/>
              <a:t>Immunological assay become negative after 100 days</a:t>
            </a:r>
          </a:p>
          <a:p>
            <a:r>
              <a:rPr lang="en-US" sz="2800" dirty="0"/>
              <a:t>Bivalirudin is recommended over Heparin in patients with history of HIT for percutaneous vascular procedures. </a:t>
            </a:r>
          </a:p>
        </p:txBody>
      </p:sp>
    </p:spTree>
    <p:extLst>
      <p:ext uri="{BB962C8B-B14F-4D97-AF65-F5344CB8AC3E}">
        <p14:creationId xmlns:p14="http://schemas.microsoft.com/office/powerpoint/2010/main" val="3944829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4891-B27A-4D6B-1EDB-5E793C5853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4716" y="389370"/>
            <a:ext cx="11527415" cy="5693641"/>
          </a:xfrm>
        </p:spPr>
        <p:txBody>
          <a:bodyPr>
            <a:noAutofit/>
          </a:bodyPr>
          <a:lstStyle/>
          <a:p>
            <a:r>
              <a:rPr lang="en-US" sz="2800" b="1" dirty="0"/>
              <a:t>HEMODIALYSIS: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       10%  patients on HD develop antiPF4 Heparin antibodies </a:t>
            </a:r>
          </a:p>
          <a:p>
            <a:pPr marL="0" indent="0">
              <a:buNone/>
            </a:pPr>
            <a:r>
              <a:rPr lang="en-US" sz="2800" b="1" dirty="0"/>
              <a:t>             Heparin is contraindicated in patients with HIT</a:t>
            </a:r>
          </a:p>
          <a:p>
            <a:pPr marL="0" indent="0">
              <a:buNone/>
            </a:pPr>
            <a:r>
              <a:rPr lang="en-US" sz="2800" b="1" dirty="0"/>
              <a:t>             Alternative saline flushing,argatroban,vitamin k antagonist can be used.</a:t>
            </a:r>
          </a:p>
          <a:p>
            <a:r>
              <a:rPr lang="en-US" sz="2800" b="1" dirty="0"/>
              <a:t>PREGNANCY:</a:t>
            </a:r>
          </a:p>
          <a:p>
            <a:pPr marL="0" indent="0">
              <a:buNone/>
            </a:pPr>
            <a:r>
              <a:rPr lang="en-US" sz="2800" b="1" dirty="0"/>
              <a:t>               HIT in pregnancy is rare</a:t>
            </a:r>
          </a:p>
          <a:p>
            <a:pPr marL="0" indent="0">
              <a:buNone/>
            </a:pPr>
            <a:r>
              <a:rPr lang="en-US" sz="2800" b="1" dirty="0"/>
              <a:t>               Initiation of non Heparin anticoagulant like Danaparoid,fondaparinux advised.</a:t>
            </a:r>
          </a:p>
        </p:txBody>
      </p:sp>
    </p:spTree>
    <p:extLst>
      <p:ext uri="{BB962C8B-B14F-4D97-AF65-F5344CB8AC3E}">
        <p14:creationId xmlns:p14="http://schemas.microsoft.com/office/powerpoint/2010/main" val="1624833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04121-9D09-8F8C-DFE8-076CC11172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49" y="107229"/>
            <a:ext cx="8761413" cy="7588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THROMBOTIC THROMBOCYTOPENIC PURPURA(TTP):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D7A5E-581C-66F7-748C-C0261AB98F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2" y="952645"/>
            <a:ext cx="8824913" cy="6141749"/>
          </a:xfrm>
        </p:spPr>
        <p:txBody>
          <a:bodyPr>
            <a:noAutofit/>
          </a:bodyPr>
          <a:lstStyle/>
          <a:p>
            <a:r>
              <a:rPr lang="en-US" sz="2000" b="1" dirty="0"/>
              <a:t>PENTAD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     MAHA</a:t>
            </a:r>
          </a:p>
          <a:p>
            <a:pPr marL="0" indent="0">
              <a:buNone/>
            </a:pPr>
            <a:r>
              <a:rPr lang="en-US" sz="2000" dirty="0"/>
              <a:t>                Thrombocytopenia</a:t>
            </a:r>
          </a:p>
          <a:p>
            <a:pPr marL="0" indent="0">
              <a:buNone/>
            </a:pPr>
            <a:r>
              <a:rPr lang="en-US" sz="2000" dirty="0"/>
              <a:t>                Renal failure</a:t>
            </a:r>
          </a:p>
          <a:p>
            <a:pPr marL="0" indent="0">
              <a:buNone/>
            </a:pPr>
            <a:r>
              <a:rPr lang="en-US" sz="2000" dirty="0"/>
              <a:t>                Fever</a:t>
            </a:r>
          </a:p>
          <a:p>
            <a:pPr marL="0" indent="0">
              <a:buNone/>
            </a:pPr>
            <a:r>
              <a:rPr lang="en-US" sz="2000" dirty="0"/>
              <a:t>                 Neurologic findings</a:t>
            </a:r>
          </a:p>
          <a:p>
            <a:r>
              <a:rPr lang="en-US" sz="2000" b="1" dirty="0"/>
              <a:t>2 types of TTP :</a:t>
            </a:r>
          </a:p>
          <a:p>
            <a:pPr marL="0" indent="0">
              <a:buNone/>
            </a:pPr>
            <a:r>
              <a:rPr lang="en-US" sz="2000" dirty="0"/>
              <a:t>               Congenital :Mutation in ADAMTS13</a:t>
            </a:r>
          </a:p>
          <a:p>
            <a:pPr marL="0" indent="0">
              <a:buNone/>
            </a:pPr>
            <a:r>
              <a:rPr lang="en-US" sz="2000" dirty="0"/>
              <a:t>               Acquired: autoantibodies against ADAMTS13</a:t>
            </a:r>
          </a:p>
          <a:p>
            <a:r>
              <a:rPr lang="en-US" sz="2000" b="1" dirty="0"/>
              <a:t>Mechanism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     VWF ultra large multimers are cleared by ADAMTS13 </a:t>
            </a:r>
          </a:p>
          <a:p>
            <a:pPr marL="0" indent="0">
              <a:buNone/>
            </a:pPr>
            <a:r>
              <a:rPr lang="en-US" sz="2000" dirty="0"/>
              <a:t>                Deficiency of ADAMTS13  leads to Platelet aggregation</a:t>
            </a:r>
          </a:p>
          <a:p>
            <a:r>
              <a:rPr lang="en-US" sz="2000" dirty="0"/>
              <a:t>ADAMTS13 Activity &lt;10% diagnostic of TTP</a:t>
            </a:r>
          </a:p>
        </p:txBody>
      </p:sp>
    </p:spTree>
    <p:extLst>
      <p:ext uri="{BB962C8B-B14F-4D97-AF65-F5344CB8AC3E}">
        <p14:creationId xmlns:p14="http://schemas.microsoft.com/office/powerpoint/2010/main" val="3597638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5B29-7E7B-5DA6-5AB8-5135AD5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4" y="202190"/>
            <a:ext cx="2793158" cy="16002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LABORATORY DIAGNOSIS: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42A5-8081-89C8-0A4C-F5C6F8EE7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845" y="1351901"/>
            <a:ext cx="5190066" cy="4572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TREATMENT </a:t>
            </a:r>
            <a:r>
              <a:rPr lang="en-US" sz="2800" dirty="0"/>
              <a:t>:</a:t>
            </a:r>
          </a:p>
          <a:p>
            <a:r>
              <a:rPr lang="en-US" sz="2800" dirty="0"/>
              <a:t>  </a:t>
            </a:r>
            <a:r>
              <a:rPr lang="en-US" sz="2800" b="1" dirty="0"/>
              <a:t>THERAPEUTIC PLAMA EXCHANGE</a:t>
            </a:r>
          </a:p>
          <a:p>
            <a:r>
              <a:rPr lang="en-US" sz="2800" dirty="0"/>
              <a:t>  </a:t>
            </a:r>
            <a:r>
              <a:rPr lang="en-US" sz="2800" b="1" dirty="0"/>
              <a:t>RITUXIMAB</a:t>
            </a:r>
            <a:r>
              <a:rPr lang="en-US" sz="2800" dirty="0"/>
              <a:t> –Decreases relapse and duration of plasma exchange</a:t>
            </a:r>
          </a:p>
          <a:p>
            <a:pPr marL="0" indent="0">
              <a:buNone/>
            </a:pPr>
            <a:r>
              <a:rPr lang="en-US" sz="2800" dirty="0"/>
              <a:t>           </a:t>
            </a:r>
          </a:p>
          <a:p>
            <a:r>
              <a:rPr lang="en-US" sz="2800" b="1" dirty="0"/>
              <a:t>CAPLACIZUMAB</a:t>
            </a:r>
            <a:r>
              <a:rPr lang="en-US" sz="2800" dirty="0"/>
              <a:t>-ANTIVWF NANOBODY</a:t>
            </a:r>
          </a:p>
          <a:p>
            <a:pPr marL="0" indent="0">
              <a:buNone/>
            </a:pPr>
            <a:r>
              <a:rPr lang="en-US" sz="2800" dirty="0"/>
              <a:t>                 Used in ADAMTS13 activity &lt;10%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825D8-B659-8A12-88BB-B36502EC8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955" y="2220192"/>
            <a:ext cx="4318024" cy="283541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ANEMIA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THROMBOCYTOPENIA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Increase in LDH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Decrease in haptoglobin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Renal impairment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LFT,PTINR –Normal </a:t>
            </a:r>
          </a:p>
        </p:txBody>
      </p:sp>
    </p:spTree>
    <p:extLst>
      <p:ext uri="{BB962C8B-B14F-4D97-AF65-F5344CB8AC3E}">
        <p14:creationId xmlns:p14="http://schemas.microsoft.com/office/powerpoint/2010/main" val="4165740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383C-8B4C-CCA5-AF18-47B524E454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87" y="0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HEMOLYTIC UREMIC SYNDROME: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1C26-EC94-813A-B717-D3DE62D831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543" y="806884"/>
            <a:ext cx="8826500" cy="3416300"/>
          </a:xfrm>
        </p:spPr>
        <p:txBody>
          <a:bodyPr>
            <a:noAutofit/>
          </a:bodyPr>
          <a:lstStyle/>
          <a:p>
            <a:r>
              <a:rPr lang="en-US" sz="2400" b="1" dirty="0"/>
              <a:t>Most common cause of sudden Kidney injury in children </a:t>
            </a:r>
          </a:p>
          <a:p>
            <a:r>
              <a:rPr lang="en-US" sz="2400" b="1" dirty="0"/>
              <a:t>Age:most common in 1to 5 yrs of age</a:t>
            </a:r>
          </a:p>
          <a:p>
            <a:r>
              <a:rPr lang="en-US" sz="2400" b="1" dirty="0"/>
              <a:t>Develop after 5 to 10 days after Diarrhea </a:t>
            </a:r>
          </a:p>
          <a:p>
            <a:r>
              <a:rPr lang="en-US" sz="2400" b="1" dirty="0"/>
              <a:t>2 types:</a:t>
            </a:r>
          </a:p>
          <a:p>
            <a:pPr marL="0" indent="0">
              <a:buNone/>
            </a:pPr>
            <a:r>
              <a:rPr lang="en-US" sz="2400" b="1" dirty="0"/>
              <a:t>         TYPICAL: Infection related –SHIGA toxin,HIV</a:t>
            </a:r>
          </a:p>
          <a:p>
            <a:pPr marL="0" indent="0">
              <a:buNone/>
            </a:pPr>
            <a:r>
              <a:rPr lang="en-US" sz="2400" b="1" dirty="0"/>
              <a:t>                         SHIGA Most common- E.coli</a:t>
            </a:r>
          </a:p>
          <a:p>
            <a:pPr marL="0" indent="0">
              <a:buNone/>
            </a:pPr>
            <a:r>
              <a:rPr lang="en-US" sz="2400" b="1" dirty="0"/>
              <a:t>         ATYPICAL: Complement deficiency </a:t>
            </a:r>
          </a:p>
          <a:p>
            <a:pPr marL="0" indent="0">
              <a:buNone/>
            </a:pPr>
            <a:r>
              <a:rPr lang="en-US" sz="2400" b="1" dirty="0"/>
              <a:t>                           FACTOR H,I deficiency</a:t>
            </a:r>
          </a:p>
          <a:p>
            <a:r>
              <a:rPr lang="en-US" sz="2400" b="1" dirty="0"/>
              <a:t>TRIAD:</a:t>
            </a:r>
          </a:p>
          <a:p>
            <a:pPr marL="0" indent="0">
              <a:buNone/>
            </a:pPr>
            <a:r>
              <a:rPr lang="en-US" sz="2400" b="1" dirty="0"/>
              <a:t>              MAHA </a:t>
            </a:r>
          </a:p>
          <a:p>
            <a:pPr marL="0" indent="0">
              <a:buNone/>
            </a:pPr>
            <a:r>
              <a:rPr lang="en-US" sz="2400" b="1" dirty="0"/>
              <a:t>              THROMBOCYTOPENIA </a:t>
            </a:r>
          </a:p>
          <a:p>
            <a:pPr marL="0" indent="0">
              <a:buNone/>
            </a:pPr>
            <a:r>
              <a:rPr lang="en-US" sz="2400" b="1" dirty="0"/>
              <a:t>              RENAL FAILURE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9606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4146-7D67-19CA-299C-9F3C7C70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94" y="0"/>
            <a:ext cx="2793158" cy="96332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INVESTIGATIONS: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62FFB7-E7E1-320E-6EB5-B56C80C7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152" y="387061"/>
            <a:ext cx="5190066" cy="4572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TREATMENT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     PLASMA THERAPY </a:t>
            </a:r>
          </a:p>
          <a:p>
            <a:pPr marL="0" indent="0">
              <a:buNone/>
            </a:pPr>
            <a:r>
              <a:rPr lang="en-US" sz="2400" dirty="0"/>
              <a:t>                DIAYLSIS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400" b="1" dirty="0"/>
              <a:t>ECULIZUMAB</a:t>
            </a:r>
            <a:r>
              <a:rPr lang="en-US" sz="2400" dirty="0"/>
              <a:t> –Monoclonal antibody against C5 used for atypical HUS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C9610-4BB2-75DD-AE25-24B0E3F01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9302" y="963324"/>
            <a:ext cx="2793158" cy="289559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PERIPHERAL SMEAR SHOWS-schistiocytes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Urine analysis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Stool culture</a:t>
            </a:r>
          </a:p>
          <a:p>
            <a:r>
              <a:rPr lang="en-US" sz="2800" dirty="0">
                <a:solidFill>
                  <a:schemeClr val="bg1"/>
                </a:solidFill>
              </a:rPr>
              <a:t>Clinical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Oliguria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Dysentery </a:t>
            </a:r>
          </a:p>
        </p:txBody>
      </p:sp>
    </p:spTree>
    <p:extLst>
      <p:ext uri="{BB962C8B-B14F-4D97-AF65-F5344CB8AC3E}">
        <p14:creationId xmlns:p14="http://schemas.microsoft.com/office/powerpoint/2010/main" val="837626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66C8-9E9E-351F-836A-92872BE447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61413" cy="706438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DIC: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59AC-074D-C640-F25B-78B41C52EBA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610034"/>
            <a:ext cx="12523788" cy="7642225"/>
          </a:xfrm>
        </p:spPr>
        <p:txBody>
          <a:bodyPr>
            <a:noAutofit/>
          </a:bodyPr>
          <a:lstStyle/>
          <a:p>
            <a:r>
              <a:rPr lang="en-US" sz="2400" b="1" dirty="0"/>
              <a:t>Excessive activation of coagulation leads to Thrombosis and consumption of clotting factors resulting in both clotting and bleeding </a:t>
            </a:r>
          </a:p>
          <a:p>
            <a:r>
              <a:rPr lang="en-US" sz="2400" b="1" dirty="0"/>
              <a:t>ETIOLOGY:</a:t>
            </a:r>
          </a:p>
          <a:p>
            <a:pPr marL="0" indent="0">
              <a:buNone/>
            </a:pPr>
            <a:r>
              <a:rPr lang="en-US" sz="2400" b="1" dirty="0"/>
              <a:t>                     Infective causes </a:t>
            </a:r>
          </a:p>
          <a:p>
            <a:pPr marL="0" indent="0">
              <a:buNone/>
            </a:pPr>
            <a:r>
              <a:rPr lang="en-US" sz="2400" b="1" dirty="0"/>
              <a:t>                     Severe tissue injury</a:t>
            </a:r>
          </a:p>
          <a:p>
            <a:pPr marL="0" indent="0">
              <a:buNone/>
            </a:pPr>
            <a:r>
              <a:rPr lang="en-US" sz="2400" b="1" dirty="0"/>
              <a:t>                     systemic illness</a:t>
            </a:r>
          </a:p>
          <a:p>
            <a:r>
              <a:rPr lang="en-US" sz="2400" b="1" dirty="0"/>
              <a:t>CLINICAL FEATURES:</a:t>
            </a:r>
          </a:p>
          <a:p>
            <a:pPr marL="0" indent="0">
              <a:buNone/>
            </a:pPr>
            <a:r>
              <a:rPr lang="en-US" sz="2400" b="1" dirty="0"/>
              <a:t>                    Bleeding,  Ecchymosis, Thrombosis.</a:t>
            </a:r>
          </a:p>
          <a:p>
            <a:r>
              <a:rPr lang="en-US" sz="2400" b="1" dirty="0"/>
              <a:t>  Lab diagnosis-PT/APTT- INCREASED, </a:t>
            </a:r>
          </a:p>
          <a:p>
            <a:pPr marL="0" indent="0">
              <a:buNone/>
            </a:pPr>
            <a:r>
              <a:rPr lang="en-US" sz="2400" b="1" dirty="0"/>
              <a:t>                               Platelet,Antithrombin,Fibrinogen -decreased   </a:t>
            </a:r>
          </a:p>
          <a:p>
            <a:r>
              <a:rPr lang="en-US" sz="2400" b="1" dirty="0"/>
              <a:t>TREATMENT –Treat underlying cause</a:t>
            </a:r>
          </a:p>
          <a:p>
            <a:pPr marL="0" indent="0">
              <a:buNone/>
            </a:pPr>
            <a:r>
              <a:rPr lang="en-US" sz="2400" b="1" dirty="0"/>
              <a:t>                          FFP replacement ,cryo transfusion</a:t>
            </a:r>
          </a:p>
          <a:p>
            <a:pPr marL="0" indent="0">
              <a:buNone/>
            </a:pPr>
            <a:r>
              <a:rPr lang="en-US" sz="2400" b="1" dirty="0"/>
              <a:t>                          Platelet transfusion to maintain Platelet 30,000 to 50,000</a:t>
            </a:r>
          </a:p>
        </p:txBody>
      </p:sp>
    </p:spTree>
    <p:extLst>
      <p:ext uri="{BB962C8B-B14F-4D97-AF65-F5344CB8AC3E}">
        <p14:creationId xmlns:p14="http://schemas.microsoft.com/office/powerpoint/2010/main" val="858661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5120-982F-45C0-840B-BC893AD2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THROMBOCYTOPENIA IN PREGNANCY: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7CDF9-1182-4866-E330-C502A52C9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most hematological findings after anemia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FD67F3C-8FDE-E794-BE5D-40EE5211D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98833"/>
              </p:ext>
            </p:extLst>
          </p:nvPr>
        </p:nvGraphicFramePr>
        <p:xfrm>
          <a:off x="2032000" y="3508836"/>
          <a:ext cx="8127999" cy="3304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340648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692312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30641785"/>
                    </a:ext>
                  </a:extLst>
                </a:gridCol>
              </a:tblGrid>
              <a:tr h="9271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PREGNANT SPECIFIC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PREGNANT</a:t>
                      </a:r>
                    </a:p>
                    <a:p>
                      <a:r>
                        <a:rPr lang="en-US" sz="2400" dirty="0"/>
                        <a:t>SPECIFIC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971166"/>
                  </a:ext>
                </a:extLst>
              </a:tr>
              <a:tr h="927187">
                <a:tc>
                  <a:txBody>
                    <a:bodyPr/>
                    <a:lstStyle/>
                    <a:p>
                      <a:r>
                        <a:rPr lang="en-US" sz="2400" dirty="0"/>
                        <a:t>ISOLATED THROMBOCYTOPENIA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Gestational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ITP</a:t>
                      </a:r>
                    </a:p>
                    <a:p>
                      <a:r>
                        <a:rPr lang="en-US" sz="2400" dirty="0"/>
                        <a:t>Drug induced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907494"/>
                  </a:ext>
                </a:extLst>
              </a:tr>
              <a:tr h="927187">
                <a:tc>
                  <a:txBody>
                    <a:bodyPr/>
                    <a:lstStyle/>
                    <a:p>
                      <a:r>
                        <a:rPr lang="en-US" sz="2000" dirty="0"/>
                        <a:t>THROMBOCYTOPENIwith systemic illness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Severe pre-eclampsia </a:t>
                      </a:r>
                    </a:p>
                    <a:p>
                      <a:r>
                        <a:rPr lang="en-US" sz="2000" dirty="0"/>
                        <a:t>HELLP,AFLP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TTP</a:t>
                      </a:r>
                    </a:p>
                    <a:p>
                      <a:r>
                        <a:rPr lang="en-US" sz="2400" dirty="0"/>
                        <a:t>HUS,SLE</a:t>
                      </a:r>
                    </a:p>
                    <a:p>
                      <a:r>
                        <a:rPr lang="en-US" sz="2400" dirty="0"/>
                        <a:t>APLA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614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76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E697-7A9D-D058-651D-43AFC0B5C1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61413" cy="70643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GESTATIONAL THROMBOCYTOPENIA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1227-B328-0A04-F116-F699065196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78715"/>
            <a:ext cx="8826500" cy="3416300"/>
          </a:xfrm>
        </p:spPr>
        <p:txBody>
          <a:bodyPr>
            <a:normAutofit/>
          </a:bodyPr>
          <a:lstStyle/>
          <a:p>
            <a:r>
              <a:rPr lang="en-US" sz="2400" dirty="0"/>
              <a:t>Occurs in 2</a:t>
            </a:r>
            <a:r>
              <a:rPr lang="en-US" sz="2400" baseline="30000" dirty="0"/>
              <a:t>nd</a:t>
            </a:r>
            <a:r>
              <a:rPr lang="en-US" sz="2400" dirty="0"/>
              <a:t> and 3</a:t>
            </a:r>
            <a:r>
              <a:rPr lang="en-US" sz="2400" baseline="30000" dirty="0"/>
              <a:t>rd</a:t>
            </a:r>
            <a:r>
              <a:rPr lang="en-US" sz="2400" dirty="0"/>
              <a:t> trimester </a:t>
            </a:r>
          </a:p>
          <a:p>
            <a:r>
              <a:rPr lang="en-US" sz="2400" dirty="0"/>
              <a:t>No maternal bleeding risk </a:t>
            </a:r>
          </a:p>
          <a:p>
            <a:r>
              <a:rPr lang="en-US" sz="2400" dirty="0"/>
              <a:t>Platelet returns to normal within 2 to 12  weeks postpartum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89E729-AAB6-77EF-4432-57229351A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08159"/>
              </p:ext>
            </p:extLst>
          </p:nvPr>
        </p:nvGraphicFramePr>
        <p:xfrm>
          <a:off x="873846" y="2457017"/>
          <a:ext cx="10566978" cy="265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326">
                  <a:extLst>
                    <a:ext uri="{9D8B030D-6E8A-4147-A177-3AD203B41FA5}">
                      <a16:colId xmlns:a16="http://schemas.microsoft.com/office/drawing/2014/main" val="129970167"/>
                    </a:ext>
                  </a:extLst>
                </a:gridCol>
                <a:gridCol w="3522326">
                  <a:extLst>
                    <a:ext uri="{9D8B030D-6E8A-4147-A177-3AD203B41FA5}">
                      <a16:colId xmlns:a16="http://schemas.microsoft.com/office/drawing/2014/main" val="2351890071"/>
                    </a:ext>
                  </a:extLst>
                </a:gridCol>
                <a:gridCol w="3522326">
                  <a:extLst>
                    <a:ext uri="{9D8B030D-6E8A-4147-A177-3AD203B41FA5}">
                      <a16:colId xmlns:a16="http://schemas.microsoft.com/office/drawing/2014/main" val="2452897493"/>
                    </a:ext>
                  </a:extLst>
                </a:gridCol>
              </a:tblGrid>
              <a:tr h="8839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49677"/>
                  </a:ext>
                </a:extLst>
              </a:tr>
              <a:tr h="883948">
                <a:tc>
                  <a:txBody>
                    <a:bodyPr/>
                    <a:lstStyle/>
                    <a:p>
                      <a:r>
                        <a:rPr lang="en-US" sz="2800" dirty="0"/>
                        <a:t>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 and 3</a:t>
                      </a:r>
                      <a:r>
                        <a:rPr lang="en-US" sz="2400" baseline="30000" dirty="0"/>
                        <a:t>rd</a:t>
                      </a:r>
                      <a:r>
                        <a:rPr lang="en-US" sz="2400" dirty="0"/>
                        <a:t> trimester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Any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258319"/>
                  </a:ext>
                </a:extLst>
              </a:tr>
              <a:tr h="883948">
                <a:tc>
                  <a:txBody>
                    <a:bodyPr/>
                    <a:lstStyle/>
                    <a:p>
                      <a:r>
                        <a:rPr lang="en-US" sz="2400" dirty="0"/>
                        <a:t>PLATELET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33081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289C5D1-9021-1C7F-BCC0-EE11CE11A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17449"/>
              </p:ext>
            </p:extLst>
          </p:nvPr>
        </p:nvGraphicFramePr>
        <p:xfrm>
          <a:off x="873846" y="5108863"/>
          <a:ext cx="10566978" cy="2057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2326">
                  <a:extLst>
                    <a:ext uri="{9D8B030D-6E8A-4147-A177-3AD203B41FA5}">
                      <a16:colId xmlns:a16="http://schemas.microsoft.com/office/drawing/2014/main" val="2658889788"/>
                    </a:ext>
                  </a:extLst>
                </a:gridCol>
                <a:gridCol w="3522326">
                  <a:extLst>
                    <a:ext uri="{9D8B030D-6E8A-4147-A177-3AD203B41FA5}">
                      <a16:colId xmlns:a16="http://schemas.microsoft.com/office/drawing/2014/main" val="3430413799"/>
                    </a:ext>
                  </a:extLst>
                </a:gridCol>
                <a:gridCol w="3522326">
                  <a:extLst>
                    <a:ext uri="{9D8B030D-6E8A-4147-A177-3AD203B41FA5}">
                      <a16:colId xmlns:a16="http://schemas.microsoft.com/office/drawing/2014/main" val="3075921937"/>
                    </a:ext>
                  </a:extLst>
                </a:gridCol>
              </a:tblGrid>
              <a:tr h="654964">
                <a:tc>
                  <a:txBody>
                    <a:bodyPr/>
                    <a:lstStyle/>
                    <a:p>
                      <a:r>
                        <a:rPr lang="en-US" sz="2000" dirty="0"/>
                        <a:t>Neonatal thrombocytopenia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70305"/>
                  </a:ext>
                </a:extLst>
              </a:tr>
              <a:tr h="654964">
                <a:tc>
                  <a:txBody>
                    <a:bodyPr/>
                    <a:lstStyle/>
                    <a:p>
                      <a:r>
                        <a:rPr lang="en-US" sz="2000" dirty="0"/>
                        <a:t>Normal Platelet in postpartum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88977"/>
                  </a:ext>
                </a:extLst>
              </a:tr>
              <a:tr h="6549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91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8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9C71-D789-DF0F-4E7A-E52C162C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THROMBOCYTOPENIA: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A926-EDC1-D7C7-9F6B-10F59DA5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592677"/>
            <a:ext cx="8825659" cy="3416300"/>
          </a:xfrm>
        </p:spPr>
        <p:txBody>
          <a:bodyPr>
            <a:normAutofit/>
          </a:bodyPr>
          <a:lstStyle/>
          <a:p>
            <a:r>
              <a:rPr lang="en-US" sz="2800" dirty="0"/>
              <a:t>Decreased bone marrow production</a:t>
            </a:r>
          </a:p>
          <a:p>
            <a:r>
              <a:rPr lang="en-US" sz="2800" dirty="0"/>
              <a:t>Increased Platelet destruction </a:t>
            </a:r>
          </a:p>
          <a:p>
            <a:r>
              <a:rPr lang="en-US" sz="2800" dirty="0"/>
              <a:t>Spleenic sequestration </a:t>
            </a:r>
          </a:p>
        </p:txBody>
      </p:sp>
    </p:spTree>
    <p:extLst>
      <p:ext uri="{BB962C8B-B14F-4D97-AF65-F5344CB8AC3E}">
        <p14:creationId xmlns:p14="http://schemas.microsoft.com/office/powerpoint/2010/main" val="482662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54A1-0BD1-B30A-7F41-0F59193D0F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INHERITED CAUSES: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4CF5B-E486-03C2-468F-B705624D5E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1654"/>
            <a:ext cx="8824913" cy="6540789"/>
          </a:xfrm>
        </p:spPr>
        <p:txBody>
          <a:bodyPr>
            <a:noAutofit/>
          </a:bodyPr>
          <a:lstStyle/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VON WILLEBRAND DISEASE:</a:t>
            </a:r>
          </a:p>
          <a:p>
            <a:r>
              <a:rPr lang="en-US" sz="2000" b="1" dirty="0"/>
              <a:t>Most common inherited bleeding disorder </a:t>
            </a:r>
          </a:p>
          <a:p>
            <a:r>
              <a:rPr lang="en-US" sz="2000" b="1" dirty="0"/>
              <a:t>Forms Bridge between Platelets and endothelial components </a:t>
            </a:r>
          </a:p>
          <a:p>
            <a:r>
              <a:rPr lang="en-US" sz="2000" b="1" dirty="0"/>
              <a:t>Contributes to fibrin clot formation </a:t>
            </a:r>
          </a:p>
          <a:p>
            <a:r>
              <a:rPr lang="en-US" sz="2000" b="1" dirty="0"/>
              <a:t>CLINICAL FEATURES:</a:t>
            </a:r>
          </a:p>
          <a:p>
            <a:pPr marL="0" indent="0">
              <a:buNone/>
            </a:pPr>
            <a:r>
              <a:rPr lang="en-US" sz="2000" b="1" dirty="0"/>
              <a:t>                  Easy bruising</a:t>
            </a:r>
          </a:p>
          <a:p>
            <a:pPr marL="0" indent="0">
              <a:buNone/>
            </a:pPr>
            <a:r>
              <a:rPr lang="en-US" sz="2000" b="1" dirty="0"/>
              <a:t>                  prolonged  bleeding from mucosal surfaces</a:t>
            </a:r>
          </a:p>
          <a:p>
            <a:pPr marL="0" indent="0">
              <a:buNone/>
            </a:pPr>
            <a:r>
              <a:rPr lang="en-US" sz="2000" b="1" dirty="0"/>
              <a:t>                   Skin bleeding </a:t>
            </a:r>
          </a:p>
          <a:p>
            <a:r>
              <a:rPr lang="en-US" sz="2000" b="1" dirty="0"/>
              <a:t>Laboratory diagnosis:</a:t>
            </a:r>
          </a:p>
          <a:p>
            <a:pPr marL="0" indent="0">
              <a:buNone/>
            </a:pPr>
            <a:r>
              <a:rPr lang="en-US" sz="2000" b="1" dirty="0"/>
              <a:t>                     Normal Platelet count, Normal coagulation profile</a:t>
            </a:r>
          </a:p>
          <a:p>
            <a:r>
              <a:rPr lang="en-US" sz="2000" b="1" dirty="0"/>
              <a:t>Treatment:</a:t>
            </a:r>
          </a:p>
          <a:p>
            <a:pPr marL="0" indent="0">
              <a:buNone/>
            </a:pPr>
            <a:r>
              <a:rPr lang="en-US" sz="2000" b="1" dirty="0"/>
              <a:t>                      DESMOPRESSIN – Used in type 1 VWD</a:t>
            </a:r>
          </a:p>
          <a:p>
            <a:pPr marL="0" indent="0">
              <a:buNone/>
            </a:pPr>
            <a:r>
              <a:rPr lang="en-US" sz="2000" b="1" dirty="0"/>
              <a:t>                                      SIDE EFFECTS::Hyponatremia </a:t>
            </a:r>
          </a:p>
          <a:p>
            <a:pPr marL="0" indent="0">
              <a:buNone/>
            </a:pPr>
            <a:r>
              <a:rPr lang="en-US" sz="2000" b="1" dirty="0"/>
              <a:t>                    In type 3  VWD:VWF REPLACEMENT can be given</a:t>
            </a:r>
          </a:p>
        </p:txBody>
      </p:sp>
    </p:spTree>
    <p:extLst>
      <p:ext uri="{BB962C8B-B14F-4D97-AF65-F5344CB8AC3E}">
        <p14:creationId xmlns:p14="http://schemas.microsoft.com/office/powerpoint/2010/main" val="3837227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AB686A97-B4E1-04C7-2C6F-4FA3E750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0" y="303069"/>
            <a:ext cx="11386704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DEC7-FA2B-1F4A-038F-BEAFBFD46A4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23580"/>
            <a:ext cx="4824413" cy="4867708"/>
          </a:xfrm>
        </p:spPr>
        <p:txBody>
          <a:bodyPr>
            <a:noAutofit/>
          </a:bodyPr>
          <a:lstStyle/>
          <a:p>
            <a:r>
              <a:rPr lang="en-US" sz="2000" b="1" dirty="0"/>
              <a:t>AUTOSOMAL RECESSIVE</a:t>
            </a:r>
          </a:p>
          <a:p>
            <a:r>
              <a:rPr lang="en-US" sz="2000" b="1" dirty="0"/>
              <a:t>Deficiency of GP1b (Platelet adhesion)</a:t>
            </a:r>
          </a:p>
          <a:p>
            <a:r>
              <a:rPr lang="en-US" sz="2000" b="1" dirty="0"/>
              <a:t>Platelet-large in size</a:t>
            </a:r>
          </a:p>
          <a:p>
            <a:r>
              <a:rPr lang="en-US" sz="2000" b="1" dirty="0"/>
              <a:t>Lab values:</a:t>
            </a:r>
          </a:p>
          <a:p>
            <a:pPr marL="0" indent="0">
              <a:buNone/>
            </a:pPr>
            <a:r>
              <a:rPr lang="en-US" sz="2000" b="1" dirty="0"/>
              <a:t>             Bleeding time increased</a:t>
            </a:r>
          </a:p>
          <a:p>
            <a:pPr marL="0" indent="0">
              <a:buNone/>
            </a:pPr>
            <a:r>
              <a:rPr lang="en-US" sz="2000" b="1" dirty="0"/>
              <a:t>             coagulation profile normal</a:t>
            </a:r>
          </a:p>
          <a:p>
            <a:r>
              <a:rPr lang="en-US" sz="2000" b="1" dirty="0"/>
              <a:t>RISTOCETIN ADHESION TEST :Negative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3A162-BCD2-7AD0-A4AD-7FB5F114A08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4488" y="562648"/>
            <a:ext cx="4824413" cy="70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BERNARD SOULIER DISEASE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734E3-F53D-BF4C-5E87-3E51596F25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0144" y="561060"/>
            <a:ext cx="4824412" cy="708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GLANZMANSTHROMBOSTHENIA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E52CD-5D54-E308-DD53-901E8D702FB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599094" y="1486910"/>
            <a:ext cx="4824412" cy="4591050"/>
          </a:xfrm>
        </p:spPr>
        <p:txBody>
          <a:bodyPr>
            <a:noAutofit/>
          </a:bodyPr>
          <a:lstStyle/>
          <a:p>
            <a:r>
              <a:rPr lang="en-US" b="1" dirty="0"/>
              <a:t>AUTOSOMAL RECESSIVE</a:t>
            </a:r>
          </a:p>
          <a:p>
            <a:r>
              <a:rPr lang="en-US" b="1" dirty="0"/>
              <a:t>Deficiency of GP2b/3a(Platelet aggregation)</a:t>
            </a:r>
          </a:p>
          <a:p>
            <a:r>
              <a:rPr lang="en-US" b="1" dirty="0"/>
              <a:t>Platelet-small in size</a:t>
            </a:r>
          </a:p>
          <a:p>
            <a:r>
              <a:rPr lang="en-US" b="1" dirty="0"/>
              <a:t>Most common cause of umbilical cord bleeding </a:t>
            </a:r>
          </a:p>
          <a:p>
            <a:r>
              <a:rPr lang="en-US" b="1" dirty="0"/>
              <a:t>Lab values:</a:t>
            </a:r>
          </a:p>
          <a:p>
            <a:pPr marL="0" indent="0">
              <a:buNone/>
            </a:pPr>
            <a:r>
              <a:rPr lang="en-US" b="1" dirty="0"/>
              <a:t>                   Bleeding time increased </a:t>
            </a:r>
          </a:p>
          <a:p>
            <a:pPr marL="0" indent="0">
              <a:buNone/>
            </a:pPr>
            <a:r>
              <a:rPr lang="en-US" b="1" dirty="0"/>
              <a:t>                    PT increased</a:t>
            </a:r>
          </a:p>
          <a:p>
            <a:pPr marL="0" indent="0">
              <a:buNone/>
            </a:pPr>
            <a:r>
              <a:rPr lang="en-US" b="1" dirty="0"/>
              <a:t>                    APTT-Normal</a:t>
            </a:r>
          </a:p>
          <a:p>
            <a:r>
              <a:rPr lang="en-US" b="1" dirty="0"/>
              <a:t>RISTOCETIN ADHESION TEST:POSITIVE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FB3EE-528A-7EE3-CB53-D02B9E601156}"/>
              </a:ext>
            </a:extLst>
          </p:cNvPr>
          <p:cNvSpPr txBox="1"/>
          <p:nvPr/>
        </p:nvSpPr>
        <p:spPr>
          <a:xfrm>
            <a:off x="3106449" y="5335504"/>
            <a:ext cx="6212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ECABBE-10E2-2E3B-13AE-8E71AE2C399E}"/>
              </a:ext>
            </a:extLst>
          </p:cNvPr>
          <p:cNvSpPr txBox="1"/>
          <p:nvPr/>
        </p:nvSpPr>
        <p:spPr>
          <a:xfrm>
            <a:off x="3106449" y="5073894"/>
            <a:ext cx="621289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BERNARD SOULIER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GLANZMANTHROMBOSTHENIA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4CADE-0F39-AB3C-CA5F-5FCB5EB7D494}"/>
              </a:ext>
            </a:extLst>
          </p:cNvPr>
          <p:cNvSpPr txBox="1"/>
          <p:nvPr/>
        </p:nvSpPr>
        <p:spPr>
          <a:xfrm>
            <a:off x="3106449" y="5073894"/>
            <a:ext cx="621289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BERNARD ER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GLANZMANTHROMBOSTHENIA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17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7EFA-A52E-5390-92C8-15681F14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INDUCED THROMBOCYTOPENIA: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5EC6-A6E5-B289-1CB5-5ABDCE83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55" y="2267960"/>
            <a:ext cx="10978597" cy="3416300"/>
          </a:xfrm>
        </p:spPr>
        <p:txBody>
          <a:bodyPr>
            <a:noAutofit/>
          </a:bodyPr>
          <a:lstStyle/>
          <a:p>
            <a:r>
              <a:rPr lang="en-US" sz="2400" b="1" dirty="0"/>
              <a:t>Mechanism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     Drug dependent antibodies that react with specific Platelet surface antigens and result in thrombocytopenia </a:t>
            </a:r>
          </a:p>
          <a:p>
            <a:r>
              <a:rPr lang="en-US" sz="2400" dirty="0"/>
              <a:t>More common with quinine and sulfonamides</a:t>
            </a:r>
          </a:p>
          <a:p>
            <a:r>
              <a:rPr lang="en-US" sz="2400" dirty="0"/>
              <a:t>Thrombocytopenia occurs after 21 days of exposure and resolves in 7 to 10 days after drug withdrawal. </a:t>
            </a:r>
          </a:p>
          <a:p>
            <a:r>
              <a:rPr lang="en-US" sz="2400" dirty="0"/>
              <a:t>Thrombocytopenia caused by Gp11b/111a inhibitory drugs like abciximab it occurs within 24 hours of exposure. </a:t>
            </a:r>
          </a:p>
        </p:txBody>
      </p:sp>
    </p:spTree>
    <p:extLst>
      <p:ext uri="{BB962C8B-B14F-4D97-AF65-F5344CB8AC3E}">
        <p14:creationId xmlns:p14="http://schemas.microsoft.com/office/powerpoint/2010/main" val="2239193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8E3579-5650-5FFA-5B98-B101B9BF4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779" y="2398785"/>
            <a:ext cx="5011448" cy="2895599"/>
          </a:xfrm>
        </p:spPr>
        <p:txBody>
          <a:bodyPr>
            <a:normAutofit/>
          </a:bodyPr>
          <a:lstStyle/>
          <a:p>
            <a:r>
              <a:rPr lang="en-US" sz="3200" dirty="0"/>
              <a:t>DRUGS CAUSING </a:t>
            </a:r>
          </a:p>
          <a:p>
            <a:r>
              <a:rPr lang="en-US" sz="3200" dirty="0"/>
              <a:t>THROMBOCYTOPENIA: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FAE0E2C-E0EA-5405-3C63-95EBA2D0AA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961326"/>
              </p:ext>
            </p:extLst>
          </p:nvPr>
        </p:nvGraphicFramePr>
        <p:xfrm>
          <a:off x="4870739" y="519545"/>
          <a:ext cx="6970568" cy="640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711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5FD4D-28AF-1F16-889C-C1B80C0ED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313" y="3232006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30074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19BA20B-7EBC-5210-3298-4982984AC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77699"/>
            <a:ext cx="12458267" cy="10196080"/>
          </a:xfrm>
        </p:spPr>
      </p:pic>
    </p:spTree>
    <p:extLst>
      <p:ext uri="{BB962C8B-B14F-4D97-AF65-F5344CB8AC3E}">
        <p14:creationId xmlns:p14="http://schemas.microsoft.com/office/powerpoint/2010/main" val="86417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7849AE-84A1-6F14-7BBA-56129ABB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65" y="3262134"/>
            <a:ext cx="4351025" cy="2283824"/>
          </a:xfrm>
        </p:spPr>
        <p:txBody>
          <a:bodyPr>
            <a:noAutofit/>
          </a:bodyPr>
          <a:lstStyle/>
          <a:p>
            <a:r>
              <a:rPr lang="en-US" sz="5400" dirty="0"/>
              <a:t> </a:t>
            </a:r>
            <a:r>
              <a:rPr lang="en-US" sz="5400" b="1" dirty="0"/>
              <a:t>ITP:</a:t>
            </a:r>
            <a:r>
              <a:rPr lang="en-US" sz="5400" dirty="0"/>
              <a:t>         </a:t>
            </a: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91083-996F-248B-AD0F-F301DAB7A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02036BA-BAB0-FD29-562E-3BAE3C506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829" y="452437"/>
            <a:ext cx="800966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3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A67C-9416-B3BE-C039-0AF2BBF0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03" y="529890"/>
            <a:ext cx="8761413" cy="706964"/>
          </a:xfrm>
        </p:spPr>
        <p:txBody>
          <a:bodyPr/>
          <a:lstStyle/>
          <a:p>
            <a:r>
              <a:rPr lang="en-US" dirty="0"/>
              <a:t>PATHOPHYSIOLOGY: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F7D9D97-A80B-B544-C823-3DD2A1A27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02" y="1150742"/>
            <a:ext cx="11649677" cy="5505934"/>
          </a:xfrm>
        </p:spPr>
      </p:pic>
    </p:spTree>
    <p:extLst>
      <p:ext uri="{BB962C8B-B14F-4D97-AF65-F5344CB8AC3E}">
        <p14:creationId xmlns:p14="http://schemas.microsoft.com/office/powerpoint/2010/main" val="192779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52B6-E6C6-90C3-F7CD-95E1F630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08" y="529890"/>
            <a:ext cx="8825659" cy="706964"/>
          </a:xfrm>
        </p:spPr>
        <p:txBody>
          <a:bodyPr/>
          <a:lstStyle/>
          <a:p>
            <a:r>
              <a:rPr lang="en-US" dirty="0"/>
              <a:t>CLASSIFICATION OF ITP: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58C09CA-039B-E4B7-7DCC-4CAB87A11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9" y="1236854"/>
            <a:ext cx="12166022" cy="67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F1BA-2AE5-A77D-72A4-A55CE08A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46" y="338647"/>
            <a:ext cx="8761413" cy="706964"/>
          </a:xfrm>
        </p:spPr>
        <p:txBody>
          <a:bodyPr/>
          <a:lstStyle/>
          <a:p>
            <a:r>
              <a:rPr lang="en-US" dirty="0"/>
              <a:t>Clinical features of ITP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682902-CC0A-6903-EFDA-635DB2CFADCB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9F4924-CAA1-786A-628C-C3BF982F8EA8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423D7-CCAA-39F2-99F9-F1481F5B5CFC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F5A13C-33AD-A029-73CB-720983ADB122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BED881-F92C-3A65-4C56-3B2B0ECFFFBF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A45DD5-0114-A3CB-A910-7E28BFE7366C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6406DC-36A1-BAF1-B919-366DE7EE1DB1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2E72CE-94EA-2B46-5616-50F04952EDF2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DD101F-D246-FA72-AE72-78D3000D2A08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956BB6-FEC7-D601-5373-3A36C4B535D8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444E0B-E0E3-D441-40F0-5F0B2263EA9C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BE19F3-A33B-A63C-E0ED-452599829FC3}"/>
              </a:ext>
            </a:extLst>
          </p:cNvPr>
          <p:cNvSpPr txBox="1"/>
          <p:nvPr/>
        </p:nvSpPr>
        <p:spPr>
          <a:xfrm>
            <a:off x="3046918" y="3235675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DB202E9A-E896-F13F-62AA-F9CF32F4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3359"/>
              </p:ext>
            </p:extLst>
          </p:nvPr>
        </p:nvGraphicFramePr>
        <p:xfrm>
          <a:off x="1298671" y="1072223"/>
          <a:ext cx="9590328" cy="253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776">
                  <a:extLst>
                    <a:ext uri="{9D8B030D-6E8A-4147-A177-3AD203B41FA5}">
                      <a16:colId xmlns:a16="http://schemas.microsoft.com/office/drawing/2014/main" val="1822261563"/>
                    </a:ext>
                  </a:extLst>
                </a:gridCol>
                <a:gridCol w="3196776">
                  <a:extLst>
                    <a:ext uri="{9D8B030D-6E8A-4147-A177-3AD203B41FA5}">
                      <a16:colId xmlns:a16="http://schemas.microsoft.com/office/drawing/2014/main" val="458594152"/>
                    </a:ext>
                  </a:extLst>
                </a:gridCol>
                <a:gridCol w="3196776">
                  <a:extLst>
                    <a:ext uri="{9D8B030D-6E8A-4147-A177-3AD203B41FA5}">
                      <a16:colId xmlns:a16="http://schemas.microsoft.com/office/drawing/2014/main" val="2931804811"/>
                    </a:ext>
                  </a:extLst>
                </a:gridCol>
              </a:tblGrid>
              <a:tr h="786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ACUTE</a:t>
                      </a:r>
                      <a:r>
                        <a:rPr lang="en-US" sz="2400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CHRONIC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92957"/>
                  </a:ext>
                </a:extLst>
              </a:tr>
              <a:tr h="786801">
                <a:tc>
                  <a:txBody>
                    <a:bodyPr/>
                    <a:lstStyle/>
                    <a:p>
                      <a:r>
                        <a:rPr lang="en-US" sz="2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2-4yrs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15-40yrs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10137"/>
                  </a:ext>
                </a:extLst>
              </a:tr>
              <a:tr h="959182">
                <a:tc>
                  <a:txBody>
                    <a:bodyPr/>
                    <a:lstStyle/>
                    <a:p>
                      <a:r>
                        <a:rPr lang="en-US" sz="2400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Females more than 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65601"/>
                  </a:ext>
                </a:extLst>
              </a:tr>
            </a:tbl>
          </a:graphicData>
        </a:graphic>
      </p:graphicFrame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12A0D30B-0BD7-0728-7B07-FE3F0C304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36907"/>
              </p:ext>
            </p:extLst>
          </p:nvPr>
        </p:nvGraphicFramePr>
        <p:xfrm>
          <a:off x="1255375" y="3605007"/>
          <a:ext cx="9676920" cy="214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640">
                  <a:extLst>
                    <a:ext uri="{9D8B030D-6E8A-4147-A177-3AD203B41FA5}">
                      <a16:colId xmlns:a16="http://schemas.microsoft.com/office/drawing/2014/main" val="761544105"/>
                    </a:ext>
                  </a:extLst>
                </a:gridCol>
                <a:gridCol w="3225640">
                  <a:extLst>
                    <a:ext uri="{9D8B030D-6E8A-4147-A177-3AD203B41FA5}">
                      <a16:colId xmlns:a16="http://schemas.microsoft.com/office/drawing/2014/main" val="2174130868"/>
                    </a:ext>
                  </a:extLst>
                </a:gridCol>
                <a:gridCol w="3225640">
                  <a:extLst>
                    <a:ext uri="{9D8B030D-6E8A-4147-A177-3AD203B41FA5}">
                      <a16:colId xmlns:a16="http://schemas.microsoft.com/office/drawing/2014/main" val="3295165096"/>
                    </a:ext>
                  </a:extLst>
                </a:gridCol>
              </a:tblGrid>
              <a:tr h="616024">
                <a:tc>
                  <a:txBody>
                    <a:bodyPr/>
                    <a:lstStyle/>
                    <a:p>
                      <a:r>
                        <a:rPr lang="en-US" sz="2400" dirty="0"/>
                        <a:t>Prior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Unusual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566703"/>
                  </a:ext>
                </a:extLst>
              </a:tr>
              <a:tr h="750989">
                <a:tc>
                  <a:txBody>
                    <a:bodyPr/>
                    <a:lstStyle/>
                    <a:p>
                      <a:r>
                        <a:rPr lang="en-US" sz="2400" dirty="0"/>
                        <a:t>Spontaneous remission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69205"/>
                  </a:ext>
                </a:extLst>
              </a:tr>
              <a:tr h="639732">
                <a:tc>
                  <a:txBody>
                    <a:bodyPr/>
                    <a:lstStyle/>
                    <a:p>
                      <a:r>
                        <a:rPr lang="en-US" sz="2000" dirty="0"/>
                        <a:t>Response to splenectomy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567597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1E01450-EDCB-FC1C-AB1C-3819C9FB1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38843"/>
              </p:ext>
            </p:extLst>
          </p:nvPr>
        </p:nvGraphicFramePr>
        <p:xfrm>
          <a:off x="1255375" y="5768457"/>
          <a:ext cx="9633624" cy="228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208">
                  <a:extLst>
                    <a:ext uri="{9D8B030D-6E8A-4147-A177-3AD203B41FA5}">
                      <a16:colId xmlns:a16="http://schemas.microsoft.com/office/drawing/2014/main" val="2600124570"/>
                    </a:ext>
                  </a:extLst>
                </a:gridCol>
                <a:gridCol w="3211208">
                  <a:extLst>
                    <a:ext uri="{9D8B030D-6E8A-4147-A177-3AD203B41FA5}">
                      <a16:colId xmlns:a16="http://schemas.microsoft.com/office/drawing/2014/main" val="1865608965"/>
                    </a:ext>
                  </a:extLst>
                </a:gridCol>
                <a:gridCol w="3211208">
                  <a:extLst>
                    <a:ext uri="{9D8B030D-6E8A-4147-A177-3AD203B41FA5}">
                      <a16:colId xmlns:a16="http://schemas.microsoft.com/office/drawing/2014/main" val="3552809493"/>
                    </a:ext>
                  </a:extLst>
                </a:gridCol>
              </a:tblGrid>
              <a:tr h="761499">
                <a:tc>
                  <a:txBody>
                    <a:bodyPr/>
                    <a:lstStyle/>
                    <a:p>
                      <a:r>
                        <a:rPr lang="en-US" sz="2400" dirty="0"/>
                        <a:t>Onset of bleeding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Sudden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Gradual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56402"/>
                  </a:ext>
                </a:extLst>
              </a:tr>
              <a:tr h="761499">
                <a:tc>
                  <a:txBody>
                    <a:bodyPr/>
                    <a:lstStyle/>
                    <a:p>
                      <a:r>
                        <a:rPr lang="en-US" sz="2400" dirty="0"/>
                        <a:t>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2-6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Months to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627297"/>
                  </a:ext>
                </a:extLst>
              </a:tr>
              <a:tr h="761499">
                <a:tc>
                  <a:txBody>
                    <a:bodyPr/>
                    <a:lstStyle/>
                    <a:p>
                      <a:r>
                        <a:rPr lang="en-US" sz="2400" dirty="0"/>
                        <a:t>Platelet count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 than 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30,000 to 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41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84DA45-9B56-554D-4C01-8325596C56E6}"/>
              </a:ext>
            </a:extLst>
          </p:cNvPr>
          <p:cNvSpPr txBox="1"/>
          <p:nvPr/>
        </p:nvSpPr>
        <p:spPr>
          <a:xfrm>
            <a:off x="3046918" y="3506271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5ACDD-9CC2-BDBF-FCD7-01400D896410}"/>
              </a:ext>
            </a:extLst>
          </p:cNvPr>
          <p:cNvSpPr txBox="1"/>
          <p:nvPr/>
        </p:nvSpPr>
        <p:spPr>
          <a:xfrm>
            <a:off x="3046918" y="3668629"/>
            <a:ext cx="60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13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TF10001029</vt:lpstr>
      <vt:lpstr>PowerPoint Presentation</vt:lpstr>
      <vt:lpstr>          THROMBOCYTOPENIA </vt:lpstr>
      <vt:lpstr>PowerPoint Presentation</vt:lpstr>
      <vt:lpstr>CAUSES OF THROMBOCYTOPENIA:</vt:lpstr>
      <vt:lpstr>PowerPoint Presentation</vt:lpstr>
      <vt:lpstr> ITP:           </vt:lpstr>
      <vt:lpstr>PATHOPHYSIOLOGY:</vt:lpstr>
      <vt:lpstr>CLASSIFICATION OF ITP:</vt:lpstr>
      <vt:lpstr>Clinical features of ITP :</vt:lpstr>
      <vt:lpstr>SIGNS AND  SYMPTOMS</vt:lpstr>
      <vt:lpstr>CONDITIONS THAT INCREASE THE BLEEDING RISK IN ITP:</vt:lpstr>
      <vt:lpstr>LABORATORY FINDINGS IN ITP:</vt:lpstr>
      <vt:lpstr>PowerPoint Presentation</vt:lpstr>
      <vt:lpstr>TREATMENT:</vt:lpstr>
      <vt:lpstr>PowerPoint Presentation</vt:lpstr>
      <vt:lpstr>PowerPoint Presentation</vt:lpstr>
      <vt:lpstr>RITUXIMAB:</vt:lpstr>
      <vt:lpstr>Splenectomy: </vt:lpstr>
      <vt:lpstr>TPO RECEPTOR ANTAGONIST:</vt:lpstr>
      <vt:lpstr>PowerPoint Presentation</vt:lpstr>
      <vt:lpstr>ITP IN PREGNANCY:</vt:lpstr>
      <vt:lpstr>HEPARIN INDUCED THROMBOCYTOPENIA:</vt:lpstr>
      <vt:lpstr>PATHOPHYSIOLOGY:</vt:lpstr>
      <vt:lpstr>Heparin induced thrombocytopenia risk factors:</vt:lpstr>
      <vt:lpstr>TYPES OF HIT</vt:lpstr>
      <vt:lpstr>CLINICAL DIAGNOSIS</vt:lpstr>
      <vt:lpstr>4T’S SCORE OF HIT</vt:lpstr>
      <vt:lpstr>IMMUNOASSAY:  ANTIPF4 HEPARIN ANTIBODIES </vt:lpstr>
      <vt:lpstr>TREATMENT:</vt:lpstr>
      <vt:lpstr>Duration of anticoagulant in HIT:</vt:lpstr>
      <vt:lpstr>PowerPoint Presentation</vt:lpstr>
      <vt:lpstr>PowerPoint Presentation</vt:lpstr>
      <vt:lpstr>THROMBOTIC THROMBOCYTOPENIC PURPURA(TTP):</vt:lpstr>
      <vt:lpstr>LABORATORY DIAGNOSIS:</vt:lpstr>
      <vt:lpstr>HEMOLYTIC UREMIC SYNDROME:</vt:lpstr>
      <vt:lpstr>INVESTIGATIONS:</vt:lpstr>
      <vt:lpstr>DIC:</vt:lpstr>
      <vt:lpstr>THROMBOCYTOPENIA IN PREGNANCY:</vt:lpstr>
      <vt:lpstr>GESTATIONAL THROMBOCYTOPENIA </vt:lpstr>
      <vt:lpstr>INHERITED CAUSES:</vt:lpstr>
      <vt:lpstr>PowerPoint Presentation</vt:lpstr>
      <vt:lpstr>PowerPoint Presentation</vt:lpstr>
      <vt:lpstr>DRUG INDUCED THROMBOCYTOPENIA: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THROMBOCYTOPENIA </dc:title>
  <dc:creator>Sathiya Priya</dc:creator>
  <cp:lastModifiedBy>919786274841</cp:lastModifiedBy>
  <cp:revision>11</cp:revision>
  <dcterms:created xsi:type="dcterms:W3CDTF">2025-10-01T09:50:22Z</dcterms:created>
  <dcterms:modified xsi:type="dcterms:W3CDTF">2025-10-03T13:37:12Z</dcterms:modified>
</cp:coreProperties>
</file>