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17"/>
  </p:notesMasterIdLst>
  <p:sldIdLst>
    <p:sldId id="256" r:id="rId2"/>
    <p:sldId id="258" r:id="rId3"/>
    <p:sldId id="257" r:id="rId4"/>
    <p:sldId id="260" r:id="rId5"/>
    <p:sldId id="264" r:id="rId6"/>
    <p:sldId id="265" r:id="rId7"/>
    <p:sldId id="266" r:id="rId8"/>
    <p:sldId id="267" r:id="rId9"/>
    <p:sldId id="268" r:id="rId10"/>
    <p:sldId id="261" r:id="rId11"/>
    <p:sldId id="273" r:id="rId12"/>
    <p:sldId id="262" r:id="rId13"/>
    <p:sldId id="269" r:id="rId14"/>
    <p:sldId id="270" r:id="rId15"/>
    <p:sldId id="271" r:id="rId16"/>
    <p:sldId id="272" r:id="rId17"/>
    <p:sldId id="275" r:id="rId18"/>
    <p:sldId id="276" r:id="rId19"/>
    <p:sldId id="277" r:id="rId20"/>
    <p:sldId id="278" r:id="rId21"/>
    <p:sldId id="279" r:id="rId22"/>
    <p:sldId id="280" r:id="rId23"/>
    <p:sldId id="281" r:id="rId24"/>
    <p:sldId id="282" r:id="rId25"/>
    <p:sldId id="263" r:id="rId26"/>
    <p:sldId id="283" r:id="rId27"/>
    <p:sldId id="306" r:id="rId28"/>
    <p:sldId id="307" r:id="rId29"/>
    <p:sldId id="308" r:id="rId30"/>
    <p:sldId id="309" r:id="rId31"/>
    <p:sldId id="326" r:id="rId32"/>
    <p:sldId id="327" r:id="rId33"/>
    <p:sldId id="328" r:id="rId34"/>
    <p:sldId id="310" r:id="rId35"/>
    <p:sldId id="311" r:id="rId36"/>
    <p:sldId id="329" r:id="rId37"/>
    <p:sldId id="330" r:id="rId38"/>
    <p:sldId id="331" r:id="rId39"/>
    <p:sldId id="284" r:id="rId40"/>
    <p:sldId id="286" r:id="rId41"/>
    <p:sldId id="332" r:id="rId42"/>
    <p:sldId id="333" r:id="rId43"/>
    <p:sldId id="294" r:id="rId44"/>
    <p:sldId id="296" r:id="rId45"/>
    <p:sldId id="295" r:id="rId46"/>
    <p:sldId id="334" r:id="rId47"/>
    <p:sldId id="335" r:id="rId48"/>
    <p:sldId id="297" r:id="rId49"/>
    <p:sldId id="298" r:id="rId50"/>
    <p:sldId id="336" r:id="rId51"/>
    <p:sldId id="337" r:id="rId52"/>
    <p:sldId id="322" r:id="rId53"/>
    <p:sldId id="338" r:id="rId54"/>
    <p:sldId id="339" r:id="rId55"/>
    <p:sldId id="343" r:id="rId56"/>
    <p:sldId id="344" r:id="rId57"/>
    <p:sldId id="345" r:id="rId58"/>
    <p:sldId id="346" r:id="rId59"/>
    <p:sldId id="323" r:id="rId60"/>
    <p:sldId id="324" r:id="rId61"/>
    <p:sldId id="325" r:id="rId62"/>
    <p:sldId id="347" r:id="rId63"/>
    <p:sldId id="348" r:id="rId64"/>
    <p:sldId id="340" r:id="rId65"/>
    <p:sldId id="341" r:id="rId66"/>
    <p:sldId id="349" r:id="rId67"/>
    <p:sldId id="342" r:id="rId68"/>
    <p:sldId id="354" r:id="rId69"/>
    <p:sldId id="355" r:id="rId70"/>
    <p:sldId id="353" r:id="rId71"/>
    <p:sldId id="356" r:id="rId72"/>
    <p:sldId id="357" r:id="rId73"/>
    <p:sldId id="350" r:id="rId74"/>
    <p:sldId id="351" r:id="rId75"/>
    <p:sldId id="352" r:id="rId76"/>
    <p:sldId id="358" r:id="rId77"/>
    <p:sldId id="359" r:id="rId78"/>
    <p:sldId id="360" r:id="rId79"/>
    <p:sldId id="362" r:id="rId80"/>
    <p:sldId id="363" r:id="rId81"/>
    <p:sldId id="364" r:id="rId82"/>
    <p:sldId id="365" r:id="rId83"/>
    <p:sldId id="366" r:id="rId84"/>
    <p:sldId id="367" r:id="rId85"/>
    <p:sldId id="368" r:id="rId86"/>
    <p:sldId id="369" r:id="rId87"/>
    <p:sldId id="370" r:id="rId88"/>
    <p:sldId id="371" r:id="rId89"/>
    <p:sldId id="372" r:id="rId90"/>
    <p:sldId id="373" r:id="rId91"/>
    <p:sldId id="374" r:id="rId92"/>
    <p:sldId id="375" r:id="rId93"/>
    <p:sldId id="376" r:id="rId94"/>
    <p:sldId id="377" r:id="rId95"/>
    <p:sldId id="378" r:id="rId96"/>
    <p:sldId id="379" r:id="rId97"/>
    <p:sldId id="380" r:id="rId98"/>
    <p:sldId id="381" r:id="rId99"/>
    <p:sldId id="382" r:id="rId100"/>
    <p:sldId id="383" r:id="rId101"/>
    <p:sldId id="384" r:id="rId102"/>
    <p:sldId id="385" r:id="rId103"/>
    <p:sldId id="386" r:id="rId104"/>
    <p:sldId id="387" r:id="rId105"/>
    <p:sldId id="388" r:id="rId106"/>
    <p:sldId id="389" r:id="rId107"/>
    <p:sldId id="390" r:id="rId108"/>
    <p:sldId id="395" r:id="rId109"/>
    <p:sldId id="391" r:id="rId110"/>
    <p:sldId id="392" r:id="rId111"/>
    <p:sldId id="393" r:id="rId112"/>
    <p:sldId id="396" r:id="rId113"/>
    <p:sldId id="397" r:id="rId114"/>
    <p:sldId id="398" r:id="rId115"/>
    <p:sldId id="399"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E6E4E"/>
    <a:srgbClr val="090218"/>
    <a:srgbClr val="000099"/>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7138" autoAdjust="0"/>
  </p:normalViewPr>
  <p:slideViewPr>
    <p:cSldViewPr>
      <p:cViewPr>
        <p:scale>
          <a:sx n="77" d="100"/>
          <a:sy n="77" d="100"/>
        </p:scale>
        <p:origin x="-954" y="-5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360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5A8E9-ED93-497A-A69C-B0982BA4774D}" type="datetimeFigureOut">
              <a:rPr lang="en-US" smtClean="0"/>
              <a:pPr/>
              <a:t>5/21/2020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C711A6-E1C6-4A08-8ADB-1C5A959F0CBB}" type="slidenum">
              <a:rPr lang="en-US" smtClean="0"/>
              <a:pPr/>
              <a:t>‹#›</a:t>
            </a:fld>
            <a:endParaRPr lang="en-US"/>
          </a:p>
        </p:txBody>
      </p:sp>
    </p:spTree>
    <p:extLst>
      <p:ext uri="{BB962C8B-B14F-4D97-AF65-F5344CB8AC3E}">
        <p14:creationId xmlns="" xmlns:p14="http://schemas.microsoft.com/office/powerpoint/2010/main" val="4136664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509C920-B4CA-41EB-8A06-8BCE3243F5CF}" type="slidenum">
              <a:rPr lang="en-IN"/>
              <a:pPr/>
              <a:t>2</a:t>
            </a:fld>
            <a:endParaRPr lang="en-IN"/>
          </a:p>
        </p:txBody>
      </p:sp>
      <p:sp>
        <p:nvSpPr>
          <p:cNvPr id="737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730" name="Rectangle 2"/>
          <p:cNvSpPr txBox="1">
            <a:spLocks noGrp="1" noChangeArrowheads="1"/>
          </p:cNvSpPr>
          <p:nvPr>
            <p:ph type="body" idx="1"/>
          </p:nvPr>
        </p:nvSpPr>
        <p:spPr bwMode="auto">
          <a:xfrm>
            <a:off x="914400" y="4343400"/>
            <a:ext cx="50292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2132284-5025-4274-9EB5-24C02845BFDD}" type="slidenum">
              <a:rPr lang="en-IN"/>
              <a:pPr/>
              <a:t>13</a:t>
            </a:fld>
            <a:endParaRPr lang="en-IN"/>
          </a:p>
        </p:txBody>
      </p:sp>
      <p:sp>
        <p:nvSpPr>
          <p:cNvPr id="80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27A26D5-3518-4219-98F5-FBF7CEA31182}" type="slidenum">
              <a:rPr lang="en-IN"/>
              <a:pPr/>
              <a:t>14</a:t>
            </a:fld>
            <a:endParaRPr lang="en-IN"/>
          </a:p>
        </p:txBody>
      </p:sp>
      <p:sp>
        <p:nvSpPr>
          <p:cNvPr id="819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8"/>
          <p:cNvSpPr>
            <a:spLocks noGrp="1" noChangeArrowheads="1"/>
          </p:cNvSpPr>
          <p:nvPr>
            <p:ph type="sldNum"/>
          </p:nvPr>
        </p:nvSpPr>
        <p:spPr>
          <a:ln/>
        </p:spPr>
        <p:txBody>
          <a:bodyPr/>
          <a:lstStyle/>
          <a:p>
            <a:fld id="{310B55A7-9DB5-4A03-8EB8-D87CF3C0B957}" type="slidenum">
              <a:rPr lang="en-IN"/>
              <a:pPr/>
              <a:t>15</a:t>
            </a:fld>
            <a:endParaRPr lang="en-IN"/>
          </a:p>
        </p:txBody>
      </p:sp>
      <p:sp>
        <p:nvSpPr>
          <p:cNvPr id="829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94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
        <p:nvSpPr>
          <p:cNvPr id="82947" name="Text Box 3"/>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4322639-B607-403B-96E6-E95497532C34}" type="slidenum">
              <a:rPr lang="en-US" sz="1200">
                <a:solidFill>
                  <a:srgbClr val="FFFFCC"/>
                </a:solidFill>
                <a:ea typeface="宋体" charset="0"/>
                <a:cs typeface="宋体" charset="0"/>
              </a:rPr>
              <a:pPr algn="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15</a:t>
            </a:fld>
            <a:endParaRPr lang="en-US" sz="1200">
              <a:solidFill>
                <a:srgbClr val="FFFFCC"/>
              </a:solidFill>
              <a:ea typeface="宋体" charset="0"/>
              <a:cs typeface="宋体"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1D4CC62-8C25-410C-8508-A2925AEA9203}" type="slidenum">
              <a:rPr lang="en-IN"/>
              <a:pPr/>
              <a:t>16</a:t>
            </a:fld>
            <a:endParaRPr lang="en-IN"/>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3970" name="Rectangle 2"/>
          <p:cNvSpPr txBox="1">
            <a:spLocks noGrp="1" noChangeArrowheads="1"/>
          </p:cNvSpPr>
          <p:nvPr>
            <p:ph type="body" idx="1"/>
          </p:nvPr>
        </p:nvSpPr>
        <p:spPr bwMode="auto">
          <a:xfrm>
            <a:off x="914400" y="4343400"/>
            <a:ext cx="50292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5252957-D8AC-4AB1-A779-90C9F01F9E60}" type="slidenum">
              <a:rPr lang="en-IN"/>
              <a:pPr/>
              <a:t>73</a:t>
            </a:fld>
            <a:endParaRPr lang="en-IN"/>
          </a:p>
        </p:txBody>
      </p:sp>
      <p:sp>
        <p:nvSpPr>
          <p:cNvPr id="1054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547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B36F5E5-5A98-40FC-A84C-D3635E312CAF}" type="slidenum">
              <a:rPr lang="en-IN"/>
              <a:pPr/>
              <a:t>74</a:t>
            </a:fld>
            <a:endParaRPr lang="en-IN"/>
          </a:p>
        </p:txBody>
      </p:sp>
      <p:sp>
        <p:nvSpPr>
          <p:cNvPr id="1064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49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D6B6A0B-8CF0-4AE1-930B-CCCBFE3A1116}" type="slidenum">
              <a:rPr lang="en-IN"/>
              <a:pPr/>
              <a:t>75</a:t>
            </a:fld>
            <a:endParaRPr lang="en-IN"/>
          </a:p>
        </p:txBody>
      </p:sp>
      <p:sp>
        <p:nvSpPr>
          <p:cNvPr id="1075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752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D67E8BC1-1356-4374-A2C5-A97F5456A621}" type="slidenum">
              <a:rPr lang="en-IN"/>
              <a:pPr/>
              <a:t>4</a:t>
            </a:fld>
            <a:endParaRPr lang="en-IN"/>
          </a:p>
        </p:txBody>
      </p:sp>
      <p:sp>
        <p:nvSpPr>
          <p:cNvPr id="747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75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734C591-1A71-4ED8-A271-00B9B23EA60F}" type="slidenum">
              <a:rPr lang="en-IN"/>
              <a:pPr/>
              <a:t>5</a:t>
            </a:fld>
            <a:endParaRPr lang="en-IN"/>
          </a:p>
        </p:txBody>
      </p:sp>
      <p:sp>
        <p:nvSpPr>
          <p:cNvPr id="757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778" name="Rectangle 2"/>
          <p:cNvSpPr txBox="1">
            <a:spLocks noGrp="1" noChangeArrowheads="1"/>
          </p:cNvSpPr>
          <p:nvPr>
            <p:ph type="body" idx="1"/>
          </p:nvPr>
        </p:nvSpPr>
        <p:spPr bwMode="auto">
          <a:xfrm>
            <a:off x="914400" y="4343400"/>
            <a:ext cx="50292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86732DF-8059-40AE-82A1-57C0427FE4D8}" type="slidenum">
              <a:rPr lang="en-IN"/>
              <a:pPr/>
              <a:t>6</a:t>
            </a:fld>
            <a:endParaRPr lang="en-IN"/>
          </a:p>
        </p:txBody>
      </p:sp>
      <p:sp>
        <p:nvSpPr>
          <p:cNvPr id="7680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680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E7F0EDD-3F5F-4B7F-AFDA-19E079B0C325}" type="slidenum">
              <a:rPr lang="en-IN"/>
              <a:pPr/>
              <a:t>7</a:t>
            </a:fld>
            <a:endParaRPr lang="en-IN"/>
          </a:p>
        </p:txBody>
      </p:sp>
      <p:sp>
        <p:nvSpPr>
          <p:cNvPr id="778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7826" name="Rectangle 2"/>
          <p:cNvSpPr txBox="1">
            <a:spLocks noGrp="1" noChangeArrowheads="1"/>
          </p:cNvSpPr>
          <p:nvPr>
            <p:ph type="body" idx="1"/>
          </p:nvPr>
        </p:nvSpPr>
        <p:spPr bwMode="auto">
          <a:xfrm>
            <a:off x="914400" y="4343400"/>
            <a:ext cx="50292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4A67211-A6FB-4826-9809-157048C81F08}" type="slidenum">
              <a:rPr lang="en-IN"/>
              <a:pPr/>
              <a:t>8</a:t>
            </a:fld>
            <a:endParaRPr lang="en-IN"/>
          </a:p>
        </p:txBody>
      </p:sp>
      <p:sp>
        <p:nvSpPr>
          <p:cNvPr id="78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50" name="Rectangle 2"/>
          <p:cNvSpPr txBox="1">
            <a:spLocks noGrp="1" noChangeArrowheads="1"/>
          </p:cNvSpPr>
          <p:nvPr>
            <p:ph type="body" idx="1"/>
          </p:nvPr>
        </p:nvSpPr>
        <p:spPr bwMode="auto">
          <a:xfrm>
            <a:off x="914400" y="4343400"/>
            <a:ext cx="5029200" cy="4114800"/>
          </a:xfrm>
          <a:prstGeom prst="rect">
            <a:avLst/>
          </a:prstGeom>
          <a:noFill/>
          <a:ln cap="flat">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34119B9-8D52-41F1-A093-9D4D229D5DBF}" type="slidenum">
              <a:rPr lang="en-IN"/>
              <a:pPr/>
              <a:t>9</a:t>
            </a:fld>
            <a:endParaRPr lang="en-IN"/>
          </a:p>
        </p:txBody>
      </p:sp>
      <p:sp>
        <p:nvSpPr>
          <p:cNvPr id="798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87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r>
              <a:rPr lang="en-US" dirty="0" smtClean="0"/>
              <a:t> Occasionally, </a:t>
            </a:r>
            <a:r>
              <a:rPr lang="en-US" dirty="0" err="1" smtClean="0"/>
              <a:t>supraventricular</a:t>
            </a:r>
            <a:r>
              <a:rPr lang="en-US" dirty="0" smtClean="0"/>
              <a:t> tachycardia </a:t>
            </a:r>
            <a:r>
              <a:rPr lang="en-US" baseline="0" dirty="0" smtClean="0"/>
              <a:t> </a:t>
            </a:r>
            <a:r>
              <a:rPr lang="en-US" dirty="0" smtClean="0"/>
              <a:t>can mimic ventricular tachycardia and present as a broad-complex </a:t>
            </a:r>
          </a:p>
          <a:p>
            <a:r>
              <a:rPr lang="en-US" dirty="0" smtClean="0"/>
              <a:t>tachycardia due to coexisting bundle branch block or the presence </a:t>
            </a:r>
            <a:r>
              <a:rPr lang="en-US" baseline="0" dirty="0" smtClean="0"/>
              <a:t> </a:t>
            </a:r>
            <a:r>
              <a:rPr lang="en-US" dirty="0" smtClean="0"/>
              <a:t>of an additional </a:t>
            </a:r>
            <a:r>
              <a:rPr lang="en-US" dirty="0" err="1" smtClean="0"/>
              <a:t>atrioventricular</a:t>
            </a:r>
            <a:r>
              <a:rPr lang="en-US" dirty="0" smtClean="0"/>
              <a:t> connection (accessory pathway,</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spontaneous </a:t>
            </a:r>
            <a:r>
              <a:rPr lang="en-US" dirty="0" err="1" smtClean="0"/>
              <a:t>depolarisation</a:t>
            </a:r>
            <a:r>
              <a:rPr lang="en-US" dirty="0" smtClean="0"/>
              <a:t> of an ectopic focus in the atria, </a:t>
            </a:r>
            <a:r>
              <a:rPr lang="en-US" dirty="0" err="1" smtClean="0"/>
              <a:t>atrioventricular</a:t>
            </a:r>
            <a:r>
              <a:rPr lang="en-US" dirty="0" smtClean="0"/>
              <a:t> junction or ventricles, often in </a:t>
            </a:r>
            <a:r>
              <a:rPr lang="en-US" baseline="0" dirty="0" smtClean="0"/>
              <a:t> </a:t>
            </a:r>
            <a:r>
              <a:rPr lang="en-US" dirty="0" smtClean="0"/>
              <a:t>response to </a:t>
            </a:r>
            <a:r>
              <a:rPr lang="en-US" dirty="0" err="1" smtClean="0"/>
              <a:t>catecholamines</a:t>
            </a:r>
            <a:r>
              <a:rPr lang="en-US" dirty="0" smtClean="0"/>
              <a:t>. Single </a:t>
            </a:r>
            <a:r>
              <a:rPr lang="en-US" dirty="0" err="1" smtClean="0"/>
              <a:t>depolarisations</a:t>
            </a:r>
            <a:r>
              <a:rPr lang="en-US" dirty="0" smtClean="0"/>
              <a:t> lead to </a:t>
            </a:r>
            <a:r>
              <a:rPr lang="en-US" baseline="0" dirty="0" smtClean="0"/>
              <a:t> </a:t>
            </a:r>
            <a:r>
              <a:rPr lang="en-US" dirty="0" err="1" smtClean="0"/>
              <a:t>atrial</a:t>
            </a:r>
            <a:r>
              <a:rPr lang="en-US" dirty="0" smtClean="0"/>
              <a:t>, </a:t>
            </a:r>
            <a:r>
              <a:rPr lang="en-US" dirty="0" err="1" smtClean="0"/>
              <a:t>junctional</a:t>
            </a:r>
            <a:r>
              <a:rPr lang="en-US" dirty="0" smtClean="0"/>
              <a:t> or ventricular premature (ectopic) beats. </a:t>
            </a:r>
          </a:p>
          <a:p>
            <a:endParaRPr lang="en-US" dirty="0" smtClean="0"/>
          </a:p>
          <a:p>
            <a:r>
              <a:rPr lang="en-US" dirty="0" smtClean="0"/>
              <a:t>Repeated </a:t>
            </a:r>
            <a:r>
              <a:rPr lang="en-US" dirty="0" err="1" smtClean="0"/>
              <a:t>depolarisation</a:t>
            </a:r>
            <a:r>
              <a:rPr lang="en-US" dirty="0" smtClean="0"/>
              <a:t> leads to </a:t>
            </a:r>
            <a:r>
              <a:rPr lang="en-US" dirty="0" err="1" smtClean="0"/>
              <a:t>atrial</a:t>
            </a:r>
            <a:r>
              <a:rPr lang="en-US" dirty="0" smtClean="0"/>
              <a:t>, </a:t>
            </a:r>
            <a:r>
              <a:rPr lang="en-US" dirty="0" err="1" smtClean="0"/>
              <a:t>junctional</a:t>
            </a:r>
            <a:r>
              <a:rPr lang="en-US" dirty="0" smtClean="0"/>
              <a:t> or </a:t>
            </a:r>
            <a:r>
              <a:rPr lang="en-US" baseline="0" dirty="0" smtClean="0"/>
              <a:t> </a:t>
            </a:r>
            <a:r>
              <a:rPr lang="en-US" dirty="0" smtClean="0"/>
              <a:t>ventricular tachycardia</a:t>
            </a:r>
          </a:p>
          <a:p>
            <a:endParaRPr lang="en-US" dirty="0" smtClean="0"/>
          </a:p>
          <a:p>
            <a:r>
              <a:rPr lang="en-US" dirty="0" smtClean="0"/>
              <a:t>RENTRY = tachycardia is initiated by an ectopic beat </a:t>
            </a:r>
            <a:r>
              <a:rPr lang="en-US" baseline="0" dirty="0" smtClean="0"/>
              <a:t> </a:t>
            </a:r>
            <a:r>
              <a:rPr lang="en-US" dirty="0" smtClean="0"/>
              <a:t>and sustained by a re-entry circuit. Most </a:t>
            </a:r>
            <a:r>
              <a:rPr lang="en-US" baseline="0" dirty="0" smtClean="0"/>
              <a:t> </a:t>
            </a:r>
            <a:r>
              <a:rPr lang="en-US" dirty="0" err="1" smtClean="0"/>
              <a:t>tachyarrhythmias</a:t>
            </a:r>
            <a:r>
              <a:rPr lang="en-US" dirty="0" smtClean="0"/>
              <a:t> are caused by re-entry.</a:t>
            </a:r>
          </a:p>
          <a:p>
            <a:endParaRPr lang="en-US" dirty="0" smtClean="0"/>
          </a:p>
          <a:p>
            <a:r>
              <a:rPr lang="en-US" dirty="0" smtClean="0"/>
              <a:t>Triggered activity=This can cause ventricular arrhythmias in </a:t>
            </a:r>
            <a:r>
              <a:rPr lang="en-US" baseline="0" dirty="0" smtClean="0"/>
              <a:t> </a:t>
            </a:r>
            <a:r>
              <a:rPr lang="en-US" dirty="0" smtClean="0"/>
              <a:t>patients with coronary artery disease. It is a form of </a:t>
            </a:r>
          </a:p>
          <a:p>
            <a:r>
              <a:rPr lang="en-US" dirty="0" smtClean="0"/>
              <a:t>secondary </a:t>
            </a:r>
            <a:r>
              <a:rPr lang="en-US" dirty="0" err="1" smtClean="0"/>
              <a:t>depolarisation</a:t>
            </a:r>
            <a:r>
              <a:rPr lang="en-US" dirty="0" smtClean="0"/>
              <a:t> arising from an incompletely </a:t>
            </a:r>
            <a:r>
              <a:rPr lang="en-US" baseline="0" dirty="0" smtClean="0"/>
              <a:t> </a:t>
            </a:r>
            <a:r>
              <a:rPr lang="en-US" dirty="0" err="1" smtClean="0"/>
              <a:t>repolarised</a:t>
            </a:r>
            <a:r>
              <a:rPr lang="en-US" dirty="0" smtClean="0"/>
              <a:t> cell membrane. Arrhythmias may be </a:t>
            </a:r>
            <a:r>
              <a:rPr lang="en-US" baseline="0" dirty="0" smtClean="0"/>
              <a:t> </a:t>
            </a:r>
            <a:r>
              <a:rPr lang="en-US" dirty="0" err="1" smtClean="0"/>
              <a:t>supraventricular</a:t>
            </a:r>
            <a:r>
              <a:rPr lang="en-US" dirty="0" smtClean="0"/>
              <a:t> (sinus, </a:t>
            </a:r>
            <a:r>
              <a:rPr lang="en-US" dirty="0" err="1" smtClean="0"/>
              <a:t>atrial</a:t>
            </a:r>
            <a:r>
              <a:rPr lang="en-US" dirty="0" smtClean="0"/>
              <a:t> or </a:t>
            </a:r>
            <a:r>
              <a:rPr lang="en-US" dirty="0" err="1" smtClean="0"/>
              <a:t>junctional</a:t>
            </a:r>
            <a:r>
              <a:rPr lang="en-US" dirty="0" smtClean="0"/>
              <a:t>) or ventricular in </a:t>
            </a:r>
            <a:r>
              <a:rPr lang="en-US" baseline="0" dirty="0" smtClean="0"/>
              <a:t> </a:t>
            </a:r>
            <a:r>
              <a:rPr lang="en-US" dirty="0" smtClean="0"/>
              <a:t>origin</a:t>
            </a:r>
            <a:endParaRPr lang="en-US" dirty="0"/>
          </a:p>
        </p:txBody>
      </p:sp>
      <p:sp>
        <p:nvSpPr>
          <p:cNvPr id="4" name="Slide Number Placeholder 3"/>
          <p:cNvSpPr>
            <a:spLocks noGrp="1"/>
          </p:cNvSpPr>
          <p:nvPr>
            <p:ph type="sldNum" sz="quarter" idx="10"/>
          </p:nvPr>
        </p:nvSpPr>
        <p:spPr/>
        <p:txBody>
          <a:bodyPr/>
          <a:lstStyle/>
          <a:p>
            <a:fld id="{D5C711A6-E1C6-4A08-8ADB-1C5A959F0CBB}"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AD8FB95-F0F3-4443-8FAA-F3CCA53A7A77}" type="slidenum">
              <a:rPr lang="en-IN"/>
              <a:pPr/>
              <a:t>11</a:t>
            </a:fld>
            <a:endParaRPr lang="en-IN"/>
          </a:p>
        </p:txBody>
      </p:sp>
      <p:sp>
        <p:nvSpPr>
          <p:cNvPr id="8499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8499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5/21/2020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66050" cy="1136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06825"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981200"/>
            <a:ext cx="3806825"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5025" y="4113213"/>
            <a:ext cx="380682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idx="10"/>
          </p:nvPr>
        </p:nvSpPr>
        <p:spPr>
          <a:xfrm>
            <a:off x="685800" y="6248400"/>
            <a:ext cx="1898650" cy="458788"/>
          </a:xfrm>
        </p:spPr>
        <p:txBody>
          <a:bodyPr/>
          <a:lstStyle>
            <a:lvl1pPr>
              <a:defRPr/>
            </a:lvl1pPr>
          </a:lstStyle>
          <a:p>
            <a:endParaRPr lang="en-US"/>
          </a:p>
        </p:txBody>
      </p:sp>
      <p:sp>
        <p:nvSpPr>
          <p:cNvPr id="7" name="Footer Placeholder 6"/>
          <p:cNvSpPr>
            <a:spLocks noGrp="1"/>
          </p:cNvSpPr>
          <p:nvPr>
            <p:ph type="ftr" idx="11"/>
          </p:nvPr>
        </p:nvSpPr>
        <p:spPr>
          <a:xfrm>
            <a:off x="3124200" y="6248400"/>
            <a:ext cx="2889250" cy="458788"/>
          </a:xfrm>
        </p:spPr>
        <p:txBody>
          <a:bodyPr/>
          <a:lstStyle>
            <a:lvl1pPr>
              <a:defRPr/>
            </a:lvl1pPr>
          </a:lstStyle>
          <a:p>
            <a:endParaRPr lang="en-US"/>
          </a:p>
        </p:txBody>
      </p:sp>
      <p:sp>
        <p:nvSpPr>
          <p:cNvPr id="8" name="Slide Number Placeholder 7"/>
          <p:cNvSpPr>
            <a:spLocks noGrp="1"/>
          </p:cNvSpPr>
          <p:nvPr>
            <p:ph type="sldNum" idx="12"/>
          </p:nvPr>
        </p:nvSpPr>
        <p:spPr>
          <a:xfrm>
            <a:off x="6553200" y="6248400"/>
            <a:ext cx="1898650" cy="458788"/>
          </a:xfrm>
        </p:spPr>
        <p:txBody>
          <a:bodyPr/>
          <a:lstStyle>
            <a:lvl1pPr>
              <a:defRPr/>
            </a:lvl1pPr>
          </a:lstStyle>
          <a:p>
            <a:fld id="{7F4CAEDB-E409-485C-86AF-D1F700BDBBF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5/21/2020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5/21/2020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5/21/2020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5/21/2020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5/21/2020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5/21/2020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5/21/2020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image" Target="../media/image66.png"/></Relationships>
</file>

<file path=ppt/slides/_rels/slide11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Cardiac </a:t>
            </a:r>
            <a:r>
              <a:rPr lang="en-US" dirty="0" err="1" smtClean="0"/>
              <a:t>arrythmias</a:t>
            </a:r>
            <a:endParaRPr lang="en-US" dirty="0"/>
          </a:p>
        </p:txBody>
      </p:sp>
      <p:sp>
        <p:nvSpPr>
          <p:cNvPr id="3" name="Subtitle 2"/>
          <p:cNvSpPr>
            <a:spLocks noGrp="1"/>
          </p:cNvSpPr>
          <p:nvPr>
            <p:ph type="subTitle" idx="1"/>
          </p:nvPr>
        </p:nvSpPr>
        <p:spPr/>
        <p:txBody>
          <a:bodyPr/>
          <a:lstStyle/>
          <a:p>
            <a:r>
              <a:rPr lang="en-US" dirty="0" smtClean="0"/>
              <a:t>Department of General Medicine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763000" cy="914400"/>
          </a:xfrm>
        </p:spPr>
        <p:txBody>
          <a:bodyPr>
            <a:normAutofit fontScale="90000"/>
          </a:bodyPr>
          <a:lstStyle/>
          <a:p>
            <a:r>
              <a:rPr lang="en-US" sz="3200" b="1" dirty="0" smtClean="0"/>
              <a:t>Three main mechanisms of tachycardia:</a:t>
            </a:r>
            <a:endParaRPr lang="en-US" sz="3200" b="1" dirty="0"/>
          </a:p>
        </p:txBody>
      </p:sp>
      <p:sp>
        <p:nvSpPr>
          <p:cNvPr id="3" name="Content Placeholder 2"/>
          <p:cNvSpPr>
            <a:spLocks noGrp="1"/>
          </p:cNvSpPr>
          <p:nvPr>
            <p:ph idx="1"/>
          </p:nvPr>
        </p:nvSpPr>
        <p:spPr>
          <a:xfrm>
            <a:off x="533400" y="1828800"/>
            <a:ext cx="8183880" cy="4187952"/>
          </a:xfrm>
        </p:spPr>
        <p:txBody>
          <a:bodyPr/>
          <a:lstStyle/>
          <a:p>
            <a:r>
              <a:rPr lang="en-US" dirty="0" smtClean="0"/>
              <a:t>Increased automaticity</a:t>
            </a:r>
          </a:p>
          <a:p>
            <a:endParaRPr lang="en-US" dirty="0" smtClean="0"/>
          </a:p>
          <a:p>
            <a:r>
              <a:rPr lang="en-US" dirty="0" smtClean="0"/>
              <a:t>Re-entry</a:t>
            </a:r>
          </a:p>
          <a:p>
            <a:endParaRPr lang="en-US" dirty="0" smtClean="0"/>
          </a:p>
          <a:p>
            <a:r>
              <a:rPr lang="en-US" dirty="0" smtClean="0"/>
              <a:t>Triggered activity</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Second-degree </a:t>
            </a:r>
            <a:r>
              <a:rPr lang="en-US" dirty="0" err="1" smtClean="0"/>
              <a:t>atrioventricular</a:t>
            </a:r>
            <a:r>
              <a:rPr lang="en-US" dirty="0" smtClean="0"/>
              <a:t> block</a:t>
            </a:r>
            <a:endParaRPr lang="en-US" dirty="0"/>
          </a:p>
        </p:txBody>
      </p:sp>
      <p:sp>
        <p:nvSpPr>
          <p:cNvPr id="3" name="Content Placeholder 2"/>
          <p:cNvSpPr>
            <a:spLocks noGrp="1"/>
          </p:cNvSpPr>
          <p:nvPr>
            <p:ph idx="1"/>
          </p:nvPr>
        </p:nvSpPr>
        <p:spPr/>
        <p:txBody>
          <a:bodyPr>
            <a:normAutofit/>
          </a:bodyPr>
          <a:lstStyle/>
          <a:p>
            <a:r>
              <a:rPr lang="en-US" sz="2000" dirty="0" smtClean="0"/>
              <a:t>Here </a:t>
            </a:r>
            <a:r>
              <a:rPr lang="en-US" sz="2000" b="1" dirty="0" smtClean="0"/>
              <a:t>dropped beats </a:t>
            </a:r>
            <a:r>
              <a:rPr lang="en-US" sz="2000" dirty="0" smtClean="0"/>
              <a:t>occur because some impulses from the </a:t>
            </a:r>
            <a:r>
              <a:rPr lang="en-US" sz="2000" b="1" dirty="0" smtClean="0"/>
              <a:t>atria fail to conduct to the ventricles. Two </a:t>
            </a:r>
            <a:r>
              <a:rPr lang="en-US" sz="2000" dirty="0" smtClean="0"/>
              <a:t>subtypes are </a:t>
            </a:r>
            <a:r>
              <a:rPr lang="en-US" sz="2000" dirty="0" err="1" smtClean="0"/>
              <a:t>recognised</a:t>
            </a:r>
            <a:r>
              <a:rPr lang="en-US" sz="2000" dirty="0" smtClean="0"/>
              <a:t>. </a:t>
            </a:r>
          </a:p>
          <a:p>
            <a:endParaRPr lang="en-US" sz="2000" dirty="0" smtClean="0"/>
          </a:p>
          <a:p>
            <a:r>
              <a:rPr lang="en-US" sz="2000" dirty="0" smtClean="0"/>
              <a:t>In </a:t>
            </a:r>
            <a:r>
              <a:rPr lang="en-US" sz="2000" b="1" dirty="0" err="1" smtClean="0"/>
              <a:t>Mobitz</a:t>
            </a:r>
            <a:r>
              <a:rPr lang="en-US" sz="2000" b="1" dirty="0" smtClean="0"/>
              <a:t> type I second-degree AV block progressive lengthening of successive PR intervals, culminating in a dropped beat</a:t>
            </a:r>
            <a:r>
              <a:rPr lang="en-US" sz="2000" dirty="0" smtClean="0"/>
              <a:t>. The cycle then repeats itself. This is known as the </a:t>
            </a:r>
            <a:r>
              <a:rPr lang="en-US" sz="2000" b="1" dirty="0" err="1" smtClean="0"/>
              <a:t>Wenckebach</a:t>
            </a:r>
            <a:r>
              <a:rPr lang="en-US" sz="2000" b="1" dirty="0" smtClean="0"/>
              <a:t> phenomenon due to impaired conduction in the AV node itself.</a:t>
            </a:r>
          </a:p>
          <a:p>
            <a:pPr>
              <a:buNone/>
            </a:pPr>
            <a:endParaRPr lang="en-US" sz="2000" b="1" dirty="0"/>
          </a:p>
        </p:txBody>
      </p:sp>
      <p:pic>
        <p:nvPicPr>
          <p:cNvPr id="136195" name="Picture 3"/>
          <p:cNvPicPr>
            <a:picLocks noChangeAspect="1" noChangeArrowheads="1"/>
          </p:cNvPicPr>
          <p:nvPr/>
        </p:nvPicPr>
        <p:blipFill>
          <a:blip r:embed="rId2"/>
          <a:srcRect/>
          <a:stretch>
            <a:fillRect/>
          </a:stretch>
        </p:blipFill>
        <p:spPr bwMode="auto">
          <a:xfrm>
            <a:off x="304800" y="3657600"/>
            <a:ext cx="8629650" cy="1371600"/>
          </a:xfrm>
          <a:prstGeom prst="rect">
            <a:avLst/>
          </a:prstGeom>
          <a:noFill/>
          <a:ln w="9525">
            <a:noFill/>
            <a:miter lim="800000"/>
            <a:headEnd/>
            <a:tailEnd/>
          </a:ln>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a:t>
            </a:r>
            <a:r>
              <a:rPr lang="en-US" dirty="0" err="1" smtClean="0"/>
              <a:t>Mobitz</a:t>
            </a:r>
            <a:r>
              <a:rPr lang="en-US" dirty="0" smtClean="0"/>
              <a:t> type II second-degree AV block  the PR interval of the conducted impulses remains constant but some P waves are not conducted. </a:t>
            </a:r>
          </a:p>
          <a:p>
            <a:r>
              <a:rPr lang="en-US" dirty="0" smtClean="0"/>
              <a:t>This is usually caused by disease of the His–Purkinje system and carries a risk of </a:t>
            </a:r>
            <a:r>
              <a:rPr lang="en-US" dirty="0" err="1" smtClean="0"/>
              <a:t>asystole</a:t>
            </a:r>
            <a:endParaRPr lang="en-US" dirty="0"/>
          </a:p>
        </p:txBody>
      </p:sp>
      <p:pic>
        <p:nvPicPr>
          <p:cNvPr id="137218" name="Picture 2"/>
          <p:cNvPicPr>
            <a:picLocks noChangeAspect="1" noChangeArrowheads="1"/>
          </p:cNvPicPr>
          <p:nvPr/>
        </p:nvPicPr>
        <p:blipFill>
          <a:blip r:embed="rId2"/>
          <a:srcRect/>
          <a:stretch>
            <a:fillRect/>
          </a:stretch>
        </p:blipFill>
        <p:spPr bwMode="auto">
          <a:xfrm>
            <a:off x="381000" y="3886200"/>
            <a:ext cx="8648700" cy="1409700"/>
          </a:xfrm>
          <a:prstGeom prst="rect">
            <a:avLst/>
          </a:prstGeom>
          <a:noFill/>
          <a:ln w="9525">
            <a:noFill/>
            <a:miter lim="800000"/>
            <a:headEnd/>
            <a:tailEnd/>
          </a:ln>
          <a:effec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257800"/>
            <a:ext cx="8183880" cy="1051560"/>
          </a:xfrm>
        </p:spPr>
        <p:txBody>
          <a:bodyPr>
            <a:normAutofit/>
          </a:bodyPr>
          <a:lstStyle/>
          <a:p>
            <a:r>
              <a:rPr lang="en-US" sz="2800" dirty="0" smtClean="0"/>
              <a:t>Third-degree </a:t>
            </a:r>
            <a:r>
              <a:rPr lang="en-US" sz="2800" dirty="0" err="1" smtClean="0"/>
              <a:t>atrioventricular</a:t>
            </a:r>
            <a:r>
              <a:rPr lang="en-US" sz="2800" dirty="0" smtClean="0"/>
              <a:t> block</a:t>
            </a:r>
            <a:endParaRPr lang="en-US" sz="2800" dirty="0"/>
          </a:p>
        </p:txBody>
      </p:sp>
      <p:sp>
        <p:nvSpPr>
          <p:cNvPr id="3" name="Content Placeholder 2"/>
          <p:cNvSpPr>
            <a:spLocks noGrp="1"/>
          </p:cNvSpPr>
          <p:nvPr>
            <p:ph idx="1"/>
          </p:nvPr>
        </p:nvSpPr>
        <p:spPr/>
        <p:txBody>
          <a:bodyPr>
            <a:normAutofit fontScale="85000" lnSpcReduction="10000"/>
          </a:bodyPr>
          <a:lstStyle/>
          <a:p>
            <a:r>
              <a:rPr lang="en-US" dirty="0" smtClean="0"/>
              <a:t>In third-degree AV block, conduction fails completely and the  atria and ventricles beat independently. This is known as AV </a:t>
            </a:r>
          </a:p>
          <a:p>
            <a:r>
              <a:rPr lang="en-US" dirty="0" smtClean="0"/>
              <a:t> Ventricular activity is maintained by an escape rhythm arising in the AV node or bundle of His (narrow QRS complexes) or the distal Purkinje </a:t>
            </a:r>
          </a:p>
          <a:p>
            <a:pPr>
              <a:buNone/>
            </a:pPr>
            <a:r>
              <a:rPr lang="en-US" dirty="0" smtClean="0"/>
              <a:t>   tissues (broad QRS complexes).</a:t>
            </a:r>
          </a:p>
          <a:p>
            <a:r>
              <a:rPr lang="en-US" dirty="0" smtClean="0"/>
              <a:t> Distal escape rhythms tend to be slower and less reliable. Complete AV block  produces a slow (25–50/min), regular pulse that does not vary </a:t>
            </a:r>
          </a:p>
          <a:p>
            <a:pPr>
              <a:buNone/>
            </a:pPr>
            <a:r>
              <a:rPr lang="en-US" dirty="0" smtClean="0"/>
              <a:t>   with exercise,</a:t>
            </a:r>
            <a:endParaRPr lang="en-US" dirty="0"/>
          </a:p>
        </p:txBody>
      </p:sp>
      <p:pic>
        <p:nvPicPr>
          <p:cNvPr id="138242" name="Picture 2"/>
          <p:cNvPicPr>
            <a:picLocks noChangeAspect="1" noChangeArrowheads="1"/>
          </p:cNvPicPr>
          <p:nvPr/>
        </p:nvPicPr>
        <p:blipFill>
          <a:blip r:embed="rId2"/>
          <a:srcRect/>
          <a:stretch>
            <a:fillRect/>
          </a:stretch>
        </p:blipFill>
        <p:spPr bwMode="auto">
          <a:xfrm>
            <a:off x="3657600" y="4114800"/>
            <a:ext cx="5006392" cy="1676400"/>
          </a:xfrm>
          <a:prstGeom prst="rect">
            <a:avLst/>
          </a:prstGeom>
          <a:noFill/>
          <a:ln w="9525">
            <a:noFill/>
            <a:miter lim="800000"/>
            <a:headEnd/>
            <a:tailEnd/>
          </a:ln>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9266" name="Picture 2"/>
          <p:cNvPicPr>
            <a:picLocks noGrp="1" noChangeAspect="1" noChangeArrowheads="1"/>
          </p:cNvPicPr>
          <p:nvPr>
            <p:ph idx="1"/>
          </p:nvPr>
        </p:nvPicPr>
        <p:blipFill>
          <a:blip r:embed="rId2"/>
          <a:srcRect/>
          <a:stretch>
            <a:fillRect/>
          </a:stretch>
        </p:blipFill>
        <p:spPr bwMode="auto">
          <a:xfrm>
            <a:off x="990600" y="653612"/>
            <a:ext cx="6019799" cy="3291006"/>
          </a:xfrm>
          <a:prstGeom prst="rect">
            <a:avLst/>
          </a:prstGeom>
          <a:noFill/>
          <a:ln w="9525">
            <a:noFill/>
            <a:miter lim="800000"/>
            <a:headEnd/>
            <a:tailEnd/>
          </a:ln>
          <a:effec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a:xfrm>
            <a:off x="502920" y="530352"/>
            <a:ext cx="8183880" cy="4727448"/>
          </a:xfrm>
        </p:spPr>
        <p:txBody>
          <a:bodyPr>
            <a:normAutofit fontScale="62500" lnSpcReduction="20000"/>
          </a:bodyPr>
          <a:lstStyle/>
          <a:p>
            <a:r>
              <a:rPr lang="en-US" b="1" dirty="0" smtClean="0"/>
              <a:t>Acute inferior MI  </a:t>
            </a:r>
            <a:r>
              <a:rPr lang="en-US" dirty="0" smtClean="0"/>
              <a:t>is often complicated by transient AV block because the right coronary artery (RCA) supplies the AV node. There is usually   a reliable escape rhythm and, if the patient remains well, no  treatment is required.</a:t>
            </a:r>
          </a:p>
          <a:p>
            <a:pPr>
              <a:buNone/>
            </a:pPr>
            <a:r>
              <a:rPr lang="en-US" dirty="0" smtClean="0"/>
              <a:t>  </a:t>
            </a:r>
          </a:p>
          <a:p>
            <a:pPr>
              <a:buNone/>
            </a:pPr>
            <a:r>
              <a:rPr lang="en-US" dirty="0" smtClean="0"/>
              <a:t>    Symptomatic second- or third-degree AV  block may respond to </a:t>
            </a:r>
            <a:r>
              <a:rPr lang="en-US" b="1" dirty="0" smtClean="0"/>
              <a:t>atropine</a:t>
            </a:r>
            <a:r>
              <a:rPr lang="en-US" dirty="0" smtClean="0"/>
              <a:t> (0.6 mg IV, repeated as necessary)  or, if this fails, </a:t>
            </a:r>
            <a:r>
              <a:rPr lang="en-US" b="1" dirty="0" smtClean="0"/>
              <a:t>a temporary pacemaker</a:t>
            </a:r>
            <a:r>
              <a:rPr lang="en-US" dirty="0" smtClean="0"/>
              <a:t>. In most cases, the AV   block will resolve within 7–10 days.</a:t>
            </a:r>
          </a:p>
          <a:p>
            <a:endParaRPr lang="en-US" dirty="0" smtClean="0"/>
          </a:p>
          <a:p>
            <a:r>
              <a:rPr lang="en-US" dirty="0" smtClean="0"/>
              <a:t>Second- or third-degree AV heart block complicating </a:t>
            </a:r>
            <a:r>
              <a:rPr lang="en-US" b="1" dirty="0" smtClean="0"/>
              <a:t>acute  anterior MI </a:t>
            </a:r>
            <a:r>
              <a:rPr lang="en-US" dirty="0" smtClean="0"/>
              <a:t>indicates extensive ventricular damage involving  both bundle branches and carries a poor prognosis. </a:t>
            </a:r>
          </a:p>
          <a:p>
            <a:endParaRPr lang="en-US" dirty="0" smtClean="0"/>
          </a:p>
          <a:p>
            <a:r>
              <a:rPr lang="en-US" dirty="0" smtClean="0"/>
              <a:t>If the patient presents with </a:t>
            </a:r>
            <a:r>
              <a:rPr lang="en-US" dirty="0" err="1" smtClean="0"/>
              <a:t>asystole</a:t>
            </a:r>
            <a:r>
              <a:rPr lang="en-US" b="1" dirty="0" smtClean="0"/>
              <a:t>, intravenous atropine (3 mg) or intravenous </a:t>
            </a:r>
            <a:r>
              <a:rPr lang="en-US" b="1" dirty="0" err="1" smtClean="0"/>
              <a:t>isoprenaline</a:t>
            </a:r>
            <a:r>
              <a:rPr lang="en-US" b="1" dirty="0" smtClean="0"/>
              <a:t> (</a:t>
            </a:r>
            <a:r>
              <a:rPr lang="en-US" dirty="0" smtClean="0"/>
              <a:t>2 mg in 500 </a:t>
            </a:r>
            <a:r>
              <a:rPr lang="en-US" dirty="0" err="1" smtClean="0"/>
              <a:t>mL</a:t>
            </a:r>
            <a:r>
              <a:rPr lang="en-US" dirty="0" smtClean="0"/>
              <a:t>  5% dextrose, infused at 10–60 </a:t>
            </a:r>
            <a:r>
              <a:rPr lang="en-US" dirty="0" err="1" smtClean="0"/>
              <a:t>mL</a:t>
            </a:r>
            <a:r>
              <a:rPr lang="en-US" dirty="0" smtClean="0"/>
              <a:t>/hr) may help to maintain the  circulation until a temporary pacing electrode can be inserted. </a:t>
            </a:r>
          </a:p>
          <a:p>
            <a:pPr>
              <a:buNone/>
            </a:pPr>
            <a:r>
              <a:rPr lang="en-US" dirty="0" smtClean="0"/>
              <a:t>    </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RIGHT BUNDLE BRANCH BLOCK </a:t>
            </a:r>
            <a:endParaRPr lang="en-US" dirty="0"/>
          </a:p>
        </p:txBody>
      </p:sp>
      <p:pic>
        <p:nvPicPr>
          <p:cNvPr id="140290" name="Picture 2"/>
          <p:cNvPicPr>
            <a:picLocks noGrp="1" noChangeAspect="1" noChangeArrowheads="1"/>
          </p:cNvPicPr>
          <p:nvPr>
            <p:ph idx="1"/>
          </p:nvPr>
        </p:nvPicPr>
        <p:blipFill>
          <a:blip r:embed="rId2"/>
          <a:srcRect/>
          <a:stretch>
            <a:fillRect/>
          </a:stretch>
        </p:blipFill>
        <p:spPr bwMode="auto">
          <a:xfrm>
            <a:off x="2895600" y="530225"/>
            <a:ext cx="3268860" cy="4361239"/>
          </a:xfrm>
          <a:prstGeom prst="rect">
            <a:avLst/>
          </a:prstGeom>
          <a:noFill/>
          <a:ln w="9525">
            <a:noFill/>
            <a:miter lim="800000"/>
            <a:headEnd/>
            <a:tailEnd/>
          </a:ln>
          <a:effec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LEFT BUNDLE BRANCH BLOCK</a:t>
            </a:r>
            <a:endParaRPr lang="en-US" dirty="0"/>
          </a:p>
        </p:txBody>
      </p:sp>
      <p:pic>
        <p:nvPicPr>
          <p:cNvPr id="141314" name="Picture 2"/>
          <p:cNvPicPr>
            <a:picLocks noGrp="1" noChangeAspect="1" noChangeArrowheads="1"/>
          </p:cNvPicPr>
          <p:nvPr>
            <p:ph idx="1"/>
          </p:nvPr>
        </p:nvPicPr>
        <p:blipFill>
          <a:blip r:embed="rId2"/>
          <a:srcRect/>
          <a:stretch>
            <a:fillRect/>
          </a:stretch>
        </p:blipFill>
        <p:spPr bwMode="auto">
          <a:xfrm>
            <a:off x="2798413" y="530225"/>
            <a:ext cx="3267569" cy="4651375"/>
          </a:xfrm>
          <a:prstGeom prst="rect">
            <a:avLst/>
          </a:prstGeom>
          <a:noFill/>
          <a:ln w="9525">
            <a:noFill/>
            <a:miter lim="800000"/>
            <a:headEnd/>
            <a:tailEnd/>
          </a:ln>
          <a:effec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of management </a:t>
            </a:r>
            <a:br>
              <a:rPr lang="en-US" dirty="0" smtClean="0"/>
            </a:br>
            <a:r>
              <a:rPr lang="en-US" dirty="0" smtClean="0"/>
              <a:t>of cardiac arrhythmias</a:t>
            </a:r>
            <a:endParaRPr lang="en-US" dirty="0"/>
          </a:p>
        </p:txBody>
      </p:sp>
      <p:pic>
        <p:nvPicPr>
          <p:cNvPr id="142338" name="Picture 2"/>
          <p:cNvPicPr>
            <a:picLocks noGrp="1" noChangeAspect="1" noChangeArrowheads="1"/>
          </p:cNvPicPr>
          <p:nvPr>
            <p:ph idx="1"/>
          </p:nvPr>
        </p:nvPicPr>
        <p:blipFill>
          <a:blip r:embed="rId2"/>
          <a:srcRect/>
          <a:stretch>
            <a:fillRect/>
          </a:stretch>
        </p:blipFill>
        <p:spPr bwMode="auto">
          <a:xfrm>
            <a:off x="2681085" y="530224"/>
            <a:ext cx="4112271" cy="4498975"/>
          </a:xfrm>
          <a:prstGeom prst="rect">
            <a:avLst/>
          </a:prstGeom>
          <a:noFill/>
          <a:ln w="9525">
            <a:noFill/>
            <a:miter lim="800000"/>
            <a:headEnd/>
            <a:tailEnd/>
          </a:ln>
          <a:effec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Anti-arrhythmic drugs: principles of use</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Many arrhythmias are benign and do not require specific treatment</a:t>
            </a:r>
          </a:p>
          <a:p>
            <a:pPr>
              <a:buNone/>
            </a:pPr>
            <a:endParaRPr lang="en-US" b="1" dirty="0" smtClean="0"/>
          </a:p>
          <a:p>
            <a:pPr>
              <a:buNone/>
            </a:pPr>
            <a:r>
              <a:rPr lang="en-US" dirty="0" smtClean="0"/>
              <a:t>    • </a:t>
            </a:r>
            <a:r>
              <a:rPr lang="en-US" b="1" dirty="0" smtClean="0"/>
              <a:t>Precipitating or causal factors should be corrected if possible</a:t>
            </a:r>
          </a:p>
          <a:p>
            <a:pPr>
              <a:buNone/>
            </a:pPr>
            <a:endParaRPr lang="en-US" dirty="0" smtClean="0"/>
          </a:p>
          <a:p>
            <a:pPr>
              <a:buNone/>
            </a:pPr>
            <a:r>
              <a:rPr lang="en-US" dirty="0" smtClean="0"/>
              <a:t>    • If drug therapy is required, it is best to use as </a:t>
            </a:r>
            <a:r>
              <a:rPr lang="en-US" b="1" dirty="0" smtClean="0"/>
              <a:t>few drugs as possible</a:t>
            </a:r>
          </a:p>
          <a:p>
            <a:pPr>
              <a:buNone/>
            </a:pPr>
            <a:endParaRPr lang="en-US" b="1" dirty="0" smtClean="0"/>
          </a:p>
          <a:p>
            <a:pPr>
              <a:buNone/>
            </a:pPr>
            <a:r>
              <a:rPr lang="en-US" dirty="0" smtClean="0"/>
              <a:t>    • In difficult cases, </a:t>
            </a:r>
            <a:r>
              <a:rPr lang="en-US" b="1" dirty="0" smtClean="0"/>
              <a:t>programmed electrical stimulation  </a:t>
            </a:r>
            <a:r>
              <a:rPr lang="en-US" dirty="0" smtClean="0"/>
              <a:t>(electrophysiological study)</a:t>
            </a:r>
          </a:p>
          <a:p>
            <a:pPr>
              <a:buNone/>
            </a:pPr>
            <a:endParaRPr lang="en-US" dirty="0" smtClean="0"/>
          </a:p>
          <a:p>
            <a:pPr>
              <a:buNone/>
            </a:pPr>
            <a:r>
              <a:rPr lang="en-US" dirty="0" smtClean="0"/>
              <a:t>    • When managing life-threatening arrhythmias, it is essential to </a:t>
            </a:r>
          </a:p>
          <a:p>
            <a:pPr>
              <a:buNone/>
            </a:pPr>
            <a:r>
              <a:rPr lang="en-US" dirty="0" smtClean="0"/>
              <a:t>         </a:t>
            </a:r>
            <a:r>
              <a:rPr lang="en-US" b="1" dirty="0" smtClean="0"/>
              <a:t>ensure that prophylactic treatment is effective</a:t>
            </a:r>
          </a:p>
          <a:p>
            <a:pPr>
              <a:buNone/>
            </a:pPr>
            <a:endParaRPr lang="en-US" dirty="0" smtClean="0"/>
          </a:p>
          <a:p>
            <a:pPr>
              <a:buNone/>
            </a:pPr>
            <a:r>
              <a:rPr lang="en-US" dirty="0" smtClean="0"/>
              <a:t>     • Patients </a:t>
            </a:r>
            <a:r>
              <a:rPr lang="en-US" b="1" dirty="0" smtClean="0"/>
              <a:t>on long-term anti-arrhythmic drugs should be reviewed </a:t>
            </a:r>
          </a:p>
          <a:p>
            <a:pPr>
              <a:buNone/>
            </a:pPr>
            <a:r>
              <a:rPr lang="en-US" b="1" dirty="0" smtClean="0"/>
              <a:t>       regularly and attempts made to withdraw therapy</a:t>
            </a:r>
            <a:r>
              <a:rPr lang="en-US" dirty="0" smtClean="0"/>
              <a:t> if the factors that  </a:t>
            </a:r>
          </a:p>
          <a:p>
            <a:pPr>
              <a:buNone/>
            </a:pPr>
            <a:r>
              <a:rPr lang="en-US" dirty="0" smtClean="0"/>
              <a:t>        precipitated the arrhythmias are no longer operative</a:t>
            </a:r>
          </a:p>
          <a:p>
            <a:pPr>
              <a:buNone/>
            </a:pPr>
            <a:endParaRPr lang="en-US" dirty="0" smtClean="0"/>
          </a:p>
          <a:p>
            <a:pPr>
              <a:buNone/>
            </a:pPr>
            <a:r>
              <a:rPr lang="en-US" dirty="0" smtClean="0"/>
              <a:t>    • For patients with </a:t>
            </a:r>
            <a:r>
              <a:rPr lang="en-US" b="1" dirty="0" smtClean="0"/>
              <a:t>recurrent </a:t>
            </a:r>
            <a:r>
              <a:rPr lang="en-US" b="1" dirty="0" err="1" smtClean="0"/>
              <a:t>supraventricular</a:t>
            </a:r>
            <a:r>
              <a:rPr lang="en-US" b="1" dirty="0" smtClean="0"/>
              <a:t> tachycardia, radiofrequency ablation is often preferable to long-term drug therapy</a:t>
            </a:r>
          </a:p>
          <a:p>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Class I: membrane-</a:t>
            </a:r>
            <a:r>
              <a:rPr lang="en-US" dirty="0" err="1" smtClean="0"/>
              <a:t>stabilising</a:t>
            </a:r>
            <a:r>
              <a:rPr lang="en-US" dirty="0" smtClean="0"/>
              <a:t> agents (sodium channel blockers)</a:t>
            </a:r>
          </a:p>
          <a:p>
            <a:r>
              <a:rPr lang="en-US" dirty="0" smtClean="0"/>
              <a:t>Class II: </a:t>
            </a:r>
            <a:r>
              <a:rPr lang="el-GR" dirty="0" smtClean="0"/>
              <a:t>β-</a:t>
            </a:r>
            <a:r>
              <a:rPr lang="en-US" dirty="0" err="1" smtClean="0"/>
              <a:t>adrenoceptor</a:t>
            </a:r>
            <a:r>
              <a:rPr lang="en-US" dirty="0" smtClean="0"/>
              <a:t> antagonists (</a:t>
            </a:r>
            <a:r>
              <a:rPr lang="el-GR" dirty="0" smtClean="0"/>
              <a:t>β-</a:t>
            </a:r>
            <a:r>
              <a:rPr lang="en-US" dirty="0" smtClean="0"/>
              <a:t>blockers)</a:t>
            </a:r>
          </a:p>
          <a:p>
            <a:r>
              <a:rPr lang="en-US" dirty="0" smtClean="0"/>
              <a:t>Class III: drugs whose main effect is to prolong the action potential</a:t>
            </a:r>
          </a:p>
          <a:p>
            <a:r>
              <a:rPr lang="en-US" dirty="0" smtClean="0"/>
              <a:t>Class IV: slow calcium channel blockers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685800" y="517525"/>
            <a:ext cx="7772400" cy="1404938"/>
          </a:xfrm>
          <a:ln/>
        </p:spPr>
        <p:txBody>
          <a:bodyPr/>
          <a:lstStyle/>
          <a:p>
            <a:pPr eaLnBrk="1">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t>3 Major </a:t>
            </a:r>
            <a:r>
              <a:rPr lang="en-IN" dirty="0" smtClean="0"/>
              <a:t> </a:t>
            </a:r>
            <a:r>
              <a:rPr lang="en-IN" dirty="0"/>
              <a:t>Mechanisms of Arrhythmia</a:t>
            </a:r>
          </a:p>
        </p:txBody>
      </p:sp>
      <p:sp>
        <p:nvSpPr>
          <p:cNvPr id="20482" name="Rectangle 2"/>
          <p:cNvSpPr>
            <a:spLocks noGrp="1" noChangeArrowheads="1"/>
          </p:cNvSpPr>
          <p:nvPr>
            <p:ph type="body" idx="4294967295"/>
          </p:nvPr>
        </p:nvSpPr>
        <p:spPr>
          <a:xfrm>
            <a:off x="685800" y="1828800"/>
            <a:ext cx="7696200" cy="3122613"/>
          </a:xfrm>
          <a:ln/>
        </p:spPr>
        <p:txBody>
          <a:bodyPr/>
          <a:lstStyle/>
          <a:p>
            <a:pPr marL="425450" indent="-320675" eaLnBrk="1">
              <a:spcBef>
                <a:spcPts val="1000"/>
              </a:spcBef>
              <a:buSzPct val="45000"/>
              <a:buFont typeface="StarSymbol" charset="0"/>
              <a:buChar char="●"/>
              <a:tabLst>
                <a:tab pos="425450" algn="l"/>
                <a:tab pos="530225"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Lst>
            </a:pPr>
            <a:r>
              <a:rPr lang="en-US" sz="4000" dirty="0"/>
              <a:t> reentry (most common)</a:t>
            </a:r>
          </a:p>
          <a:p>
            <a:pPr marL="425450" indent="-320675" eaLnBrk="1">
              <a:spcBef>
                <a:spcPts val="1000"/>
              </a:spcBef>
              <a:buSzPct val="45000"/>
              <a:buFont typeface="StarSymbol" charset="0"/>
              <a:buChar char="●"/>
              <a:tabLst>
                <a:tab pos="425450" algn="l"/>
                <a:tab pos="530225"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Lst>
            </a:pPr>
            <a:r>
              <a:rPr lang="en-US" sz="4000" dirty="0"/>
              <a:t> </a:t>
            </a:r>
            <a:r>
              <a:rPr lang="en-US" sz="4000" dirty="0" smtClean="0"/>
              <a:t>automaticity</a:t>
            </a:r>
            <a:endParaRPr lang="en-US" sz="4000" dirty="0"/>
          </a:p>
          <a:p>
            <a:pPr marL="425450" indent="-320675" eaLnBrk="1">
              <a:spcBef>
                <a:spcPts val="1000"/>
              </a:spcBef>
              <a:buSzPct val="45000"/>
              <a:buFont typeface="StarSymbol" charset="0"/>
              <a:buChar char="●"/>
              <a:tabLst>
                <a:tab pos="425450" algn="l"/>
                <a:tab pos="530225"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Lst>
            </a:pPr>
            <a:r>
              <a:rPr lang="en-US" sz="4000" dirty="0"/>
              <a:t> triggered activity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2"/>
          <a:srcRect/>
          <a:stretch>
            <a:fillRect/>
          </a:stretch>
        </p:blipFill>
        <p:spPr bwMode="auto">
          <a:xfrm>
            <a:off x="-4551" y="457199"/>
            <a:ext cx="9148551" cy="5424362"/>
          </a:xfrm>
          <a:prstGeom prst="rect">
            <a:avLst/>
          </a:prstGeom>
          <a:noFill/>
          <a:ln w="9525">
            <a:noFill/>
            <a:miter lim="800000"/>
            <a:headEnd/>
            <a:tailEnd/>
          </a:ln>
          <a:effectLst/>
        </p:spPr>
      </p:pic>
      <p:sp>
        <p:nvSpPr>
          <p:cNvPr id="5" name="Oval 4"/>
          <p:cNvSpPr/>
          <p:nvPr/>
        </p:nvSpPr>
        <p:spPr>
          <a:xfrm>
            <a:off x="0" y="3124200"/>
            <a:ext cx="990600" cy="1447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1905000"/>
            <a:ext cx="2971800" cy="762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90600" y="4572000"/>
            <a:ext cx="2286000" cy="12954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2"/>
          <a:srcRect/>
          <a:stretch>
            <a:fillRect/>
          </a:stretch>
        </p:blipFill>
        <p:spPr bwMode="auto">
          <a:xfrm>
            <a:off x="0" y="978447"/>
            <a:ext cx="9143999" cy="4901103"/>
          </a:xfrm>
          <a:prstGeom prst="rect">
            <a:avLst/>
          </a:prstGeom>
          <a:noFill/>
          <a:ln w="9525">
            <a:noFill/>
            <a:miter lim="800000"/>
            <a:headEnd/>
            <a:tailEnd/>
          </a:ln>
          <a:effectLst/>
        </p:spPr>
      </p:pic>
      <p:sp>
        <p:nvSpPr>
          <p:cNvPr id="6" name="Oval 5"/>
          <p:cNvSpPr/>
          <p:nvPr/>
        </p:nvSpPr>
        <p:spPr>
          <a:xfrm>
            <a:off x="0" y="685800"/>
            <a:ext cx="3200400" cy="12192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0" y="3810000"/>
            <a:ext cx="3200400" cy="8382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0" y="4648200"/>
            <a:ext cx="3200400" cy="38100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Non-pharmacological treatments</a:t>
            </a:r>
            <a:endParaRPr lang="en-US" dirty="0"/>
          </a:p>
        </p:txBody>
      </p:sp>
      <p:sp>
        <p:nvSpPr>
          <p:cNvPr id="3" name="Content Placeholder 2"/>
          <p:cNvSpPr>
            <a:spLocks noGrp="1"/>
          </p:cNvSpPr>
          <p:nvPr>
            <p:ph idx="1"/>
          </p:nvPr>
        </p:nvSpPr>
        <p:spPr/>
        <p:txBody>
          <a:bodyPr>
            <a:normAutofit/>
          </a:bodyPr>
          <a:lstStyle/>
          <a:p>
            <a:pPr>
              <a:buNone/>
            </a:pPr>
            <a:r>
              <a:rPr lang="en-US" b="1" dirty="0" smtClean="0"/>
              <a:t>Electrical </a:t>
            </a:r>
            <a:r>
              <a:rPr lang="en-US" b="1" dirty="0" err="1" smtClean="0"/>
              <a:t>cardioversion</a:t>
            </a:r>
            <a:endParaRPr lang="en-US" b="1" dirty="0" smtClean="0"/>
          </a:p>
          <a:p>
            <a:pPr>
              <a:buNone/>
            </a:pPr>
            <a:r>
              <a:rPr lang="en-US" b="1" dirty="0" smtClean="0"/>
              <a:t>Temporary pacemakers</a:t>
            </a:r>
          </a:p>
          <a:p>
            <a:pPr>
              <a:buNone/>
            </a:pPr>
            <a:r>
              <a:rPr lang="en-US" b="1" dirty="0" smtClean="0"/>
              <a:t>Permanent pacemakers</a:t>
            </a:r>
          </a:p>
          <a:p>
            <a:pPr>
              <a:buNone/>
            </a:pPr>
            <a:r>
              <a:rPr lang="en-US" b="1" dirty="0" smtClean="0"/>
              <a:t>Implantable cardiac defibrillators</a:t>
            </a:r>
          </a:p>
          <a:p>
            <a:pPr>
              <a:buNone/>
            </a:pPr>
            <a:r>
              <a:rPr lang="en-US" b="1" dirty="0" smtClean="0"/>
              <a:t>Cardiac </a:t>
            </a:r>
            <a:r>
              <a:rPr lang="en-US" b="1" dirty="0" err="1" smtClean="0"/>
              <a:t>resynchronisation</a:t>
            </a:r>
            <a:r>
              <a:rPr lang="en-US" b="1" dirty="0" smtClean="0"/>
              <a:t> therapy</a:t>
            </a:r>
          </a:p>
          <a:p>
            <a:pPr>
              <a:buNone/>
            </a:pPr>
            <a:r>
              <a:rPr lang="en-US" b="1" dirty="0" smtClean="0"/>
              <a:t>Catheter ablation therapy</a:t>
            </a:r>
            <a:endParaRPr lang="en-US" b="1"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https://images.medicinenet.com/images/appictures/atrial-fibrillation-s16-coverting-afib-to-normal-rhythm.jpg"/>
          <p:cNvPicPr>
            <a:picLocks noChangeAspect="1" noChangeArrowheads="1"/>
          </p:cNvPicPr>
          <p:nvPr/>
        </p:nvPicPr>
        <p:blipFill>
          <a:blip r:embed="rId2"/>
          <a:srcRect/>
          <a:stretch>
            <a:fillRect/>
          </a:stretch>
        </p:blipFill>
        <p:spPr bwMode="auto">
          <a:xfrm>
            <a:off x="609600" y="381000"/>
            <a:ext cx="4038600" cy="4038601"/>
          </a:xfrm>
          <a:prstGeom prst="rect">
            <a:avLst/>
          </a:prstGeom>
          <a:noFill/>
        </p:spPr>
      </p:pic>
      <p:pic>
        <p:nvPicPr>
          <p:cNvPr id="145412" name="Picture 4" descr="https://encrypted-tbn0.gstatic.com/images?q=tbn:ANd9GcSU9iUnQ81n8HMbTk4OXiFN1PCJ2-wALqUAYB6T77KNKGYmn7J0&amp;s"/>
          <p:cNvPicPr>
            <a:picLocks noChangeAspect="1" noChangeArrowheads="1"/>
          </p:cNvPicPr>
          <p:nvPr/>
        </p:nvPicPr>
        <p:blipFill>
          <a:blip r:embed="rId3"/>
          <a:srcRect/>
          <a:stretch>
            <a:fillRect/>
          </a:stretch>
        </p:blipFill>
        <p:spPr bwMode="auto">
          <a:xfrm>
            <a:off x="762000" y="4571999"/>
            <a:ext cx="5943600" cy="1867565"/>
          </a:xfrm>
          <a:prstGeom prst="rect">
            <a:avLst/>
          </a:prstGeom>
          <a:noFill/>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https://5.imimg.com/data5/PL/KD/GLADMIN-57174439/temporary-and-permanent-pacemaker-implantation-500x500.png"/>
          <p:cNvPicPr>
            <a:picLocks noChangeAspect="1" noChangeArrowheads="1"/>
          </p:cNvPicPr>
          <p:nvPr/>
        </p:nvPicPr>
        <p:blipFill>
          <a:blip r:embed="rId2"/>
          <a:srcRect/>
          <a:stretch>
            <a:fillRect/>
          </a:stretch>
        </p:blipFill>
        <p:spPr bwMode="auto">
          <a:xfrm>
            <a:off x="381000" y="609600"/>
            <a:ext cx="5774478" cy="3048000"/>
          </a:xfrm>
          <a:prstGeom prst="rect">
            <a:avLst/>
          </a:prstGeom>
          <a:noFill/>
        </p:spPr>
      </p:pic>
      <p:pic>
        <p:nvPicPr>
          <p:cNvPr id="151556" name="Picture 4" descr="https://i.pinimg.com/originals/0b/ed/21/0bed213cbfee88c0110a9ddac9f443f3.jpg"/>
          <p:cNvPicPr>
            <a:picLocks noChangeAspect="1" noChangeArrowheads="1"/>
          </p:cNvPicPr>
          <p:nvPr/>
        </p:nvPicPr>
        <p:blipFill>
          <a:blip r:embed="rId3" cstate="print"/>
          <a:srcRect/>
          <a:stretch>
            <a:fillRect/>
          </a:stretch>
        </p:blipFill>
        <p:spPr bwMode="auto">
          <a:xfrm>
            <a:off x="5379827" y="914400"/>
            <a:ext cx="3516923" cy="2514600"/>
          </a:xfrm>
          <a:prstGeom prst="rect">
            <a:avLst/>
          </a:prstGeom>
          <a:noFill/>
        </p:spPr>
      </p:pic>
      <p:pic>
        <p:nvPicPr>
          <p:cNvPr id="151558" name="Picture 6" descr="https://www.dicardiology.com/sites/default/files/temporary-pacing-TAVR_0.jpg"/>
          <p:cNvPicPr>
            <a:picLocks noChangeAspect="1" noChangeArrowheads="1"/>
          </p:cNvPicPr>
          <p:nvPr/>
        </p:nvPicPr>
        <p:blipFill>
          <a:blip r:embed="rId4"/>
          <a:srcRect/>
          <a:stretch>
            <a:fillRect/>
          </a:stretch>
        </p:blipFill>
        <p:spPr bwMode="auto">
          <a:xfrm>
            <a:off x="4953000" y="3657600"/>
            <a:ext cx="3810000" cy="2632774"/>
          </a:xfrm>
          <a:prstGeom prst="rect">
            <a:avLst/>
          </a:prstGeom>
          <a:noFill/>
        </p:spPr>
      </p:pic>
      <p:pic>
        <p:nvPicPr>
          <p:cNvPr id="151560" name="Picture 8" descr="https://d2cerka36d9z24.cloudfront.net/public/social/25A5E1xncvJ06BaeNg9Tchlg.jpg"/>
          <p:cNvPicPr>
            <a:picLocks noChangeAspect="1" noChangeArrowheads="1"/>
          </p:cNvPicPr>
          <p:nvPr/>
        </p:nvPicPr>
        <p:blipFill>
          <a:blip r:embed="rId5"/>
          <a:srcRect/>
          <a:stretch>
            <a:fillRect/>
          </a:stretch>
        </p:blipFill>
        <p:spPr bwMode="auto">
          <a:xfrm>
            <a:off x="381000" y="3679134"/>
            <a:ext cx="4114800" cy="2683565"/>
          </a:xfrm>
          <a:prstGeom prst="rect">
            <a:avLst/>
          </a:prstGeom>
          <a:noFill/>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0" name="Picture 4" descr="https://medlineplus.gov/ency/images/ency/fullsize/21739.jpg"/>
          <p:cNvPicPr>
            <a:picLocks noChangeAspect="1" noChangeArrowheads="1"/>
          </p:cNvPicPr>
          <p:nvPr/>
        </p:nvPicPr>
        <p:blipFill>
          <a:blip r:embed="rId2"/>
          <a:srcRect/>
          <a:stretch>
            <a:fillRect/>
          </a:stretch>
        </p:blipFill>
        <p:spPr bwMode="auto">
          <a:xfrm>
            <a:off x="1371600" y="381000"/>
            <a:ext cx="6781800" cy="542544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a:xfrm>
            <a:off x="457200" y="381000"/>
            <a:ext cx="8183880" cy="1051560"/>
          </a:xfrm>
        </p:spPr>
        <p:txBody>
          <a:bodyPr/>
          <a:lstStyle/>
          <a:p>
            <a:pPr eaLnBrk="1" hangingPunct="1">
              <a:defRPr/>
            </a:pPr>
            <a:r>
              <a:rPr lang="en-US" dirty="0" smtClean="0"/>
              <a:t>Rate of discharge </a:t>
            </a:r>
          </a:p>
        </p:txBody>
      </p:sp>
      <p:sp>
        <p:nvSpPr>
          <p:cNvPr id="120835" name="Rectangle 3"/>
          <p:cNvSpPr>
            <a:spLocks noGrp="1" noChangeArrowheads="1"/>
          </p:cNvSpPr>
          <p:nvPr>
            <p:ph idx="1"/>
          </p:nvPr>
        </p:nvSpPr>
        <p:spPr>
          <a:xfrm>
            <a:off x="381000" y="1600200"/>
            <a:ext cx="8183880" cy="4187952"/>
          </a:xfrm>
        </p:spPr>
        <p:txBody>
          <a:bodyPr/>
          <a:lstStyle/>
          <a:p>
            <a:pPr eaLnBrk="1" hangingPunct="1">
              <a:buFont typeface="Wingdings" pitchFamily="2" charset="2"/>
              <a:buChar char="n"/>
              <a:defRPr/>
            </a:pPr>
            <a:r>
              <a:rPr lang="en-US" dirty="0" smtClean="0"/>
              <a:t>SA node 70-80 </a:t>
            </a:r>
            <a:r>
              <a:rPr lang="en-US" dirty="0" err="1" smtClean="0"/>
              <a:t>bpm</a:t>
            </a:r>
            <a:endParaRPr lang="en-US" dirty="0" smtClean="0"/>
          </a:p>
          <a:p>
            <a:pPr eaLnBrk="1" hangingPunct="1">
              <a:buFont typeface="Wingdings" pitchFamily="2" charset="2"/>
              <a:buChar char="n"/>
              <a:defRPr/>
            </a:pPr>
            <a:r>
              <a:rPr lang="en-US" dirty="0" err="1" smtClean="0"/>
              <a:t>AVnode</a:t>
            </a:r>
            <a:r>
              <a:rPr lang="en-US" dirty="0" smtClean="0"/>
              <a:t> 40-60 </a:t>
            </a:r>
            <a:r>
              <a:rPr lang="en-US" dirty="0" err="1" smtClean="0"/>
              <a:t>bpm</a:t>
            </a:r>
            <a:endParaRPr lang="en-US" dirty="0" smtClean="0"/>
          </a:p>
          <a:p>
            <a:pPr eaLnBrk="1" hangingPunct="1">
              <a:buFont typeface="Wingdings" pitchFamily="2" charset="2"/>
              <a:buChar char="n"/>
              <a:defRPr/>
            </a:pPr>
            <a:r>
              <a:rPr lang="en-US" dirty="0" smtClean="0"/>
              <a:t>AV bundle 15-40 </a:t>
            </a:r>
            <a:r>
              <a:rPr lang="en-US" dirty="0" err="1" smtClean="0"/>
              <a:t>bpm</a:t>
            </a:r>
            <a:endParaRPr lang="en-US" dirty="0" smtClean="0"/>
          </a:p>
          <a:p>
            <a:pPr eaLnBrk="1" hangingPunct="1">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533400" y="304800"/>
            <a:ext cx="8305800" cy="1143000"/>
          </a:xfrm>
          <a:prstGeom prst="rect">
            <a:avLst/>
          </a:prstGeom>
          <a:noFill/>
          <a:ln w="9525" cap="flat">
            <a:noFill/>
            <a:round/>
            <a:headEnd/>
            <a:tailEnd/>
          </a:ln>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dirty="0">
                <a:solidFill>
                  <a:srgbClr val="0000FF"/>
                </a:solidFill>
                <a:effectLst>
                  <a:outerShdw blurRad="38100" dist="38100" dir="2700000" algn="tl">
                    <a:srgbClr val="000000"/>
                  </a:outerShdw>
                </a:effectLst>
                <a:ea typeface="宋体" charset="0"/>
                <a:cs typeface="宋体" charset="0"/>
              </a:rPr>
              <a:t>Mechanisms of Cardiac Arrhythmias</a:t>
            </a:r>
          </a:p>
        </p:txBody>
      </p:sp>
      <p:sp>
        <p:nvSpPr>
          <p:cNvPr id="16386" name="Text Box 2"/>
          <p:cNvSpPr txBox="1">
            <a:spLocks noChangeArrowheads="1"/>
          </p:cNvSpPr>
          <p:nvPr/>
        </p:nvSpPr>
        <p:spPr bwMode="auto">
          <a:xfrm>
            <a:off x="762000" y="1524000"/>
            <a:ext cx="7499350" cy="4800600"/>
          </a:xfrm>
          <a:prstGeom prst="rect">
            <a:avLst/>
          </a:prstGeom>
          <a:noFill/>
          <a:ln w="9525" cap="flat">
            <a:noFill/>
            <a:round/>
            <a:headEnd/>
            <a:tailEnd/>
          </a:ln>
          <a:effectLst/>
        </p:spPr>
        <p:txBody>
          <a:bodyPr/>
          <a:lstStyle/>
          <a:p>
            <a:pPr marL="336550" indent="-336550" eaLnBrk="1" hangingPunct="1">
              <a:lnSpc>
                <a:spcPct val="90000"/>
              </a:lnSpc>
              <a:spcBef>
                <a:spcPts val="600"/>
              </a:spcBef>
              <a:buClr>
                <a:srgbClr val="FFFFCC"/>
              </a:buClr>
              <a:buFont typeface="Times New Roman" pitchFamily="16"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ea typeface="宋体" charset="0"/>
                <a:cs typeface="宋体" charset="0"/>
              </a:rPr>
              <a:t>Result from disorders of impulse formation, conduction, or both </a:t>
            </a:r>
          </a:p>
          <a:p>
            <a:pPr marL="336550" indent="-336550" eaLnBrk="1" hangingPunct="1">
              <a:lnSpc>
                <a:spcPct val="90000"/>
              </a:lnSpc>
              <a:spcBef>
                <a:spcPts val="6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FFFFCC"/>
              </a:solidFill>
              <a:ea typeface="宋体" charset="0"/>
              <a:cs typeface="宋体" charset="0"/>
            </a:endParaRPr>
          </a:p>
          <a:p>
            <a:pPr marL="336550" indent="-336550" eaLnBrk="1" hangingPunct="1">
              <a:lnSpc>
                <a:spcPct val="90000"/>
              </a:lnSpc>
              <a:spcBef>
                <a:spcPts val="600"/>
              </a:spcBef>
              <a:buClr>
                <a:srgbClr val="FFFFCC"/>
              </a:buClr>
              <a:buFont typeface="Times New Roman" pitchFamily="16"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dirty="0">
                <a:solidFill>
                  <a:srgbClr val="0000FF"/>
                </a:solidFill>
                <a:ea typeface="宋体" charset="0"/>
                <a:cs typeface="宋体" charset="0"/>
              </a:rPr>
              <a:t>Causes of arrhythmias</a:t>
            </a:r>
          </a:p>
          <a:p>
            <a:pPr marL="736600" lvl="1" indent="-279400" eaLnBrk="1" hangingPunct="1">
              <a:lnSpc>
                <a:spcPct val="90000"/>
              </a:lnSpc>
              <a:spcBef>
                <a:spcPts val="550"/>
              </a:spcBef>
              <a:buClr>
                <a:srgbClr val="FFFFCC"/>
              </a:buClr>
              <a:buFont typeface="Times New Roman" pitchFamily="16"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800" dirty="0">
                <a:ea typeface="宋体" charset="0"/>
                <a:cs typeface="宋体" charset="0"/>
              </a:rPr>
              <a:t>Cardiac ischemia</a:t>
            </a:r>
          </a:p>
          <a:p>
            <a:pPr marL="736600" lvl="1" indent="-279400" eaLnBrk="1" hangingPunct="1">
              <a:lnSpc>
                <a:spcPct val="90000"/>
              </a:lnSpc>
              <a:spcBef>
                <a:spcPts val="550"/>
              </a:spcBef>
              <a:buClr>
                <a:srgbClr val="FFFFCC"/>
              </a:buClr>
              <a:buFont typeface="Times New Roman" pitchFamily="16"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800" dirty="0">
                <a:ea typeface="宋体" charset="0"/>
                <a:cs typeface="宋体" charset="0"/>
              </a:rPr>
              <a:t>Excessive discharge or sensitivity to autonomic transmitters</a:t>
            </a:r>
          </a:p>
          <a:p>
            <a:pPr marL="736600" lvl="1" indent="-279400" eaLnBrk="1" hangingPunct="1">
              <a:lnSpc>
                <a:spcPct val="90000"/>
              </a:lnSpc>
              <a:spcBef>
                <a:spcPts val="550"/>
              </a:spcBef>
              <a:buClr>
                <a:srgbClr val="FFFFCC"/>
              </a:buClr>
              <a:buFont typeface="Times New Roman" pitchFamily="16"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800" dirty="0">
                <a:ea typeface="宋体" charset="0"/>
                <a:cs typeface="宋体" charset="0"/>
              </a:rPr>
              <a:t>Exposure to toxic substances</a:t>
            </a:r>
          </a:p>
          <a:p>
            <a:pPr marL="736600" lvl="1" indent="-279400" eaLnBrk="1" hangingPunct="1">
              <a:lnSpc>
                <a:spcPct val="90000"/>
              </a:lnSpc>
              <a:spcBef>
                <a:spcPts val="550"/>
              </a:spcBef>
              <a:buClr>
                <a:srgbClr val="FFFFCC"/>
              </a:buClr>
              <a:buFont typeface="Times New Roman" pitchFamily="16"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800" dirty="0">
                <a:ea typeface="宋体" charset="0"/>
                <a:cs typeface="宋体" charset="0"/>
              </a:rPr>
              <a:t>Unknown etiology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6386">
                                            <p:txEl>
                                              <p:pRg st="0" end="0"/>
                                            </p:txEl>
                                          </p:spTgt>
                                        </p:tgtEl>
                                        <p:attrNameLst>
                                          <p:attrName>style.visibility</p:attrName>
                                        </p:attrNameLst>
                                      </p:cBhvr>
                                      <p:to>
                                        <p:strVal val="visible"/>
                                      </p:to>
                                    </p:set>
                                    <p:anim calcmode="lin" valueType="num">
                                      <p:cBhvr additive="repl">
                                        <p:cTn id="7" dur="500" fill="hold"/>
                                        <p:tgtEl>
                                          <p:spTgt spid="16386">
                                            <p:txEl>
                                              <p:pRg st="0" end="0"/>
                                            </p:txEl>
                                          </p:spTgt>
                                        </p:tgtEl>
                                        <p:attrNameLst>
                                          <p:attrName>ppt_x</p:attrName>
                                        </p:attrNameLst>
                                      </p:cBhvr>
                                      <p:tavLst>
                                        <p:tav tm="100000">
                                          <p:val>
                                            <p:strVal val="#ppt_x"/>
                                          </p:val>
                                        </p:tav>
                                        <p:tav tm="100000">
                                          <p:val>
                                            <p:strVal val="#ppt_x"/>
                                          </p:val>
                                        </p:tav>
                                      </p:tavLst>
                                    </p:anim>
                                    <p:anim calcmode="lin" valueType="num">
                                      <p:cBhvr additive="repl">
                                        <p:cTn id="8" dur="500" fill="hold"/>
                                        <p:tgtEl>
                                          <p:spTgt spid="16386">
                                            <p:txEl>
                                              <p:pRg st="0" end="0"/>
                                            </p:txEl>
                                          </p:spTgt>
                                        </p:tgtEl>
                                        <p:attrNameLst>
                                          <p:attrName>ppt_y</p:attrName>
                                        </p:attrNameLst>
                                      </p:cBhvr>
                                      <p:tavLst>
                                        <p:tav tm="10000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6386">
                                            <p:txEl>
                                              <p:pRg st="2" end="2"/>
                                            </p:txEl>
                                          </p:spTgt>
                                        </p:tgtEl>
                                        <p:attrNameLst>
                                          <p:attrName>style.visibility</p:attrName>
                                        </p:attrNameLst>
                                      </p:cBhvr>
                                      <p:to>
                                        <p:strVal val="visible"/>
                                      </p:to>
                                    </p:set>
                                    <p:anim calcmode="lin" valueType="num">
                                      <p:cBhvr additive="repl">
                                        <p:cTn id="13" dur="500" fill="hold"/>
                                        <p:tgtEl>
                                          <p:spTgt spid="16386">
                                            <p:txEl>
                                              <p:pRg st="2" end="2"/>
                                            </p:txEl>
                                          </p:spTgt>
                                        </p:tgtEl>
                                        <p:attrNameLst>
                                          <p:attrName>ppt_x</p:attrName>
                                        </p:attrNameLst>
                                      </p:cBhvr>
                                      <p:tavLst>
                                        <p:tav tm="100000">
                                          <p:val>
                                            <p:strVal val="#ppt_x"/>
                                          </p:val>
                                        </p:tav>
                                        <p:tav tm="100000">
                                          <p:val>
                                            <p:strVal val="#ppt_x"/>
                                          </p:val>
                                        </p:tav>
                                      </p:tavLst>
                                    </p:anim>
                                    <p:anim calcmode="lin" valueType="num">
                                      <p:cBhvr additive="repl">
                                        <p:cTn id="14" dur="500" fill="hold"/>
                                        <p:tgtEl>
                                          <p:spTgt spid="16386">
                                            <p:txEl>
                                              <p:pRg st="2" end="2"/>
                                            </p:txEl>
                                          </p:spTgt>
                                        </p:tgtEl>
                                        <p:attrNameLst>
                                          <p:attrName>ppt_y</p:attrName>
                                        </p:attrNameLst>
                                      </p:cBhvr>
                                      <p:tavLst>
                                        <p:tav tm="10000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6386">
                                            <p:txEl>
                                              <p:pRg st="3" end="3"/>
                                            </p:txEl>
                                          </p:spTgt>
                                        </p:tgtEl>
                                        <p:attrNameLst>
                                          <p:attrName>style.visibility</p:attrName>
                                        </p:attrNameLst>
                                      </p:cBhvr>
                                      <p:to>
                                        <p:strVal val="visible"/>
                                      </p:to>
                                    </p:set>
                                    <p:anim calcmode="lin" valueType="num">
                                      <p:cBhvr additive="repl">
                                        <p:cTn id="19" dur="500" fill="hold"/>
                                        <p:tgtEl>
                                          <p:spTgt spid="16386">
                                            <p:txEl>
                                              <p:pRg st="3" end="3"/>
                                            </p:txEl>
                                          </p:spTgt>
                                        </p:tgtEl>
                                        <p:attrNameLst>
                                          <p:attrName>ppt_x</p:attrName>
                                        </p:attrNameLst>
                                      </p:cBhvr>
                                      <p:tavLst>
                                        <p:tav tm="100000">
                                          <p:val>
                                            <p:strVal val="#ppt_x"/>
                                          </p:val>
                                        </p:tav>
                                        <p:tav tm="100000">
                                          <p:val>
                                            <p:strVal val="#ppt_x"/>
                                          </p:val>
                                        </p:tav>
                                      </p:tavLst>
                                    </p:anim>
                                    <p:anim calcmode="lin" valueType="num">
                                      <p:cBhvr additive="repl">
                                        <p:cTn id="20" dur="500" fill="hold"/>
                                        <p:tgtEl>
                                          <p:spTgt spid="16386">
                                            <p:txEl>
                                              <p:pRg st="3" end="3"/>
                                            </p:txEl>
                                          </p:spTgt>
                                        </p:tgtEl>
                                        <p:attrNameLst>
                                          <p:attrName>ppt_y</p:attrName>
                                        </p:attrNameLst>
                                      </p:cBhvr>
                                      <p:tavLst>
                                        <p:tav tm="10000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6386">
                                            <p:txEl>
                                              <p:pRg st="4" end="4"/>
                                            </p:txEl>
                                          </p:spTgt>
                                        </p:tgtEl>
                                        <p:attrNameLst>
                                          <p:attrName>style.visibility</p:attrName>
                                        </p:attrNameLst>
                                      </p:cBhvr>
                                      <p:to>
                                        <p:strVal val="visible"/>
                                      </p:to>
                                    </p:set>
                                    <p:anim calcmode="lin" valueType="num">
                                      <p:cBhvr additive="repl">
                                        <p:cTn id="25" dur="500" fill="hold"/>
                                        <p:tgtEl>
                                          <p:spTgt spid="16386">
                                            <p:txEl>
                                              <p:pRg st="4" end="4"/>
                                            </p:txEl>
                                          </p:spTgt>
                                        </p:tgtEl>
                                        <p:attrNameLst>
                                          <p:attrName>ppt_x</p:attrName>
                                        </p:attrNameLst>
                                      </p:cBhvr>
                                      <p:tavLst>
                                        <p:tav tm="100000">
                                          <p:val>
                                            <p:strVal val="#ppt_x"/>
                                          </p:val>
                                        </p:tav>
                                        <p:tav tm="100000">
                                          <p:val>
                                            <p:strVal val="#ppt_x"/>
                                          </p:val>
                                        </p:tav>
                                      </p:tavLst>
                                    </p:anim>
                                    <p:anim calcmode="lin" valueType="num">
                                      <p:cBhvr additive="repl">
                                        <p:cTn id="26" dur="500" fill="hold"/>
                                        <p:tgtEl>
                                          <p:spTgt spid="16386">
                                            <p:txEl>
                                              <p:pRg st="4" end="4"/>
                                            </p:txEl>
                                          </p:spTgt>
                                        </p:tgtEl>
                                        <p:attrNameLst>
                                          <p:attrName>ppt_y</p:attrName>
                                        </p:attrNameLst>
                                      </p:cBhvr>
                                      <p:tavLst>
                                        <p:tav tm="10000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16386">
                                            <p:txEl>
                                              <p:pRg st="5" end="5"/>
                                            </p:txEl>
                                          </p:spTgt>
                                        </p:tgtEl>
                                        <p:attrNameLst>
                                          <p:attrName>style.visibility</p:attrName>
                                        </p:attrNameLst>
                                      </p:cBhvr>
                                      <p:to>
                                        <p:strVal val="visible"/>
                                      </p:to>
                                    </p:set>
                                    <p:anim calcmode="lin" valueType="num">
                                      <p:cBhvr additive="repl">
                                        <p:cTn id="31" dur="500" fill="hold"/>
                                        <p:tgtEl>
                                          <p:spTgt spid="16386">
                                            <p:txEl>
                                              <p:pRg st="5" end="5"/>
                                            </p:txEl>
                                          </p:spTgt>
                                        </p:tgtEl>
                                        <p:attrNameLst>
                                          <p:attrName>ppt_x</p:attrName>
                                        </p:attrNameLst>
                                      </p:cBhvr>
                                      <p:tavLst>
                                        <p:tav tm="100000">
                                          <p:val>
                                            <p:strVal val="#ppt_x"/>
                                          </p:val>
                                        </p:tav>
                                        <p:tav tm="100000">
                                          <p:val>
                                            <p:strVal val="#ppt_x"/>
                                          </p:val>
                                        </p:tav>
                                      </p:tavLst>
                                    </p:anim>
                                    <p:anim calcmode="lin" valueType="num">
                                      <p:cBhvr additive="repl">
                                        <p:cTn id="32" dur="500" fill="hold"/>
                                        <p:tgtEl>
                                          <p:spTgt spid="16386">
                                            <p:txEl>
                                              <p:pRg st="5" end="5"/>
                                            </p:txEl>
                                          </p:spTgt>
                                        </p:tgtEl>
                                        <p:attrNameLst>
                                          <p:attrName>ppt_y</p:attrName>
                                        </p:attrNameLst>
                                      </p:cBhvr>
                                      <p:tavLst>
                                        <p:tav tm="10000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additive="repl">
                                        <p:cTn id="36" dur="1" fill="hold">
                                          <p:stCondLst>
                                            <p:cond delay="0"/>
                                          </p:stCondLst>
                                        </p:cTn>
                                        <p:tgtEl>
                                          <p:spTgt spid="16386">
                                            <p:txEl>
                                              <p:pRg st="6" end="6"/>
                                            </p:txEl>
                                          </p:spTgt>
                                        </p:tgtEl>
                                        <p:attrNameLst>
                                          <p:attrName>style.visibility</p:attrName>
                                        </p:attrNameLst>
                                      </p:cBhvr>
                                      <p:to>
                                        <p:strVal val="visible"/>
                                      </p:to>
                                    </p:set>
                                    <p:anim calcmode="lin" valueType="num">
                                      <p:cBhvr additive="repl">
                                        <p:cTn id="37" dur="500" fill="hold"/>
                                        <p:tgtEl>
                                          <p:spTgt spid="16386">
                                            <p:txEl>
                                              <p:pRg st="6" end="6"/>
                                            </p:txEl>
                                          </p:spTgt>
                                        </p:tgtEl>
                                        <p:attrNameLst>
                                          <p:attrName>ppt_x</p:attrName>
                                        </p:attrNameLst>
                                      </p:cBhvr>
                                      <p:tavLst>
                                        <p:tav tm="100000">
                                          <p:val>
                                            <p:strVal val="#ppt_x"/>
                                          </p:val>
                                        </p:tav>
                                        <p:tav tm="100000">
                                          <p:val>
                                            <p:strVal val="#ppt_x"/>
                                          </p:val>
                                        </p:tav>
                                      </p:tavLst>
                                    </p:anim>
                                    <p:anim calcmode="lin" valueType="num">
                                      <p:cBhvr additive="repl">
                                        <p:cTn id="38" dur="500" fill="hold"/>
                                        <p:tgtEl>
                                          <p:spTgt spid="16386">
                                            <p:txEl>
                                              <p:pRg st="6" end="6"/>
                                            </p:txEl>
                                          </p:spTgt>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457200" y="274638"/>
            <a:ext cx="8229600" cy="792162"/>
          </a:xfrm>
          <a:prstGeom prst="rect">
            <a:avLst/>
          </a:prstGeom>
          <a:noFill/>
          <a:ln w="9525" cap="flat">
            <a:noFill/>
            <a:round/>
            <a:headEnd/>
            <a:tailEnd/>
          </a:ln>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dirty="0">
                <a:solidFill>
                  <a:srgbClr val="FFCC00"/>
                </a:solidFill>
                <a:effectLst>
                  <a:outerShdw blurRad="38100" dist="38100" dir="2700000" algn="tl">
                    <a:srgbClr val="000000"/>
                  </a:outerShdw>
                </a:effectLst>
                <a:ea typeface="宋体" charset="0"/>
                <a:cs typeface="宋体" charset="0"/>
              </a:rPr>
              <a:t>Disorders of impulse formation</a:t>
            </a:r>
          </a:p>
        </p:txBody>
      </p:sp>
      <p:sp>
        <p:nvSpPr>
          <p:cNvPr id="17410" name="Text Box 2"/>
          <p:cNvSpPr txBox="1">
            <a:spLocks noChangeArrowheads="1"/>
          </p:cNvSpPr>
          <p:nvPr/>
        </p:nvSpPr>
        <p:spPr bwMode="auto">
          <a:xfrm>
            <a:off x="457200" y="838200"/>
            <a:ext cx="7499350" cy="5492750"/>
          </a:xfrm>
          <a:prstGeom prst="rect">
            <a:avLst/>
          </a:prstGeom>
          <a:noFill/>
          <a:ln w="9525" cap="flat">
            <a:noFill/>
            <a:round/>
            <a:headEnd/>
            <a:tailEnd/>
          </a:ln>
          <a:effectLst/>
        </p:spPr>
        <p:txBody>
          <a:bodyPr/>
          <a:lstStyle/>
          <a:p>
            <a:pPr marL="336550" indent="-336550" eaLnBrk="1" hangingPunct="1">
              <a:lnSpc>
                <a:spcPct val="90000"/>
              </a:lnSpc>
              <a:spcBef>
                <a:spcPts val="600"/>
              </a:spcBef>
              <a:buClr>
                <a:srgbClr val="FFFFCC"/>
              </a:buClr>
              <a:buFont typeface="Times New Roman" pitchFamily="16"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dirty="0">
                <a:solidFill>
                  <a:srgbClr val="0000FF"/>
                </a:solidFill>
                <a:ea typeface="宋体" charset="0"/>
                <a:cs typeface="宋体" charset="0"/>
              </a:rPr>
              <a:t>No signal from the pacemaker site</a:t>
            </a:r>
          </a:p>
          <a:p>
            <a:pPr marL="336550" indent="-336550" eaLnBrk="1" hangingPunct="1">
              <a:lnSpc>
                <a:spcPct val="90000"/>
              </a:lnSpc>
              <a:spcBef>
                <a:spcPts val="600"/>
              </a:spcBef>
              <a:buClrTx/>
              <a:buSzPct val="80000"/>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dirty="0">
              <a:solidFill>
                <a:srgbClr val="FFFFCC"/>
              </a:solidFill>
              <a:ea typeface="宋体" charset="0"/>
              <a:cs typeface="宋体" charset="0"/>
            </a:endParaRPr>
          </a:p>
          <a:p>
            <a:pPr marL="336550" indent="-336550" eaLnBrk="1" hangingPunct="1">
              <a:lnSpc>
                <a:spcPct val="90000"/>
              </a:lnSpc>
              <a:spcBef>
                <a:spcPts val="600"/>
              </a:spcBef>
              <a:buClr>
                <a:srgbClr val="FFFFCC"/>
              </a:buClr>
              <a:buFont typeface="Times New Roman" pitchFamily="16"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dirty="0">
                <a:solidFill>
                  <a:srgbClr val="0000FF"/>
                </a:solidFill>
                <a:ea typeface="宋体" charset="0"/>
                <a:cs typeface="宋体" charset="0"/>
              </a:rPr>
              <a:t>Development of an ectopic pacemaker</a:t>
            </a:r>
          </a:p>
          <a:p>
            <a:pPr marL="736600" lvl="1" indent="-279400" eaLnBrk="1" hangingPunct="1">
              <a:lnSpc>
                <a:spcPct val="90000"/>
              </a:lnSpc>
              <a:spcBef>
                <a:spcPts val="550"/>
              </a:spcBef>
              <a:buClr>
                <a:srgbClr val="FFFFCC"/>
              </a:buClr>
              <a:buFont typeface="Times New Roman" pitchFamily="16"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000" dirty="0">
                <a:solidFill>
                  <a:srgbClr val="FF0000"/>
                </a:solidFill>
                <a:ea typeface="宋体" charset="0"/>
                <a:cs typeface="宋体" charset="0"/>
              </a:rPr>
              <a:t>May arise from conduction cells (most are capable of spontaneous activity)</a:t>
            </a:r>
          </a:p>
          <a:p>
            <a:pPr marL="736600" lvl="1" indent="-279400" eaLnBrk="1" hangingPunct="1">
              <a:lnSpc>
                <a:spcPct val="90000"/>
              </a:lnSpc>
              <a:spcBef>
                <a:spcPts val="550"/>
              </a:spcBef>
              <a:buClr>
                <a:srgbClr val="FFFFCC"/>
              </a:buClr>
              <a:buFont typeface="Times New Roman" pitchFamily="16"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000" dirty="0">
                <a:solidFill>
                  <a:srgbClr val="FF0000"/>
                </a:solidFill>
                <a:ea typeface="宋体" charset="0"/>
                <a:cs typeface="宋体" charset="0"/>
              </a:rPr>
              <a:t>Usually under control of SA node </a:t>
            </a:r>
            <a:r>
              <a:rPr lang="en-US" sz="2000" dirty="0">
                <a:solidFill>
                  <a:srgbClr val="FF0000"/>
                </a:solidFill>
                <a:latin typeface="Wingdings" charset="2"/>
                <a:ea typeface="宋体" charset="0"/>
                <a:cs typeface="宋体" charset="0"/>
              </a:rPr>
              <a:t></a:t>
            </a:r>
            <a:r>
              <a:rPr lang="en-US" sz="2000" dirty="0">
                <a:solidFill>
                  <a:srgbClr val="FF0000"/>
                </a:solidFill>
                <a:ea typeface="宋体" charset="0"/>
                <a:cs typeface="宋体" charset="0"/>
              </a:rPr>
              <a:t> if it slows down too much conduction cells could become dominant</a:t>
            </a:r>
          </a:p>
          <a:p>
            <a:pPr marL="736600" lvl="1" indent="-279400" eaLnBrk="1" hangingPunct="1">
              <a:lnSpc>
                <a:spcPct val="90000"/>
              </a:lnSpc>
              <a:spcBef>
                <a:spcPts val="550"/>
              </a:spcBef>
              <a:buClr>
                <a:srgbClr val="FFFFCC"/>
              </a:buClr>
              <a:buFont typeface="Times New Roman" pitchFamily="16"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000" dirty="0">
                <a:solidFill>
                  <a:srgbClr val="FF0000"/>
                </a:solidFill>
                <a:ea typeface="宋体" charset="0"/>
                <a:cs typeface="宋体" charset="0"/>
              </a:rPr>
              <a:t>Often a result of other injury (ischemia, hypoxia)</a:t>
            </a:r>
          </a:p>
          <a:p>
            <a:pPr marL="736600" lvl="1" indent="-279400" eaLnBrk="1" hangingPunct="1">
              <a:lnSpc>
                <a:spcPct val="90000"/>
              </a:lnSpc>
              <a:spcBef>
                <a:spcPts val="55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2000" dirty="0">
              <a:solidFill>
                <a:srgbClr val="FFFFCC"/>
              </a:solidFill>
              <a:ea typeface="宋体" charset="0"/>
              <a:cs typeface="宋体" charset="0"/>
            </a:endParaRPr>
          </a:p>
          <a:p>
            <a:pPr marL="336550" indent="-336550" eaLnBrk="1" hangingPunct="1">
              <a:lnSpc>
                <a:spcPct val="90000"/>
              </a:lnSpc>
              <a:spcBef>
                <a:spcPts val="600"/>
              </a:spcBef>
              <a:buClr>
                <a:srgbClr val="3891A7"/>
              </a:buClr>
              <a:buSzPct val="80000"/>
              <a:buFont typeface="Wingdings 2" pitchFamily="16"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dirty="0">
                <a:solidFill>
                  <a:srgbClr val="0000FF"/>
                </a:solidFill>
                <a:ea typeface="宋体" charset="0"/>
                <a:cs typeface="宋体" charset="0"/>
              </a:rPr>
              <a:t>Development of oscillatory </a:t>
            </a:r>
            <a:r>
              <a:rPr lang="en-US" dirty="0" smtClean="0">
                <a:solidFill>
                  <a:srgbClr val="0000FF"/>
                </a:solidFill>
                <a:ea typeface="宋体" charset="0"/>
                <a:cs typeface="宋体" charset="0"/>
              </a:rPr>
              <a:t>after </a:t>
            </a:r>
            <a:r>
              <a:rPr lang="en-US" dirty="0" err="1" smtClean="0">
                <a:solidFill>
                  <a:srgbClr val="0000FF"/>
                </a:solidFill>
                <a:ea typeface="宋体" charset="0"/>
                <a:cs typeface="宋体" charset="0"/>
              </a:rPr>
              <a:t>depolariztions</a:t>
            </a:r>
            <a:endParaRPr lang="en-US" dirty="0">
              <a:solidFill>
                <a:srgbClr val="0000FF"/>
              </a:solidFill>
              <a:ea typeface="宋体" charset="0"/>
              <a:cs typeface="宋体" charset="0"/>
            </a:endParaRPr>
          </a:p>
          <a:p>
            <a:pPr marL="736600" lvl="1" indent="-279400" eaLnBrk="1" hangingPunct="1">
              <a:lnSpc>
                <a:spcPct val="90000"/>
              </a:lnSpc>
              <a:spcBef>
                <a:spcPts val="550"/>
              </a:spcBef>
              <a:buClr>
                <a:srgbClr val="3891A7"/>
              </a:buClr>
              <a:buFont typeface="Verdana" pitchFamily="32"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000" dirty="0">
                <a:solidFill>
                  <a:srgbClr val="FF0000"/>
                </a:solidFill>
                <a:ea typeface="宋体" charset="0"/>
                <a:cs typeface="宋体" charset="0"/>
              </a:rPr>
              <a:t>Can initiate spontaneous activity in </a:t>
            </a:r>
            <a:r>
              <a:rPr lang="en-US" sz="2000" dirty="0" err="1">
                <a:solidFill>
                  <a:srgbClr val="FF0000"/>
                </a:solidFill>
                <a:ea typeface="宋体" charset="0"/>
                <a:cs typeface="宋体" charset="0"/>
              </a:rPr>
              <a:t>nonpacemaker</a:t>
            </a:r>
            <a:r>
              <a:rPr lang="en-US" sz="2000" dirty="0">
                <a:solidFill>
                  <a:srgbClr val="FF0000"/>
                </a:solidFill>
                <a:ea typeface="宋体" charset="0"/>
                <a:cs typeface="宋体" charset="0"/>
              </a:rPr>
              <a:t> tissue</a:t>
            </a:r>
          </a:p>
          <a:p>
            <a:pPr marL="736600" lvl="1" indent="-279400" eaLnBrk="1" hangingPunct="1">
              <a:lnSpc>
                <a:spcPct val="90000"/>
              </a:lnSpc>
              <a:spcBef>
                <a:spcPts val="550"/>
              </a:spcBef>
              <a:buClr>
                <a:srgbClr val="3891A7"/>
              </a:buClr>
              <a:buFont typeface="Verdana" pitchFamily="32"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000" dirty="0">
                <a:solidFill>
                  <a:srgbClr val="FF0000"/>
                </a:solidFill>
                <a:ea typeface="宋体" charset="0"/>
                <a:cs typeface="宋体" charset="0"/>
              </a:rPr>
              <a:t>May be result of drugs (digitalis, </a:t>
            </a:r>
            <a:r>
              <a:rPr lang="en-US" sz="2000" dirty="0" err="1">
                <a:solidFill>
                  <a:srgbClr val="FF0000"/>
                </a:solidFill>
                <a:ea typeface="宋体" charset="0"/>
                <a:cs typeface="宋体" charset="0"/>
              </a:rPr>
              <a:t>norepinephrine</a:t>
            </a:r>
            <a:r>
              <a:rPr lang="en-US" sz="2000" dirty="0">
                <a:solidFill>
                  <a:srgbClr val="FF0000"/>
                </a:solidFill>
                <a:ea typeface="宋体" charset="0"/>
                <a:cs typeface="宋体" charset="0"/>
              </a:rPr>
              <a:t>) used to treat other </a:t>
            </a:r>
            <a:r>
              <a:rPr lang="en-US" sz="2000" dirty="0" err="1">
                <a:solidFill>
                  <a:srgbClr val="FF0000"/>
                </a:solidFill>
                <a:ea typeface="宋体" charset="0"/>
                <a:cs typeface="宋体" charset="0"/>
              </a:rPr>
              <a:t>cardiopathologies</a:t>
            </a:r>
            <a:endParaRPr lang="en-US" sz="2000" dirty="0">
              <a:solidFill>
                <a:srgbClr val="FF0000"/>
              </a:solidFill>
              <a:ea typeface="宋体" charset="0"/>
              <a:cs typeface="宋体" charset="0"/>
            </a:endParaRPr>
          </a:p>
          <a:p>
            <a:pPr marL="736600" lvl="1" indent="-279400" eaLnBrk="1" hangingPunct="1">
              <a:lnSpc>
                <a:spcPct val="90000"/>
              </a:lnSpc>
              <a:spcBef>
                <a:spcPts val="55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2000" dirty="0">
              <a:solidFill>
                <a:srgbClr val="FF0000"/>
              </a:solidFill>
              <a:ea typeface="宋体" charset="0"/>
              <a:cs typeface="宋体"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7410">
                                            <p:txEl>
                                              <p:pRg st="0" end="0"/>
                                            </p:txEl>
                                          </p:spTgt>
                                        </p:tgtEl>
                                        <p:attrNameLst>
                                          <p:attrName>style.visibility</p:attrName>
                                        </p:attrNameLst>
                                      </p:cBhvr>
                                      <p:to>
                                        <p:strVal val="visible"/>
                                      </p:to>
                                    </p:set>
                                    <p:anim calcmode="lin" valueType="num">
                                      <p:cBhvr additive="repl">
                                        <p:cTn id="7" dur="500" fill="hold"/>
                                        <p:tgtEl>
                                          <p:spTgt spid="17410">
                                            <p:txEl>
                                              <p:pRg st="0" end="0"/>
                                            </p:txEl>
                                          </p:spTgt>
                                        </p:tgtEl>
                                        <p:attrNameLst>
                                          <p:attrName>ppt_x</p:attrName>
                                        </p:attrNameLst>
                                      </p:cBhvr>
                                      <p:tavLst>
                                        <p:tav tm="100000">
                                          <p:val>
                                            <p:strVal val="#ppt_x"/>
                                          </p:val>
                                        </p:tav>
                                        <p:tav tm="100000">
                                          <p:val>
                                            <p:strVal val="#ppt_x"/>
                                          </p:val>
                                        </p:tav>
                                      </p:tavLst>
                                    </p:anim>
                                    <p:anim calcmode="lin" valueType="num">
                                      <p:cBhvr additive="repl">
                                        <p:cTn id="8" dur="500" fill="hold"/>
                                        <p:tgtEl>
                                          <p:spTgt spid="17410">
                                            <p:txEl>
                                              <p:pRg st="0" end="0"/>
                                            </p:txEl>
                                          </p:spTgt>
                                        </p:tgtEl>
                                        <p:attrNameLst>
                                          <p:attrName>ppt_y</p:attrName>
                                        </p:attrNameLst>
                                      </p:cBhvr>
                                      <p:tavLst>
                                        <p:tav tm="10000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7410">
                                            <p:txEl>
                                              <p:pRg st="2" end="2"/>
                                            </p:txEl>
                                          </p:spTgt>
                                        </p:tgtEl>
                                        <p:attrNameLst>
                                          <p:attrName>style.visibility</p:attrName>
                                        </p:attrNameLst>
                                      </p:cBhvr>
                                      <p:to>
                                        <p:strVal val="visible"/>
                                      </p:to>
                                    </p:set>
                                    <p:anim calcmode="lin" valueType="num">
                                      <p:cBhvr additive="repl">
                                        <p:cTn id="13" dur="500" fill="hold"/>
                                        <p:tgtEl>
                                          <p:spTgt spid="17410">
                                            <p:txEl>
                                              <p:pRg st="2" end="2"/>
                                            </p:txEl>
                                          </p:spTgt>
                                        </p:tgtEl>
                                        <p:attrNameLst>
                                          <p:attrName>ppt_x</p:attrName>
                                        </p:attrNameLst>
                                      </p:cBhvr>
                                      <p:tavLst>
                                        <p:tav tm="100000">
                                          <p:val>
                                            <p:strVal val="#ppt_x"/>
                                          </p:val>
                                        </p:tav>
                                        <p:tav tm="100000">
                                          <p:val>
                                            <p:strVal val="#ppt_x"/>
                                          </p:val>
                                        </p:tav>
                                      </p:tavLst>
                                    </p:anim>
                                    <p:anim calcmode="lin" valueType="num">
                                      <p:cBhvr additive="repl">
                                        <p:cTn id="14" dur="500" fill="hold"/>
                                        <p:tgtEl>
                                          <p:spTgt spid="17410">
                                            <p:txEl>
                                              <p:pRg st="2" end="2"/>
                                            </p:txEl>
                                          </p:spTgt>
                                        </p:tgtEl>
                                        <p:attrNameLst>
                                          <p:attrName>ppt_y</p:attrName>
                                        </p:attrNameLst>
                                      </p:cBhvr>
                                      <p:tavLst>
                                        <p:tav tm="10000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7410">
                                            <p:txEl>
                                              <p:pRg st="3" end="3"/>
                                            </p:txEl>
                                          </p:spTgt>
                                        </p:tgtEl>
                                        <p:attrNameLst>
                                          <p:attrName>style.visibility</p:attrName>
                                        </p:attrNameLst>
                                      </p:cBhvr>
                                      <p:to>
                                        <p:strVal val="visible"/>
                                      </p:to>
                                    </p:set>
                                    <p:anim calcmode="lin" valueType="num">
                                      <p:cBhvr additive="repl">
                                        <p:cTn id="19" dur="500" fill="hold"/>
                                        <p:tgtEl>
                                          <p:spTgt spid="17410">
                                            <p:txEl>
                                              <p:pRg st="3" end="3"/>
                                            </p:txEl>
                                          </p:spTgt>
                                        </p:tgtEl>
                                        <p:attrNameLst>
                                          <p:attrName>ppt_x</p:attrName>
                                        </p:attrNameLst>
                                      </p:cBhvr>
                                      <p:tavLst>
                                        <p:tav tm="100000">
                                          <p:val>
                                            <p:strVal val="#ppt_x"/>
                                          </p:val>
                                        </p:tav>
                                        <p:tav tm="100000">
                                          <p:val>
                                            <p:strVal val="#ppt_x"/>
                                          </p:val>
                                        </p:tav>
                                      </p:tavLst>
                                    </p:anim>
                                    <p:anim calcmode="lin" valueType="num">
                                      <p:cBhvr additive="repl">
                                        <p:cTn id="20" dur="500" fill="hold"/>
                                        <p:tgtEl>
                                          <p:spTgt spid="17410">
                                            <p:txEl>
                                              <p:pRg st="3" end="3"/>
                                            </p:txEl>
                                          </p:spTgt>
                                        </p:tgtEl>
                                        <p:attrNameLst>
                                          <p:attrName>ppt_y</p:attrName>
                                        </p:attrNameLst>
                                      </p:cBhvr>
                                      <p:tavLst>
                                        <p:tav tm="10000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7410">
                                            <p:txEl>
                                              <p:pRg st="4" end="4"/>
                                            </p:txEl>
                                          </p:spTgt>
                                        </p:tgtEl>
                                        <p:attrNameLst>
                                          <p:attrName>style.visibility</p:attrName>
                                        </p:attrNameLst>
                                      </p:cBhvr>
                                      <p:to>
                                        <p:strVal val="visible"/>
                                      </p:to>
                                    </p:set>
                                    <p:anim calcmode="lin" valueType="num">
                                      <p:cBhvr additive="repl">
                                        <p:cTn id="25" dur="500" fill="hold"/>
                                        <p:tgtEl>
                                          <p:spTgt spid="17410">
                                            <p:txEl>
                                              <p:pRg st="4" end="4"/>
                                            </p:txEl>
                                          </p:spTgt>
                                        </p:tgtEl>
                                        <p:attrNameLst>
                                          <p:attrName>ppt_x</p:attrName>
                                        </p:attrNameLst>
                                      </p:cBhvr>
                                      <p:tavLst>
                                        <p:tav tm="100000">
                                          <p:val>
                                            <p:strVal val="#ppt_x"/>
                                          </p:val>
                                        </p:tav>
                                        <p:tav tm="100000">
                                          <p:val>
                                            <p:strVal val="#ppt_x"/>
                                          </p:val>
                                        </p:tav>
                                      </p:tavLst>
                                    </p:anim>
                                    <p:anim calcmode="lin" valueType="num">
                                      <p:cBhvr additive="repl">
                                        <p:cTn id="26" dur="500" fill="hold"/>
                                        <p:tgtEl>
                                          <p:spTgt spid="17410">
                                            <p:txEl>
                                              <p:pRg st="4" end="4"/>
                                            </p:txEl>
                                          </p:spTgt>
                                        </p:tgtEl>
                                        <p:attrNameLst>
                                          <p:attrName>ppt_y</p:attrName>
                                        </p:attrNameLst>
                                      </p:cBhvr>
                                      <p:tavLst>
                                        <p:tav tm="10000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17410">
                                            <p:txEl>
                                              <p:pRg st="5" end="5"/>
                                            </p:txEl>
                                          </p:spTgt>
                                        </p:tgtEl>
                                        <p:attrNameLst>
                                          <p:attrName>style.visibility</p:attrName>
                                        </p:attrNameLst>
                                      </p:cBhvr>
                                      <p:to>
                                        <p:strVal val="visible"/>
                                      </p:to>
                                    </p:set>
                                    <p:anim calcmode="lin" valueType="num">
                                      <p:cBhvr additive="repl">
                                        <p:cTn id="31" dur="500" fill="hold"/>
                                        <p:tgtEl>
                                          <p:spTgt spid="17410">
                                            <p:txEl>
                                              <p:pRg st="5" end="5"/>
                                            </p:txEl>
                                          </p:spTgt>
                                        </p:tgtEl>
                                        <p:attrNameLst>
                                          <p:attrName>ppt_x</p:attrName>
                                        </p:attrNameLst>
                                      </p:cBhvr>
                                      <p:tavLst>
                                        <p:tav tm="100000">
                                          <p:val>
                                            <p:strVal val="#ppt_x"/>
                                          </p:val>
                                        </p:tav>
                                        <p:tav tm="100000">
                                          <p:val>
                                            <p:strVal val="#ppt_x"/>
                                          </p:val>
                                        </p:tav>
                                      </p:tavLst>
                                    </p:anim>
                                    <p:anim calcmode="lin" valueType="num">
                                      <p:cBhvr additive="repl">
                                        <p:cTn id="32" dur="500" fill="hold"/>
                                        <p:tgtEl>
                                          <p:spTgt spid="17410">
                                            <p:txEl>
                                              <p:pRg st="5" end="5"/>
                                            </p:txEl>
                                          </p:spTgt>
                                        </p:tgtEl>
                                        <p:attrNameLst>
                                          <p:attrName>ppt_y</p:attrName>
                                        </p:attrNameLst>
                                      </p:cBhvr>
                                      <p:tavLst>
                                        <p:tav tm="10000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additive="repl">
                                        <p:cTn id="36" dur="1" fill="hold">
                                          <p:stCondLst>
                                            <p:cond delay="0"/>
                                          </p:stCondLst>
                                        </p:cTn>
                                        <p:tgtEl>
                                          <p:spTgt spid="17410">
                                            <p:txEl>
                                              <p:pRg st="7" end="7"/>
                                            </p:txEl>
                                          </p:spTgt>
                                        </p:tgtEl>
                                        <p:attrNameLst>
                                          <p:attrName>style.visibility</p:attrName>
                                        </p:attrNameLst>
                                      </p:cBhvr>
                                      <p:to>
                                        <p:strVal val="visible"/>
                                      </p:to>
                                    </p:set>
                                    <p:anim calcmode="lin" valueType="num">
                                      <p:cBhvr additive="repl">
                                        <p:cTn id="37" dur="500" fill="hold"/>
                                        <p:tgtEl>
                                          <p:spTgt spid="17410">
                                            <p:txEl>
                                              <p:pRg st="7" end="7"/>
                                            </p:txEl>
                                          </p:spTgt>
                                        </p:tgtEl>
                                        <p:attrNameLst>
                                          <p:attrName>ppt_x</p:attrName>
                                        </p:attrNameLst>
                                      </p:cBhvr>
                                      <p:tavLst>
                                        <p:tav tm="100000">
                                          <p:val>
                                            <p:strVal val="#ppt_x"/>
                                          </p:val>
                                        </p:tav>
                                        <p:tav tm="100000">
                                          <p:val>
                                            <p:strVal val="#ppt_x"/>
                                          </p:val>
                                        </p:tav>
                                      </p:tavLst>
                                    </p:anim>
                                    <p:anim calcmode="lin" valueType="num">
                                      <p:cBhvr additive="repl">
                                        <p:cTn id="38" dur="500" fill="hold"/>
                                        <p:tgtEl>
                                          <p:spTgt spid="17410">
                                            <p:txEl>
                                              <p:pRg st="7" end="7"/>
                                            </p:txEl>
                                          </p:spTgt>
                                        </p:tgtEl>
                                        <p:attrNameLst>
                                          <p:attrName>ppt_y</p:attrName>
                                        </p:attrNameLst>
                                      </p:cBhvr>
                                      <p:tavLst>
                                        <p:tav tm="10000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additive="repl">
                                        <p:cTn id="42" dur="1" fill="hold">
                                          <p:stCondLst>
                                            <p:cond delay="0"/>
                                          </p:stCondLst>
                                        </p:cTn>
                                        <p:tgtEl>
                                          <p:spTgt spid="17410">
                                            <p:txEl>
                                              <p:pRg st="8" end="8"/>
                                            </p:txEl>
                                          </p:spTgt>
                                        </p:tgtEl>
                                        <p:attrNameLst>
                                          <p:attrName>style.visibility</p:attrName>
                                        </p:attrNameLst>
                                      </p:cBhvr>
                                      <p:to>
                                        <p:strVal val="visible"/>
                                      </p:to>
                                    </p:set>
                                    <p:anim calcmode="lin" valueType="num">
                                      <p:cBhvr additive="repl">
                                        <p:cTn id="43" dur="500" fill="hold"/>
                                        <p:tgtEl>
                                          <p:spTgt spid="17410">
                                            <p:txEl>
                                              <p:pRg st="8" end="8"/>
                                            </p:txEl>
                                          </p:spTgt>
                                        </p:tgtEl>
                                        <p:attrNameLst>
                                          <p:attrName>ppt_x</p:attrName>
                                        </p:attrNameLst>
                                      </p:cBhvr>
                                      <p:tavLst>
                                        <p:tav tm="100000">
                                          <p:val>
                                            <p:strVal val="#ppt_x"/>
                                          </p:val>
                                        </p:tav>
                                        <p:tav tm="100000">
                                          <p:val>
                                            <p:strVal val="#ppt_x"/>
                                          </p:val>
                                        </p:tav>
                                      </p:tavLst>
                                    </p:anim>
                                    <p:anim calcmode="lin" valueType="num">
                                      <p:cBhvr additive="repl">
                                        <p:cTn id="44" dur="500" fill="hold"/>
                                        <p:tgtEl>
                                          <p:spTgt spid="17410">
                                            <p:txEl>
                                              <p:pRg st="8" end="8"/>
                                            </p:txEl>
                                          </p:spTgt>
                                        </p:tgtEl>
                                        <p:attrNameLst>
                                          <p:attrName>ppt_y</p:attrName>
                                        </p:attrNameLst>
                                      </p:cBhvr>
                                      <p:tavLst>
                                        <p:tav tm="10000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additive="repl">
                                        <p:cTn id="48" dur="1" fill="hold">
                                          <p:stCondLst>
                                            <p:cond delay="0"/>
                                          </p:stCondLst>
                                        </p:cTn>
                                        <p:tgtEl>
                                          <p:spTgt spid="17410">
                                            <p:txEl>
                                              <p:pRg st="9" end="9"/>
                                            </p:txEl>
                                          </p:spTgt>
                                        </p:tgtEl>
                                        <p:attrNameLst>
                                          <p:attrName>style.visibility</p:attrName>
                                        </p:attrNameLst>
                                      </p:cBhvr>
                                      <p:to>
                                        <p:strVal val="visible"/>
                                      </p:to>
                                    </p:set>
                                    <p:anim calcmode="lin" valueType="num">
                                      <p:cBhvr additive="repl">
                                        <p:cTn id="49" dur="500" fill="hold"/>
                                        <p:tgtEl>
                                          <p:spTgt spid="17410">
                                            <p:txEl>
                                              <p:pRg st="9" end="9"/>
                                            </p:txEl>
                                          </p:spTgt>
                                        </p:tgtEl>
                                        <p:attrNameLst>
                                          <p:attrName>ppt_x</p:attrName>
                                        </p:attrNameLst>
                                      </p:cBhvr>
                                      <p:tavLst>
                                        <p:tav tm="100000">
                                          <p:val>
                                            <p:strVal val="#ppt_x"/>
                                          </p:val>
                                        </p:tav>
                                        <p:tav tm="100000">
                                          <p:val>
                                            <p:strVal val="#ppt_x"/>
                                          </p:val>
                                        </p:tav>
                                      </p:tavLst>
                                    </p:anim>
                                    <p:anim calcmode="lin" valueType="num">
                                      <p:cBhvr additive="repl">
                                        <p:cTn id="50" dur="500" fill="hold"/>
                                        <p:tgtEl>
                                          <p:spTgt spid="17410">
                                            <p:txEl>
                                              <p:pRg st="9" end="9"/>
                                            </p:txEl>
                                          </p:spTgt>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1143000" y="-23813"/>
            <a:ext cx="7543800" cy="1190626"/>
          </a:xfrm>
          <a:prstGeom prst="rect">
            <a:avLst/>
          </a:prstGeom>
          <a:noFill/>
          <a:ln w="9525" cap="flat">
            <a:noFill/>
            <a:round/>
            <a:headEnd/>
            <a:tailEnd/>
          </a:ln>
          <a:effec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a:solidFill>
                  <a:srgbClr val="976500"/>
                </a:solidFill>
                <a:effectLst>
                  <a:outerShdw blurRad="38100" dist="38100" dir="2700000" algn="tl">
                    <a:srgbClr val="C0C0C0"/>
                  </a:outerShdw>
                </a:effectLst>
                <a:latin typeface="Gill Sans MT" pitchFamily="32" charset="0"/>
                <a:ea typeface="DejaVu Sans" charset="0"/>
                <a:cs typeface="DejaVu Sans" charset="0"/>
              </a:rPr>
              <a:t>Disorders of impulse conduction</a:t>
            </a:r>
          </a:p>
        </p:txBody>
      </p:sp>
      <p:sp>
        <p:nvSpPr>
          <p:cNvPr id="18434" name="Text Box 2"/>
          <p:cNvSpPr txBox="1">
            <a:spLocks noChangeArrowheads="1"/>
          </p:cNvSpPr>
          <p:nvPr/>
        </p:nvSpPr>
        <p:spPr bwMode="auto">
          <a:xfrm>
            <a:off x="457200" y="990600"/>
            <a:ext cx="8229600" cy="1698625"/>
          </a:xfrm>
          <a:prstGeom prst="rect">
            <a:avLst/>
          </a:prstGeom>
          <a:noFill/>
          <a:ln w="9525" cap="flat">
            <a:noFill/>
            <a:round/>
            <a:headEnd/>
            <a:tailEnd/>
          </a:ln>
          <a:effectLst/>
        </p:spPr>
        <p:txBody>
          <a:bodyPr/>
          <a:lstStyle/>
          <a:p>
            <a:pPr marL="358775" indent="-282575">
              <a:lnSpc>
                <a:spcPct val="90000"/>
              </a:lnSpc>
              <a:spcBef>
                <a:spcPts val="600"/>
              </a:spcBef>
              <a:buClr>
                <a:srgbClr val="3891A7"/>
              </a:buClr>
              <a:buSzPct val="80000"/>
              <a:buFont typeface="Wingdings 2" pitchFamily="16" charset="2"/>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pPr>
            <a:r>
              <a:rPr lang="en-US" sz="2800">
                <a:solidFill>
                  <a:srgbClr val="000000"/>
                </a:solidFill>
                <a:latin typeface="Gill Sans MT" pitchFamily="32" charset="0"/>
                <a:ea typeface="DejaVu Sans" charset="0"/>
                <a:cs typeface="DejaVu Sans" charset="0"/>
              </a:rPr>
              <a:t>May result in</a:t>
            </a:r>
          </a:p>
          <a:p>
            <a:pPr marL="633413" lvl="1" indent="-230188">
              <a:lnSpc>
                <a:spcPct val="90000"/>
              </a:lnSpc>
              <a:spcBef>
                <a:spcPts val="550"/>
              </a:spcBef>
              <a:buClr>
                <a:srgbClr val="3891A7"/>
              </a:buClr>
              <a:buFont typeface="Verdana" pitchFamily="32" charset="0"/>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pPr>
            <a:r>
              <a:rPr lang="en-US">
                <a:solidFill>
                  <a:srgbClr val="000000"/>
                </a:solidFill>
                <a:latin typeface="Gill Sans MT" pitchFamily="32" charset="0"/>
                <a:ea typeface="DejaVu Sans" charset="0"/>
                <a:cs typeface="DejaVu Sans" charset="0"/>
              </a:rPr>
              <a:t>Bradycardia (if have AV block)</a:t>
            </a:r>
          </a:p>
          <a:p>
            <a:pPr marL="633413" lvl="1" indent="-230188">
              <a:lnSpc>
                <a:spcPct val="90000"/>
              </a:lnSpc>
              <a:spcBef>
                <a:spcPts val="550"/>
              </a:spcBef>
              <a:buClr>
                <a:srgbClr val="3891A7"/>
              </a:buClr>
              <a:buFont typeface="Verdana" pitchFamily="32" charset="0"/>
              <a:buChar char="◦"/>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pPr>
            <a:r>
              <a:rPr lang="en-US">
                <a:solidFill>
                  <a:srgbClr val="000000"/>
                </a:solidFill>
                <a:latin typeface="Gill Sans MT" pitchFamily="32" charset="0"/>
                <a:ea typeface="DejaVu Sans" charset="0"/>
                <a:cs typeface="DejaVu Sans" charset="0"/>
              </a:rPr>
              <a:t>Tachycardia (if reentrant circuit occurs)</a:t>
            </a:r>
          </a:p>
          <a:p>
            <a:pPr marL="633413" lvl="1" indent="-230188">
              <a:lnSpc>
                <a:spcPct val="90000"/>
              </a:lnSpc>
              <a:spcBef>
                <a:spcPts val="550"/>
              </a:spcBef>
              <a:buClrTx/>
              <a:buFontTx/>
              <a:buNone/>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pPr>
            <a:endParaRPr lang="en-US">
              <a:solidFill>
                <a:srgbClr val="000000"/>
              </a:solidFill>
              <a:latin typeface="Gill Sans MT" pitchFamily="32" charset="0"/>
              <a:ea typeface="DejaVu Sans" charset="0"/>
              <a:cs typeface="DejaVu Sans" charset="0"/>
            </a:endParaRPr>
          </a:p>
        </p:txBody>
      </p:sp>
      <p:grpSp>
        <p:nvGrpSpPr>
          <p:cNvPr id="2" name="Group 3"/>
          <p:cNvGrpSpPr>
            <a:grpSpLocks/>
          </p:cNvGrpSpPr>
          <p:nvPr/>
        </p:nvGrpSpPr>
        <p:grpSpPr bwMode="auto">
          <a:xfrm>
            <a:off x="2209800" y="2133600"/>
            <a:ext cx="6637338" cy="4184650"/>
            <a:chOff x="1488" y="1536"/>
            <a:chExt cx="4181" cy="2636"/>
          </a:xfrm>
        </p:grpSpPr>
        <p:pic>
          <p:nvPicPr>
            <p:cNvPr id="18436" name="Picture 4"/>
            <p:cNvPicPr>
              <a:picLocks noChangeAspect="1" noChangeArrowheads="1"/>
            </p:cNvPicPr>
            <p:nvPr/>
          </p:nvPicPr>
          <p:blipFill>
            <a:blip r:embed="rId3"/>
            <a:srcRect/>
            <a:stretch>
              <a:fillRect/>
            </a:stretch>
          </p:blipFill>
          <p:spPr bwMode="auto">
            <a:xfrm>
              <a:off x="1488" y="1536"/>
              <a:ext cx="4181" cy="2636"/>
            </a:xfrm>
            <a:prstGeom prst="rect">
              <a:avLst/>
            </a:prstGeom>
            <a:noFill/>
            <a:ln w="9360" cap="sq">
              <a:solidFill>
                <a:srgbClr val="000000"/>
              </a:solidFill>
              <a:miter lim="800000"/>
              <a:headEnd/>
              <a:tailEnd/>
            </a:ln>
            <a:effectLst/>
          </p:spPr>
        </p:pic>
        <p:sp>
          <p:nvSpPr>
            <p:cNvPr id="18437" name="Text Box 5"/>
            <p:cNvSpPr txBox="1">
              <a:spLocks noChangeArrowheads="1"/>
            </p:cNvSpPr>
            <p:nvPr/>
          </p:nvSpPr>
          <p:spPr bwMode="auto">
            <a:xfrm>
              <a:off x="1488" y="1536"/>
              <a:ext cx="4181" cy="2636"/>
            </a:xfrm>
            <a:prstGeom prst="rect">
              <a:avLst/>
            </a:prstGeom>
            <a:noFill/>
            <a:ln w="9525" cap="flat">
              <a:noFill/>
              <a:round/>
              <a:headEnd/>
              <a:tailEnd/>
            </a:ln>
            <a:effectLst/>
          </p:spPr>
          <p:txBody>
            <a:bodyPr wrap="none" anchor="ctr"/>
            <a:lstStyle/>
            <a:p>
              <a:endParaRPr lang="en-US"/>
            </a:p>
          </p:txBody>
        </p:sp>
      </p:grpSp>
      <p:sp>
        <p:nvSpPr>
          <p:cNvPr id="18438" name="Text Box 6"/>
          <p:cNvSpPr txBox="1">
            <a:spLocks noChangeArrowheads="1"/>
          </p:cNvSpPr>
          <p:nvPr/>
        </p:nvSpPr>
        <p:spPr bwMode="auto">
          <a:xfrm>
            <a:off x="685800" y="3276600"/>
            <a:ext cx="1752600" cy="648512"/>
          </a:xfrm>
          <a:prstGeom prst="rect">
            <a:avLst/>
          </a:prstGeom>
          <a:noFill/>
          <a:ln w="9525" cap="flat">
            <a:noFill/>
            <a:round/>
            <a:headEnd/>
            <a:tailEnd/>
          </a:ln>
          <a:effectLst/>
        </p:spPr>
        <p:txBody>
          <a:bodyPr lIns="90000" tIns="46800" rIns="90000" bIns="46800">
            <a:spAutoFit/>
          </a:bodyPr>
          <a:lstStyle/>
          <a:p>
            <a:pPr eaLnBrk="1" hangingPunct="1">
              <a:spcBef>
                <a:spcPts val="1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FF0000"/>
                </a:solidFill>
                <a:ea typeface="宋体" charset="0"/>
                <a:cs typeface="宋体" charset="0"/>
              </a:rPr>
              <a:t>Reentrant        circuit</a:t>
            </a:r>
          </a:p>
        </p:txBody>
      </p:sp>
      <p:sp>
        <p:nvSpPr>
          <p:cNvPr id="18439" name="Line 7"/>
          <p:cNvSpPr>
            <a:spLocks noChangeShapeType="1"/>
          </p:cNvSpPr>
          <p:nvPr/>
        </p:nvSpPr>
        <p:spPr bwMode="auto">
          <a:xfrm>
            <a:off x="4419600" y="2895600"/>
            <a:ext cx="1219200" cy="1143000"/>
          </a:xfrm>
          <a:prstGeom prst="line">
            <a:avLst/>
          </a:prstGeom>
          <a:noFill/>
          <a:ln w="38160" cap="sq">
            <a:solidFill>
              <a:srgbClr val="0B0B11"/>
            </a:solidFill>
            <a:miter lim="800000"/>
            <a:headEnd/>
            <a:tailEnd type="triangle" w="med" len="med"/>
          </a:ln>
          <a:effec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8434">
                                            <p:txEl>
                                              <p:pRg st="1" end="1"/>
                                            </p:txEl>
                                          </p:spTgt>
                                        </p:tgtEl>
                                        <p:attrNameLst>
                                          <p:attrName>style.visibility</p:attrName>
                                        </p:attrNameLst>
                                      </p:cBhvr>
                                      <p:to>
                                        <p:strVal val="visible"/>
                                      </p:to>
                                    </p:set>
                                    <p:anim calcmode="lin" valueType="num">
                                      <p:cBhvr additive="repl">
                                        <p:cTn id="7" dur="500" fill="hold"/>
                                        <p:tgtEl>
                                          <p:spTgt spid="18434">
                                            <p:txEl>
                                              <p:pRg st="1" end="1"/>
                                            </p:txEl>
                                          </p:spTgt>
                                        </p:tgtEl>
                                        <p:attrNameLst>
                                          <p:attrName>ppt_x</p:attrName>
                                        </p:attrNameLst>
                                      </p:cBhvr>
                                      <p:tavLst>
                                        <p:tav tm="100000">
                                          <p:val>
                                            <p:strVal val="#ppt_x"/>
                                          </p:val>
                                        </p:tav>
                                        <p:tav tm="100000">
                                          <p:val>
                                            <p:strVal val="#ppt_x"/>
                                          </p:val>
                                        </p:tav>
                                      </p:tavLst>
                                    </p:anim>
                                    <p:anim calcmode="lin" valueType="num">
                                      <p:cBhvr additive="repl">
                                        <p:cTn id="8" dur="500" fill="hold"/>
                                        <p:tgtEl>
                                          <p:spTgt spid="18434">
                                            <p:txEl>
                                              <p:pRg st="1" end="1"/>
                                            </p:txEl>
                                          </p:spTgt>
                                        </p:tgtEl>
                                        <p:attrNameLst>
                                          <p:attrName>ppt_y</p:attrName>
                                        </p:attrNameLst>
                                      </p:cBhvr>
                                      <p:tavLst>
                                        <p:tav tm="10000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8434">
                                            <p:txEl>
                                              <p:pRg st="2" end="2"/>
                                            </p:txEl>
                                          </p:spTgt>
                                        </p:tgtEl>
                                        <p:attrNameLst>
                                          <p:attrName>style.visibility</p:attrName>
                                        </p:attrNameLst>
                                      </p:cBhvr>
                                      <p:to>
                                        <p:strVal val="visible"/>
                                      </p:to>
                                    </p:set>
                                    <p:anim calcmode="lin" valueType="num">
                                      <p:cBhvr additive="repl">
                                        <p:cTn id="13" dur="500" fill="hold"/>
                                        <p:tgtEl>
                                          <p:spTgt spid="18434">
                                            <p:txEl>
                                              <p:pRg st="2" end="2"/>
                                            </p:txEl>
                                          </p:spTgt>
                                        </p:tgtEl>
                                        <p:attrNameLst>
                                          <p:attrName>ppt_x</p:attrName>
                                        </p:attrNameLst>
                                      </p:cBhvr>
                                      <p:tavLst>
                                        <p:tav tm="100000">
                                          <p:val>
                                            <p:strVal val="#ppt_x"/>
                                          </p:val>
                                        </p:tav>
                                        <p:tav tm="100000">
                                          <p:val>
                                            <p:strVal val="#ppt_x"/>
                                          </p:val>
                                        </p:tav>
                                      </p:tavLst>
                                    </p:anim>
                                    <p:anim calcmode="lin" valueType="num">
                                      <p:cBhvr additive="repl">
                                        <p:cTn id="14" dur="500" fill="hold"/>
                                        <p:tgtEl>
                                          <p:spTgt spid="18434">
                                            <p:txEl>
                                              <p:pRg st="2" end="2"/>
                                            </p:txEl>
                                          </p:spTgt>
                                        </p:tgtEl>
                                        <p:attrNameLst>
                                          <p:attrName>ppt_y</p:attrName>
                                        </p:attrNameLst>
                                      </p:cBhvr>
                                      <p:tavLst>
                                        <p:tav tm="10000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additive="repl">
                                        <p:cTn id="18" dur="1" fill="hold">
                                          <p:stCondLst>
                                            <p:cond delay="0"/>
                                          </p:stCondLst>
                                        </p:cTn>
                                        <p:tgtEl>
                                          <p:spTgt spid="2"/>
                                        </p:tgtEl>
                                        <p:attrNameLst>
                                          <p:attrName>style.visibility</p:attrName>
                                        </p:attrNameLst>
                                      </p:cBhvr>
                                      <p:to>
                                        <p:strVal val="visible"/>
                                      </p:to>
                                    </p:set>
                                    <p:anim calcmode="lin" valueType="num">
                                      <p:cBhvr additive="repl">
                                        <p:cTn id="19" dur="500" fill="hold"/>
                                        <p:tgtEl>
                                          <p:spTgt spid="2"/>
                                        </p:tgtEl>
                                        <p:attrNameLst>
                                          <p:attrName>ppt_w</p:attrName>
                                        </p:attrNameLst>
                                      </p:cBhvr>
                                      <p:tavLst>
                                        <p:tav tm="100000">
                                          <p:val>
                                            <p:fltVal val="0"/>
                                          </p:val>
                                        </p:tav>
                                        <p:tav tm="100000">
                                          <p:val>
                                            <p:strVal val="#ppt_w"/>
                                          </p:val>
                                        </p:tav>
                                      </p:tavLst>
                                    </p:anim>
                                    <p:anim calcmode="lin" valueType="num">
                                      <p:cBhvr additive="repl">
                                        <p:cTn id="20" dur="500" fill="hold"/>
                                        <p:tgtEl>
                                          <p:spTgt spid="2"/>
                                        </p:tgtEl>
                                        <p:attrNameLst>
                                          <p:attrName>ppt_h</p:attrName>
                                        </p:attrNameLst>
                                      </p:cBhvr>
                                      <p:tavLst>
                                        <p:tav tm="10000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fill="hold" nodeType="clickEffect">
                                  <p:stCondLst>
                                    <p:cond delay="0"/>
                                  </p:stCondLst>
                                  <p:childTnLst>
                                    <p:set>
                                      <p:cBhvr additive="repl">
                                        <p:cTn id="24" dur="1" fill="hold">
                                          <p:stCondLst>
                                            <p:cond delay="0"/>
                                          </p:stCondLst>
                                        </p:cTn>
                                        <p:tgtEl>
                                          <p:spTgt spid="18438"/>
                                        </p:tgtEl>
                                        <p:attrNameLst>
                                          <p:attrName>style.visibility</p:attrName>
                                        </p:attrNameLst>
                                      </p:cBhvr>
                                      <p:to>
                                        <p:strVal val="visible"/>
                                      </p:to>
                                    </p:set>
                                    <p:animEffect transition="in" filter="fade">
                                      <p:cBhvr additive="repl">
                                        <p:cTn id="25" dur="1000"/>
                                        <p:tgtEl>
                                          <p:spTgt spid="18438"/>
                                        </p:tgtEl>
                                      </p:cBhvr>
                                    </p:animEffect>
                                    <p:anim calcmode="lin" valueType="num">
                                      <p:cBhvr additive="repl">
                                        <p:cTn id="26" dur="1000" fill="hold"/>
                                        <p:tgtEl>
                                          <p:spTgt spid="18438"/>
                                        </p:tgtEl>
                                        <p:attrNameLst>
                                          <p:attrName>ppt_x</p:attrName>
                                        </p:attrNameLst>
                                      </p:cBhvr>
                                      <p:tavLst>
                                        <p:tav tm="100000">
                                          <p:val>
                                            <p:strVal val="#ppt_x"/>
                                          </p:val>
                                        </p:tav>
                                        <p:tav tm="100000">
                                          <p:val>
                                            <p:strVal val="#ppt_x"/>
                                          </p:val>
                                        </p:tav>
                                      </p:tavLst>
                                    </p:anim>
                                    <p:anim calcmode="lin" valueType="num">
                                      <p:cBhvr additive="repl">
                                        <p:cTn id="27" dur="900" decel="100000" fill="hold"/>
                                        <p:tgtEl>
                                          <p:spTgt spid="18438"/>
                                        </p:tgtEl>
                                        <p:attrNameLst>
                                          <p:attrName>ppt_y</p:attrName>
                                        </p:attrNameLst>
                                      </p:cBhvr>
                                      <p:tavLst>
                                        <p:tav tm="100000">
                                          <p:val>
                                            <p:strVal val="#ppt_y+1"/>
                                          </p:val>
                                        </p:tav>
                                        <p:tav tm="100000">
                                          <p:val>
                                            <p:strVal val="#ppt_y-.03"/>
                                          </p:val>
                                        </p:tav>
                                      </p:tavLst>
                                    </p:anim>
                                    <p:anim calcmode="lin" valueType="num">
                                      <p:cBhvr additive="repl">
                                        <p:cTn id="28" dur="100" accel="100000" fill="hold">
                                          <p:stCondLst>
                                            <p:cond delay="0"/>
                                          </p:stCondLst>
                                        </p:cTn>
                                        <p:tgtEl>
                                          <p:spTgt spid="18438"/>
                                        </p:tgtEl>
                                        <p:attrNameLst>
                                          <p:attrName>ppt_y</p:attrName>
                                        </p:attrNameLst>
                                      </p:cBhvr>
                                      <p:tavLst>
                                        <p:tav tm="100000">
                                          <p:val>
                                            <p:strVal val="#ppt_y-.03"/>
                                          </p:val>
                                        </p:tav>
                                        <p:tav tm="100000">
                                          <p:val>
                                            <p:strVal val="#ppt_y"/>
                                          </p:val>
                                        </p:tav>
                                      </p:tavLst>
                                    </p:anim>
                                  </p:childTnLst>
                                </p:cTn>
                              </p:par>
                              <p:par>
                                <p:cTn id="29" presetID="39" presetClass="entr" accel="100000" fill="hold" grpId="0" nodeType="withEffect">
                                  <p:stCondLst>
                                    <p:cond delay="0"/>
                                  </p:stCondLst>
                                  <p:childTnLst>
                                    <p:set>
                                      <p:cBhvr additive="repl">
                                        <p:cTn id="30" dur="1" fill="hold">
                                          <p:stCondLst>
                                            <p:cond delay="0"/>
                                          </p:stCondLst>
                                        </p:cTn>
                                        <p:tgtEl>
                                          <p:spTgt spid="18439"/>
                                        </p:tgtEl>
                                        <p:attrNameLst>
                                          <p:attrName>style.visibility</p:attrName>
                                        </p:attrNameLst>
                                      </p:cBhvr>
                                      <p:to>
                                        <p:strVal val="visible"/>
                                      </p:to>
                                    </p:set>
                                    <p:anim calcmode="lin" valueType="num">
                                      <p:cBhvr additive="repl">
                                        <p:cTn id="31" dur="500" fill="hold"/>
                                        <p:tgtEl>
                                          <p:spTgt spid="18439"/>
                                        </p:tgtEl>
                                        <p:attrNameLst>
                                          <p:attrName>ppt_h</p:attrName>
                                        </p:attrNameLst>
                                      </p:cBhvr>
                                      <p:tavLst>
                                        <p:tav tm="50000">
                                          <p:val>
                                            <p:strVal val="#ppt_h/20"/>
                                          </p:val>
                                        </p:tav>
                                        <p:tav tm="100000">
                                          <p:val>
                                            <p:strVal val="#ppt_h/20"/>
                                          </p:val>
                                        </p:tav>
                                        <p:tav tm="100000">
                                          <p:val>
                                            <p:strVal val="#ppt_h"/>
                                          </p:val>
                                        </p:tav>
                                      </p:tavLst>
                                    </p:anim>
                                    <p:anim calcmode="lin" valueType="num">
                                      <p:cBhvr additive="repl">
                                        <p:cTn id="32" dur="500" fill="hold"/>
                                        <p:tgtEl>
                                          <p:spTgt spid="18439"/>
                                        </p:tgtEl>
                                        <p:attrNameLst>
                                          <p:attrName>ppt_w</p:attrName>
                                        </p:attrNameLst>
                                      </p:cBhvr>
                                      <p:tavLst>
                                        <p:tav tm="50000">
                                          <p:val>
                                            <p:strVal val="#ppt_w+.3"/>
                                          </p:val>
                                        </p:tav>
                                        <p:tav tm="100000">
                                          <p:val>
                                            <p:strVal val="#ppt_w+.3"/>
                                          </p:val>
                                        </p:tav>
                                        <p:tav tm="100000">
                                          <p:val>
                                            <p:strVal val="#ppt_w"/>
                                          </p:val>
                                        </p:tav>
                                      </p:tavLst>
                                    </p:anim>
                                    <p:anim calcmode="lin" valueType="num">
                                      <p:cBhvr additive="repl">
                                        <p:cTn id="33" dur="500" fill="hold"/>
                                        <p:tgtEl>
                                          <p:spTgt spid="18439"/>
                                        </p:tgtEl>
                                        <p:attrNameLst>
                                          <p:attrName>ppt_x</p:attrName>
                                        </p:attrNameLst>
                                      </p:cBhvr>
                                      <p:tavLst>
                                        <p:tav tm="50000">
                                          <p:val>
                                            <p:strVal val="#ppt_x-.3"/>
                                          </p:val>
                                        </p:tav>
                                        <p:tav tm="100000">
                                          <p:val>
                                            <p:strVal val="#ppt_x"/>
                                          </p:val>
                                        </p:tav>
                                        <p:tav tm="100000">
                                          <p:val>
                                            <p:strVal val="#ppt_x"/>
                                          </p:val>
                                        </p:tav>
                                      </p:tavLst>
                                    </p:anim>
                                    <p:anim calcmode="lin" valueType="num">
                                      <p:cBhvr additive="repl">
                                        <p:cTn id="34" dur="500" fill="hold"/>
                                        <p:tgtEl>
                                          <p:spTgt spid="18439"/>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323850" y="523875"/>
            <a:ext cx="8496300" cy="1312863"/>
          </a:xfrm>
          <a:ln/>
        </p:spPr>
        <p:txBody>
          <a:bodyPr>
            <a:normAutofit fontScale="90000"/>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4000" b="1"/>
              <a:t>Pathogenesis and Inducement </a:t>
            </a:r>
            <a:br>
              <a:rPr lang="en-IN" sz="4000" b="1"/>
            </a:br>
            <a:r>
              <a:rPr lang="en-IN" sz="4000" b="1"/>
              <a:t>of Arrhythmia </a:t>
            </a:r>
          </a:p>
        </p:txBody>
      </p:sp>
      <p:sp>
        <p:nvSpPr>
          <p:cNvPr id="19458" name="Rectangle 2"/>
          <p:cNvSpPr>
            <a:spLocks noGrp="1" noChangeArrowheads="1"/>
          </p:cNvSpPr>
          <p:nvPr>
            <p:ph type="body" idx="4294967295"/>
          </p:nvPr>
        </p:nvSpPr>
        <p:spPr>
          <a:xfrm>
            <a:off x="685800" y="1981200"/>
            <a:ext cx="7772400" cy="4500563"/>
          </a:xfrm>
          <a:ln/>
        </p:spPr>
        <p:txBody>
          <a:bodyPr/>
          <a:lstStyle/>
          <a:p>
            <a:pPr marL="603250" indent="-603250">
              <a:buClr>
                <a:srgbClr val="FFFFCC"/>
              </a:buClr>
              <a:buFont typeface="Times New Roman" pitchFamily="16" charset="0"/>
              <a:buChar char="•"/>
              <a:tabLst>
                <a:tab pos="6032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pPr>
            <a:r>
              <a:rPr lang="en-US" b="1"/>
              <a:t>Some physical condition</a:t>
            </a:r>
          </a:p>
          <a:p>
            <a:pPr marL="603250" indent="-603250">
              <a:buClr>
                <a:srgbClr val="FFFFCC"/>
              </a:buClr>
              <a:buFont typeface="Times New Roman" pitchFamily="16" charset="0"/>
              <a:buChar char="•"/>
              <a:tabLst>
                <a:tab pos="6032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pPr>
            <a:r>
              <a:rPr lang="en-US" b="1"/>
              <a:t>Pathological heart disease</a:t>
            </a:r>
          </a:p>
          <a:p>
            <a:pPr marL="603250" indent="-603250">
              <a:buClr>
                <a:srgbClr val="FFFFCC"/>
              </a:buClr>
              <a:buFont typeface="Times New Roman" pitchFamily="16" charset="0"/>
              <a:buChar char="•"/>
              <a:tabLst>
                <a:tab pos="6032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pPr>
            <a:r>
              <a:rPr lang="en-US" b="1"/>
              <a:t>Other system disease </a:t>
            </a:r>
          </a:p>
          <a:p>
            <a:pPr marL="603250" indent="-603250">
              <a:buClr>
                <a:srgbClr val="FFFFCC"/>
              </a:buClr>
              <a:buFont typeface="Times New Roman" pitchFamily="16" charset="0"/>
              <a:buChar char="•"/>
              <a:tabLst>
                <a:tab pos="6032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pPr>
            <a:r>
              <a:rPr lang="en-US" b="1"/>
              <a:t>Electrolyte disturbance and acid-base imbalance</a:t>
            </a:r>
          </a:p>
          <a:p>
            <a:pPr marL="603250" indent="-603250">
              <a:buClr>
                <a:srgbClr val="FFFFCC"/>
              </a:buClr>
              <a:buFont typeface="Times New Roman" pitchFamily="16" charset="0"/>
              <a:buChar char="•"/>
              <a:tabLst>
                <a:tab pos="6032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pPr>
            <a:r>
              <a:rPr lang="en-US" b="1"/>
              <a:t>Physical and chemical factors or toxicosis</a:t>
            </a:r>
          </a:p>
          <a:p>
            <a:pPr marL="603250" indent="-603250">
              <a:buClrTx/>
              <a:buFontTx/>
              <a:buNone/>
              <a:tabLst>
                <a:tab pos="603250" algn="l"/>
                <a:tab pos="708025" algn="l"/>
                <a:tab pos="1157288" algn="l"/>
                <a:tab pos="1606550" algn="l"/>
                <a:tab pos="2055813"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Lst>
            </a:pPr>
            <a:endParaRPr lang="en-US" b="1"/>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533400" y="2590800"/>
            <a:ext cx="8183880" cy="1051560"/>
          </a:xfrm>
        </p:spPr>
        <p:txBody>
          <a:bodyPr>
            <a:normAutofit fontScale="90000"/>
          </a:bodyPr>
          <a:lstStyle/>
          <a:p>
            <a:r>
              <a:rPr lang="en-US" dirty="0"/>
              <a:t>ARRTHYMIAS AND ECTOPIC BEATS</a:t>
            </a:r>
          </a:p>
        </p:txBody>
      </p:sp>
      <p:sp>
        <p:nvSpPr>
          <p:cNvPr id="198659" name="Rectangle 3"/>
          <p:cNvSpPr>
            <a:spLocks noGrp="1" noChangeArrowheads="1"/>
          </p:cNvSpPr>
          <p:nvPr>
            <p:ph type="body" idx="1"/>
          </p:nvPr>
        </p:nvSpPr>
        <p:spPr/>
        <p:txBody>
          <a:bodyPr/>
          <a:lstStyle/>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27150" y="2379663"/>
            <a:ext cx="1371600" cy="719137"/>
            <a:chOff x="67" y="401"/>
            <a:chExt cx="1133" cy="645"/>
          </a:xfrm>
        </p:grpSpPr>
        <p:sp>
          <p:nvSpPr>
            <p:cNvPr id="200707" name="Freeform 3"/>
            <p:cNvSpPr>
              <a:spLocks/>
            </p:cNvSpPr>
            <p:nvPr/>
          </p:nvSpPr>
          <p:spPr bwMode="auto">
            <a:xfrm>
              <a:off x="350" y="401"/>
              <a:ext cx="320" cy="645"/>
            </a:xfrm>
            <a:custGeom>
              <a:avLst/>
              <a:gdLst/>
              <a:ahLst/>
              <a:cxnLst>
                <a:cxn ang="0">
                  <a:pos x="0" y="461"/>
                </a:cxn>
                <a:cxn ang="0">
                  <a:pos x="82" y="463"/>
                </a:cxn>
                <a:cxn ang="0">
                  <a:pos x="162" y="0"/>
                </a:cxn>
                <a:cxn ang="0">
                  <a:pos x="177" y="645"/>
                </a:cxn>
                <a:cxn ang="0">
                  <a:pos x="231" y="468"/>
                </a:cxn>
                <a:cxn ang="0">
                  <a:pos x="320" y="468"/>
                </a:cxn>
              </a:cxnLst>
              <a:rect l="0" t="0" r="r" b="b"/>
              <a:pathLst>
                <a:path w="320" h="645">
                  <a:moveTo>
                    <a:pt x="0" y="461"/>
                  </a:moveTo>
                  <a:lnTo>
                    <a:pt x="82" y="463"/>
                  </a:lnTo>
                  <a:lnTo>
                    <a:pt x="162" y="0"/>
                  </a:lnTo>
                  <a:lnTo>
                    <a:pt x="177" y="645"/>
                  </a:lnTo>
                  <a:lnTo>
                    <a:pt x="231" y="468"/>
                  </a:lnTo>
                  <a:lnTo>
                    <a:pt x="320" y="468"/>
                  </a:lnTo>
                </a:path>
              </a:pathLst>
            </a:custGeom>
            <a:noFill/>
            <a:ln w="28575" cmpd="sng">
              <a:solidFill>
                <a:schemeClr val="tx1"/>
              </a:solidFill>
              <a:round/>
              <a:headEnd/>
              <a:tailEnd/>
            </a:ln>
            <a:effectLst/>
          </p:spPr>
          <p:txBody>
            <a:bodyPr wrap="none" anchor="ctr"/>
            <a:lstStyle/>
            <a:p>
              <a:endParaRPr lang="en-US"/>
            </a:p>
          </p:txBody>
        </p:sp>
        <p:sp>
          <p:nvSpPr>
            <p:cNvPr id="200708" name="Freeform 4"/>
            <p:cNvSpPr>
              <a:spLocks/>
            </p:cNvSpPr>
            <p:nvPr/>
          </p:nvSpPr>
          <p:spPr bwMode="auto">
            <a:xfrm>
              <a:off x="219" y="768"/>
              <a:ext cx="134" cy="96"/>
            </a:xfrm>
            <a:custGeom>
              <a:avLst/>
              <a:gdLst/>
              <a:ahLst/>
              <a:cxnLst>
                <a:cxn ang="0">
                  <a:pos x="0" y="168"/>
                </a:cxn>
                <a:cxn ang="0">
                  <a:pos x="38" y="24"/>
                </a:cxn>
                <a:cxn ang="0">
                  <a:pos x="134" y="24"/>
                </a:cxn>
                <a:cxn ang="0">
                  <a:pos x="168" y="168"/>
                </a:cxn>
              </a:cxnLst>
              <a:rect l="0" t="0" r="r" b="b"/>
              <a:pathLst>
                <a:path w="168" h="168">
                  <a:moveTo>
                    <a:pt x="0" y="168"/>
                  </a:moveTo>
                  <a:cubicBezTo>
                    <a:pt x="6" y="144"/>
                    <a:pt x="16" y="48"/>
                    <a:pt x="38" y="24"/>
                  </a:cubicBezTo>
                  <a:cubicBezTo>
                    <a:pt x="60" y="0"/>
                    <a:pt x="112" y="0"/>
                    <a:pt x="134" y="24"/>
                  </a:cubicBezTo>
                  <a:cubicBezTo>
                    <a:pt x="156" y="48"/>
                    <a:pt x="161" y="138"/>
                    <a:pt x="168" y="168"/>
                  </a:cubicBez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200709" name="Freeform 5"/>
            <p:cNvSpPr>
              <a:spLocks/>
            </p:cNvSpPr>
            <p:nvPr/>
          </p:nvSpPr>
          <p:spPr bwMode="auto">
            <a:xfrm>
              <a:off x="660" y="672"/>
              <a:ext cx="343" cy="204"/>
            </a:xfrm>
            <a:custGeom>
              <a:avLst/>
              <a:gdLst/>
              <a:ahLst/>
              <a:cxnLst>
                <a:cxn ang="0">
                  <a:pos x="0" y="204"/>
                </a:cxn>
                <a:cxn ang="0">
                  <a:pos x="78" y="29"/>
                </a:cxn>
                <a:cxn ang="0">
                  <a:pos x="276" y="29"/>
                </a:cxn>
                <a:cxn ang="0">
                  <a:pos x="343" y="197"/>
                </a:cxn>
              </a:cxnLst>
              <a:rect l="0" t="0" r="r" b="b"/>
              <a:pathLst>
                <a:path w="343" h="204">
                  <a:moveTo>
                    <a:pt x="0" y="204"/>
                  </a:moveTo>
                  <a:cubicBezTo>
                    <a:pt x="12" y="175"/>
                    <a:pt x="33" y="58"/>
                    <a:pt x="78" y="29"/>
                  </a:cubicBezTo>
                  <a:cubicBezTo>
                    <a:pt x="124" y="0"/>
                    <a:pt x="232" y="1"/>
                    <a:pt x="276" y="29"/>
                  </a:cubicBezTo>
                  <a:cubicBezTo>
                    <a:pt x="320" y="57"/>
                    <a:pt x="329" y="162"/>
                    <a:pt x="343" y="197"/>
                  </a:cubicBez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200710" name="Line 6"/>
            <p:cNvSpPr>
              <a:spLocks noChangeShapeType="1"/>
            </p:cNvSpPr>
            <p:nvPr/>
          </p:nvSpPr>
          <p:spPr bwMode="auto">
            <a:xfrm flipH="1">
              <a:off x="67" y="862"/>
              <a:ext cx="144" cy="0"/>
            </a:xfrm>
            <a:prstGeom prst="line">
              <a:avLst/>
            </a:prstGeom>
            <a:noFill/>
            <a:ln w="28575">
              <a:solidFill>
                <a:schemeClr val="tx1"/>
              </a:solidFill>
              <a:round/>
              <a:headEnd/>
              <a:tailEnd/>
            </a:ln>
            <a:effectLst/>
          </p:spPr>
          <p:txBody>
            <a:bodyPr wrap="none" anchor="ctr"/>
            <a:lstStyle/>
            <a:p>
              <a:endParaRPr lang="en-US"/>
            </a:p>
          </p:txBody>
        </p:sp>
        <p:sp>
          <p:nvSpPr>
            <p:cNvPr id="200711" name="Line 7"/>
            <p:cNvSpPr>
              <a:spLocks noChangeShapeType="1"/>
            </p:cNvSpPr>
            <p:nvPr/>
          </p:nvSpPr>
          <p:spPr bwMode="auto">
            <a:xfrm flipH="1">
              <a:off x="1008" y="864"/>
              <a:ext cx="192" cy="0"/>
            </a:xfrm>
            <a:prstGeom prst="line">
              <a:avLst/>
            </a:prstGeom>
            <a:noFill/>
            <a:ln w="28575">
              <a:solidFill>
                <a:schemeClr val="tx1"/>
              </a:solidFill>
              <a:round/>
              <a:headEnd/>
              <a:tailEnd/>
            </a:ln>
            <a:effectLst/>
          </p:spPr>
          <p:txBody>
            <a:bodyPr wrap="none" anchor="ctr"/>
            <a:lstStyle/>
            <a:p>
              <a:endParaRPr lang="en-US"/>
            </a:p>
          </p:txBody>
        </p:sp>
      </p:grpSp>
      <p:grpSp>
        <p:nvGrpSpPr>
          <p:cNvPr id="3" name="Group 8"/>
          <p:cNvGrpSpPr>
            <a:grpSpLocks/>
          </p:cNvGrpSpPr>
          <p:nvPr/>
        </p:nvGrpSpPr>
        <p:grpSpPr bwMode="auto">
          <a:xfrm>
            <a:off x="2628900" y="2381250"/>
            <a:ext cx="1371600" cy="719138"/>
            <a:chOff x="67" y="401"/>
            <a:chExt cx="1133" cy="645"/>
          </a:xfrm>
        </p:grpSpPr>
        <p:sp>
          <p:nvSpPr>
            <p:cNvPr id="200713" name="Freeform 9"/>
            <p:cNvSpPr>
              <a:spLocks/>
            </p:cNvSpPr>
            <p:nvPr/>
          </p:nvSpPr>
          <p:spPr bwMode="auto">
            <a:xfrm>
              <a:off x="350" y="401"/>
              <a:ext cx="320" cy="645"/>
            </a:xfrm>
            <a:custGeom>
              <a:avLst/>
              <a:gdLst/>
              <a:ahLst/>
              <a:cxnLst>
                <a:cxn ang="0">
                  <a:pos x="0" y="461"/>
                </a:cxn>
                <a:cxn ang="0">
                  <a:pos x="82" y="463"/>
                </a:cxn>
                <a:cxn ang="0">
                  <a:pos x="162" y="0"/>
                </a:cxn>
                <a:cxn ang="0">
                  <a:pos x="177" y="645"/>
                </a:cxn>
                <a:cxn ang="0">
                  <a:pos x="231" y="468"/>
                </a:cxn>
                <a:cxn ang="0">
                  <a:pos x="320" y="468"/>
                </a:cxn>
              </a:cxnLst>
              <a:rect l="0" t="0" r="r" b="b"/>
              <a:pathLst>
                <a:path w="320" h="645">
                  <a:moveTo>
                    <a:pt x="0" y="461"/>
                  </a:moveTo>
                  <a:lnTo>
                    <a:pt x="82" y="463"/>
                  </a:lnTo>
                  <a:lnTo>
                    <a:pt x="162" y="0"/>
                  </a:lnTo>
                  <a:lnTo>
                    <a:pt x="177" y="645"/>
                  </a:lnTo>
                  <a:lnTo>
                    <a:pt x="231" y="468"/>
                  </a:lnTo>
                  <a:lnTo>
                    <a:pt x="320" y="468"/>
                  </a:lnTo>
                </a:path>
              </a:pathLst>
            </a:custGeom>
            <a:noFill/>
            <a:ln w="28575" cmpd="sng">
              <a:solidFill>
                <a:schemeClr val="tx1"/>
              </a:solidFill>
              <a:round/>
              <a:headEnd/>
              <a:tailEnd/>
            </a:ln>
            <a:effectLst/>
          </p:spPr>
          <p:txBody>
            <a:bodyPr wrap="none" anchor="ctr"/>
            <a:lstStyle/>
            <a:p>
              <a:endParaRPr lang="en-US"/>
            </a:p>
          </p:txBody>
        </p:sp>
        <p:sp>
          <p:nvSpPr>
            <p:cNvPr id="200714" name="Freeform 10"/>
            <p:cNvSpPr>
              <a:spLocks/>
            </p:cNvSpPr>
            <p:nvPr/>
          </p:nvSpPr>
          <p:spPr bwMode="auto">
            <a:xfrm>
              <a:off x="219" y="768"/>
              <a:ext cx="134" cy="96"/>
            </a:xfrm>
            <a:custGeom>
              <a:avLst/>
              <a:gdLst/>
              <a:ahLst/>
              <a:cxnLst>
                <a:cxn ang="0">
                  <a:pos x="0" y="168"/>
                </a:cxn>
                <a:cxn ang="0">
                  <a:pos x="38" y="24"/>
                </a:cxn>
                <a:cxn ang="0">
                  <a:pos x="134" y="24"/>
                </a:cxn>
                <a:cxn ang="0">
                  <a:pos x="168" y="168"/>
                </a:cxn>
              </a:cxnLst>
              <a:rect l="0" t="0" r="r" b="b"/>
              <a:pathLst>
                <a:path w="168" h="168">
                  <a:moveTo>
                    <a:pt x="0" y="168"/>
                  </a:moveTo>
                  <a:cubicBezTo>
                    <a:pt x="6" y="144"/>
                    <a:pt x="16" y="48"/>
                    <a:pt x="38" y="24"/>
                  </a:cubicBezTo>
                  <a:cubicBezTo>
                    <a:pt x="60" y="0"/>
                    <a:pt x="112" y="0"/>
                    <a:pt x="134" y="24"/>
                  </a:cubicBezTo>
                  <a:cubicBezTo>
                    <a:pt x="156" y="48"/>
                    <a:pt x="161" y="138"/>
                    <a:pt x="168" y="168"/>
                  </a:cubicBez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200715" name="Freeform 11"/>
            <p:cNvSpPr>
              <a:spLocks/>
            </p:cNvSpPr>
            <p:nvPr/>
          </p:nvSpPr>
          <p:spPr bwMode="auto">
            <a:xfrm>
              <a:off x="660" y="672"/>
              <a:ext cx="343" cy="204"/>
            </a:xfrm>
            <a:custGeom>
              <a:avLst/>
              <a:gdLst/>
              <a:ahLst/>
              <a:cxnLst>
                <a:cxn ang="0">
                  <a:pos x="0" y="204"/>
                </a:cxn>
                <a:cxn ang="0">
                  <a:pos x="78" y="29"/>
                </a:cxn>
                <a:cxn ang="0">
                  <a:pos x="276" y="29"/>
                </a:cxn>
                <a:cxn ang="0">
                  <a:pos x="343" y="197"/>
                </a:cxn>
              </a:cxnLst>
              <a:rect l="0" t="0" r="r" b="b"/>
              <a:pathLst>
                <a:path w="343" h="204">
                  <a:moveTo>
                    <a:pt x="0" y="204"/>
                  </a:moveTo>
                  <a:cubicBezTo>
                    <a:pt x="12" y="175"/>
                    <a:pt x="33" y="58"/>
                    <a:pt x="78" y="29"/>
                  </a:cubicBezTo>
                  <a:cubicBezTo>
                    <a:pt x="124" y="0"/>
                    <a:pt x="232" y="1"/>
                    <a:pt x="276" y="29"/>
                  </a:cubicBezTo>
                  <a:cubicBezTo>
                    <a:pt x="320" y="57"/>
                    <a:pt x="329" y="162"/>
                    <a:pt x="343" y="197"/>
                  </a:cubicBez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200716" name="Line 12"/>
            <p:cNvSpPr>
              <a:spLocks noChangeShapeType="1"/>
            </p:cNvSpPr>
            <p:nvPr/>
          </p:nvSpPr>
          <p:spPr bwMode="auto">
            <a:xfrm flipH="1">
              <a:off x="67" y="862"/>
              <a:ext cx="144" cy="0"/>
            </a:xfrm>
            <a:prstGeom prst="line">
              <a:avLst/>
            </a:prstGeom>
            <a:noFill/>
            <a:ln w="28575">
              <a:solidFill>
                <a:schemeClr val="tx1"/>
              </a:solidFill>
              <a:round/>
              <a:headEnd/>
              <a:tailEnd/>
            </a:ln>
            <a:effectLst/>
          </p:spPr>
          <p:txBody>
            <a:bodyPr wrap="none" anchor="ctr"/>
            <a:lstStyle/>
            <a:p>
              <a:endParaRPr lang="en-US"/>
            </a:p>
          </p:txBody>
        </p:sp>
        <p:sp>
          <p:nvSpPr>
            <p:cNvPr id="200717" name="Line 13"/>
            <p:cNvSpPr>
              <a:spLocks noChangeShapeType="1"/>
            </p:cNvSpPr>
            <p:nvPr/>
          </p:nvSpPr>
          <p:spPr bwMode="auto">
            <a:xfrm flipH="1">
              <a:off x="1008" y="864"/>
              <a:ext cx="192" cy="0"/>
            </a:xfrm>
            <a:prstGeom prst="line">
              <a:avLst/>
            </a:prstGeom>
            <a:noFill/>
            <a:ln w="28575">
              <a:solidFill>
                <a:schemeClr val="tx1"/>
              </a:solidFill>
              <a:round/>
              <a:headEnd/>
              <a:tailEnd/>
            </a:ln>
            <a:effectLst/>
          </p:spPr>
          <p:txBody>
            <a:bodyPr wrap="none" anchor="ctr"/>
            <a:lstStyle/>
            <a:p>
              <a:endParaRPr lang="en-US"/>
            </a:p>
          </p:txBody>
        </p:sp>
      </p:grpSp>
      <p:sp>
        <p:nvSpPr>
          <p:cNvPr id="200718" name="Line 14"/>
          <p:cNvSpPr>
            <a:spLocks noChangeShapeType="1"/>
          </p:cNvSpPr>
          <p:nvPr/>
        </p:nvSpPr>
        <p:spPr bwMode="auto">
          <a:xfrm>
            <a:off x="3962400" y="2895600"/>
            <a:ext cx="1981200" cy="0"/>
          </a:xfrm>
          <a:prstGeom prst="line">
            <a:avLst/>
          </a:prstGeom>
          <a:noFill/>
          <a:ln w="28575">
            <a:solidFill>
              <a:schemeClr val="tx1"/>
            </a:solidFill>
            <a:round/>
            <a:headEnd/>
            <a:tailEnd/>
          </a:ln>
          <a:effectLst/>
        </p:spPr>
        <p:txBody>
          <a:bodyPr wrap="none" anchor="ctr"/>
          <a:lstStyle/>
          <a:p>
            <a:endParaRPr lang="en-US"/>
          </a:p>
        </p:txBody>
      </p:sp>
      <p:sp>
        <p:nvSpPr>
          <p:cNvPr id="200719" name="Freeform 15"/>
          <p:cNvSpPr>
            <a:spLocks/>
          </p:cNvSpPr>
          <p:nvPr/>
        </p:nvSpPr>
        <p:spPr bwMode="auto">
          <a:xfrm>
            <a:off x="6232525" y="2219325"/>
            <a:ext cx="387350" cy="771525"/>
          </a:xfrm>
          <a:custGeom>
            <a:avLst/>
            <a:gdLst/>
            <a:ahLst/>
            <a:cxnLst>
              <a:cxn ang="0">
                <a:pos x="0" y="426"/>
              </a:cxn>
              <a:cxn ang="0">
                <a:pos x="63" y="427"/>
              </a:cxn>
              <a:cxn ang="0">
                <a:pos x="114" y="0"/>
              </a:cxn>
              <a:cxn ang="0">
                <a:pos x="141" y="486"/>
              </a:cxn>
              <a:cxn ang="0">
                <a:pos x="176" y="431"/>
              </a:cxn>
              <a:cxn ang="0">
                <a:pos x="244" y="431"/>
              </a:cxn>
            </a:cxnLst>
            <a:rect l="0" t="0" r="r" b="b"/>
            <a:pathLst>
              <a:path w="244" h="486">
                <a:moveTo>
                  <a:pt x="0" y="426"/>
                </a:moveTo>
                <a:lnTo>
                  <a:pt x="63" y="427"/>
                </a:lnTo>
                <a:lnTo>
                  <a:pt x="114" y="0"/>
                </a:lnTo>
                <a:lnTo>
                  <a:pt x="141" y="486"/>
                </a:lnTo>
                <a:lnTo>
                  <a:pt x="176" y="431"/>
                </a:lnTo>
                <a:lnTo>
                  <a:pt x="244" y="431"/>
                </a:lnTo>
              </a:path>
            </a:pathLst>
          </a:custGeom>
          <a:noFill/>
          <a:ln w="28575" cmpd="sng">
            <a:solidFill>
              <a:schemeClr val="tx1"/>
            </a:solidFill>
            <a:round/>
            <a:headEnd/>
            <a:tailEnd/>
          </a:ln>
          <a:effectLst/>
        </p:spPr>
        <p:txBody>
          <a:bodyPr wrap="none" anchor="ctr"/>
          <a:lstStyle/>
          <a:p>
            <a:endParaRPr lang="en-US"/>
          </a:p>
        </p:txBody>
      </p:sp>
      <p:sp>
        <p:nvSpPr>
          <p:cNvPr id="200720" name="Freeform 16"/>
          <p:cNvSpPr>
            <a:spLocks/>
          </p:cNvSpPr>
          <p:nvPr/>
        </p:nvSpPr>
        <p:spPr bwMode="auto">
          <a:xfrm>
            <a:off x="6062663" y="2747963"/>
            <a:ext cx="173037" cy="238125"/>
          </a:xfrm>
          <a:custGeom>
            <a:avLst/>
            <a:gdLst/>
            <a:ahLst/>
            <a:cxnLst>
              <a:cxn ang="0">
                <a:pos x="0" y="99"/>
              </a:cxn>
              <a:cxn ang="0">
                <a:pos x="30" y="37"/>
              </a:cxn>
              <a:cxn ang="0">
                <a:pos x="54" y="17"/>
              </a:cxn>
              <a:cxn ang="0">
                <a:pos x="86" y="137"/>
              </a:cxn>
              <a:cxn ang="0">
                <a:pos x="109" y="94"/>
              </a:cxn>
            </a:cxnLst>
            <a:rect l="0" t="0" r="r" b="b"/>
            <a:pathLst>
              <a:path w="109" h="150">
                <a:moveTo>
                  <a:pt x="0" y="99"/>
                </a:moveTo>
                <a:cubicBezTo>
                  <a:pt x="5" y="89"/>
                  <a:pt x="21" y="51"/>
                  <a:pt x="30" y="37"/>
                </a:cubicBezTo>
                <a:cubicBezTo>
                  <a:pt x="39" y="23"/>
                  <a:pt x="45" y="0"/>
                  <a:pt x="54" y="17"/>
                </a:cubicBezTo>
                <a:cubicBezTo>
                  <a:pt x="63" y="34"/>
                  <a:pt x="77" y="124"/>
                  <a:pt x="86" y="137"/>
                </a:cubicBezTo>
                <a:cubicBezTo>
                  <a:pt x="95" y="150"/>
                  <a:pt x="104" y="103"/>
                  <a:pt x="109" y="94"/>
                </a:cubicBez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200721" name="Freeform 17"/>
          <p:cNvSpPr>
            <a:spLocks/>
          </p:cNvSpPr>
          <p:nvPr/>
        </p:nvSpPr>
        <p:spPr bwMode="auto">
          <a:xfrm>
            <a:off x="6607175" y="2682875"/>
            <a:ext cx="415925" cy="228600"/>
          </a:xfrm>
          <a:custGeom>
            <a:avLst/>
            <a:gdLst/>
            <a:ahLst/>
            <a:cxnLst>
              <a:cxn ang="0">
                <a:pos x="0" y="204"/>
              </a:cxn>
              <a:cxn ang="0">
                <a:pos x="78" y="29"/>
              </a:cxn>
              <a:cxn ang="0">
                <a:pos x="276" y="29"/>
              </a:cxn>
              <a:cxn ang="0">
                <a:pos x="343" y="197"/>
              </a:cxn>
            </a:cxnLst>
            <a:rect l="0" t="0" r="r" b="b"/>
            <a:pathLst>
              <a:path w="343" h="204">
                <a:moveTo>
                  <a:pt x="0" y="204"/>
                </a:moveTo>
                <a:cubicBezTo>
                  <a:pt x="12" y="175"/>
                  <a:pt x="33" y="58"/>
                  <a:pt x="78" y="29"/>
                </a:cubicBezTo>
                <a:cubicBezTo>
                  <a:pt x="124" y="0"/>
                  <a:pt x="232" y="1"/>
                  <a:pt x="276" y="29"/>
                </a:cubicBezTo>
                <a:cubicBezTo>
                  <a:pt x="320" y="57"/>
                  <a:pt x="329" y="162"/>
                  <a:pt x="343" y="197"/>
                </a:cubicBez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200722" name="Line 18"/>
          <p:cNvSpPr>
            <a:spLocks noChangeShapeType="1"/>
          </p:cNvSpPr>
          <p:nvPr/>
        </p:nvSpPr>
        <p:spPr bwMode="auto">
          <a:xfrm flipH="1">
            <a:off x="5889625" y="2895600"/>
            <a:ext cx="174625" cy="0"/>
          </a:xfrm>
          <a:prstGeom prst="line">
            <a:avLst/>
          </a:prstGeom>
          <a:noFill/>
          <a:ln w="28575">
            <a:solidFill>
              <a:schemeClr val="tx1"/>
            </a:solidFill>
            <a:round/>
            <a:headEnd/>
            <a:tailEnd/>
          </a:ln>
          <a:effectLst/>
        </p:spPr>
        <p:txBody>
          <a:bodyPr wrap="none" anchor="ctr"/>
          <a:lstStyle/>
          <a:p>
            <a:endParaRPr lang="en-US"/>
          </a:p>
        </p:txBody>
      </p:sp>
      <p:sp>
        <p:nvSpPr>
          <p:cNvPr id="200723" name="Line 19"/>
          <p:cNvSpPr>
            <a:spLocks noChangeShapeType="1"/>
          </p:cNvSpPr>
          <p:nvPr/>
        </p:nvSpPr>
        <p:spPr bwMode="auto">
          <a:xfrm flipH="1">
            <a:off x="7029450" y="2897188"/>
            <a:ext cx="231775" cy="0"/>
          </a:xfrm>
          <a:prstGeom prst="line">
            <a:avLst/>
          </a:prstGeom>
          <a:noFill/>
          <a:ln w="28575">
            <a:solidFill>
              <a:schemeClr val="tx1"/>
            </a:solidFill>
            <a:round/>
            <a:headEnd/>
            <a:tailEnd/>
          </a:ln>
          <a:effectLst/>
        </p:spPr>
        <p:txBody>
          <a:bodyPr wrap="none" anchor="ctr"/>
          <a:lstStyle/>
          <a:p>
            <a:endParaRPr lang="en-US"/>
          </a:p>
        </p:txBody>
      </p:sp>
      <p:sp>
        <p:nvSpPr>
          <p:cNvPr id="200724" name="Text Box 20"/>
          <p:cNvSpPr txBox="1">
            <a:spLocks noChangeArrowheads="1"/>
          </p:cNvSpPr>
          <p:nvPr/>
        </p:nvSpPr>
        <p:spPr bwMode="auto">
          <a:xfrm>
            <a:off x="1554163" y="1981200"/>
            <a:ext cx="2168525" cy="336550"/>
          </a:xfrm>
          <a:prstGeom prst="rect">
            <a:avLst/>
          </a:prstGeom>
          <a:noFill/>
          <a:ln w="9525">
            <a:noFill/>
            <a:miter lim="800000"/>
            <a:headEnd/>
            <a:tailEnd/>
          </a:ln>
          <a:effectLst/>
        </p:spPr>
        <p:txBody>
          <a:bodyPr wrap="none">
            <a:spAutoFit/>
          </a:bodyPr>
          <a:lstStyle/>
          <a:p>
            <a:pPr eaLnBrk="0" hangingPunct="0"/>
            <a:r>
              <a:rPr lang="en-US" sz="1600">
                <a:latin typeface="Arial" pitchFamily="34" charset="0"/>
              </a:rPr>
              <a:t>normal ("sinus") beats</a:t>
            </a:r>
          </a:p>
        </p:txBody>
      </p:sp>
      <p:sp>
        <p:nvSpPr>
          <p:cNvPr id="200725" name="Text Box 21"/>
          <p:cNvSpPr txBox="1">
            <a:spLocks noChangeArrowheads="1"/>
          </p:cNvSpPr>
          <p:nvPr/>
        </p:nvSpPr>
        <p:spPr bwMode="auto">
          <a:xfrm>
            <a:off x="1066800" y="3276600"/>
            <a:ext cx="3352800" cy="915988"/>
          </a:xfrm>
          <a:prstGeom prst="rect">
            <a:avLst/>
          </a:prstGeom>
          <a:noFill/>
          <a:ln w="9525">
            <a:noFill/>
            <a:miter lim="800000"/>
            <a:headEnd/>
            <a:tailEnd/>
          </a:ln>
          <a:effectLst/>
        </p:spPr>
        <p:txBody>
          <a:bodyPr>
            <a:spAutoFit/>
          </a:bodyPr>
          <a:lstStyle/>
          <a:p>
            <a:pPr eaLnBrk="0" hangingPunct="0"/>
            <a:r>
              <a:rPr lang="en-US">
                <a:latin typeface="Arial" pitchFamily="34" charset="0"/>
              </a:rPr>
              <a:t>sinus node doesn't fire leading to a period of asystole (sick sinus syndrome)</a:t>
            </a:r>
          </a:p>
        </p:txBody>
      </p:sp>
      <p:sp>
        <p:nvSpPr>
          <p:cNvPr id="200726" name="Text Box 22"/>
          <p:cNvSpPr txBox="1">
            <a:spLocks noChangeArrowheads="1"/>
          </p:cNvSpPr>
          <p:nvPr/>
        </p:nvSpPr>
        <p:spPr bwMode="auto">
          <a:xfrm>
            <a:off x="4724400" y="3733800"/>
            <a:ext cx="4114800" cy="1616075"/>
          </a:xfrm>
          <a:prstGeom prst="rect">
            <a:avLst/>
          </a:prstGeom>
          <a:noFill/>
          <a:ln w="9525">
            <a:noFill/>
            <a:miter lim="800000"/>
            <a:headEnd/>
            <a:tailEnd/>
          </a:ln>
          <a:effectLst/>
        </p:spPr>
        <p:txBody>
          <a:bodyPr>
            <a:spAutoFit/>
          </a:bodyPr>
          <a:lstStyle/>
          <a:p>
            <a:pPr eaLnBrk="0" hangingPunct="0"/>
            <a:r>
              <a:rPr lang="en-US" sz="2000" b="1">
                <a:solidFill>
                  <a:srgbClr val="FF9900"/>
                </a:solidFill>
                <a:latin typeface="Arial" pitchFamily="34" charset="0"/>
              </a:rPr>
              <a:t>p-wave has different shape indicating it did not originate in the sinus node, but somewhere in the atria.  It is therefore called an "atrial" beat</a:t>
            </a:r>
          </a:p>
        </p:txBody>
      </p:sp>
      <p:sp>
        <p:nvSpPr>
          <p:cNvPr id="200727" name="Text Box 23"/>
          <p:cNvSpPr txBox="1">
            <a:spLocks noChangeArrowheads="1"/>
          </p:cNvSpPr>
          <p:nvPr/>
        </p:nvSpPr>
        <p:spPr bwMode="auto">
          <a:xfrm>
            <a:off x="4114800" y="990600"/>
            <a:ext cx="4222750" cy="915988"/>
          </a:xfrm>
          <a:prstGeom prst="rect">
            <a:avLst/>
          </a:prstGeom>
          <a:noFill/>
          <a:ln w="9525">
            <a:noFill/>
            <a:miter lim="800000"/>
            <a:headEnd/>
            <a:tailEnd/>
          </a:ln>
          <a:effectLst/>
        </p:spPr>
        <p:txBody>
          <a:bodyPr wrap="none">
            <a:spAutoFit/>
          </a:bodyPr>
          <a:lstStyle/>
          <a:p>
            <a:pPr eaLnBrk="0" hangingPunct="0"/>
            <a:r>
              <a:rPr lang="en-US">
                <a:latin typeface="Arial" pitchFamily="34" charset="0"/>
              </a:rPr>
              <a:t>QRS is slightly different but still narrow, </a:t>
            </a:r>
          </a:p>
          <a:p>
            <a:pPr eaLnBrk="0" hangingPunct="0"/>
            <a:r>
              <a:rPr lang="en-US">
                <a:latin typeface="Arial" pitchFamily="34" charset="0"/>
              </a:rPr>
              <a:t>indicating that conduction through the </a:t>
            </a:r>
          </a:p>
          <a:p>
            <a:pPr eaLnBrk="0" hangingPunct="0"/>
            <a:r>
              <a:rPr lang="en-US">
                <a:latin typeface="Arial" pitchFamily="34" charset="0"/>
              </a:rPr>
              <a:t>ventricle is relatively normal</a:t>
            </a:r>
          </a:p>
        </p:txBody>
      </p:sp>
      <p:sp>
        <p:nvSpPr>
          <p:cNvPr id="200728" name="Text Box 24"/>
          <p:cNvSpPr txBox="1">
            <a:spLocks noChangeArrowheads="1"/>
          </p:cNvSpPr>
          <p:nvPr/>
        </p:nvSpPr>
        <p:spPr bwMode="auto">
          <a:xfrm>
            <a:off x="762000" y="1117600"/>
            <a:ext cx="2413000" cy="396875"/>
          </a:xfrm>
          <a:prstGeom prst="rect">
            <a:avLst/>
          </a:prstGeom>
          <a:noFill/>
          <a:ln w="9525">
            <a:noFill/>
            <a:miter lim="800000"/>
            <a:headEnd/>
            <a:tailEnd/>
          </a:ln>
          <a:effectLst/>
        </p:spPr>
        <p:txBody>
          <a:bodyPr wrap="none">
            <a:spAutoFit/>
          </a:bodyPr>
          <a:lstStyle/>
          <a:p>
            <a:pPr eaLnBrk="0" hangingPunct="0"/>
            <a:r>
              <a:rPr lang="en-US" sz="2000" b="1" u="sng">
                <a:solidFill>
                  <a:schemeClr val="accent2"/>
                </a:solidFill>
                <a:latin typeface="Arial" pitchFamily="34" charset="0"/>
              </a:rPr>
              <a:t>Atrial Escape Beat</a:t>
            </a:r>
          </a:p>
        </p:txBody>
      </p:sp>
      <p:sp>
        <p:nvSpPr>
          <p:cNvPr id="200729" name="Line 25"/>
          <p:cNvSpPr>
            <a:spLocks noChangeShapeType="1"/>
          </p:cNvSpPr>
          <p:nvPr/>
        </p:nvSpPr>
        <p:spPr bwMode="auto">
          <a:xfrm flipV="1">
            <a:off x="3886200" y="2895600"/>
            <a:ext cx="609600" cy="457200"/>
          </a:xfrm>
          <a:prstGeom prst="line">
            <a:avLst/>
          </a:prstGeom>
          <a:noFill/>
          <a:ln w="28575">
            <a:solidFill>
              <a:srgbClr val="FF7C80"/>
            </a:solidFill>
            <a:prstDash val="sysDot"/>
            <a:round/>
            <a:headEnd/>
            <a:tailEnd type="triangle" w="med" len="med"/>
          </a:ln>
          <a:effectLst/>
        </p:spPr>
        <p:txBody>
          <a:bodyPr wrap="none" anchor="ctr"/>
          <a:lstStyle/>
          <a:p>
            <a:endParaRPr lang="en-US"/>
          </a:p>
        </p:txBody>
      </p:sp>
      <p:sp>
        <p:nvSpPr>
          <p:cNvPr id="200730" name="Line 26"/>
          <p:cNvSpPr>
            <a:spLocks noChangeShapeType="1"/>
          </p:cNvSpPr>
          <p:nvPr/>
        </p:nvSpPr>
        <p:spPr bwMode="auto">
          <a:xfrm flipV="1">
            <a:off x="6096000" y="2971800"/>
            <a:ext cx="0" cy="609600"/>
          </a:xfrm>
          <a:prstGeom prst="line">
            <a:avLst/>
          </a:prstGeom>
          <a:noFill/>
          <a:ln w="28575">
            <a:solidFill>
              <a:srgbClr val="FF7C80"/>
            </a:solidFill>
            <a:prstDash val="sysDot"/>
            <a:round/>
            <a:headEnd/>
            <a:tailEnd type="triangle" w="med" len="med"/>
          </a:ln>
          <a:effectLst/>
        </p:spPr>
        <p:txBody>
          <a:bodyPr wrap="none" anchor="ctr"/>
          <a:lstStyle/>
          <a:p>
            <a:endParaRPr lang="en-US"/>
          </a:p>
        </p:txBody>
      </p:sp>
      <p:sp>
        <p:nvSpPr>
          <p:cNvPr id="200731" name="Line 27"/>
          <p:cNvSpPr>
            <a:spLocks noChangeShapeType="1"/>
          </p:cNvSpPr>
          <p:nvPr/>
        </p:nvSpPr>
        <p:spPr bwMode="auto">
          <a:xfrm>
            <a:off x="5715000" y="1905000"/>
            <a:ext cx="609600" cy="461963"/>
          </a:xfrm>
          <a:prstGeom prst="line">
            <a:avLst/>
          </a:prstGeom>
          <a:noFill/>
          <a:ln w="28575">
            <a:solidFill>
              <a:srgbClr val="FF7C80"/>
            </a:solidFill>
            <a:prstDash val="sysDot"/>
            <a:round/>
            <a:headEnd/>
            <a:tailEnd type="triangle" w="med" len="med"/>
          </a:ln>
          <a:effectLst/>
        </p:spPr>
        <p:txBody>
          <a:bodyPr wrap="none" anchor="ctr"/>
          <a:lstStyle/>
          <a:p>
            <a:endParaRPr lang="en-US"/>
          </a:p>
        </p:txBody>
      </p:sp>
      <p:grpSp>
        <p:nvGrpSpPr>
          <p:cNvPr id="4" name="Group 28"/>
          <p:cNvGrpSpPr>
            <a:grpSpLocks/>
          </p:cNvGrpSpPr>
          <p:nvPr/>
        </p:nvGrpSpPr>
        <p:grpSpPr bwMode="auto">
          <a:xfrm>
            <a:off x="1143000" y="4419600"/>
            <a:ext cx="2925763" cy="2084388"/>
            <a:chOff x="720" y="2784"/>
            <a:chExt cx="1843" cy="1313"/>
          </a:xfrm>
        </p:grpSpPr>
        <p:graphicFrame>
          <p:nvGraphicFramePr>
            <p:cNvPr id="200733" name="Object 29"/>
            <p:cNvGraphicFramePr>
              <a:graphicFrameLocks noChangeAspect="1"/>
            </p:cNvGraphicFramePr>
            <p:nvPr/>
          </p:nvGraphicFramePr>
          <p:xfrm>
            <a:off x="720" y="2784"/>
            <a:ext cx="1843" cy="1313"/>
          </p:xfrm>
          <a:graphic>
            <a:graphicData uri="http://schemas.openxmlformats.org/presentationml/2006/ole">
              <p:oleObj spid="_x0000_s2056" name="CorelDRAW" r:id="rId3" imgW="6562344" imgH="4672584" progId="">
                <p:embed/>
              </p:oleObj>
            </a:graphicData>
          </a:graphic>
        </p:graphicFrame>
        <p:sp>
          <p:nvSpPr>
            <p:cNvPr id="200734" name="AutoShape 30"/>
            <p:cNvSpPr>
              <a:spLocks noChangeArrowheads="1"/>
            </p:cNvSpPr>
            <p:nvPr/>
          </p:nvSpPr>
          <p:spPr bwMode="auto">
            <a:xfrm>
              <a:off x="960" y="2784"/>
              <a:ext cx="192" cy="192"/>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grpSp>
      <p:sp>
        <p:nvSpPr>
          <p:cNvPr id="200735" name="Rectangle 31"/>
          <p:cNvSpPr>
            <a:spLocks noChangeArrowheads="1"/>
          </p:cNvSpPr>
          <p:nvPr/>
        </p:nvSpPr>
        <p:spPr bwMode="auto">
          <a:xfrm>
            <a:off x="1447800" y="228600"/>
            <a:ext cx="6430963" cy="457200"/>
          </a:xfrm>
          <a:prstGeom prst="rect">
            <a:avLst/>
          </a:prstGeom>
          <a:noFill/>
          <a:ln w="9525">
            <a:noFill/>
            <a:miter lim="800000"/>
            <a:headEnd/>
            <a:tailEnd/>
          </a:ln>
          <a:effectLst/>
        </p:spPr>
        <p:txBody>
          <a:bodyPr wrap="none">
            <a:spAutoFit/>
          </a:bodyPr>
          <a:lstStyle/>
          <a:p>
            <a:r>
              <a:rPr lang="en-US" sz="2400" b="1">
                <a:solidFill>
                  <a:srgbClr val="A50021"/>
                </a:solidFill>
                <a:latin typeface="Arial" pitchFamily="34" charset="0"/>
              </a:rPr>
              <a:t>Recognizing and Naming Beats &amp; Rhythms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46225" y="2825750"/>
            <a:ext cx="1371600" cy="719138"/>
            <a:chOff x="67" y="401"/>
            <a:chExt cx="1133" cy="645"/>
          </a:xfrm>
        </p:grpSpPr>
        <p:sp>
          <p:nvSpPr>
            <p:cNvPr id="201731" name="Freeform 3"/>
            <p:cNvSpPr>
              <a:spLocks/>
            </p:cNvSpPr>
            <p:nvPr/>
          </p:nvSpPr>
          <p:spPr bwMode="auto">
            <a:xfrm>
              <a:off x="350" y="401"/>
              <a:ext cx="320" cy="645"/>
            </a:xfrm>
            <a:custGeom>
              <a:avLst/>
              <a:gdLst/>
              <a:ahLst/>
              <a:cxnLst>
                <a:cxn ang="0">
                  <a:pos x="0" y="461"/>
                </a:cxn>
                <a:cxn ang="0">
                  <a:pos x="82" y="463"/>
                </a:cxn>
                <a:cxn ang="0">
                  <a:pos x="162" y="0"/>
                </a:cxn>
                <a:cxn ang="0">
                  <a:pos x="177" y="645"/>
                </a:cxn>
                <a:cxn ang="0">
                  <a:pos x="231" y="468"/>
                </a:cxn>
                <a:cxn ang="0">
                  <a:pos x="320" y="468"/>
                </a:cxn>
              </a:cxnLst>
              <a:rect l="0" t="0" r="r" b="b"/>
              <a:pathLst>
                <a:path w="320" h="645">
                  <a:moveTo>
                    <a:pt x="0" y="461"/>
                  </a:moveTo>
                  <a:lnTo>
                    <a:pt x="82" y="463"/>
                  </a:lnTo>
                  <a:lnTo>
                    <a:pt x="162" y="0"/>
                  </a:lnTo>
                  <a:lnTo>
                    <a:pt x="177" y="645"/>
                  </a:lnTo>
                  <a:lnTo>
                    <a:pt x="231" y="468"/>
                  </a:lnTo>
                  <a:lnTo>
                    <a:pt x="320" y="468"/>
                  </a:lnTo>
                </a:path>
              </a:pathLst>
            </a:custGeom>
            <a:noFill/>
            <a:ln w="28575" cmpd="sng">
              <a:solidFill>
                <a:schemeClr val="tx1"/>
              </a:solidFill>
              <a:round/>
              <a:headEnd/>
              <a:tailEnd/>
            </a:ln>
            <a:effectLst/>
          </p:spPr>
          <p:txBody>
            <a:bodyPr wrap="none" anchor="ctr"/>
            <a:lstStyle/>
            <a:p>
              <a:endParaRPr lang="en-US"/>
            </a:p>
          </p:txBody>
        </p:sp>
        <p:sp>
          <p:nvSpPr>
            <p:cNvPr id="201732" name="Freeform 4"/>
            <p:cNvSpPr>
              <a:spLocks/>
            </p:cNvSpPr>
            <p:nvPr/>
          </p:nvSpPr>
          <p:spPr bwMode="auto">
            <a:xfrm>
              <a:off x="219" y="768"/>
              <a:ext cx="134" cy="96"/>
            </a:xfrm>
            <a:custGeom>
              <a:avLst/>
              <a:gdLst/>
              <a:ahLst/>
              <a:cxnLst>
                <a:cxn ang="0">
                  <a:pos x="0" y="168"/>
                </a:cxn>
                <a:cxn ang="0">
                  <a:pos x="38" y="24"/>
                </a:cxn>
                <a:cxn ang="0">
                  <a:pos x="134" y="24"/>
                </a:cxn>
                <a:cxn ang="0">
                  <a:pos x="168" y="168"/>
                </a:cxn>
              </a:cxnLst>
              <a:rect l="0" t="0" r="r" b="b"/>
              <a:pathLst>
                <a:path w="168" h="168">
                  <a:moveTo>
                    <a:pt x="0" y="168"/>
                  </a:moveTo>
                  <a:cubicBezTo>
                    <a:pt x="6" y="144"/>
                    <a:pt x="16" y="48"/>
                    <a:pt x="38" y="24"/>
                  </a:cubicBezTo>
                  <a:cubicBezTo>
                    <a:pt x="60" y="0"/>
                    <a:pt x="112" y="0"/>
                    <a:pt x="134" y="24"/>
                  </a:cubicBezTo>
                  <a:cubicBezTo>
                    <a:pt x="156" y="48"/>
                    <a:pt x="161" y="138"/>
                    <a:pt x="168" y="168"/>
                  </a:cubicBez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201733" name="Freeform 5"/>
            <p:cNvSpPr>
              <a:spLocks/>
            </p:cNvSpPr>
            <p:nvPr/>
          </p:nvSpPr>
          <p:spPr bwMode="auto">
            <a:xfrm>
              <a:off x="660" y="672"/>
              <a:ext cx="343" cy="204"/>
            </a:xfrm>
            <a:custGeom>
              <a:avLst/>
              <a:gdLst/>
              <a:ahLst/>
              <a:cxnLst>
                <a:cxn ang="0">
                  <a:pos x="0" y="204"/>
                </a:cxn>
                <a:cxn ang="0">
                  <a:pos x="78" y="29"/>
                </a:cxn>
                <a:cxn ang="0">
                  <a:pos x="276" y="29"/>
                </a:cxn>
                <a:cxn ang="0">
                  <a:pos x="343" y="197"/>
                </a:cxn>
              </a:cxnLst>
              <a:rect l="0" t="0" r="r" b="b"/>
              <a:pathLst>
                <a:path w="343" h="204">
                  <a:moveTo>
                    <a:pt x="0" y="204"/>
                  </a:moveTo>
                  <a:cubicBezTo>
                    <a:pt x="12" y="175"/>
                    <a:pt x="33" y="58"/>
                    <a:pt x="78" y="29"/>
                  </a:cubicBezTo>
                  <a:cubicBezTo>
                    <a:pt x="124" y="0"/>
                    <a:pt x="232" y="1"/>
                    <a:pt x="276" y="29"/>
                  </a:cubicBezTo>
                  <a:cubicBezTo>
                    <a:pt x="320" y="57"/>
                    <a:pt x="329" y="162"/>
                    <a:pt x="343" y="197"/>
                  </a:cubicBez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201734" name="Line 6"/>
            <p:cNvSpPr>
              <a:spLocks noChangeShapeType="1"/>
            </p:cNvSpPr>
            <p:nvPr/>
          </p:nvSpPr>
          <p:spPr bwMode="auto">
            <a:xfrm flipH="1">
              <a:off x="67" y="862"/>
              <a:ext cx="144" cy="0"/>
            </a:xfrm>
            <a:prstGeom prst="line">
              <a:avLst/>
            </a:prstGeom>
            <a:noFill/>
            <a:ln w="28575">
              <a:solidFill>
                <a:schemeClr val="tx1"/>
              </a:solidFill>
              <a:round/>
              <a:headEnd/>
              <a:tailEnd/>
            </a:ln>
            <a:effectLst/>
          </p:spPr>
          <p:txBody>
            <a:bodyPr wrap="none" anchor="ctr"/>
            <a:lstStyle/>
            <a:p>
              <a:endParaRPr lang="en-US"/>
            </a:p>
          </p:txBody>
        </p:sp>
        <p:sp>
          <p:nvSpPr>
            <p:cNvPr id="201735" name="Line 7"/>
            <p:cNvSpPr>
              <a:spLocks noChangeShapeType="1"/>
            </p:cNvSpPr>
            <p:nvPr/>
          </p:nvSpPr>
          <p:spPr bwMode="auto">
            <a:xfrm flipH="1">
              <a:off x="1008" y="864"/>
              <a:ext cx="192" cy="0"/>
            </a:xfrm>
            <a:prstGeom prst="line">
              <a:avLst/>
            </a:prstGeom>
            <a:noFill/>
            <a:ln w="28575">
              <a:solidFill>
                <a:schemeClr val="tx1"/>
              </a:solidFill>
              <a:round/>
              <a:headEnd/>
              <a:tailEnd/>
            </a:ln>
            <a:effectLst/>
          </p:spPr>
          <p:txBody>
            <a:bodyPr wrap="none" anchor="ctr"/>
            <a:lstStyle/>
            <a:p>
              <a:endParaRPr lang="en-US"/>
            </a:p>
          </p:txBody>
        </p:sp>
      </p:grpSp>
      <p:grpSp>
        <p:nvGrpSpPr>
          <p:cNvPr id="3" name="Group 8"/>
          <p:cNvGrpSpPr>
            <a:grpSpLocks/>
          </p:cNvGrpSpPr>
          <p:nvPr/>
        </p:nvGrpSpPr>
        <p:grpSpPr bwMode="auto">
          <a:xfrm>
            <a:off x="2841625" y="2833688"/>
            <a:ext cx="1371600" cy="719137"/>
            <a:chOff x="67" y="401"/>
            <a:chExt cx="1133" cy="645"/>
          </a:xfrm>
        </p:grpSpPr>
        <p:sp>
          <p:nvSpPr>
            <p:cNvPr id="201737" name="Freeform 9"/>
            <p:cNvSpPr>
              <a:spLocks/>
            </p:cNvSpPr>
            <p:nvPr/>
          </p:nvSpPr>
          <p:spPr bwMode="auto">
            <a:xfrm>
              <a:off x="350" y="401"/>
              <a:ext cx="320" cy="645"/>
            </a:xfrm>
            <a:custGeom>
              <a:avLst/>
              <a:gdLst/>
              <a:ahLst/>
              <a:cxnLst>
                <a:cxn ang="0">
                  <a:pos x="0" y="461"/>
                </a:cxn>
                <a:cxn ang="0">
                  <a:pos x="82" y="463"/>
                </a:cxn>
                <a:cxn ang="0">
                  <a:pos x="162" y="0"/>
                </a:cxn>
                <a:cxn ang="0">
                  <a:pos x="177" y="645"/>
                </a:cxn>
                <a:cxn ang="0">
                  <a:pos x="231" y="468"/>
                </a:cxn>
                <a:cxn ang="0">
                  <a:pos x="320" y="468"/>
                </a:cxn>
              </a:cxnLst>
              <a:rect l="0" t="0" r="r" b="b"/>
              <a:pathLst>
                <a:path w="320" h="645">
                  <a:moveTo>
                    <a:pt x="0" y="461"/>
                  </a:moveTo>
                  <a:lnTo>
                    <a:pt x="82" y="463"/>
                  </a:lnTo>
                  <a:lnTo>
                    <a:pt x="162" y="0"/>
                  </a:lnTo>
                  <a:lnTo>
                    <a:pt x="177" y="645"/>
                  </a:lnTo>
                  <a:lnTo>
                    <a:pt x="231" y="468"/>
                  </a:lnTo>
                  <a:lnTo>
                    <a:pt x="320" y="468"/>
                  </a:lnTo>
                </a:path>
              </a:pathLst>
            </a:custGeom>
            <a:noFill/>
            <a:ln w="28575" cmpd="sng">
              <a:solidFill>
                <a:schemeClr val="tx1"/>
              </a:solidFill>
              <a:round/>
              <a:headEnd/>
              <a:tailEnd/>
            </a:ln>
            <a:effectLst/>
          </p:spPr>
          <p:txBody>
            <a:bodyPr wrap="none" anchor="ctr"/>
            <a:lstStyle/>
            <a:p>
              <a:endParaRPr lang="en-US"/>
            </a:p>
          </p:txBody>
        </p:sp>
        <p:sp>
          <p:nvSpPr>
            <p:cNvPr id="201738" name="Freeform 10"/>
            <p:cNvSpPr>
              <a:spLocks/>
            </p:cNvSpPr>
            <p:nvPr/>
          </p:nvSpPr>
          <p:spPr bwMode="auto">
            <a:xfrm>
              <a:off x="219" y="768"/>
              <a:ext cx="134" cy="96"/>
            </a:xfrm>
            <a:custGeom>
              <a:avLst/>
              <a:gdLst/>
              <a:ahLst/>
              <a:cxnLst>
                <a:cxn ang="0">
                  <a:pos x="0" y="168"/>
                </a:cxn>
                <a:cxn ang="0">
                  <a:pos x="38" y="24"/>
                </a:cxn>
                <a:cxn ang="0">
                  <a:pos x="134" y="24"/>
                </a:cxn>
                <a:cxn ang="0">
                  <a:pos x="168" y="168"/>
                </a:cxn>
              </a:cxnLst>
              <a:rect l="0" t="0" r="r" b="b"/>
              <a:pathLst>
                <a:path w="168" h="168">
                  <a:moveTo>
                    <a:pt x="0" y="168"/>
                  </a:moveTo>
                  <a:cubicBezTo>
                    <a:pt x="6" y="144"/>
                    <a:pt x="16" y="48"/>
                    <a:pt x="38" y="24"/>
                  </a:cubicBezTo>
                  <a:cubicBezTo>
                    <a:pt x="60" y="0"/>
                    <a:pt x="112" y="0"/>
                    <a:pt x="134" y="24"/>
                  </a:cubicBezTo>
                  <a:cubicBezTo>
                    <a:pt x="156" y="48"/>
                    <a:pt x="161" y="138"/>
                    <a:pt x="168" y="168"/>
                  </a:cubicBez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201739" name="Freeform 11"/>
            <p:cNvSpPr>
              <a:spLocks/>
            </p:cNvSpPr>
            <p:nvPr/>
          </p:nvSpPr>
          <p:spPr bwMode="auto">
            <a:xfrm>
              <a:off x="660" y="672"/>
              <a:ext cx="343" cy="204"/>
            </a:xfrm>
            <a:custGeom>
              <a:avLst/>
              <a:gdLst/>
              <a:ahLst/>
              <a:cxnLst>
                <a:cxn ang="0">
                  <a:pos x="0" y="204"/>
                </a:cxn>
                <a:cxn ang="0">
                  <a:pos x="78" y="29"/>
                </a:cxn>
                <a:cxn ang="0">
                  <a:pos x="276" y="29"/>
                </a:cxn>
                <a:cxn ang="0">
                  <a:pos x="343" y="197"/>
                </a:cxn>
              </a:cxnLst>
              <a:rect l="0" t="0" r="r" b="b"/>
              <a:pathLst>
                <a:path w="343" h="204">
                  <a:moveTo>
                    <a:pt x="0" y="204"/>
                  </a:moveTo>
                  <a:cubicBezTo>
                    <a:pt x="12" y="175"/>
                    <a:pt x="33" y="58"/>
                    <a:pt x="78" y="29"/>
                  </a:cubicBezTo>
                  <a:cubicBezTo>
                    <a:pt x="124" y="0"/>
                    <a:pt x="232" y="1"/>
                    <a:pt x="276" y="29"/>
                  </a:cubicBezTo>
                  <a:cubicBezTo>
                    <a:pt x="320" y="57"/>
                    <a:pt x="329" y="162"/>
                    <a:pt x="343" y="197"/>
                  </a:cubicBez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201740" name="Line 12"/>
            <p:cNvSpPr>
              <a:spLocks noChangeShapeType="1"/>
            </p:cNvSpPr>
            <p:nvPr/>
          </p:nvSpPr>
          <p:spPr bwMode="auto">
            <a:xfrm flipH="1">
              <a:off x="67" y="862"/>
              <a:ext cx="144" cy="0"/>
            </a:xfrm>
            <a:prstGeom prst="line">
              <a:avLst/>
            </a:prstGeom>
            <a:noFill/>
            <a:ln w="28575">
              <a:solidFill>
                <a:schemeClr val="tx1"/>
              </a:solidFill>
              <a:round/>
              <a:headEnd/>
              <a:tailEnd/>
            </a:ln>
            <a:effectLst/>
          </p:spPr>
          <p:txBody>
            <a:bodyPr wrap="none" anchor="ctr"/>
            <a:lstStyle/>
            <a:p>
              <a:endParaRPr lang="en-US"/>
            </a:p>
          </p:txBody>
        </p:sp>
        <p:sp>
          <p:nvSpPr>
            <p:cNvPr id="201741" name="Line 13"/>
            <p:cNvSpPr>
              <a:spLocks noChangeShapeType="1"/>
            </p:cNvSpPr>
            <p:nvPr/>
          </p:nvSpPr>
          <p:spPr bwMode="auto">
            <a:xfrm flipH="1">
              <a:off x="1008" y="864"/>
              <a:ext cx="192" cy="0"/>
            </a:xfrm>
            <a:prstGeom prst="line">
              <a:avLst/>
            </a:prstGeom>
            <a:noFill/>
            <a:ln w="28575">
              <a:solidFill>
                <a:schemeClr val="tx1"/>
              </a:solidFill>
              <a:round/>
              <a:headEnd/>
              <a:tailEnd/>
            </a:ln>
            <a:effectLst/>
          </p:spPr>
          <p:txBody>
            <a:bodyPr wrap="none" anchor="ctr"/>
            <a:lstStyle/>
            <a:p>
              <a:endParaRPr lang="en-US"/>
            </a:p>
          </p:txBody>
        </p:sp>
      </p:grpSp>
      <p:sp>
        <p:nvSpPr>
          <p:cNvPr id="201742" name="Line 14"/>
          <p:cNvSpPr>
            <a:spLocks noChangeShapeType="1"/>
          </p:cNvSpPr>
          <p:nvPr/>
        </p:nvSpPr>
        <p:spPr bwMode="auto">
          <a:xfrm>
            <a:off x="4191000" y="3352800"/>
            <a:ext cx="2286000" cy="0"/>
          </a:xfrm>
          <a:prstGeom prst="line">
            <a:avLst/>
          </a:prstGeom>
          <a:noFill/>
          <a:ln w="28575">
            <a:solidFill>
              <a:schemeClr val="tx1"/>
            </a:solidFill>
            <a:round/>
            <a:headEnd/>
            <a:tailEnd/>
          </a:ln>
          <a:effectLst/>
        </p:spPr>
        <p:txBody>
          <a:bodyPr wrap="none" anchor="ctr"/>
          <a:lstStyle/>
          <a:p>
            <a:endParaRPr lang="en-US"/>
          </a:p>
        </p:txBody>
      </p:sp>
      <p:sp>
        <p:nvSpPr>
          <p:cNvPr id="201743" name="Freeform 15"/>
          <p:cNvSpPr>
            <a:spLocks/>
          </p:cNvSpPr>
          <p:nvPr/>
        </p:nvSpPr>
        <p:spPr bwMode="auto">
          <a:xfrm>
            <a:off x="6461125" y="2827338"/>
            <a:ext cx="387350" cy="801687"/>
          </a:xfrm>
          <a:custGeom>
            <a:avLst/>
            <a:gdLst/>
            <a:ahLst/>
            <a:cxnLst>
              <a:cxn ang="0">
                <a:pos x="0" y="328"/>
              </a:cxn>
              <a:cxn ang="0">
                <a:pos x="63" y="329"/>
              </a:cxn>
              <a:cxn ang="0">
                <a:pos x="108" y="0"/>
              </a:cxn>
              <a:cxn ang="0">
                <a:pos x="119" y="505"/>
              </a:cxn>
              <a:cxn ang="0">
                <a:pos x="176" y="333"/>
              </a:cxn>
              <a:cxn ang="0">
                <a:pos x="244" y="333"/>
              </a:cxn>
            </a:cxnLst>
            <a:rect l="0" t="0" r="r" b="b"/>
            <a:pathLst>
              <a:path w="244" h="505">
                <a:moveTo>
                  <a:pt x="0" y="328"/>
                </a:moveTo>
                <a:lnTo>
                  <a:pt x="63" y="329"/>
                </a:lnTo>
                <a:lnTo>
                  <a:pt x="108" y="0"/>
                </a:lnTo>
                <a:lnTo>
                  <a:pt x="119" y="505"/>
                </a:lnTo>
                <a:lnTo>
                  <a:pt x="176" y="333"/>
                </a:lnTo>
                <a:lnTo>
                  <a:pt x="244" y="333"/>
                </a:lnTo>
              </a:path>
            </a:pathLst>
          </a:custGeom>
          <a:noFill/>
          <a:ln w="28575" cmpd="sng">
            <a:solidFill>
              <a:schemeClr val="tx1"/>
            </a:solidFill>
            <a:round/>
            <a:headEnd/>
            <a:tailEnd/>
          </a:ln>
          <a:effectLst/>
        </p:spPr>
        <p:txBody>
          <a:bodyPr wrap="none" anchor="ctr"/>
          <a:lstStyle/>
          <a:p>
            <a:endParaRPr lang="en-US"/>
          </a:p>
        </p:txBody>
      </p:sp>
      <p:sp>
        <p:nvSpPr>
          <p:cNvPr id="201744" name="Freeform 16"/>
          <p:cNvSpPr>
            <a:spLocks/>
          </p:cNvSpPr>
          <p:nvPr/>
        </p:nvSpPr>
        <p:spPr bwMode="auto">
          <a:xfrm>
            <a:off x="6835775" y="3135313"/>
            <a:ext cx="415925" cy="228600"/>
          </a:xfrm>
          <a:custGeom>
            <a:avLst/>
            <a:gdLst/>
            <a:ahLst/>
            <a:cxnLst>
              <a:cxn ang="0">
                <a:pos x="0" y="204"/>
              </a:cxn>
              <a:cxn ang="0">
                <a:pos x="78" y="29"/>
              </a:cxn>
              <a:cxn ang="0">
                <a:pos x="276" y="29"/>
              </a:cxn>
              <a:cxn ang="0">
                <a:pos x="343" y="197"/>
              </a:cxn>
            </a:cxnLst>
            <a:rect l="0" t="0" r="r" b="b"/>
            <a:pathLst>
              <a:path w="343" h="204">
                <a:moveTo>
                  <a:pt x="0" y="204"/>
                </a:moveTo>
                <a:cubicBezTo>
                  <a:pt x="12" y="175"/>
                  <a:pt x="33" y="58"/>
                  <a:pt x="78" y="29"/>
                </a:cubicBezTo>
                <a:cubicBezTo>
                  <a:pt x="124" y="0"/>
                  <a:pt x="232" y="1"/>
                  <a:pt x="276" y="29"/>
                </a:cubicBezTo>
                <a:cubicBezTo>
                  <a:pt x="320" y="57"/>
                  <a:pt x="329" y="162"/>
                  <a:pt x="343" y="197"/>
                </a:cubicBez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201745" name="Line 17"/>
          <p:cNvSpPr>
            <a:spLocks noChangeShapeType="1"/>
          </p:cNvSpPr>
          <p:nvPr/>
        </p:nvSpPr>
        <p:spPr bwMode="auto">
          <a:xfrm flipH="1">
            <a:off x="7258050" y="3349625"/>
            <a:ext cx="231775" cy="0"/>
          </a:xfrm>
          <a:prstGeom prst="line">
            <a:avLst/>
          </a:prstGeom>
          <a:noFill/>
          <a:ln w="28575">
            <a:solidFill>
              <a:schemeClr val="tx1"/>
            </a:solidFill>
            <a:round/>
            <a:headEnd/>
            <a:tailEnd/>
          </a:ln>
          <a:effectLst/>
        </p:spPr>
        <p:txBody>
          <a:bodyPr wrap="none" anchor="ctr"/>
          <a:lstStyle/>
          <a:p>
            <a:endParaRPr lang="en-US"/>
          </a:p>
        </p:txBody>
      </p:sp>
      <p:sp>
        <p:nvSpPr>
          <p:cNvPr id="201746" name="Text Box 18"/>
          <p:cNvSpPr txBox="1">
            <a:spLocks noChangeArrowheads="1"/>
          </p:cNvSpPr>
          <p:nvPr/>
        </p:nvSpPr>
        <p:spPr bwMode="auto">
          <a:xfrm>
            <a:off x="3505200" y="4038600"/>
            <a:ext cx="5334000" cy="2225675"/>
          </a:xfrm>
          <a:prstGeom prst="rect">
            <a:avLst/>
          </a:prstGeom>
          <a:noFill/>
          <a:ln w="9525">
            <a:noFill/>
            <a:miter lim="800000"/>
            <a:headEnd/>
            <a:tailEnd/>
          </a:ln>
          <a:effectLst/>
        </p:spPr>
        <p:txBody>
          <a:bodyPr>
            <a:spAutoFit/>
          </a:bodyPr>
          <a:lstStyle/>
          <a:p>
            <a:pPr eaLnBrk="0" hangingPunct="0"/>
            <a:r>
              <a:rPr lang="en-US" sz="2000" b="1">
                <a:solidFill>
                  <a:srgbClr val="FF9900"/>
                </a:solidFill>
                <a:latin typeface="Arial" pitchFamily="34" charset="0"/>
              </a:rPr>
              <a:t>there is no p wave, indicating that it did not originate anywhere in the atria, but since the QRS complex is still thin and normal looking, we can conclude that the beat originated somewhere near the AV junction.  The beat is therefore called a "junctional"  or a “nodal” beat</a:t>
            </a:r>
          </a:p>
        </p:txBody>
      </p:sp>
      <p:sp>
        <p:nvSpPr>
          <p:cNvPr id="201747" name="Text Box 19"/>
          <p:cNvSpPr txBox="1">
            <a:spLocks noChangeArrowheads="1"/>
          </p:cNvSpPr>
          <p:nvPr/>
        </p:nvSpPr>
        <p:spPr bwMode="auto">
          <a:xfrm>
            <a:off x="609600" y="1422400"/>
            <a:ext cx="3035300" cy="396875"/>
          </a:xfrm>
          <a:prstGeom prst="rect">
            <a:avLst/>
          </a:prstGeom>
          <a:noFill/>
          <a:ln w="9525">
            <a:noFill/>
            <a:miter lim="800000"/>
            <a:headEnd/>
            <a:tailEnd/>
          </a:ln>
          <a:effectLst/>
        </p:spPr>
        <p:txBody>
          <a:bodyPr wrap="none">
            <a:spAutoFit/>
          </a:bodyPr>
          <a:lstStyle/>
          <a:p>
            <a:pPr eaLnBrk="0" hangingPunct="0"/>
            <a:r>
              <a:rPr lang="en-US" sz="2000" b="1" u="sng">
                <a:solidFill>
                  <a:schemeClr val="accent2"/>
                </a:solidFill>
                <a:latin typeface="Arial" pitchFamily="34" charset="0"/>
              </a:rPr>
              <a:t>Junctional Escape Beat</a:t>
            </a:r>
          </a:p>
        </p:txBody>
      </p:sp>
      <p:sp>
        <p:nvSpPr>
          <p:cNvPr id="201748" name="Line 20"/>
          <p:cNvSpPr>
            <a:spLocks noChangeShapeType="1"/>
          </p:cNvSpPr>
          <p:nvPr/>
        </p:nvSpPr>
        <p:spPr bwMode="auto">
          <a:xfrm flipV="1">
            <a:off x="6324600" y="3429000"/>
            <a:ext cx="0" cy="609600"/>
          </a:xfrm>
          <a:prstGeom prst="line">
            <a:avLst/>
          </a:prstGeom>
          <a:noFill/>
          <a:ln w="28575">
            <a:solidFill>
              <a:srgbClr val="FF7C80"/>
            </a:solidFill>
            <a:prstDash val="sysDot"/>
            <a:round/>
            <a:headEnd/>
            <a:tailEnd type="triangle" w="med" len="med"/>
          </a:ln>
          <a:effectLst/>
        </p:spPr>
        <p:txBody>
          <a:bodyPr wrap="none" anchor="ctr"/>
          <a:lstStyle/>
          <a:p>
            <a:endParaRPr lang="en-US"/>
          </a:p>
        </p:txBody>
      </p:sp>
      <p:sp>
        <p:nvSpPr>
          <p:cNvPr id="201749" name="Line 21"/>
          <p:cNvSpPr>
            <a:spLocks noChangeShapeType="1"/>
          </p:cNvSpPr>
          <p:nvPr/>
        </p:nvSpPr>
        <p:spPr bwMode="auto">
          <a:xfrm>
            <a:off x="5638800" y="2514600"/>
            <a:ext cx="914400" cy="304800"/>
          </a:xfrm>
          <a:prstGeom prst="line">
            <a:avLst/>
          </a:prstGeom>
          <a:noFill/>
          <a:ln w="28575">
            <a:solidFill>
              <a:srgbClr val="FF7C80"/>
            </a:solidFill>
            <a:prstDash val="sysDot"/>
            <a:round/>
            <a:headEnd/>
            <a:tailEnd type="triangle" w="med" len="med"/>
          </a:ln>
          <a:effectLst/>
        </p:spPr>
        <p:txBody>
          <a:bodyPr wrap="none" anchor="ctr"/>
          <a:lstStyle/>
          <a:p>
            <a:endParaRPr lang="en-US"/>
          </a:p>
        </p:txBody>
      </p:sp>
      <p:grpSp>
        <p:nvGrpSpPr>
          <p:cNvPr id="4" name="Group 22"/>
          <p:cNvGrpSpPr>
            <a:grpSpLocks/>
          </p:cNvGrpSpPr>
          <p:nvPr/>
        </p:nvGrpSpPr>
        <p:grpSpPr bwMode="auto">
          <a:xfrm>
            <a:off x="762000" y="4267200"/>
            <a:ext cx="2514600" cy="1981200"/>
            <a:chOff x="864" y="2688"/>
            <a:chExt cx="1200" cy="902"/>
          </a:xfrm>
        </p:grpSpPr>
        <p:graphicFrame>
          <p:nvGraphicFramePr>
            <p:cNvPr id="201751" name="Object 23"/>
            <p:cNvGraphicFramePr>
              <a:graphicFrameLocks noChangeAspect="1"/>
            </p:cNvGraphicFramePr>
            <p:nvPr/>
          </p:nvGraphicFramePr>
          <p:xfrm>
            <a:off x="864" y="2688"/>
            <a:ext cx="1200" cy="902"/>
          </p:xfrm>
          <a:graphic>
            <a:graphicData uri="http://schemas.openxmlformats.org/presentationml/2006/ole">
              <p:oleObj spid="_x0000_s3080" name="CorelDRAW" r:id="rId3" imgW="6562344" imgH="4672584" progId="">
                <p:embed/>
              </p:oleObj>
            </a:graphicData>
          </a:graphic>
        </p:graphicFrame>
        <p:sp>
          <p:nvSpPr>
            <p:cNvPr id="201752" name="AutoShape 24"/>
            <p:cNvSpPr>
              <a:spLocks noChangeArrowheads="1"/>
            </p:cNvSpPr>
            <p:nvPr/>
          </p:nvSpPr>
          <p:spPr bwMode="auto">
            <a:xfrm>
              <a:off x="1296" y="2976"/>
              <a:ext cx="192" cy="192"/>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grpSp>
      <p:sp>
        <p:nvSpPr>
          <p:cNvPr id="201753" name="Text Box 25"/>
          <p:cNvSpPr txBox="1">
            <a:spLocks noChangeArrowheads="1"/>
          </p:cNvSpPr>
          <p:nvPr/>
        </p:nvSpPr>
        <p:spPr bwMode="auto">
          <a:xfrm>
            <a:off x="3962400" y="1576388"/>
            <a:ext cx="4222750" cy="915987"/>
          </a:xfrm>
          <a:prstGeom prst="rect">
            <a:avLst/>
          </a:prstGeom>
          <a:noFill/>
          <a:ln w="9525">
            <a:noFill/>
            <a:miter lim="800000"/>
            <a:headEnd/>
            <a:tailEnd/>
          </a:ln>
          <a:effectLst/>
        </p:spPr>
        <p:txBody>
          <a:bodyPr wrap="none">
            <a:spAutoFit/>
          </a:bodyPr>
          <a:lstStyle/>
          <a:p>
            <a:pPr eaLnBrk="0" hangingPunct="0"/>
            <a:r>
              <a:rPr lang="en-US">
                <a:latin typeface="Arial" pitchFamily="34" charset="0"/>
              </a:rPr>
              <a:t>QRS is slightly different but still narrow, </a:t>
            </a:r>
          </a:p>
          <a:p>
            <a:pPr eaLnBrk="0" hangingPunct="0"/>
            <a:r>
              <a:rPr lang="en-US">
                <a:latin typeface="Arial" pitchFamily="34" charset="0"/>
              </a:rPr>
              <a:t>indicating that conduction through the </a:t>
            </a:r>
          </a:p>
          <a:p>
            <a:pPr eaLnBrk="0" hangingPunct="0"/>
            <a:r>
              <a:rPr lang="en-US">
                <a:latin typeface="Arial" pitchFamily="34" charset="0"/>
              </a:rPr>
              <a:t>ventricle is relatively normal</a:t>
            </a:r>
          </a:p>
        </p:txBody>
      </p:sp>
      <p:sp>
        <p:nvSpPr>
          <p:cNvPr id="201754" name="Rectangle 26"/>
          <p:cNvSpPr>
            <a:spLocks noChangeArrowheads="1"/>
          </p:cNvSpPr>
          <p:nvPr/>
        </p:nvSpPr>
        <p:spPr bwMode="auto">
          <a:xfrm>
            <a:off x="1600200" y="304800"/>
            <a:ext cx="6430963" cy="457200"/>
          </a:xfrm>
          <a:prstGeom prst="rect">
            <a:avLst/>
          </a:prstGeom>
          <a:noFill/>
          <a:ln w="9525">
            <a:noFill/>
            <a:miter lim="800000"/>
            <a:headEnd/>
            <a:tailEnd/>
          </a:ln>
          <a:effectLst/>
        </p:spPr>
        <p:txBody>
          <a:bodyPr wrap="none">
            <a:spAutoFit/>
          </a:bodyPr>
          <a:lstStyle/>
          <a:p>
            <a:r>
              <a:rPr lang="en-US" sz="2400" b="1">
                <a:solidFill>
                  <a:srgbClr val="A50021"/>
                </a:solidFill>
                <a:latin typeface="Arial" pitchFamily="34" charset="0"/>
              </a:rPr>
              <a:t>Recognizing and Naming Beats &amp; Rhythms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85800" y="603250"/>
            <a:ext cx="7772400" cy="1519238"/>
          </a:xfrm>
          <a:ln/>
        </p:spPr>
        <p:txBody>
          <a:bodyPr>
            <a:normAutofit/>
          </a:bodyPr>
          <a:lstStyle/>
          <a:p>
            <a:r>
              <a:rPr lang="en-IN" b="1" dirty="0" smtClean="0"/>
              <a:t>Definition of Arrhythmia:</a:t>
            </a:r>
            <a:br>
              <a:rPr lang="en-IN" b="1" dirty="0" smtClean="0"/>
            </a:br>
            <a:endParaRPr lang="en-US" dirty="0"/>
          </a:p>
        </p:txBody>
      </p:sp>
      <p:sp>
        <p:nvSpPr>
          <p:cNvPr id="9218" name="Rectangle 2"/>
          <p:cNvSpPr>
            <a:spLocks noGrp="1" noChangeArrowheads="1"/>
          </p:cNvSpPr>
          <p:nvPr>
            <p:ph idx="1"/>
          </p:nvPr>
        </p:nvSpPr>
        <p:spPr>
          <a:xfrm>
            <a:off x="685800" y="1981200"/>
            <a:ext cx="7772400" cy="4114800"/>
          </a:xfrm>
          <a:ln/>
        </p:spPr>
        <p:txBody>
          <a:bodyPr>
            <a:normAutofit/>
          </a:bodyPr>
          <a:lstStyle/>
          <a:p>
            <a:pPr marL="336550" indent="-336550">
              <a:buClr>
                <a:srgbClr val="FFFFCC"/>
              </a:buClr>
              <a:buFont typeface="Times New Roman" pitchFamily="16"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IN" b="1" dirty="0" smtClean="0"/>
              <a:t>The </a:t>
            </a:r>
            <a:r>
              <a:rPr lang="en-IN" b="1" dirty="0">
                <a:solidFill>
                  <a:srgbClr val="FF0000"/>
                </a:solidFill>
              </a:rPr>
              <a:t>Origin, Rate, Rhythm, Conduct velocity and sequence </a:t>
            </a:r>
            <a:r>
              <a:rPr lang="en-IN" b="1" dirty="0"/>
              <a:t>of heart activation are </a:t>
            </a:r>
            <a:r>
              <a:rPr lang="en-IN" b="1" u="sng" dirty="0"/>
              <a:t>abnormal</a:t>
            </a:r>
            <a:r>
              <a:rPr lang="en-IN" dirty="0" smtClean="0"/>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92238" y="3390900"/>
            <a:ext cx="1371600" cy="719138"/>
            <a:chOff x="877" y="2136"/>
            <a:chExt cx="864" cy="453"/>
          </a:xfrm>
        </p:grpSpPr>
        <p:sp>
          <p:nvSpPr>
            <p:cNvPr id="202755" name="Freeform 3"/>
            <p:cNvSpPr>
              <a:spLocks/>
            </p:cNvSpPr>
            <p:nvPr/>
          </p:nvSpPr>
          <p:spPr bwMode="auto">
            <a:xfrm>
              <a:off x="1093" y="2136"/>
              <a:ext cx="244" cy="453"/>
            </a:xfrm>
            <a:custGeom>
              <a:avLst/>
              <a:gdLst/>
              <a:ahLst/>
              <a:cxnLst>
                <a:cxn ang="0">
                  <a:pos x="0" y="461"/>
                </a:cxn>
                <a:cxn ang="0">
                  <a:pos x="82" y="463"/>
                </a:cxn>
                <a:cxn ang="0">
                  <a:pos x="162" y="0"/>
                </a:cxn>
                <a:cxn ang="0">
                  <a:pos x="177" y="645"/>
                </a:cxn>
                <a:cxn ang="0">
                  <a:pos x="231" y="468"/>
                </a:cxn>
                <a:cxn ang="0">
                  <a:pos x="320" y="468"/>
                </a:cxn>
              </a:cxnLst>
              <a:rect l="0" t="0" r="r" b="b"/>
              <a:pathLst>
                <a:path w="320" h="645">
                  <a:moveTo>
                    <a:pt x="0" y="461"/>
                  </a:moveTo>
                  <a:lnTo>
                    <a:pt x="82" y="463"/>
                  </a:lnTo>
                  <a:lnTo>
                    <a:pt x="162" y="0"/>
                  </a:lnTo>
                  <a:lnTo>
                    <a:pt x="177" y="645"/>
                  </a:lnTo>
                  <a:lnTo>
                    <a:pt x="231" y="468"/>
                  </a:lnTo>
                  <a:lnTo>
                    <a:pt x="320" y="468"/>
                  </a:lnTo>
                </a:path>
              </a:pathLst>
            </a:custGeom>
            <a:noFill/>
            <a:ln w="28575" cmpd="sng">
              <a:solidFill>
                <a:schemeClr val="tx1"/>
              </a:solidFill>
              <a:round/>
              <a:headEnd/>
              <a:tailEnd/>
            </a:ln>
            <a:effectLst/>
          </p:spPr>
          <p:txBody>
            <a:bodyPr wrap="none" anchor="ctr"/>
            <a:lstStyle/>
            <a:p>
              <a:endParaRPr lang="en-US"/>
            </a:p>
          </p:txBody>
        </p:sp>
        <p:sp>
          <p:nvSpPr>
            <p:cNvPr id="202756" name="Freeform 4"/>
            <p:cNvSpPr>
              <a:spLocks/>
            </p:cNvSpPr>
            <p:nvPr/>
          </p:nvSpPr>
          <p:spPr bwMode="auto">
            <a:xfrm>
              <a:off x="993" y="2394"/>
              <a:ext cx="102" cy="67"/>
            </a:xfrm>
            <a:custGeom>
              <a:avLst/>
              <a:gdLst/>
              <a:ahLst/>
              <a:cxnLst>
                <a:cxn ang="0">
                  <a:pos x="0" y="168"/>
                </a:cxn>
                <a:cxn ang="0">
                  <a:pos x="38" y="24"/>
                </a:cxn>
                <a:cxn ang="0">
                  <a:pos x="134" y="24"/>
                </a:cxn>
                <a:cxn ang="0">
                  <a:pos x="168" y="168"/>
                </a:cxn>
              </a:cxnLst>
              <a:rect l="0" t="0" r="r" b="b"/>
              <a:pathLst>
                <a:path w="168" h="168">
                  <a:moveTo>
                    <a:pt x="0" y="168"/>
                  </a:moveTo>
                  <a:cubicBezTo>
                    <a:pt x="6" y="144"/>
                    <a:pt x="16" y="48"/>
                    <a:pt x="38" y="24"/>
                  </a:cubicBezTo>
                  <a:cubicBezTo>
                    <a:pt x="60" y="0"/>
                    <a:pt x="112" y="0"/>
                    <a:pt x="134" y="24"/>
                  </a:cubicBezTo>
                  <a:cubicBezTo>
                    <a:pt x="156" y="48"/>
                    <a:pt x="161" y="138"/>
                    <a:pt x="168" y="168"/>
                  </a:cubicBez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202757" name="Freeform 5"/>
            <p:cNvSpPr>
              <a:spLocks/>
            </p:cNvSpPr>
            <p:nvPr/>
          </p:nvSpPr>
          <p:spPr bwMode="auto">
            <a:xfrm>
              <a:off x="1329" y="2326"/>
              <a:ext cx="262" cy="144"/>
            </a:xfrm>
            <a:custGeom>
              <a:avLst/>
              <a:gdLst/>
              <a:ahLst/>
              <a:cxnLst>
                <a:cxn ang="0">
                  <a:pos x="0" y="204"/>
                </a:cxn>
                <a:cxn ang="0">
                  <a:pos x="78" y="29"/>
                </a:cxn>
                <a:cxn ang="0">
                  <a:pos x="276" y="29"/>
                </a:cxn>
                <a:cxn ang="0">
                  <a:pos x="343" y="197"/>
                </a:cxn>
              </a:cxnLst>
              <a:rect l="0" t="0" r="r" b="b"/>
              <a:pathLst>
                <a:path w="343" h="204">
                  <a:moveTo>
                    <a:pt x="0" y="204"/>
                  </a:moveTo>
                  <a:cubicBezTo>
                    <a:pt x="12" y="175"/>
                    <a:pt x="33" y="58"/>
                    <a:pt x="78" y="29"/>
                  </a:cubicBezTo>
                  <a:cubicBezTo>
                    <a:pt x="124" y="0"/>
                    <a:pt x="232" y="1"/>
                    <a:pt x="276" y="29"/>
                  </a:cubicBezTo>
                  <a:cubicBezTo>
                    <a:pt x="320" y="57"/>
                    <a:pt x="329" y="162"/>
                    <a:pt x="343" y="197"/>
                  </a:cubicBez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202758" name="Line 6"/>
            <p:cNvSpPr>
              <a:spLocks noChangeShapeType="1"/>
            </p:cNvSpPr>
            <p:nvPr/>
          </p:nvSpPr>
          <p:spPr bwMode="auto">
            <a:xfrm flipH="1">
              <a:off x="877" y="2460"/>
              <a:ext cx="110" cy="0"/>
            </a:xfrm>
            <a:prstGeom prst="line">
              <a:avLst/>
            </a:prstGeom>
            <a:noFill/>
            <a:ln w="28575">
              <a:solidFill>
                <a:schemeClr val="tx1"/>
              </a:solidFill>
              <a:round/>
              <a:headEnd/>
              <a:tailEnd/>
            </a:ln>
            <a:effectLst/>
          </p:spPr>
          <p:txBody>
            <a:bodyPr wrap="none" anchor="ctr"/>
            <a:lstStyle/>
            <a:p>
              <a:endParaRPr lang="en-US"/>
            </a:p>
          </p:txBody>
        </p:sp>
        <p:sp>
          <p:nvSpPr>
            <p:cNvPr id="202759" name="Line 7"/>
            <p:cNvSpPr>
              <a:spLocks noChangeShapeType="1"/>
            </p:cNvSpPr>
            <p:nvPr/>
          </p:nvSpPr>
          <p:spPr bwMode="auto">
            <a:xfrm flipH="1">
              <a:off x="1595" y="2461"/>
              <a:ext cx="146" cy="0"/>
            </a:xfrm>
            <a:prstGeom prst="line">
              <a:avLst/>
            </a:prstGeom>
            <a:noFill/>
            <a:ln w="28575">
              <a:solidFill>
                <a:schemeClr val="tx1"/>
              </a:solidFill>
              <a:round/>
              <a:headEnd/>
              <a:tailEnd/>
            </a:ln>
            <a:effectLst/>
          </p:spPr>
          <p:txBody>
            <a:bodyPr wrap="none" anchor="ctr"/>
            <a:lstStyle/>
            <a:p>
              <a:endParaRPr lang="en-US"/>
            </a:p>
          </p:txBody>
        </p:sp>
      </p:grpSp>
      <p:grpSp>
        <p:nvGrpSpPr>
          <p:cNvPr id="3" name="Group 8"/>
          <p:cNvGrpSpPr>
            <a:grpSpLocks/>
          </p:cNvGrpSpPr>
          <p:nvPr/>
        </p:nvGrpSpPr>
        <p:grpSpPr bwMode="auto">
          <a:xfrm>
            <a:off x="2687638" y="3398838"/>
            <a:ext cx="1371600" cy="719137"/>
            <a:chOff x="67" y="401"/>
            <a:chExt cx="1133" cy="645"/>
          </a:xfrm>
        </p:grpSpPr>
        <p:sp>
          <p:nvSpPr>
            <p:cNvPr id="202761" name="Freeform 9"/>
            <p:cNvSpPr>
              <a:spLocks/>
            </p:cNvSpPr>
            <p:nvPr/>
          </p:nvSpPr>
          <p:spPr bwMode="auto">
            <a:xfrm>
              <a:off x="350" y="401"/>
              <a:ext cx="320" cy="645"/>
            </a:xfrm>
            <a:custGeom>
              <a:avLst/>
              <a:gdLst/>
              <a:ahLst/>
              <a:cxnLst>
                <a:cxn ang="0">
                  <a:pos x="0" y="461"/>
                </a:cxn>
                <a:cxn ang="0">
                  <a:pos x="82" y="463"/>
                </a:cxn>
                <a:cxn ang="0">
                  <a:pos x="162" y="0"/>
                </a:cxn>
                <a:cxn ang="0">
                  <a:pos x="177" y="645"/>
                </a:cxn>
                <a:cxn ang="0">
                  <a:pos x="231" y="468"/>
                </a:cxn>
                <a:cxn ang="0">
                  <a:pos x="320" y="468"/>
                </a:cxn>
              </a:cxnLst>
              <a:rect l="0" t="0" r="r" b="b"/>
              <a:pathLst>
                <a:path w="320" h="645">
                  <a:moveTo>
                    <a:pt x="0" y="461"/>
                  </a:moveTo>
                  <a:lnTo>
                    <a:pt x="82" y="463"/>
                  </a:lnTo>
                  <a:lnTo>
                    <a:pt x="162" y="0"/>
                  </a:lnTo>
                  <a:lnTo>
                    <a:pt x="177" y="645"/>
                  </a:lnTo>
                  <a:lnTo>
                    <a:pt x="231" y="468"/>
                  </a:lnTo>
                  <a:lnTo>
                    <a:pt x="320" y="468"/>
                  </a:lnTo>
                </a:path>
              </a:pathLst>
            </a:custGeom>
            <a:noFill/>
            <a:ln w="28575" cmpd="sng">
              <a:solidFill>
                <a:schemeClr val="tx1"/>
              </a:solidFill>
              <a:round/>
              <a:headEnd/>
              <a:tailEnd/>
            </a:ln>
            <a:effectLst/>
          </p:spPr>
          <p:txBody>
            <a:bodyPr wrap="none" anchor="ctr"/>
            <a:lstStyle/>
            <a:p>
              <a:endParaRPr lang="en-US"/>
            </a:p>
          </p:txBody>
        </p:sp>
        <p:sp>
          <p:nvSpPr>
            <p:cNvPr id="202762" name="Freeform 10"/>
            <p:cNvSpPr>
              <a:spLocks/>
            </p:cNvSpPr>
            <p:nvPr/>
          </p:nvSpPr>
          <p:spPr bwMode="auto">
            <a:xfrm>
              <a:off x="219" y="768"/>
              <a:ext cx="134" cy="96"/>
            </a:xfrm>
            <a:custGeom>
              <a:avLst/>
              <a:gdLst/>
              <a:ahLst/>
              <a:cxnLst>
                <a:cxn ang="0">
                  <a:pos x="0" y="168"/>
                </a:cxn>
                <a:cxn ang="0">
                  <a:pos x="38" y="24"/>
                </a:cxn>
                <a:cxn ang="0">
                  <a:pos x="134" y="24"/>
                </a:cxn>
                <a:cxn ang="0">
                  <a:pos x="168" y="168"/>
                </a:cxn>
              </a:cxnLst>
              <a:rect l="0" t="0" r="r" b="b"/>
              <a:pathLst>
                <a:path w="168" h="168">
                  <a:moveTo>
                    <a:pt x="0" y="168"/>
                  </a:moveTo>
                  <a:cubicBezTo>
                    <a:pt x="6" y="144"/>
                    <a:pt x="16" y="48"/>
                    <a:pt x="38" y="24"/>
                  </a:cubicBezTo>
                  <a:cubicBezTo>
                    <a:pt x="60" y="0"/>
                    <a:pt x="112" y="0"/>
                    <a:pt x="134" y="24"/>
                  </a:cubicBezTo>
                  <a:cubicBezTo>
                    <a:pt x="156" y="48"/>
                    <a:pt x="161" y="138"/>
                    <a:pt x="168" y="168"/>
                  </a:cubicBez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202763" name="Freeform 11"/>
            <p:cNvSpPr>
              <a:spLocks/>
            </p:cNvSpPr>
            <p:nvPr/>
          </p:nvSpPr>
          <p:spPr bwMode="auto">
            <a:xfrm>
              <a:off x="660" y="672"/>
              <a:ext cx="343" cy="204"/>
            </a:xfrm>
            <a:custGeom>
              <a:avLst/>
              <a:gdLst/>
              <a:ahLst/>
              <a:cxnLst>
                <a:cxn ang="0">
                  <a:pos x="0" y="204"/>
                </a:cxn>
                <a:cxn ang="0">
                  <a:pos x="78" y="29"/>
                </a:cxn>
                <a:cxn ang="0">
                  <a:pos x="276" y="29"/>
                </a:cxn>
                <a:cxn ang="0">
                  <a:pos x="343" y="197"/>
                </a:cxn>
              </a:cxnLst>
              <a:rect l="0" t="0" r="r" b="b"/>
              <a:pathLst>
                <a:path w="343" h="204">
                  <a:moveTo>
                    <a:pt x="0" y="204"/>
                  </a:moveTo>
                  <a:cubicBezTo>
                    <a:pt x="12" y="175"/>
                    <a:pt x="33" y="58"/>
                    <a:pt x="78" y="29"/>
                  </a:cubicBezTo>
                  <a:cubicBezTo>
                    <a:pt x="124" y="0"/>
                    <a:pt x="232" y="1"/>
                    <a:pt x="276" y="29"/>
                  </a:cubicBezTo>
                  <a:cubicBezTo>
                    <a:pt x="320" y="57"/>
                    <a:pt x="329" y="162"/>
                    <a:pt x="343" y="197"/>
                  </a:cubicBez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202764" name="Line 12"/>
            <p:cNvSpPr>
              <a:spLocks noChangeShapeType="1"/>
            </p:cNvSpPr>
            <p:nvPr/>
          </p:nvSpPr>
          <p:spPr bwMode="auto">
            <a:xfrm flipH="1">
              <a:off x="67" y="862"/>
              <a:ext cx="144" cy="0"/>
            </a:xfrm>
            <a:prstGeom prst="line">
              <a:avLst/>
            </a:prstGeom>
            <a:noFill/>
            <a:ln w="28575">
              <a:solidFill>
                <a:schemeClr val="tx1"/>
              </a:solidFill>
              <a:round/>
              <a:headEnd/>
              <a:tailEnd/>
            </a:ln>
            <a:effectLst/>
          </p:spPr>
          <p:txBody>
            <a:bodyPr wrap="none" anchor="ctr"/>
            <a:lstStyle/>
            <a:p>
              <a:endParaRPr lang="en-US"/>
            </a:p>
          </p:txBody>
        </p:sp>
        <p:sp>
          <p:nvSpPr>
            <p:cNvPr id="202765" name="Line 13"/>
            <p:cNvSpPr>
              <a:spLocks noChangeShapeType="1"/>
            </p:cNvSpPr>
            <p:nvPr/>
          </p:nvSpPr>
          <p:spPr bwMode="auto">
            <a:xfrm flipH="1">
              <a:off x="1008" y="864"/>
              <a:ext cx="192" cy="0"/>
            </a:xfrm>
            <a:prstGeom prst="line">
              <a:avLst/>
            </a:prstGeom>
            <a:noFill/>
            <a:ln w="28575">
              <a:solidFill>
                <a:schemeClr val="tx1"/>
              </a:solidFill>
              <a:round/>
              <a:headEnd/>
              <a:tailEnd/>
            </a:ln>
            <a:effectLst/>
          </p:spPr>
          <p:txBody>
            <a:bodyPr wrap="none" anchor="ctr"/>
            <a:lstStyle/>
            <a:p>
              <a:endParaRPr lang="en-US"/>
            </a:p>
          </p:txBody>
        </p:sp>
      </p:grpSp>
      <p:sp>
        <p:nvSpPr>
          <p:cNvPr id="202766" name="Line 14"/>
          <p:cNvSpPr>
            <a:spLocks noChangeShapeType="1"/>
          </p:cNvSpPr>
          <p:nvPr/>
        </p:nvSpPr>
        <p:spPr bwMode="auto">
          <a:xfrm>
            <a:off x="4037013" y="3917950"/>
            <a:ext cx="2286000" cy="0"/>
          </a:xfrm>
          <a:prstGeom prst="line">
            <a:avLst/>
          </a:prstGeom>
          <a:noFill/>
          <a:ln w="28575">
            <a:solidFill>
              <a:schemeClr val="tx1"/>
            </a:solidFill>
            <a:round/>
            <a:headEnd/>
            <a:tailEnd/>
          </a:ln>
          <a:effectLst/>
        </p:spPr>
        <p:txBody>
          <a:bodyPr wrap="none" anchor="ctr"/>
          <a:lstStyle/>
          <a:p>
            <a:endParaRPr lang="en-US"/>
          </a:p>
        </p:txBody>
      </p:sp>
      <p:sp>
        <p:nvSpPr>
          <p:cNvPr id="202767" name="Freeform 15"/>
          <p:cNvSpPr>
            <a:spLocks/>
          </p:cNvSpPr>
          <p:nvPr/>
        </p:nvSpPr>
        <p:spPr bwMode="auto">
          <a:xfrm>
            <a:off x="6307138" y="3051175"/>
            <a:ext cx="400050" cy="1498600"/>
          </a:xfrm>
          <a:custGeom>
            <a:avLst/>
            <a:gdLst/>
            <a:ahLst/>
            <a:cxnLst>
              <a:cxn ang="0">
                <a:pos x="0" y="541"/>
              </a:cxn>
              <a:cxn ang="0">
                <a:pos x="66" y="0"/>
              </a:cxn>
              <a:cxn ang="0">
                <a:pos x="101" y="48"/>
              </a:cxn>
              <a:cxn ang="0">
                <a:pos x="112" y="103"/>
              </a:cxn>
              <a:cxn ang="0">
                <a:pos x="134" y="896"/>
              </a:cxn>
              <a:cxn ang="0">
                <a:pos x="160" y="944"/>
              </a:cxn>
              <a:cxn ang="0">
                <a:pos x="195" y="803"/>
              </a:cxn>
              <a:cxn ang="0">
                <a:pos x="252" y="541"/>
              </a:cxn>
            </a:cxnLst>
            <a:rect l="0" t="0" r="r" b="b"/>
            <a:pathLst>
              <a:path w="252" h="944">
                <a:moveTo>
                  <a:pt x="0" y="541"/>
                </a:moveTo>
                <a:lnTo>
                  <a:pt x="66" y="0"/>
                </a:lnTo>
                <a:lnTo>
                  <a:pt x="101" y="48"/>
                </a:lnTo>
                <a:lnTo>
                  <a:pt x="112" y="103"/>
                </a:lnTo>
                <a:lnTo>
                  <a:pt x="134" y="896"/>
                </a:lnTo>
                <a:lnTo>
                  <a:pt x="160" y="944"/>
                </a:lnTo>
                <a:lnTo>
                  <a:pt x="195" y="803"/>
                </a:lnTo>
                <a:lnTo>
                  <a:pt x="252" y="541"/>
                </a:lnTo>
              </a:path>
            </a:pathLst>
          </a:custGeom>
          <a:noFill/>
          <a:ln w="28575" cmpd="sng">
            <a:solidFill>
              <a:schemeClr val="tx1"/>
            </a:solidFill>
            <a:round/>
            <a:headEnd/>
            <a:tailEnd/>
          </a:ln>
          <a:effectLst/>
        </p:spPr>
        <p:txBody>
          <a:bodyPr wrap="none" anchor="ctr"/>
          <a:lstStyle/>
          <a:p>
            <a:endParaRPr lang="en-US"/>
          </a:p>
        </p:txBody>
      </p:sp>
      <p:sp>
        <p:nvSpPr>
          <p:cNvPr id="202768" name="Freeform 16"/>
          <p:cNvSpPr>
            <a:spLocks/>
          </p:cNvSpPr>
          <p:nvPr/>
        </p:nvSpPr>
        <p:spPr bwMode="auto">
          <a:xfrm>
            <a:off x="6704013" y="3841750"/>
            <a:ext cx="98425" cy="87313"/>
          </a:xfrm>
          <a:custGeom>
            <a:avLst/>
            <a:gdLst/>
            <a:ahLst/>
            <a:cxnLst>
              <a:cxn ang="0">
                <a:pos x="0" y="204"/>
              </a:cxn>
              <a:cxn ang="0">
                <a:pos x="78" y="29"/>
              </a:cxn>
              <a:cxn ang="0">
                <a:pos x="276" y="29"/>
              </a:cxn>
              <a:cxn ang="0">
                <a:pos x="343" y="197"/>
              </a:cxn>
            </a:cxnLst>
            <a:rect l="0" t="0" r="r" b="b"/>
            <a:pathLst>
              <a:path w="343" h="204">
                <a:moveTo>
                  <a:pt x="0" y="204"/>
                </a:moveTo>
                <a:cubicBezTo>
                  <a:pt x="12" y="175"/>
                  <a:pt x="33" y="58"/>
                  <a:pt x="78" y="29"/>
                </a:cubicBezTo>
                <a:cubicBezTo>
                  <a:pt x="124" y="0"/>
                  <a:pt x="232" y="1"/>
                  <a:pt x="276" y="29"/>
                </a:cubicBezTo>
                <a:cubicBezTo>
                  <a:pt x="320" y="57"/>
                  <a:pt x="329" y="162"/>
                  <a:pt x="343" y="197"/>
                </a:cubicBez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202769" name="Freeform 17"/>
          <p:cNvSpPr>
            <a:spLocks/>
          </p:cNvSpPr>
          <p:nvPr/>
        </p:nvSpPr>
        <p:spPr bwMode="auto">
          <a:xfrm>
            <a:off x="6802438" y="3914775"/>
            <a:ext cx="622300" cy="1588"/>
          </a:xfrm>
          <a:custGeom>
            <a:avLst/>
            <a:gdLst/>
            <a:ahLst/>
            <a:cxnLst>
              <a:cxn ang="0">
                <a:pos x="392" y="0"/>
              </a:cxn>
              <a:cxn ang="0">
                <a:pos x="0" y="1"/>
              </a:cxn>
            </a:cxnLst>
            <a:rect l="0" t="0" r="r" b="b"/>
            <a:pathLst>
              <a:path w="392" h="1">
                <a:moveTo>
                  <a:pt x="392" y="0"/>
                </a:moveTo>
                <a:lnTo>
                  <a:pt x="0" y="1"/>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202770" name="Text Box 18"/>
          <p:cNvSpPr txBox="1">
            <a:spLocks noChangeArrowheads="1"/>
          </p:cNvSpPr>
          <p:nvPr/>
        </p:nvSpPr>
        <p:spPr bwMode="auto">
          <a:xfrm>
            <a:off x="3122613" y="5213350"/>
            <a:ext cx="5181600" cy="1465263"/>
          </a:xfrm>
          <a:prstGeom prst="rect">
            <a:avLst/>
          </a:prstGeom>
          <a:noFill/>
          <a:ln w="9525">
            <a:noFill/>
            <a:miter lim="800000"/>
            <a:headEnd/>
            <a:tailEnd/>
          </a:ln>
          <a:effectLst/>
        </p:spPr>
        <p:txBody>
          <a:bodyPr>
            <a:spAutoFit/>
          </a:bodyPr>
          <a:lstStyle/>
          <a:p>
            <a:pPr eaLnBrk="0" hangingPunct="0"/>
            <a:r>
              <a:rPr lang="en-US">
                <a:latin typeface="Arial" pitchFamily="34" charset="0"/>
              </a:rPr>
              <a:t>actually a "retrograde p-wave may sometimes be seen on the right hand side of beats that originate in the ventricles, indicating that depolarization has spread back up through the atria from the ventricles</a:t>
            </a:r>
          </a:p>
        </p:txBody>
      </p:sp>
      <p:sp>
        <p:nvSpPr>
          <p:cNvPr id="202771" name="Text Box 19"/>
          <p:cNvSpPr txBox="1">
            <a:spLocks noChangeArrowheads="1"/>
          </p:cNvSpPr>
          <p:nvPr/>
        </p:nvSpPr>
        <p:spPr bwMode="auto">
          <a:xfrm>
            <a:off x="2208213" y="1022350"/>
            <a:ext cx="6781800" cy="1920875"/>
          </a:xfrm>
          <a:prstGeom prst="rect">
            <a:avLst/>
          </a:prstGeom>
          <a:noFill/>
          <a:ln w="9525">
            <a:noFill/>
            <a:miter lim="800000"/>
            <a:headEnd/>
            <a:tailEnd/>
          </a:ln>
          <a:effectLst/>
        </p:spPr>
        <p:txBody>
          <a:bodyPr>
            <a:spAutoFit/>
          </a:bodyPr>
          <a:lstStyle/>
          <a:p>
            <a:pPr eaLnBrk="0" hangingPunct="0"/>
            <a:r>
              <a:rPr lang="en-US" sz="2000" b="1">
                <a:solidFill>
                  <a:srgbClr val="FF9900"/>
                </a:solidFill>
                <a:latin typeface="Arial" pitchFamily="34" charset="0"/>
              </a:rPr>
              <a:t>QRS is wide and much different ("bizarre") looking than the normal beats.  This indicates that the beat originated somewhere in the ventricles and consequently, conduction through the ventricles did not take place through normal pathways.  It is therefore called a “ventricular” beat</a:t>
            </a:r>
          </a:p>
        </p:txBody>
      </p:sp>
      <p:sp>
        <p:nvSpPr>
          <p:cNvPr id="202772" name="Text Box 20"/>
          <p:cNvSpPr txBox="1">
            <a:spLocks noChangeArrowheads="1"/>
          </p:cNvSpPr>
          <p:nvPr/>
        </p:nvSpPr>
        <p:spPr bwMode="auto">
          <a:xfrm>
            <a:off x="150813" y="1784350"/>
            <a:ext cx="1695450" cy="701675"/>
          </a:xfrm>
          <a:prstGeom prst="rect">
            <a:avLst/>
          </a:prstGeom>
          <a:noFill/>
          <a:ln w="9525">
            <a:noFill/>
            <a:miter lim="800000"/>
            <a:headEnd/>
            <a:tailEnd/>
          </a:ln>
          <a:effectLst/>
        </p:spPr>
        <p:txBody>
          <a:bodyPr wrap="none">
            <a:spAutoFit/>
          </a:bodyPr>
          <a:lstStyle/>
          <a:p>
            <a:pPr eaLnBrk="0" hangingPunct="0"/>
            <a:r>
              <a:rPr lang="en-US" sz="2000" b="1" u="sng">
                <a:solidFill>
                  <a:schemeClr val="accent2"/>
                </a:solidFill>
                <a:latin typeface="Arial" pitchFamily="34" charset="0"/>
              </a:rPr>
              <a:t>Ventricular </a:t>
            </a:r>
          </a:p>
          <a:p>
            <a:pPr eaLnBrk="0" hangingPunct="0"/>
            <a:r>
              <a:rPr lang="en-US" sz="2000" b="1" u="sng">
                <a:solidFill>
                  <a:schemeClr val="accent2"/>
                </a:solidFill>
                <a:latin typeface="Arial" pitchFamily="34" charset="0"/>
              </a:rPr>
              <a:t>Escape Beat</a:t>
            </a:r>
          </a:p>
        </p:txBody>
      </p:sp>
      <p:sp>
        <p:nvSpPr>
          <p:cNvPr id="202773" name="Freeform 21"/>
          <p:cNvSpPr>
            <a:spLocks/>
          </p:cNvSpPr>
          <p:nvPr/>
        </p:nvSpPr>
        <p:spPr bwMode="auto">
          <a:xfrm>
            <a:off x="6080125" y="3943350"/>
            <a:ext cx="1588" cy="595313"/>
          </a:xfrm>
          <a:custGeom>
            <a:avLst/>
            <a:gdLst/>
            <a:ahLst/>
            <a:cxnLst>
              <a:cxn ang="0">
                <a:pos x="0" y="375"/>
              </a:cxn>
              <a:cxn ang="0">
                <a:pos x="0" y="0"/>
              </a:cxn>
            </a:cxnLst>
            <a:rect l="0" t="0" r="r" b="b"/>
            <a:pathLst>
              <a:path w="1" h="375">
                <a:moveTo>
                  <a:pt x="0" y="375"/>
                </a:moveTo>
                <a:lnTo>
                  <a:pt x="0" y="0"/>
                </a:lnTo>
              </a:path>
            </a:pathLst>
          </a:custGeom>
          <a:noFill/>
          <a:ln w="28575">
            <a:solidFill>
              <a:srgbClr val="FF7C80"/>
            </a:solidFill>
            <a:prstDash val="sysDot"/>
            <a:round/>
            <a:headEnd/>
            <a:tailEnd type="triangle" w="med" len="med"/>
          </a:ln>
          <a:effectLst/>
        </p:spPr>
        <p:txBody>
          <a:bodyPr wrap="none" anchor="ctr"/>
          <a:lstStyle/>
          <a:p>
            <a:endParaRPr lang="en-US"/>
          </a:p>
        </p:txBody>
      </p:sp>
      <p:sp>
        <p:nvSpPr>
          <p:cNvPr id="202774" name="Line 22"/>
          <p:cNvSpPr>
            <a:spLocks noChangeShapeType="1"/>
          </p:cNvSpPr>
          <p:nvPr/>
        </p:nvSpPr>
        <p:spPr bwMode="auto">
          <a:xfrm>
            <a:off x="5561013" y="2927350"/>
            <a:ext cx="685800" cy="533400"/>
          </a:xfrm>
          <a:prstGeom prst="line">
            <a:avLst/>
          </a:prstGeom>
          <a:noFill/>
          <a:ln w="28575">
            <a:solidFill>
              <a:srgbClr val="FF7C80"/>
            </a:solidFill>
            <a:prstDash val="sysDot"/>
            <a:round/>
            <a:headEnd/>
            <a:tailEnd type="triangle" w="med" len="med"/>
          </a:ln>
          <a:effectLst/>
        </p:spPr>
        <p:txBody>
          <a:bodyPr wrap="none" anchor="ctr"/>
          <a:lstStyle/>
          <a:p>
            <a:endParaRPr lang="en-US"/>
          </a:p>
        </p:txBody>
      </p:sp>
      <p:sp>
        <p:nvSpPr>
          <p:cNvPr id="202775" name="Freeform 23"/>
          <p:cNvSpPr>
            <a:spLocks/>
          </p:cNvSpPr>
          <p:nvPr/>
        </p:nvSpPr>
        <p:spPr bwMode="auto">
          <a:xfrm>
            <a:off x="6780213" y="3960813"/>
            <a:ext cx="1579562" cy="1425575"/>
          </a:xfrm>
          <a:custGeom>
            <a:avLst/>
            <a:gdLst/>
            <a:ahLst/>
            <a:cxnLst>
              <a:cxn ang="0">
                <a:pos x="898" y="898"/>
              </a:cxn>
              <a:cxn ang="0">
                <a:pos x="995" y="607"/>
              </a:cxn>
              <a:cxn ang="0">
                <a:pos x="0" y="0"/>
              </a:cxn>
            </a:cxnLst>
            <a:rect l="0" t="0" r="r" b="b"/>
            <a:pathLst>
              <a:path w="995" h="898">
                <a:moveTo>
                  <a:pt x="898" y="898"/>
                </a:moveTo>
                <a:lnTo>
                  <a:pt x="995" y="607"/>
                </a:lnTo>
                <a:lnTo>
                  <a:pt x="0" y="0"/>
                </a:lnTo>
              </a:path>
            </a:pathLst>
          </a:custGeom>
          <a:noFill/>
          <a:ln w="28575" cap="flat" cmpd="sng">
            <a:solidFill>
              <a:srgbClr val="FF7C80"/>
            </a:solidFill>
            <a:prstDash val="sysDot"/>
            <a:round/>
            <a:headEnd type="none" w="med" len="med"/>
            <a:tailEnd type="triangle" w="med" len="med"/>
          </a:ln>
          <a:effectLst/>
        </p:spPr>
        <p:txBody>
          <a:bodyPr wrap="none" anchor="ctr"/>
          <a:lstStyle/>
          <a:p>
            <a:endParaRPr lang="en-US"/>
          </a:p>
        </p:txBody>
      </p:sp>
      <p:grpSp>
        <p:nvGrpSpPr>
          <p:cNvPr id="4" name="Group 24"/>
          <p:cNvGrpSpPr>
            <a:grpSpLocks/>
          </p:cNvGrpSpPr>
          <p:nvPr/>
        </p:nvGrpSpPr>
        <p:grpSpPr bwMode="auto">
          <a:xfrm>
            <a:off x="150813" y="4527550"/>
            <a:ext cx="2781300" cy="2176463"/>
            <a:chOff x="600" y="2732"/>
            <a:chExt cx="1392" cy="991"/>
          </a:xfrm>
        </p:grpSpPr>
        <p:graphicFrame>
          <p:nvGraphicFramePr>
            <p:cNvPr id="202777" name="Object 25"/>
            <p:cNvGraphicFramePr>
              <a:graphicFrameLocks noChangeAspect="1"/>
            </p:cNvGraphicFramePr>
            <p:nvPr/>
          </p:nvGraphicFramePr>
          <p:xfrm>
            <a:off x="600" y="2732"/>
            <a:ext cx="1392" cy="991"/>
          </p:xfrm>
          <a:graphic>
            <a:graphicData uri="http://schemas.openxmlformats.org/presentationml/2006/ole">
              <p:oleObj spid="_x0000_s4104" name="CorelDRAW" r:id="rId3" imgW="6562344" imgH="4672584" progId="">
                <p:embed/>
              </p:oleObj>
            </a:graphicData>
          </a:graphic>
        </p:graphicFrame>
        <p:sp>
          <p:nvSpPr>
            <p:cNvPr id="202778" name="AutoShape 26"/>
            <p:cNvSpPr>
              <a:spLocks noChangeArrowheads="1"/>
            </p:cNvSpPr>
            <p:nvPr/>
          </p:nvSpPr>
          <p:spPr bwMode="auto">
            <a:xfrm>
              <a:off x="1728" y="3120"/>
              <a:ext cx="192" cy="192"/>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grpSp>
      <p:sp>
        <p:nvSpPr>
          <p:cNvPr id="202779" name="Rectangle 27"/>
          <p:cNvSpPr>
            <a:spLocks noChangeArrowheads="1"/>
          </p:cNvSpPr>
          <p:nvPr/>
        </p:nvSpPr>
        <p:spPr bwMode="auto">
          <a:xfrm>
            <a:off x="3122613" y="4527550"/>
            <a:ext cx="4625975" cy="641350"/>
          </a:xfrm>
          <a:prstGeom prst="rect">
            <a:avLst/>
          </a:prstGeom>
          <a:noFill/>
          <a:ln w="9525">
            <a:noFill/>
            <a:miter lim="800000"/>
            <a:headEnd/>
            <a:tailEnd/>
          </a:ln>
          <a:effectLst/>
        </p:spPr>
        <p:txBody>
          <a:bodyPr>
            <a:spAutoFit/>
          </a:bodyPr>
          <a:lstStyle/>
          <a:p>
            <a:pPr eaLnBrk="0" hangingPunct="0"/>
            <a:r>
              <a:rPr lang="en-US">
                <a:latin typeface="Arial" pitchFamily="34" charset="0"/>
              </a:rPr>
              <a:t>there is no p wave, indicating that the beat did not originate anywhere in the atria</a:t>
            </a:r>
          </a:p>
        </p:txBody>
      </p:sp>
      <p:sp>
        <p:nvSpPr>
          <p:cNvPr id="202780" name="Rectangle 28"/>
          <p:cNvSpPr>
            <a:spLocks noChangeArrowheads="1"/>
          </p:cNvSpPr>
          <p:nvPr/>
        </p:nvSpPr>
        <p:spPr bwMode="auto">
          <a:xfrm>
            <a:off x="1752600" y="228600"/>
            <a:ext cx="6430963" cy="457200"/>
          </a:xfrm>
          <a:prstGeom prst="rect">
            <a:avLst/>
          </a:prstGeom>
          <a:noFill/>
          <a:ln w="9525">
            <a:noFill/>
            <a:miter lim="800000"/>
            <a:headEnd/>
            <a:tailEnd/>
          </a:ln>
          <a:effectLst/>
        </p:spPr>
        <p:txBody>
          <a:bodyPr wrap="none">
            <a:spAutoFit/>
          </a:bodyPr>
          <a:lstStyle/>
          <a:p>
            <a:r>
              <a:rPr lang="en-US" sz="2400" b="1">
                <a:solidFill>
                  <a:srgbClr val="A50021"/>
                </a:solidFill>
                <a:latin typeface="Arial" pitchFamily="34" charset="0"/>
              </a:rPr>
              <a:t>Recognizing and Naming Beats &amp; Rhythms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AutoShape 2"/>
          <p:cNvSpPr>
            <a:spLocks noChangeArrowheads="1"/>
          </p:cNvSpPr>
          <p:nvPr/>
        </p:nvSpPr>
        <p:spPr bwMode="auto">
          <a:xfrm>
            <a:off x="3657600" y="2286000"/>
            <a:ext cx="1600200" cy="1828800"/>
          </a:xfrm>
          <a:prstGeom prst="triangle">
            <a:avLst>
              <a:gd name="adj" fmla="val 50000"/>
            </a:avLst>
          </a:prstGeom>
          <a:solidFill>
            <a:schemeClr val="bg1"/>
          </a:solidFill>
          <a:ln w="76200">
            <a:solidFill>
              <a:schemeClr val="accent2"/>
            </a:solidFill>
            <a:miter lim="800000"/>
            <a:headEnd/>
            <a:tailEnd/>
          </a:ln>
          <a:effectLst/>
        </p:spPr>
        <p:txBody>
          <a:bodyPr wrap="none" anchor="ctr"/>
          <a:lstStyle/>
          <a:p>
            <a:endParaRPr lang="en-US"/>
          </a:p>
        </p:txBody>
      </p:sp>
      <p:sp>
        <p:nvSpPr>
          <p:cNvPr id="203779" name="Freeform 3"/>
          <p:cNvSpPr>
            <a:spLocks/>
          </p:cNvSpPr>
          <p:nvPr/>
        </p:nvSpPr>
        <p:spPr bwMode="auto">
          <a:xfrm>
            <a:off x="2514600" y="1600200"/>
            <a:ext cx="1752600" cy="2971800"/>
          </a:xfrm>
          <a:custGeom>
            <a:avLst/>
            <a:gdLst/>
            <a:ahLst/>
            <a:cxnLst>
              <a:cxn ang="0">
                <a:pos x="1104" y="0"/>
              </a:cxn>
              <a:cxn ang="0">
                <a:pos x="1104" y="192"/>
              </a:cxn>
              <a:cxn ang="0">
                <a:pos x="432" y="1680"/>
              </a:cxn>
              <a:cxn ang="0">
                <a:pos x="0" y="1872"/>
              </a:cxn>
            </a:cxnLst>
            <a:rect l="0" t="0" r="r" b="b"/>
            <a:pathLst>
              <a:path w="1104" h="1872">
                <a:moveTo>
                  <a:pt x="1104" y="0"/>
                </a:moveTo>
                <a:lnTo>
                  <a:pt x="1104" y="192"/>
                </a:lnTo>
                <a:lnTo>
                  <a:pt x="432" y="1680"/>
                </a:lnTo>
                <a:lnTo>
                  <a:pt x="0" y="1872"/>
                </a:lnTo>
              </a:path>
            </a:pathLst>
          </a:custGeom>
          <a:noFill/>
          <a:ln w="76200" cmpd="sng">
            <a:solidFill>
              <a:schemeClr val="accent2"/>
            </a:solidFill>
            <a:round/>
            <a:headEnd/>
            <a:tailEnd/>
          </a:ln>
          <a:effectLst/>
        </p:spPr>
        <p:txBody>
          <a:bodyPr wrap="none" anchor="ctr"/>
          <a:lstStyle/>
          <a:p>
            <a:endParaRPr lang="en-US"/>
          </a:p>
        </p:txBody>
      </p:sp>
      <p:sp>
        <p:nvSpPr>
          <p:cNvPr id="203780" name="Freeform 4"/>
          <p:cNvSpPr>
            <a:spLocks/>
          </p:cNvSpPr>
          <p:nvPr/>
        </p:nvSpPr>
        <p:spPr bwMode="auto">
          <a:xfrm flipH="1">
            <a:off x="4648200" y="1600200"/>
            <a:ext cx="1752600" cy="2971800"/>
          </a:xfrm>
          <a:custGeom>
            <a:avLst/>
            <a:gdLst/>
            <a:ahLst/>
            <a:cxnLst>
              <a:cxn ang="0">
                <a:pos x="1104" y="0"/>
              </a:cxn>
              <a:cxn ang="0">
                <a:pos x="1104" y="192"/>
              </a:cxn>
              <a:cxn ang="0">
                <a:pos x="432" y="1680"/>
              </a:cxn>
              <a:cxn ang="0">
                <a:pos x="0" y="1872"/>
              </a:cxn>
            </a:cxnLst>
            <a:rect l="0" t="0" r="r" b="b"/>
            <a:pathLst>
              <a:path w="1104" h="1872">
                <a:moveTo>
                  <a:pt x="1104" y="0"/>
                </a:moveTo>
                <a:lnTo>
                  <a:pt x="1104" y="192"/>
                </a:lnTo>
                <a:lnTo>
                  <a:pt x="432" y="1680"/>
                </a:lnTo>
                <a:lnTo>
                  <a:pt x="0" y="1872"/>
                </a:lnTo>
              </a:path>
            </a:pathLst>
          </a:custGeom>
          <a:noFill/>
          <a:ln w="76200" cmpd="sng">
            <a:solidFill>
              <a:schemeClr val="accent2"/>
            </a:solidFill>
            <a:round/>
            <a:headEnd/>
            <a:tailEnd/>
          </a:ln>
          <a:effectLst/>
        </p:spPr>
        <p:txBody>
          <a:bodyPr wrap="none" anchor="ctr"/>
          <a:lstStyle/>
          <a:p>
            <a:endParaRPr lang="en-US"/>
          </a:p>
        </p:txBody>
      </p:sp>
      <p:sp>
        <p:nvSpPr>
          <p:cNvPr id="203781" name="Freeform 5"/>
          <p:cNvSpPr>
            <a:spLocks/>
          </p:cNvSpPr>
          <p:nvPr/>
        </p:nvSpPr>
        <p:spPr bwMode="auto">
          <a:xfrm>
            <a:off x="2743200" y="4419600"/>
            <a:ext cx="3571875" cy="523875"/>
          </a:xfrm>
          <a:custGeom>
            <a:avLst/>
            <a:gdLst/>
            <a:ahLst/>
            <a:cxnLst>
              <a:cxn ang="0">
                <a:pos x="0" y="305"/>
              </a:cxn>
              <a:cxn ang="0">
                <a:pos x="561" y="6"/>
              </a:cxn>
              <a:cxn ang="0">
                <a:pos x="1583" y="0"/>
              </a:cxn>
              <a:cxn ang="0">
                <a:pos x="2250" y="330"/>
              </a:cxn>
            </a:cxnLst>
            <a:rect l="0" t="0" r="r" b="b"/>
            <a:pathLst>
              <a:path w="2250" h="330">
                <a:moveTo>
                  <a:pt x="0" y="305"/>
                </a:moveTo>
                <a:lnTo>
                  <a:pt x="561" y="6"/>
                </a:lnTo>
                <a:lnTo>
                  <a:pt x="1583" y="0"/>
                </a:lnTo>
                <a:lnTo>
                  <a:pt x="2250" y="330"/>
                </a:lnTo>
              </a:path>
            </a:pathLst>
          </a:custGeom>
          <a:noFill/>
          <a:ln w="76200" cmpd="sng">
            <a:solidFill>
              <a:schemeClr val="accent2"/>
            </a:solidFill>
            <a:round/>
            <a:headEnd/>
            <a:tailEnd/>
          </a:ln>
          <a:effectLst/>
        </p:spPr>
        <p:txBody>
          <a:bodyPr wrap="none" anchor="ctr"/>
          <a:lstStyle/>
          <a:p>
            <a:endParaRPr lang="en-US"/>
          </a:p>
        </p:txBody>
      </p:sp>
      <p:sp>
        <p:nvSpPr>
          <p:cNvPr id="203782" name="Text Box 6"/>
          <p:cNvSpPr txBox="1">
            <a:spLocks noChangeArrowheads="1"/>
          </p:cNvSpPr>
          <p:nvPr/>
        </p:nvSpPr>
        <p:spPr bwMode="auto">
          <a:xfrm>
            <a:off x="1066800" y="2514600"/>
            <a:ext cx="2895600" cy="701675"/>
          </a:xfrm>
          <a:prstGeom prst="rect">
            <a:avLst/>
          </a:prstGeom>
          <a:noFill/>
          <a:ln w="9525">
            <a:noFill/>
            <a:miter lim="800000"/>
            <a:headEnd/>
            <a:tailEnd/>
          </a:ln>
          <a:effectLst/>
        </p:spPr>
        <p:txBody>
          <a:bodyPr>
            <a:spAutoFit/>
          </a:bodyPr>
          <a:lstStyle/>
          <a:p>
            <a:pPr eaLnBrk="0" hangingPunct="0"/>
            <a:r>
              <a:rPr lang="en-US" sz="2000" dirty="0">
                <a:latin typeface="Arial" pitchFamily="34" charset="0"/>
              </a:rPr>
              <a:t>Fast Conduction Path</a:t>
            </a:r>
          </a:p>
          <a:p>
            <a:pPr eaLnBrk="0" hangingPunct="0"/>
            <a:r>
              <a:rPr lang="en-US" sz="2000" dirty="0">
                <a:latin typeface="Arial" pitchFamily="34" charset="0"/>
              </a:rPr>
              <a:t>Slow Recovery</a:t>
            </a:r>
          </a:p>
        </p:txBody>
      </p:sp>
      <p:sp>
        <p:nvSpPr>
          <p:cNvPr id="203783" name="Text Box 7"/>
          <p:cNvSpPr txBox="1">
            <a:spLocks noChangeArrowheads="1"/>
          </p:cNvSpPr>
          <p:nvPr/>
        </p:nvSpPr>
        <p:spPr bwMode="auto">
          <a:xfrm>
            <a:off x="5334000" y="2514600"/>
            <a:ext cx="2895600" cy="701675"/>
          </a:xfrm>
          <a:prstGeom prst="rect">
            <a:avLst/>
          </a:prstGeom>
          <a:noFill/>
          <a:ln w="9525">
            <a:noFill/>
            <a:miter lim="800000"/>
            <a:headEnd/>
            <a:tailEnd/>
          </a:ln>
          <a:effectLst/>
        </p:spPr>
        <p:txBody>
          <a:bodyPr>
            <a:spAutoFit/>
          </a:bodyPr>
          <a:lstStyle/>
          <a:p>
            <a:pPr eaLnBrk="0" hangingPunct="0"/>
            <a:r>
              <a:rPr lang="en-US" sz="2000">
                <a:latin typeface="Arial" pitchFamily="34" charset="0"/>
              </a:rPr>
              <a:t>Slow Conduction Path</a:t>
            </a:r>
          </a:p>
          <a:p>
            <a:pPr eaLnBrk="0" hangingPunct="0"/>
            <a:r>
              <a:rPr lang="en-US" sz="2000">
                <a:latin typeface="Arial" pitchFamily="34" charset="0"/>
              </a:rPr>
              <a:t>Fast Recovery</a:t>
            </a:r>
          </a:p>
        </p:txBody>
      </p:sp>
      <p:sp>
        <p:nvSpPr>
          <p:cNvPr id="203784" name="Line 8"/>
          <p:cNvSpPr>
            <a:spLocks noChangeShapeType="1"/>
          </p:cNvSpPr>
          <p:nvPr/>
        </p:nvSpPr>
        <p:spPr bwMode="auto">
          <a:xfrm>
            <a:off x="4495800" y="1143000"/>
            <a:ext cx="0" cy="6096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203785" name="Freeform 9"/>
          <p:cNvSpPr>
            <a:spLocks/>
          </p:cNvSpPr>
          <p:nvPr/>
        </p:nvSpPr>
        <p:spPr bwMode="auto">
          <a:xfrm>
            <a:off x="3352800" y="4267200"/>
            <a:ext cx="3124200" cy="533400"/>
          </a:xfrm>
          <a:custGeom>
            <a:avLst/>
            <a:gdLst/>
            <a:ahLst/>
            <a:cxnLst>
              <a:cxn ang="0">
                <a:pos x="0" y="0"/>
              </a:cxn>
              <a:cxn ang="0">
                <a:pos x="1344" y="0"/>
              </a:cxn>
              <a:cxn ang="0">
                <a:pos x="1968" y="336"/>
              </a:cxn>
            </a:cxnLst>
            <a:rect l="0" t="0" r="r" b="b"/>
            <a:pathLst>
              <a:path w="1968" h="336">
                <a:moveTo>
                  <a:pt x="0" y="0"/>
                </a:moveTo>
                <a:lnTo>
                  <a:pt x="1344" y="0"/>
                </a:lnTo>
                <a:lnTo>
                  <a:pt x="1968" y="336"/>
                </a:lnTo>
              </a:path>
            </a:pathLst>
          </a:custGeom>
          <a:noFill/>
          <a:ln w="38100" cap="flat" cmpd="sng">
            <a:solidFill>
              <a:srgbClr val="FF0000"/>
            </a:solidFill>
            <a:prstDash val="solid"/>
            <a:round/>
            <a:headEnd type="none" w="med" len="med"/>
            <a:tailEnd type="triangle" w="med" len="med"/>
          </a:ln>
          <a:effectLst/>
        </p:spPr>
        <p:txBody>
          <a:bodyPr wrap="none" anchor="ctr"/>
          <a:lstStyle/>
          <a:p>
            <a:endParaRPr lang="en-US"/>
          </a:p>
        </p:txBody>
      </p:sp>
      <p:sp>
        <p:nvSpPr>
          <p:cNvPr id="203786" name="Text Box 10"/>
          <p:cNvSpPr txBox="1">
            <a:spLocks noChangeArrowheads="1"/>
          </p:cNvSpPr>
          <p:nvPr/>
        </p:nvSpPr>
        <p:spPr bwMode="auto">
          <a:xfrm>
            <a:off x="457200" y="381000"/>
            <a:ext cx="8686800" cy="457200"/>
          </a:xfrm>
          <a:prstGeom prst="rect">
            <a:avLst/>
          </a:prstGeom>
          <a:noFill/>
          <a:ln w="9525">
            <a:noFill/>
            <a:miter lim="800000"/>
            <a:headEnd/>
            <a:tailEnd/>
          </a:ln>
          <a:effectLst/>
        </p:spPr>
        <p:txBody>
          <a:bodyPr>
            <a:spAutoFit/>
          </a:bodyPr>
          <a:lstStyle/>
          <a:p>
            <a:pPr eaLnBrk="0" hangingPunct="0">
              <a:spcBef>
                <a:spcPct val="50000"/>
              </a:spcBef>
            </a:pPr>
            <a:r>
              <a:rPr lang="en-US" sz="2400" b="1" dirty="0">
                <a:solidFill>
                  <a:srgbClr val="A50021"/>
                </a:solidFill>
                <a:latin typeface="Arial" pitchFamily="34" charset="0"/>
              </a:rPr>
              <a:t>The “Re-Entry” Mechanism of Ectopic Beats &amp; Rhythms</a:t>
            </a:r>
          </a:p>
        </p:txBody>
      </p:sp>
      <p:sp>
        <p:nvSpPr>
          <p:cNvPr id="203787" name="Text Box 11"/>
          <p:cNvSpPr txBox="1">
            <a:spLocks noChangeArrowheads="1"/>
          </p:cNvSpPr>
          <p:nvPr/>
        </p:nvSpPr>
        <p:spPr bwMode="auto">
          <a:xfrm>
            <a:off x="3124200" y="685800"/>
            <a:ext cx="2574925" cy="457200"/>
          </a:xfrm>
          <a:prstGeom prst="rect">
            <a:avLst/>
          </a:prstGeom>
          <a:noFill/>
          <a:ln w="9525">
            <a:noFill/>
            <a:miter lim="800000"/>
            <a:headEnd/>
            <a:tailEnd/>
          </a:ln>
          <a:effectLst/>
        </p:spPr>
        <p:txBody>
          <a:bodyPr wrap="none">
            <a:spAutoFit/>
          </a:bodyPr>
          <a:lstStyle/>
          <a:p>
            <a:pPr eaLnBrk="0" hangingPunct="0"/>
            <a:r>
              <a:rPr lang="en-US" sz="2400">
                <a:solidFill>
                  <a:srgbClr val="FF0000"/>
                </a:solidFill>
                <a:latin typeface="Arial" pitchFamily="34" charset="0"/>
              </a:rPr>
              <a:t>Electrical Impulse</a:t>
            </a:r>
          </a:p>
        </p:txBody>
      </p:sp>
      <p:sp>
        <p:nvSpPr>
          <p:cNvPr id="203788" name="Line 12"/>
          <p:cNvSpPr>
            <a:spLocks noChangeShapeType="1"/>
          </p:cNvSpPr>
          <p:nvPr/>
        </p:nvSpPr>
        <p:spPr bwMode="auto">
          <a:xfrm flipH="1">
            <a:off x="3886200" y="1828800"/>
            <a:ext cx="609600" cy="12954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203789" name="Freeform 13"/>
          <p:cNvSpPr>
            <a:spLocks/>
          </p:cNvSpPr>
          <p:nvPr/>
        </p:nvSpPr>
        <p:spPr bwMode="auto">
          <a:xfrm>
            <a:off x="2590800" y="3124200"/>
            <a:ext cx="1295400" cy="1600200"/>
          </a:xfrm>
          <a:custGeom>
            <a:avLst/>
            <a:gdLst/>
            <a:ahLst/>
            <a:cxnLst>
              <a:cxn ang="0">
                <a:pos x="816" y="0"/>
              </a:cxn>
              <a:cxn ang="0">
                <a:pos x="480" y="720"/>
              </a:cxn>
              <a:cxn ang="0">
                <a:pos x="0" y="1008"/>
              </a:cxn>
            </a:cxnLst>
            <a:rect l="0" t="0" r="r" b="b"/>
            <a:pathLst>
              <a:path w="816" h="1008">
                <a:moveTo>
                  <a:pt x="816" y="0"/>
                </a:moveTo>
                <a:lnTo>
                  <a:pt x="480" y="720"/>
                </a:lnTo>
                <a:lnTo>
                  <a:pt x="0" y="1008"/>
                </a:lnTo>
              </a:path>
            </a:pathLst>
          </a:custGeom>
          <a:noFill/>
          <a:ln w="38100" cmpd="sng">
            <a:solidFill>
              <a:srgbClr val="FF0000"/>
            </a:solidFill>
            <a:round/>
            <a:headEnd type="none" w="med" len="med"/>
            <a:tailEnd type="triangle" w="med" len="med"/>
          </a:ln>
          <a:effectLst/>
        </p:spPr>
        <p:txBody>
          <a:bodyPr wrap="none" anchor="ctr"/>
          <a:lstStyle/>
          <a:p>
            <a:endParaRPr lang="en-US"/>
          </a:p>
        </p:txBody>
      </p:sp>
      <p:sp>
        <p:nvSpPr>
          <p:cNvPr id="203790" name="Text Box 14"/>
          <p:cNvSpPr txBox="1">
            <a:spLocks noChangeArrowheads="1"/>
          </p:cNvSpPr>
          <p:nvPr/>
        </p:nvSpPr>
        <p:spPr bwMode="auto">
          <a:xfrm>
            <a:off x="4648200" y="1143000"/>
            <a:ext cx="1905000" cy="1187450"/>
          </a:xfrm>
          <a:prstGeom prst="rect">
            <a:avLst/>
          </a:prstGeom>
          <a:noFill/>
          <a:ln w="9525">
            <a:noFill/>
            <a:miter lim="800000"/>
            <a:headEnd/>
            <a:tailEnd/>
          </a:ln>
          <a:effectLst/>
        </p:spPr>
        <p:txBody>
          <a:bodyPr>
            <a:spAutoFit/>
          </a:bodyPr>
          <a:lstStyle/>
          <a:p>
            <a:pPr algn="ctr" eaLnBrk="0" hangingPunct="0"/>
            <a:r>
              <a:rPr lang="en-US" sz="2400" b="1">
                <a:solidFill>
                  <a:schemeClr val="accent2"/>
                </a:solidFill>
                <a:latin typeface="Arial" pitchFamily="34" charset="0"/>
              </a:rPr>
              <a:t>Cardiac Conduction Tissue</a:t>
            </a:r>
          </a:p>
        </p:txBody>
      </p:sp>
      <p:sp>
        <p:nvSpPr>
          <p:cNvPr id="203791" name="Freeform 15"/>
          <p:cNvSpPr>
            <a:spLocks/>
          </p:cNvSpPr>
          <p:nvPr/>
        </p:nvSpPr>
        <p:spPr bwMode="auto">
          <a:xfrm>
            <a:off x="4495800" y="1828800"/>
            <a:ext cx="593725" cy="1528763"/>
          </a:xfrm>
          <a:custGeom>
            <a:avLst/>
            <a:gdLst/>
            <a:ahLst/>
            <a:cxnLst>
              <a:cxn ang="0">
                <a:pos x="0" y="0"/>
              </a:cxn>
              <a:cxn ang="0">
                <a:pos x="48" y="240"/>
              </a:cxn>
              <a:cxn ang="0">
                <a:pos x="192" y="432"/>
              </a:cxn>
              <a:cxn ang="0">
                <a:pos x="192" y="624"/>
              </a:cxn>
              <a:cxn ang="0">
                <a:pos x="336" y="768"/>
              </a:cxn>
              <a:cxn ang="0">
                <a:pos x="336" y="864"/>
              </a:cxn>
              <a:cxn ang="0">
                <a:pos x="374" y="963"/>
              </a:cxn>
            </a:cxnLst>
            <a:rect l="0" t="0" r="r" b="b"/>
            <a:pathLst>
              <a:path w="374" h="963">
                <a:moveTo>
                  <a:pt x="0" y="0"/>
                </a:moveTo>
                <a:cubicBezTo>
                  <a:pt x="8" y="84"/>
                  <a:pt x="16" y="168"/>
                  <a:pt x="48" y="240"/>
                </a:cubicBezTo>
                <a:cubicBezTo>
                  <a:pt x="80" y="312"/>
                  <a:pt x="168" y="368"/>
                  <a:pt x="192" y="432"/>
                </a:cubicBezTo>
                <a:cubicBezTo>
                  <a:pt x="216" y="496"/>
                  <a:pt x="168" y="568"/>
                  <a:pt x="192" y="624"/>
                </a:cubicBezTo>
                <a:cubicBezTo>
                  <a:pt x="216" y="680"/>
                  <a:pt x="312" y="728"/>
                  <a:pt x="336" y="768"/>
                </a:cubicBezTo>
                <a:cubicBezTo>
                  <a:pt x="360" y="808"/>
                  <a:pt x="330" y="832"/>
                  <a:pt x="336" y="864"/>
                </a:cubicBezTo>
                <a:cubicBezTo>
                  <a:pt x="342" y="896"/>
                  <a:pt x="358" y="929"/>
                  <a:pt x="374" y="963"/>
                </a:cubicBezTo>
              </a:path>
            </a:pathLst>
          </a:custGeom>
          <a:noFill/>
          <a:ln w="38100" cmpd="sng">
            <a:solidFill>
              <a:srgbClr val="FF0000"/>
            </a:solidFill>
            <a:round/>
            <a:headEnd type="none" w="med" len="med"/>
            <a:tailEnd type="triangle" w="med" len="med"/>
          </a:ln>
          <a:effectLst/>
        </p:spPr>
        <p:txBody>
          <a:bodyPr wrap="none" anchor="ctr"/>
          <a:lstStyle/>
          <a:p>
            <a:endParaRPr lang="en-US"/>
          </a:p>
        </p:txBody>
      </p:sp>
      <p:sp>
        <p:nvSpPr>
          <p:cNvPr id="203792" name="Text Box 16"/>
          <p:cNvSpPr txBox="1">
            <a:spLocks noChangeArrowheads="1"/>
          </p:cNvSpPr>
          <p:nvPr/>
        </p:nvSpPr>
        <p:spPr bwMode="auto">
          <a:xfrm>
            <a:off x="296863" y="5200650"/>
            <a:ext cx="8709025" cy="1114425"/>
          </a:xfrm>
          <a:prstGeom prst="rect">
            <a:avLst/>
          </a:prstGeom>
          <a:noFill/>
          <a:ln w="9525">
            <a:noFill/>
            <a:miter lim="800000"/>
            <a:headEnd/>
            <a:tailEnd/>
          </a:ln>
          <a:effectLst/>
        </p:spPr>
        <p:txBody>
          <a:bodyPr>
            <a:spAutoFit/>
          </a:bodyPr>
          <a:lstStyle/>
          <a:p>
            <a:pPr eaLnBrk="0" hangingPunct="0">
              <a:lnSpc>
                <a:spcPct val="60000"/>
              </a:lnSpc>
              <a:spcBef>
                <a:spcPct val="50000"/>
              </a:spcBef>
            </a:pPr>
            <a:r>
              <a:rPr lang="en-US" sz="2400">
                <a:latin typeface="Arial" pitchFamily="34" charset="0"/>
              </a:rPr>
              <a:t>Tissues with these type of circuits may exist:</a:t>
            </a:r>
          </a:p>
          <a:p>
            <a:pPr lvl="1" eaLnBrk="0" hangingPunct="0">
              <a:lnSpc>
                <a:spcPct val="60000"/>
              </a:lnSpc>
              <a:spcBef>
                <a:spcPct val="50000"/>
              </a:spcBef>
              <a:buFontTx/>
              <a:buChar char="•"/>
            </a:pPr>
            <a:r>
              <a:rPr lang="en-US" sz="2400">
                <a:latin typeface="Arial" pitchFamily="34" charset="0"/>
              </a:rPr>
              <a:t> </a:t>
            </a:r>
            <a:r>
              <a:rPr lang="en-US" b="1">
                <a:latin typeface="Arial" pitchFamily="34" charset="0"/>
              </a:rPr>
              <a:t>in microscopic size in the SA node, AV node, or any type of heart tissue</a:t>
            </a:r>
          </a:p>
          <a:p>
            <a:pPr lvl="1" eaLnBrk="0" hangingPunct="0">
              <a:lnSpc>
                <a:spcPct val="60000"/>
              </a:lnSpc>
              <a:spcBef>
                <a:spcPct val="50000"/>
              </a:spcBef>
              <a:buFontTx/>
              <a:buChar char="•"/>
            </a:pPr>
            <a:r>
              <a:rPr lang="en-US" sz="2400" b="1">
                <a:latin typeface="Arial" pitchFamily="34" charset="0"/>
              </a:rPr>
              <a:t> </a:t>
            </a:r>
            <a:r>
              <a:rPr lang="en-US" b="1">
                <a:latin typeface="Arial" pitchFamily="34" charset="0"/>
              </a:rPr>
              <a:t>in a “macroscopic” structure  such as an accessory pathway in WPW</a:t>
            </a:r>
            <a:endParaRPr lang="en-US">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AutoShape 2"/>
          <p:cNvSpPr>
            <a:spLocks noChangeArrowheads="1"/>
          </p:cNvSpPr>
          <p:nvPr/>
        </p:nvSpPr>
        <p:spPr bwMode="auto">
          <a:xfrm>
            <a:off x="3581400" y="2362200"/>
            <a:ext cx="1600200" cy="1828800"/>
          </a:xfrm>
          <a:prstGeom prst="triangle">
            <a:avLst>
              <a:gd name="adj" fmla="val 50000"/>
            </a:avLst>
          </a:prstGeom>
          <a:solidFill>
            <a:schemeClr val="bg1"/>
          </a:solidFill>
          <a:ln w="76200">
            <a:solidFill>
              <a:schemeClr val="accent2"/>
            </a:solidFill>
            <a:miter lim="800000"/>
            <a:headEnd/>
            <a:tailEnd/>
          </a:ln>
          <a:effectLst/>
        </p:spPr>
        <p:txBody>
          <a:bodyPr wrap="none" anchor="ctr"/>
          <a:lstStyle/>
          <a:p>
            <a:endParaRPr lang="en-US"/>
          </a:p>
        </p:txBody>
      </p:sp>
      <p:sp>
        <p:nvSpPr>
          <p:cNvPr id="204803" name="Freeform 3"/>
          <p:cNvSpPr>
            <a:spLocks/>
          </p:cNvSpPr>
          <p:nvPr/>
        </p:nvSpPr>
        <p:spPr bwMode="auto">
          <a:xfrm>
            <a:off x="2438400" y="1676400"/>
            <a:ext cx="1752600" cy="2971800"/>
          </a:xfrm>
          <a:custGeom>
            <a:avLst/>
            <a:gdLst/>
            <a:ahLst/>
            <a:cxnLst>
              <a:cxn ang="0">
                <a:pos x="1104" y="0"/>
              </a:cxn>
              <a:cxn ang="0">
                <a:pos x="1104" y="192"/>
              </a:cxn>
              <a:cxn ang="0">
                <a:pos x="432" y="1680"/>
              </a:cxn>
              <a:cxn ang="0">
                <a:pos x="0" y="1872"/>
              </a:cxn>
            </a:cxnLst>
            <a:rect l="0" t="0" r="r" b="b"/>
            <a:pathLst>
              <a:path w="1104" h="1872">
                <a:moveTo>
                  <a:pt x="1104" y="0"/>
                </a:moveTo>
                <a:lnTo>
                  <a:pt x="1104" y="192"/>
                </a:lnTo>
                <a:lnTo>
                  <a:pt x="432" y="1680"/>
                </a:lnTo>
                <a:lnTo>
                  <a:pt x="0" y="1872"/>
                </a:lnTo>
              </a:path>
            </a:pathLst>
          </a:custGeom>
          <a:noFill/>
          <a:ln w="76200" cmpd="sng">
            <a:solidFill>
              <a:schemeClr val="accent2"/>
            </a:solidFill>
            <a:round/>
            <a:headEnd/>
            <a:tailEnd/>
          </a:ln>
          <a:effectLst/>
        </p:spPr>
        <p:txBody>
          <a:bodyPr wrap="none" anchor="ctr"/>
          <a:lstStyle/>
          <a:p>
            <a:endParaRPr lang="en-US"/>
          </a:p>
        </p:txBody>
      </p:sp>
      <p:sp>
        <p:nvSpPr>
          <p:cNvPr id="204804" name="Freeform 4"/>
          <p:cNvSpPr>
            <a:spLocks/>
          </p:cNvSpPr>
          <p:nvPr/>
        </p:nvSpPr>
        <p:spPr bwMode="auto">
          <a:xfrm flipH="1">
            <a:off x="4572000" y="1676400"/>
            <a:ext cx="1752600" cy="2971800"/>
          </a:xfrm>
          <a:custGeom>
            <a:avLst/>
            <a:gdLst/>
            <a:ahLst/>
            <a:cxnLst>
              <a:cxn ang="0">
                <a:pos x="1104" y="0"/>
              </a:cxn>
              <a:cxn ang="0">
                <a:pos x="1104" y="192"/>
              </a:cxn>
              <a:cxn ang="0">
                <a:pos x="432" y="1680"/>
              </a:cxn>
              <a:cxn ang="0">
                <a:pos x="0" y="1872"/>
              </a:cxn>
            </a:cxnLst>
            <a:rect l="0" t="0" r="r" b="b"/>
            <a:pathLst>
              <a:path w="1104" h="1872">
                <a:moveTo>
                  <a:pt x="1104" y="0"/>
                </a:moveTo>
                <a:lnTo>
                  <a:pt x="1104" y="192"/>
                </a:lnTo>
                <a:lnTo>
                  <a:pt x="432" y="1680"/>
                </a:lnTo>
                <a:lnTo>
                  <a:pt x="0" y="1872"/>
                </a:lnTo>
              </a:path>
            </a:pathLst>
          </a:custGeom>
          <a:noFill/>
          <a:ln w="76200" cmpd="sng">
            <a:solidFill>
              <a:schemeClr val="accent2"/>
            </a:solidFill>
            <a:round/>
            <a:headEnd/>
            <a:tailEnd/>
          </a:ln>
          <a:effectLst/>
        </p:spPr>
        <p:txBody>
          <a:bodyPr wrap="none" anchor="ctr"/>
          <a:lstStyle/>
          <a:p>
            <a:endParaRPr lang="en-US"/>
          </a:p>
        </p:txBody>
      </p:sp>
      <p:sp>
        <p:nvSpPr>
          <p:cNvPr id="204805" name="Freeform 5"/>
          <p:cNvSpPr>
            <a:spLocks/>
          </p:cNvSpPr>
          <p:nvPr/>
        </p:nvSpPr>
        <p:spPr bwMode="auto">
          <a:xfrm>
            <a:off x="2667000" y="4495800"/>
            <a:ext cx="3571875" cy="523875"/>
          </a:xfrm>
          <a:custGeom>
            <a:avLst/>
            <a:gdLst/>
            <a:ahLst/>
            <a:cxnLst>
              <a:cxn ang="0">
                <a:pos x="0" y="305"/>
              </a:cxn>
              <a:cxn ang="0">
                <a:pos x="561" y="6"/>
              </a:cxn>
              <a:cxn ang="0">
                <a:pos x="1583" y="0"/>
              </a:cxn>
              <a:cxn ang="0">
                <a:pos x="2250" y="330"/>
              </a:cxn>
            </a:cxnLst>
            <a:rect l="0" t="0" r="r" b="b"/>
            <a:pathLst>
              <a:path w="2250" h="330">
                <a:moveTo>
                  <a:pt x="0" y="305"/>
                </a:moveTo>
                <a:lnTo>
                  <a:pt x="561" y="6"/>
                </a:lnTo>
                <a:lnTo>
                  <a:pt x="1583" y="0"/>
                </a:lnTo>
                <a:lnTo>
                  <a:pt x="2250" y="330"/>
                </a:lnTo>
              </a:path>
            </a:pathLst>
          </a:custGeom>
          <a:noFill/>
          <a:ln w="76200" cmpd="sng">
            <a:solidFill>
              <a:schemeClr val="accent2"/>
            </a:solidFill>
            <a:round/>
            <a:headEnd/>
            <a:tailEnd/>
          </a:ln>
          <a:effectLst/>
        </p:spPr>
        <p:txBody>
          <a:bodyPr wrap="none" anchor="ctr"/>
          <a:lstStyle/>
          <a:p>
            <a:endParaRPr lang="en-US"/>
          </a:p>
        </p:txBody>
      </p:sp>
      <p:sp>
        <p:nvSpPr>
          <p:cNvPr id="204806" name="Text Box 6"/>
          <p:cNvSpPr txBox="1">
            <a:spLocks noChangeArrowheads="1"/>
          </p:cNvSpPr>
          <p:nvPr/>
        </p:nvSpPr>
        <p:spPr bwMode="auto">
          <a:xfrm>
            <a:off x="990600" y="2590800"/>
            <a:ext cx="2895600" cy="701675"/>
          </a:xfrm>
          <a:prstGeom prst="rect">
            <a:avLst/>
          </a:prstGeom>
          <a:noFill/>
          <a:ln w="9525">
            <a:noFill/>
            <a:miter lim="800000"/>
            <a:headEnd/>
            <a:tailEnd/>
          </a:ln>
          <a:effectLst/>
        </p:spPr>
        <p:txBody>
          <a:bodyPr>
            <a:spAutoFit/>
          </a:bodyPr>
          <a:lstStyle/>
          <a:p>
            <a:pPr eaLnBrk="0" hangingPunct="0"/>
            <a:r>
              <a:rPr lang="en-US" sz="2000">
                <a:latin typeface="Arial" pitchFamily="34" charset="0"/>
              </a:rPr>
              <a:t>Fast Conduction Path</a:t>
            </a:r>
          </a:p>
          <a:p>
            <a:pPr eaLnBrk="0" hangingPunct="0"/>
            <a:r>
              <a:rPr lang="en-US" sz="2000">
                <a:latin typeface="Arial" pitchFamily="34" charset="0"/>
              </a:rPr>
              <a:t>Slow Recovery</a:t>
            </a:r>
          </a:p>
        </p:txBody>
      </p:sp>
      <p:sp>
        <p:nvSpPr>
          <p:cNvPr id="204807" name="Text Box 7"/>
          <p:cNvSpPr txBox="1">
            <a:spLocks noChangeArrowheads="1"/>
          </p:cNvSpPr>
          <p:nvPr/>
        </p:nvSpPr>
        <p:spPr bwMode="auto">
          <a:xfrm>
            <a:off x="5257800" y="2590800"/>
            <a:ext cx="2895600" cy="701675"/>
          </a:xfrm>
          <a:prstGeom prst="rect">
            <a:avLst/>
          </a:prstGeom>
          <a:noFill/>
          <a:ln w="9525">
            <a:noFill/>
            <a:miter lim="800000"/>
            <a:headEnd/>
            <a:tailEnd/>
          </a:ln>
          <a:effectLst/>
        </p:spPr>
        <p:txBody>
          <a:bodyPr>
            <a:spAutoFit/>
          </a:bodyPr>
          <a:lstStyle/>
          <a:p>
            <a:pPr eaLnBrk="0" hangingPunct="0"/>
            <a:r>
              <a:rPr lang="en-US" sz="2000">
                <a:latin typeface="Arial" pitchFamily="34" charset="0"/>
              </a:rPr>
              <a:t>Slow Conduction Path</a:t>
            </a:r>
          </a:p>
          <a:p>
            <a:pPr eaLnBrk="0" hangingPunct="0"/>
            <a:r>
              <a:rPr lang="en-US" sz="2000">
                <a:latin typeface="Arial" pitchFamily="34" charset="0"/>
              </a:rPr>
              <a:t>Fast Recovery</a:t>
            </a:r>
          </a:p>
        </p:txBody>
      </p:sp>
      <p:sp>
        <p:nvSpPr>
          <p:cNvPr id="204808" name="Line 8"/>
          <p:cNvSpPr>
            <a:spLocks noChangeShapeType="1"/>
          </p:cNvSpPr>
          <p:nvPr/>
        </p:nvSpPr>
        <p:spPr bwMode="auto">
          <a:xfrm>
            <a:off x="4419600" y="1219200"/>
            <a:ext cx="0" cy="609600"/>
          </a:xfrm>
          <a:prstGeom prst="line">
            <a:avLst/>
          </a:prstGeom>
          <a:noFill/>
          <a:ln w="38100">
            <a:solidFill>
              <a:srgbClr val="FF33CC"/>
            </a:solidFill>
            <a:round/>
            <a:headEnd/>
            <a:tailEnd type="triangle" w="med" len="med"/>
          </a:ln>
          <a:effectLst/>
        </p:spPr>
        <p:txBody>
          <a:bodyPr wrap="none" anchor="ctr"/>
          <a:lstStyle/>
          <a:p>
            <a:endParaRPr lang="en-US"/>
          </a:p>
        </p:txBody>
      </p:sp>
      <p:sp>
        <p:nvSpPr>
          <p:cNvPr id="204809" name="Freeform 9"/>
          <p:cNvSpPr>
            <a:spLocks/>
          </p:cNvSpPr>
          <p:nvPr/>
        </p:nvSpPr>
        <p:spPr bwMode="auto">
          <a:xfrm>
            <a:off x="3276600" y="4343400"/>
            <a:ext cx="3124200" cy="533400"/>
          </a:xfrm>
          <a:custGeom>
            <a:avLst/>
            <a:gdLst/>
            <a:ahLst/>
            <a:cxnLst>
              <a:cxn ang="0">
                <a:pos x="0" y="0"/>
              </a:cxn>
              <a:cxn ang="0">
                <a:pos x="1344" y="0"/>
              </a:cxn>
              <a:cxn ang="0">
                <a:pos x="1968" y="336"/>
              </a:cxn>
            </a:cxnLst>
            <a:rect l="0" t="0" r="r" b="b"/>
            <a:pathLst>
              <a:path w="1968" h="336">
                <a:moveTo>
                  <a:pt x="0" y="0"/>
                </a:moveTo>
                <a:lnTo>
                  <a:pt x="1344" y="0"/>
                </a:lnTo>
                <a:lnTo>
                  <a:pt x="1968" y="336"/>
                </a:lnTo>
              </a:path>
            </a:pathLst>
          </a:custGeom>
          <a:noFill/>
          <a:ln w="38100" cap="flat" cmpd="sng">
            <a:solidFill>
              <a:srgbClr val="FF0000"/>
            </a:solidFill>
            <a:prstDash val="solid"/>
            <a:round/>
            <a:headEnd type="none" w="med" len="med"/>
            <a:tailEnd type="triangle" w="med" len="med"/>
          </a:ln>
          <a:effectLst/>
        </p:spPr>
        <p:txBody>
          <a:bodyPr wrap="none" anchor="ctr"/>
          <a:lstStyle/>
          <a:p>
            <a:endParaRPr lang="en-US"/>
          </a:p>
        </p:txBody>
      </p:sp>
      <p:sp>
        <p:nvSpPr>
          <p:cNvPr id="204810" name="Text Box 10"/>
          <p:cNvSpPr txBox="1">
            <a:spLocks noChangeArrowheads="1"/>
          </p:cNvSpPr>
          <p:nvPr/>
        </p:nvSpPr>
        <p:spPr bwMode="auto">
          <a:xfrm>
            <a:off x="3048000" y="762000"/>
            <a:ext cx="3471863" cy="457200"/>
          </a:xfrm>
          <a:prstGeom prst="rect">
            <a:avLst/>
          </a:prstGeom>
          <a:noFill/>
          <a:ln w="9525">
            <a:noFill/>
            <a:miter lim="800000"/>
            <a:headEnd/>
            <a:tailEnd/>
          </a:ln>
          <a:effectLst/>
        </p:spPr>
        <p:txBody>
          <a:bodyPr wrap="none">
            <a:spAutoFit/>
          </a:bodyPr>
          <a:lstStyle/>
          <a:p>
            <a:pPr eaLnBrk="0" hangingPunct="0"/>
            <a:r>
              <a:rPr lang="en-US" sz="2400">
                <a:solidFill>
                  <a:srgbClr val="FF33CC"/>
                </a:solidFill>
                <a:latin typeface="Arial" pitchFamily="34" charset="0"/>
              </a:rPr>
              <a:t>Premature Beat Impulse</a:t>
            </a:r>
          </a:p>
        </p:txBody>
      </p:sp>
      <p:sp>
        <p:nvSpPr>
          <p:cNvPr id="204811" name="Line 11"/>
          <p:cNvSpPr>
            <a:spLocks noChangeShapeType="1"/>
          </p:cNvSpPr>
          <p:nvPr/>
        </p:nvSpPr>
        <p:spPr bwMode="auto">
          <a:xfrm flipH="1">
            <a:off x="3810000" y="2830513"/>
            <a:ext cx="177800" cy="369887"/>
          </a:xfrm>
          <a:prstGeom prst="line">
            <a:avLst/>
          </a:prstGeom>
          <a:noFill/>
          <a:ln w="38100">
            <a:solidFill>
              <a:srgbClr val="FF0000"/>
            </a:solidFill>
            <a:round/>
            <a:headEnd/>
            <a:tailEnd type="triangle" w="med" len="med"/>
          </a:ln>
          <a:effectLst/>
        </p:spPr>
        <p:txBody>
          <a:bodyPr wrap="none" anchor="ctr"/>
          <a:lstStyle/>
          <a:p>
            <a:endParaRPr lang="en-US"/>
          </a:p>
        </p:txBody>
      </p:sp>
      <p:sp>
        <p:nvSpPr>
          <p:cNvPr id="204812" name="Freeform 12"/>
          <p:cNvSpPr>
            <a:spLocks/>
          </p:cNvSpPr>
          <p:nvPr/>
        </p:nvSpPr>
        <p:spPr bwMode="auto">
          <a:xfrm>
            <a:off x="2514600" y="3200400"/>
            <a:ext cx="1295400" cy="1600200"/>
          </a:xfrm>
          <a:custGeom>
            <a:avLst/>
            <a:gdLst/>
            <a:ahLst/>
            <a:cxnLst>
              <a:cxn ang="0">
                <a:pos x="816" y="0"/>
              </a:cxn>
              <a:cxn ang="0">
                <a:pos x="480" y="720"/>
              </a:cxn>
              <a:cxn ang="0">
                <a:pos x="0" y="1008"/>
              </a:cxn>
            </a:cxnLst>
            <a:rect l="0" t="0" r="r" b="b"/>
            <a:pathLst>
              <a:path w="816" h="1008">
                <a:moveTo>
                  <a:pt x="816" y="0"/>
                </a:moveTo>
                <a:lnTo>
                  <a:pt x="480" y="720"/>
                </a:lnTo>
                <a:lnTo>
                  <a:pt x="0" y="1008"/>
                </a:lnTo>
              </a:path>
            </a:pathLst>
          </a:custGeom>
          <a:noFill/>
          <a:ln w="38100" cmpd="sng">
            <a:solidFill>
              <a:srgbClr val="FF0000"/>
            </a:solidFill>
            <a:round/>
            <a:headEnd type="none" w="med" len="med"/>
            <a:tailEnd type="triangle" w="med" len="med"/>
          </a:ln>
          <a:effectLst/>
        </p:spPr>
        <p:txBody>
          <a:bodyPr wrap="none" anchor="ctr"/>
          <a:lstStyle/>
          <a:p>
            <a:endParaRPr lang="en-US"/>
          </a:p>
        </p:txBody>
      </p:sp>
      <p:sp>
        <p:nvSpPr>
          <p:cNvPr id="204813" name="Text Box 13"/>
          <p:cNvSpPr txBox="1">
            <a:spLocks noChangeArrowheads="1"/>
          </p:cNvSpPr>
          <p:nvPr/>
        </p:nvSpPr>
        <p:spPr bwMode="auto">
          <a:xfrm>
            <a:off x="4572000" y="1219200"/>
            <a:ext cx="1905000" cy="1187450"/>
          </a:xfrm>
          <a:prstGeom prst="rect">
            <a:avLst/>
          </a:prstGeom>
          <a:noFill/>
          <a:ln w="9525">
            <a:noFill/>
            <a:miter lim="800000"/>
            <a:headEnd/>
            <a:tailEnd/>
          </a:ln>
          <a:effectLst/>
        </p:spPr>
        <p:txBody>
          <a:bodyPr>
            <a:spAutoFit/>
          </a:bodyPr>
          <a:lstStyle/>
          <a:p>
            <a:pPr algn="ctr" eaLnBrk="0" hangingPunct="0"/>
            <a:r>
              <a:rPr lang="en-US" sz="2400" b="1">
                <a:solidFill>
                  <a:schemeClr val="accent2"/>
                </a:solidFill>
                <a:latin typeface="Arial" pitchFamily="34" charset="0"/>
              </a:rPr>
              <a:t>Cardiac Conduction Tissue</a:t>
            </a:r>
          </a:p>
        </p:txBody>
      </p:sp>
      <p:sp>
        <p:nvSpPr>
          <p:cNvPr id="204814" name="Freeform 14"/>
          <p:cNvSpPr>
            <a:spLocks/>
          </p:cNvSpPr>
          <p:nvPr/>
        </p:nvSpPr>
        <p:spPr bwMode="auto">
          <a:xfrm>
            <a:off x="4419600" y="1905000"/>
            <a:ext cx="593725" cy="1528763"/>
          </a:xfrm>
          <a:custGeom>
            <a:avLst/>
            <a:gdLst/>
            <a:ahLst/>
            <a:cxnLst>
              <a:cxn ang="0">
                <a:pos x="0" y="0"/>
              </a:cxn>
              <a:cxn ang="0">
                <a:pos x="48" y="240"/>
              </a:cxn>
              <a:cxn ang="0">
                <a:pos x="192" y="432"/>
              </a:cxn>
              <a:cxn ang="0">
                <a:pos x="192" y="624"/>
              </a:cxn>
              <a:cxn ang="0">
                <a:pos x="336" y="768"/>
              </a:cxn>
              <a:cxn ang="0">
                <a:pos x="336" y="864"/>
              </a:cxn>
              <a:cxn ang="0">
                <a:pos x="374" y="963"/>
              </a:cxn>
            </a:cxnLst>
            <a:rect l="0" t="0" r="r" b="b"/>
            <a:pathLst>
              <a:path w="374" h="963">
                <a:moveTo>
                  <a:pt x="0" y="0"/>
                </a:moveTo>
                <a:cubicBezTo>
                  <a:pt x="8" y="84"/>
                  <a:pt x="16" y="168"/>
                  <a:pt x="48" y="240"/>
                </a:cubicBezTo>
                <a:cubicBezTo>
                  <a:pt x="80" y="312"/>
                  <a:pt x="168" y="368"/>
                  <a:pt x="192" y="432"/>
                </a:cubicBezTo>
                <a:cubicBezTo>
                  <a:pt x="216" y="496"/>
                  <a:pt x="168" y="568"/>
                  <a:pt x="192" y="624"/>
                </a:cubicBezTo>
                <a:cubicBezTo>
                  <a:pt x="216" y="680"/>
                  <a:pt x="312" y="728"/>
                  <a:pt x="336" y="768"/>
                </a:cubicBezTo>
                <a:cubicBezTo>
                  <a:pt x="360" y="808"/>
                  <a:pt x="330" y="832"/>
                  <a:pt x="336" y="864"/>
                </a:cubicBezTo>
                <a:cubicBezTo>
                  <a:pt x="342" y="896"/>
                  <a:pt x="358" y="929"/>
                  <a:pt x="374" y="963"/>
                </a:cubicBezTo>
              </a:path>
            </a:pathLst>
          </a:custGeom>
          <a:noFill/>
          <a:ln w="38100" cmpd="sng">
            <a:solidFill>
              <a:srgbClr val="FF33CC"/>
            </a:solidFill>
            <a:round/>
            <a:headEnd type="none" w="med" len="med"/>
            <a:tailEnd type="triangle" w="med" len="med"/>
          </a:ln>
          <a:effectLst/>
        </p:spPr>
        <p:txBody>
          <a:bodyPr wrap="none" anchor="ctr"/>
          <a:lstStyle/>
          <a:p>
            <a:endParaRPr lang="en-US"/>
          </a:p>
        </p:txBody>
      </p:sp>
      <p:sp>
        <p:nvSpPr>
          <p:cNvPr id="204815" name="Text Box 15"/>
          <p:cNvSpPr txBox="1">
            <a:spLocks noChangeArrowheads="1"/>
          </p:cNvSpPr>
          <p:nvPr/>
        </p:nvSpPr>
        <p:spPr bwMode="auto">
          <a:xfrm>
            <a:off x="228600" y="5105400"/>
            <a:ext cx="8382000" cy="1501775"/>
          </a:xfrm>
          <a:prstGeom prst="rect">
            <a:avLst/>
          </a:prstGeom>
          <a:noFill/>
          <a:ln w="9525">
            <a:noFill/>
            <a:miter lim="800000"/>
            <a:headEnd/>
            <a:tailEnd/>
          </a:ln>
          <a:effectLst/>
        </p:spPr>
        <p:txBody>
          <a:bodyPr>
            <a:spAutoFit/>
          </a:bodyPr>
          <a:lstStyle/>
          <a:p>
            <a:pPr lvl="2" eaLnBrk="0" hangingPunct="0">
              <a:spcBef>
                <a:spcPts val="500"/>
              </a:spcBef>
              <a:spcAft>
                <a:spcPts val="500"/>
              </a:spcAft>
            </a:pPr>
            <a:r>
              <a:rPr lang="en-US" sz="2000" b="1">
                <a:latin typeface="Arial" pitchFamily="34" charset="0"/>
              </a:rPr>
              <a:t>1.  An arrhythmia is triggered by a premature beat </a:t>
            </a:r>
          </a:p>
          <a:p>
            <a:pPr lvl="2" eaLnBrk="0" hangingPunct="0">
              <a:spcBef>
                <a:spcPts val="500"/>
              </a:spcBef>
              <a:spcAft>
                <a:spcPts val="500"/>
              </a:spcAft>
            </a:pPr>
            <a:r>
              <a:rPr lang="en-US" sz="2000" b="1">
                <a:latin typeface="Arial" pitchFamily="34" charset="0"/>
              </a:rPr>
              <a:t>2.  The beat cannot gain entry into the fast conducting    pathway because of its long refractory period and 	therefore travels down the slow conducting pathway only </a:t>
            </a:r>
          </a:p>
        </p:txBody>
      </p:sp>
      <p:sp>
        <p:nvSpPr>
          <p:cNvPr id="204816" name="Line 16"/>
          <p:cNvSpPr>
            <a:spLocks noChangeShapeType="1"/>
          </p:cNvSpPr>
          <p:nvPr/>
        </p:nvSpPr>
        <p:spPr bwMode="auto">
          <a:xfrm>
            <a:off x="4010025" y="2447925"/>
            <a:ext cx="236538" cy="115888"/>
          </a:xfrm>
          <a:prstGeom prst="line">
            <a:avLst/>
          </a:prstGeom>
          <a:noFill/>
          <a:ln w="76200">
            <a:solidFill>
              <a:schemeClr val="accent1"/>
            </a:solidFill>
            <a:round/>
            <a:headEnd/>
            <a:tailEnd/>
          </a:ln>
          <a:effectLst/>
        </p:spPr>
        <p:txBody>
          <a:bodyPr wrap="none" anchor="ctr"/>
          <a:lstStyle/>
          <a:p>
            <a:endParaRPr lang="en-US"/>
          </a:p>
        </p:txBody>
      </p:sp>
      <p:sp>
        <p:nvSpPr>
          <p:cNvPr id="204817" name="Line 17"/>
          <p:cNvSpPr>
            <a:spLocks noChangeShapeType="1"/>
          </p:cNvSpPr>
          <p:nvPr/>
        </p:nvSpPr>
        <p:spPr bwMode="auto">
          <a:xfrm>
            <a:off x="3962400" y="2590800"/>
            <a:ext cx="236538" cy="115888"/>
          </a:xfrm>
          <a:prstGeom prst="line">
            <a:avLst/>
          </a:prstGeom>
          <a:noFill/>
          <a:ln w="76200">
            <a:solidFill>
              <a:schemeClr val="accent1"/>
            </a:solidFill>
            <a:round/>
            <a:headEnd/>
            <a:tailEnd/>
          </a:ln>
          <a:effectLst/>
        </p:spPr>
        <p:txBody>
          <a:bodyPr wrap="none" anchor="ctr"/>
          <a:lstStyle/>
          <a:p>
            <a:endParaRPr lang="en-US"/>
          </a:p>
        </p:txBody>
      </p:sp>
      <p:sp>
        <p:nvSpPr>
          <p:cNvPr id="204818" name="Line 18"/>
          <p:cNvSpPr>
            <a:spLocks noChangeShapeType="1"/>
          </p:cNvSpPr>
          <p:nvPr/>
        </p:nvSpPr>
        <p:spPr bwMode="auto">
          <a:xfrm>
            <a:off x="3886200" y="2743200"/>
            <a:ext cx="236538" cy="115888"/>
          </a:xfrm>
          <a:prstGeom prst="line">
            <a:avLst/>
          </a:prstGeom>
          <a:noFill/>
          <a:ln w="76200">
            <a:solidFill>
              <a:schemeClr val="accent1"/>
            </a:solidFill>
            <a:round/>
            <a:headEnd/>
            <a:tailEnd/>
          </a:ln>
          <a:effectLst/>
        </p:spPr>
        <p:txBody>
          <a:bodyPr wrap="none" anchor="ctr"/>
          <a:lstStyle/>
          <a:p>
            <a:endParaRPr lang="en-US"/>
          </a:p>
        </p:txBody>
      </p:sp>
      <p:sp>
        <p:nvSpPr>
          <p:cNvPr id="204819" name="Line 19"/>
          <p:cNvSpPr>
            <a:spLocks noChangeShapeType="1"/>
          </p:cNvSpPr>
          <p:nvPr/>
        </p:nvSpPr>
        <p:spPr bwMode="auto">
          <a:xfrm>
            <a:off x="4095750" y="2266950"/>
            <a:ext cx="236538" cy="115888"/>
          </a:xfrm>
          <a:prstGeom prst="line">
            <a:avLst/>
          </a:prstGeom>
          <a:noFill/>
          <a:ln w="76200">
            <a:solidFill>
              <a:schemeClr val="accent1"/>
            </a:solidFill>
            <a:round/>
            <a:headEnd/>
            <a:tailEnd/>
          </a:ln>
          <a:effectLst/>
        </p:spPr>
        <p:txBody>
          <a:bodyPr wrap="none" anchor="ctr"/>
          <a:lstStyle/>
          <a:p>
            <a:endParaRPr lang="en-US"/>
          </a:p>
        </p:txBody>
      </p:sp>
      <p:sp>
        <p:nvSpPr>
          <p:cNvPr id="204820" name="Text Box 20"/>
          <p:cNvSpPr txBox="1">
            <a:spLocks noChangeArrowheads="1"/>
          </p:cNvSpPr>
          <p:nvPr/>
        </p:nvSpPr>
        <p:spPr bwMode="auto">
          <a:xfrm>
            <a:off x="914400" y="1600200"/>
            <a:ext cx="3124200" cy="701675"/>
          </a:xfrm>
          <a:prstGeom prst="rect">
            <a:avLst/>
          </a:prstGeom>
          <a:noFill/>
          <a:ln w="9525">
            <a:noFill/>
            <a:miter lim="800000"/>
            <a:headEnd/>
            <a:tailEnd/>
          </a:ln>
          <a:effectLst/>
        </p:spPr>
        <p:txBody>
          <a:bodyPr>
            <a:spAutoFit/>
          </a:bodyPr>
          <a:lstStyle/>
          <a:p>
            <a:pPr eaLnBrk="0" hangingPunct="0">
              <a:spcBef>
                <a:spcPct val="50000"/>
              </a:spcBef>
            </a:pPr>
            <a:r>
              <a:rPr lang="en-US" sz="2000" b="1">
                <a:solidFill>
                  <a:schemeClr val="accent1"/>
                </a:solidFill>
                <a:latin typeface="Arial" pitchFamily="34" charset="0"/>
              </a:rPr>
              <a:t>Repolarizing Tissue (long refractory period)</a:t>
            </a:r>
          </a:p>
        </p:txBody>
      </p:sp>
      <p:sp>
        <p:nvSpPr>
          <p:cNvPr id="204821" name="Text Box 21"/>
          <p:cNvSpPr txBox="1">
            <a:spLocks noChangeArrowheads="1"/>
          </p:cNvSpPr>
          <p:nvPr/>
        </p:nvSpPr>
        <p:spPr bwMode="auto">
          <a:xfrm>
            <a:off x="304800" y="457200"/>
            <a:ext cx="8686800" cy="457200"/>
          </a:xfrm>
          <a:prstGeom prst="rect">
            <a:avLst/>
          </a:prstGeom>
          <a:noFill/>
          <a:ln w="9525">
            <a:noFill/>
            <a:miter lim="800000"/>
            <a:headEnd/>
            <a:tailEnd/>
          </a:ln>
          <a:effectLst/>
        </p:spPr>
        <p:txBody>
          <a:bodyPr>
            <a:spAutoFit/>
          </a:bodyPr>
          <a:lstStyle/>
          <a:p>
            <a:pPr eaLnBrk="0" hangingPunct="0">
              <a:spcBef>
                <a:spcPct val="50000"/>
              </a:spcBef>
            </a:pPr>
            <a:r>
              <a:rPr lang="en-US" sz="2400" b="1" dirty="0">
                <a:solidFill>
                  <a:srgbClr val="A50021"/>
                </a:solidFill>
                <a:latin typeface="Arial" pitchFamily="34" charset="0"/>
              </a:rPr>
              <a:t>The “Re-Entry” Mechanism of Ectopic Beats &amp; Rhythms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457200" y="5257800"/>
            <a:ext cx="7467600" cy="1374775"/>
          </a:xfrm>
          <a:prstGeom prst="rect">
            <a:avLst/>
          </a:prstGeom>
          <a:noFill/>
          <a:ln w="9525">
            <a:noFill/>
            <a:miter lim="800000"/>
            <a:headEnd/>
            <a:tailEnd/>
          </a:ln>
          <a:effectLst/>
        </p:spPr>
        <p:txBody>
          <a:bodyPr>
            <a:spAutoFit/>
          </a:bodyPr>
          <a:lstStyle/>
          <a:p>
            <a:pPr lvl="2" eaLnBrk="0" hangingPunct="0">
              <a:spcBef>
                <a:spcPts val="500"/>
              </a:spcBef>
              <a:spcAft>
                <a:spcPts val="500"/>
              </a:spcAft>
            </a:pPr>
            <a:r>
              <a:rPr lang="en-US" sz="2000" b="1">
                <a:latin typeface="Arial" pitchFamily="34" charset="0"/>
              </a:rPr>
              <a:t>3.  The wave of excitation from the premature beat arrives at the distal end of the fast conducting pathway, which has now recovered and therefore travels retrogradely (backwards) up the fast pathway </a:t>
            </a:r>
            <a:endParaRPr lang="en-US" sz="1400" b="1">
              <a:latin typeface="Arial" pitchFamily="34" charset="0"/>
            </a:endParaRPr>
          </a:p>
        </p:txBody>
      </p:sp>
      <p:sp>
        <p:nvSpPr>
          <p:cNvPr id="205827" name="AutoShape 3"/>
          <p:cNvSpPr>
            <a:spLocks noChangeArrowheads="1"/>
          </p:cNvSpPr>
          <p:nvPr/>
        </p:nvSpPr>
        <p:spPr bwMode="auto">
          <a:xfrm>
            <a:off x="3581400" y="2362200"/>
            <a:ext cx="1600200" cy="1828800"/>
          </a:xfrm>
          <a:prstGeom prst="triangle">
            <a:avLst>
              <a:gd name="adj" fmla="val 50000"/>
            </a:avLst>
          </a:prstGeom>
          <a:solidFill>
            <a:schemeClr val="bg1"/>
          </a:solidFill>
          <a:ln w="76200">
            <a:solidFill>
              <a:schemeClr val="accent2"/>
            </a:solidFill>
            <a:miter lim="800000"/>
            <a:headEnd/>
            <a:tailEnd/>
          </a:ln>
          <a:effectLst/>
        </p:spPr>
        <p:txBody>
          <a:bodyPr wrap="none" anchor="ctr"/>
          <a:lstStyle/>
          <a:p>
            <a:endParaRPr lang="en-US"/>
          </a:p>
        </p:txBody>
      </p:sp>
      <p:sp>
        <p:nvSpPr>
          <p:cNvPr id="205828" name="Freeform 4"/>
          <p:cNvSpPr>
            <a:spLocks/>
          </p:cNvSpPr>
          <p:nvPr/>
        </p:nvSpPr>
        <p:spPr bwMode="auto">
          <a:xfrm>
            <a:off x="2438400" y="1676400"/>
            <a:ext cx="1752600" cy="2971800"/>
          </a:xfrm>
          <a:custGeom>
            <a:avLst/>
            <a:gdLst/>
            <a:ahLst/>
            <a:cxnLst>
              <a:cxn ang="0">
                <a:pos x="1104" y="0"/>
              </a:cxn>
              <a:cxn ang="0">
                <a:pos x="1104" y="192"/>
              </a:cxn>
              <a:cxn ang="0">
                <a:pos x="432" y="1680"/>
              </a:cxn>
              <a:cxn ang="0">
                <a:pos x="0" y="1872"/>
              </a:cxn>
            </a:cxnLst>
            <a:rect l="0" t="0" r="r" b="b"/>
            <a:pathLst>
              <a:path w="1104" h="1872">
                <a:moveTo>
                  <a:pt x="1104" y="0"/>
                </a:moveTo>
                <a:lnTo>
                  <a:pt x="1104" y="192"/>
                </a:lnTo>
                <a:lnTo>
                  <a:pt x="432" y="1680"/>
                </a:lnTo>
                <a:lnTo>
                  <a:pt x="0" y="1872"/>
                </a:lnTo>
              </a:path>
            </a:pathLst>
          </a:custGeom>
          <a:noFill/>
          <a:ln w="76200" cmpd="sng">
            <a:solidFill>
              <a:schemeClr val="accent2"/>
            </a:solidFill>
            <a:round/>
            <a:headEnd/>
            <a:tailEnd/>
          </a:ln>
          <a:effectLst/>
        </p:spPr>
        <p:txBody>
          <a:bodyPr wrap="none" anchor="ctr"/>
          <a:lstStyle/>
          <a:p>
            <a:endParaRPr lang="en-US"/>
          </a:p>
        </p:txBody>
      </p:sp>
      <p:sp>
        <p:nvSpPr>
          <p:cNvPr id="205829" name="Freeform 5"/>
          <p:cNvSpPr>
            <a:spLocks/>
          </p:cNvSpPr>
          <p:nvPr/>
        </p:nvSpPr>
        <p:spPr bwMode="auto">
          <a:xfrm flipH="1">
            <a:off x="4572000" y="1676400"/>
            <a:ext cx="1752600" cy="2971800"/>
          </a:xfrm>
          <a:custGeom>
            <a:avLst/>
            <a:gdLst/>
            <a:ahLst/>
            <a:cxnLst>
              <a:cxn ang="0">
                <a:pos x="1104" y="0"/>
              </a:cxn>
              <a:cxn ang="0">
                <a:pos x="1104" y="192"/>
              </a:cxn>
              <a:cxn ang="0">
                <a:pos x="432" y="1680"/>
              </a:cxn>
              <a:cxn ang="0">
                <a:pos x="0" y="1872"/>
              </a:cxn>
            </a:cxnLst>
            <a:rect l="0" t="0" r="r" b="b"/>
            <a:pathLst>
              <a:path w="1104" h="1872">
                <a:moveTo>
                  <a:pt x="1104" y="0"/>
                </a:moveTo>
                <a:lnTo>
                  <a:pt x="1104" y="192"/>
                </a:lnTo>
                <a:lnTo>
                  <a:pt x="432" y="1680"/>
                </a:lnTo>
                <a:lnTo>
                  <a:pt x="0" y="1872"/>
                </a:lnTo>
              </a:path>
            </a:pathLst>
          </a:custGeom>
          <a:noFill/>
          <a:ln w="76200" cmpd="sng">
            <a:solidFill>
              <a:schemeClr val="accent2"/>
            </a:solidFill>
            <a:round/>
            <a:headEnd/>
            <a:tailEnd/>
          </a:ln>
          <a:effectLst/>
        </p:spPr>
        <p:txBody>
          <a:bodyPr wrap="none" anchor="ctr"/>
          <a:lstStyle/>
          <a:p>
            <a:endParaRPr lang="en-US"/>
          </a:p>
        </p:txBody>
      </p:sp>
      <p:sp>
        <p:nvSpPr>
          <p:cNvPr id="205830" name="Freeform 6"/>
          <p:cNvSpPr>
            <a:spLocks/>
          </p:cNvSpPr>
          <p:nvPr/>
        </p:nvSpPr>
        <p:spPr bwMode="auto">
          <a:xfrm>
            <a:off x="2667000" y="4495800"/>
            <a:ext cx="3571875" cy="523875"/>
          </a:xfrm>
          <a:custGeom>
            <a:avLst/>
            <a:gdLst/>
            <a:ahLst/>
            <a:cxnLst>
              <a:cxn ang="0">
                <a:pos x="0" y="305"/>
              </a:cxn>
              <a:cxn ang="0">
                <a:pos x="561" y="6"/>
              </a:cxn>
              <a:cxn ang="0">
                <a:pos x="1583" y="0"/>
              </a:cxn>
              <a:cxn ang="0">
                <a:pos x="2250" y="330"/>
              </a:cxn>
            </a:cxnLst>
            <a:rect l="0" t="0" r="r" b="b"/>
            <a:pathLst>
              <a:path w="2250" h="330">
                <a:moveTo>
                  <a:pt x="0" y="305"/>
                </a:moveTo>
                <a:lnTo>
                  <a:pt x="561" y="6"/>
                </a:lnTo>
                <a:lnTo>
                  <a:pt x="1583" y="0"/>
                </a:lnTo>
                <a:lnTo>
                  <a:pt x="2250" y="330"/>
                </a:lnTo>
              </a:path>
            </a:pathLst>
          </a:custGeom>
          <a:noFill/>
          <a:ln w="76200" cmpd="sng">
            <a:solidFill>
              <a:schemeClr val="accent2"/>
            </a:solidFill>
            <a:round/>
            <a:headEnd/>
            <a:tailEnd/>
          </a:ln>
          <a:effectLst/>
        </p:spPr>
        <p:txBody>
          <a:bodyPr wrap="none" anchor="ctr"/>
          <a:lstStyle/>
          <a:p>
            <a:endParaRPr lang="en-US"/>
          </a:p>
        </p:txBody>
      </p:sp>
      <p:sp>
        <p:nvSpPr>
          <p:cNvPr id="205831" name="Text Box 7"/>
          <p:cNvSpPr txBox="1">
            <a:spLocks noChangeArrowheads="1"/>
          </p:cNvSpPr>
          <p:nvPr/>
        </p:nvSpPr>
        <p:spPr bwMode="auto">
          <a:xfrm>
            <a:off x="990600" y="2590800"/>
            <a:ext cx="2895600" cy="701675"/>
          </a:xfrm>
          <a:prstGeom prst="rect">
            <a:avLst/>
          </a:prstGeom>
          <a:noFill/>
          <a:ln w="9525">
            <a:noFill/>
            <a:miter lim="800000"/>
            <a:headEnd/>
            <a:tailEnd/>
          </a:ln>
          <a:effectLst/>
        </p:spPr>
        <p:txBody>
          <a:bodyPr>
            <a:spAutoFit/>
          </a:bodyPr>
          <a:lstStyle/>
          <a:p>
            <a:pPr eaLnBrk="0" hangingPunct="0"/>
            <a:r>
              <a:rPr lang="en-US" sz="2000">
                <a:latin typeface="Arial" pitchFamily="34" charset="0"/>
              </a:rPr>
              <a:t>Fast Conduction Path</a:t>
            </a:r>
          </a:p>
          <a:p>
            <a:pPr eaLnBrk="0" hangingPunct="0"/>
            <a:r>
              <a:rPr lang="en-US" sz="2000">
                <a:latin typeface="Arial" pitchFamily="34" charset="0"/>
              </a:rPr>
              <a:t>Slow Recovery</a:t>
            </a:r>
          </a:p>
        </p:txBody>
      </p:sp>
      <p:sp>
        <p:nvSpPr>
          <p:cNvPr id="205832" name="Text Box 8"/>
          <p:cNvSpPr txBox="1">
            <a:spLocks noChangeArrowheads="1"/>
          </p:cNvSpPr>
          <p:nvPr/>
        </p:nvSpPr>
        <p:spPr bwMode="auto">
          <a:xfrm>
            <a:off x="5257800" y="2590800"/>
            <a:ext cx="2895600" cy="701675"/>
          </a:xfrm>
          <a:prstGeom prst="rect">
            <a:avLst/>
          </a:prstGeom>
          <a:noFill/>
          <a:ln w="9525">
            <a:noFill/>
            <a:miter lim="800000"/>
            <a:headEnd/>
            <a:tailEnd/>
          </a:ln>
          <a:effectLst/>
        </p:spPr>
        <p:txBody>
          <a:bodyPr>
            <a:spAutoFit/>
          </a:bodyPr>
          <a:lstStyle/>
          <a:p>
            <a:pPr eaLnBrk="0" hangingPunct="0"/>
            <a:r>
              <a:rPr lang="en-US" sz="2000">
                <a:latin typeface="Arial" pitchFamily="34" charset="0"/>
              </a:rPr>
              <a:t>Slow Conduction Path</a:t>
            </a:r>
          </a:p>
          <a:p>
            <a:pPr eaLnBrk="0" hangingPunct="0"/>
            <a:r>
              <a:rPr lang="en-US" sz="2000">
                <a:latin typeface="Arial" pitchFamily="34" charset="0"/>
              </a:rPr>
              <a:t>Fast Recovery</a:t>
            </a:r>
          </a:p>
        </p:txBody>
      </p:sp>
      <p:sp>
        <p:nvSpPr>
          <p:cNvPr id="205833" name="Freeform 9"/>
          <p:cNvSpPr>
            <a:spLocks/>
          </p:cNvSpPr>
          <p:nvPr/>
        </p:nvSpPr>
        <p:spPr bwMode="auto">
          <a:xfrm>
            <a:off x="3260725" y="4343400"/>
            <a:ext cx="3140075" cy="533400"/>
          </a:xfrm>
          <a:custGeom>
            <a:avLst/>
            <a:gdLst/>
            <a:ahLst/>
            <a:cxnLst>
              <a:cxn ang="0">
                <a:pos x="0" y="0"/>
              </a:cxn>
              <a:cxn ang="0">
                <a:pos x="1344" y="0"/>
              </a:cxn>
              <a:cxn ang="0">
                <a:pos x="1968" y="336"/>
              </a:cxn>
            </a:cxnLst>
            <a:rect l="0" t="0" r="r" b="b"/>
            <a:pathLst>
              <a:path w="1968" h="336">
                <a:moveTo>
                  <a:pt x="0" y="0"/>
                </a:moveTo>
                <a:lnTo>
                  <a:pt x="1344" y="0"/>
                </a:lnTo>
                <a:lnTo>
                  <a:pt x="1968" y="336"/>
                </a:lnTo>
              </a:path>
            </a:pathLst>
          </a:custGeom>
          <a:noFill/>
          <a:ln w="38100" cap="flat" cmpd="sng">
            <a:solidFill>
              <a:srgbClr val="FF33CC"/>
            </a:solidFill>
            <a:prstDash val="solid"/>
            <a:round/>
            <a:headEnd type="triangle" w="med" len="med"/>
            <a:tailEnd type="none" w="med" len="med"/>
          </a:ln>
          <a:effectLst/>
        </p:spPr>
        <p:txBody>
          <a:bodyPr wrap="none" anchor="ctr"/>
          <a:lstStyle/>
          <a:p>
            <a:endParaRPr lang="en-US"/>
          </a:p>
        </p:txBody>
      </p:sp>
      <p:sp>
        <p:nvSpPr>
          <p:cNvPr id="205834" name="Freeform 10"/>
          <p:cNvSpPr>
            <a:spLocks/>
          </p:cNvSpPr>
          <p:nvPr/>
        </p:nvSpPr>
        <p:spPr bwMode="auto">
          <a:xfrm>
            <a:off x="2514600" y="3048000"/>
            <a:ext cx="1371600" cy="1752600"/>
          </a:xfrm>
          <a:custGeom>
            <a:avLst/>
            <a:gdLst/>
            <a:ahLst/>
            <a:cxnLst>
              <a:cxn ang="0">
                <a:pos x="816" y="0"/>
              </a:cxn>
              <a:cxn ang="0">
                <a:pos x="480" y="720"/>
              </a:cxn>
              <a:cxn ang="0">
                <a:pos x="0" y="1008"/>
              </a:cxn>
            </a:cxnLst>
            <a:rect l="0" t="0" r="r" b="b"/>
            <a:pathLst>
              <a:path w="816" h="1008">
                <a:moveTo>
                  <a:pt x="816" y="0"/>
                </a:moveTo>
                <a:lnTo>
                  <a:pt x="480" y="720"/>
                </a:lnTo>
                <a:lnTo>
                  <a:pt x="0" y="1008"/>
                </a:lnTo>
              </a:path>
            </a:pathLst>
          </a:custGeom>
          <a:noFill/>
          <a:ln w="38100" cmpd="sng">
            <a:solidFill>
              <a:srgbClr val="FF33CC"/>
            </a:solidFill>
            <a:round/>
            <a:headEnd type="triangle" w="med" len="med"/>
            <a:tailEnd type="none" w="med" len="med"/>
          </a:ln>
          <a:effectLst/>
        </p:spPr>
        <p:txBody>
          <a:bodyPr wrap="none" anchor="ctr"/>
          <a:lstStyle/>
          <a:p>
            <a:endParaRPr lang="en-US"/>
          </a:p>
        </p:txBody>
      </p:sp>
      <p:sp>
        <p:nvSpPr>
          <p:cNvPr id="205835" name="Text Box 11"/>
          <p:cNvSpPr txBox="1">
            <a:spLocks noChangeArrowheads="1"/>
          </p:cNvSpPr>
          <p:nvPr/>
        </p:nvSpPr>
        <p:spPr bwMode="auto">
          <a:xfrm>
            <a:off x="4572000" y="1219200"/>
            <a:ext cx="1905000" cy="1187450"/>
          </a:xfrm>
          <a:prstGeom prst="rect">
            <a:avLst/>
          </a:prstGeom>
          <a:noFill/>
          <a:ln w="9525">
            <a:noFill/>
            <a:miter lim="800000"/>
            <a:headEnd/>
            <a:tailEnd/>
          </a:ln>
          <a:effectLst/>
        </p:spPr>
        <p:txBody>
          <a:bodyPr>
            <a:spAutoFit/>
          </a:bodyPr>
          <a:lstStyle/>
          <a:p>
            <a:pPr algn="ctr" eaLnBrk="0" hangingPunct="0"/>
            <a:r>
              <a:rPr lang="en-US" sz="2400" b="1">
                <a:solidFill>
                  <a:schemeClr val="accent2"/>
                </a:solidFill>
                <a:latin typeface="Arial" pitchFamily="34" charset="0"/>
              </a:rPr>
              <a:t>Cardiac Conduction Tissue</a:t>
            </a:r>
          </a:p>
        </p:txBody>
      </p:sp>
      <p:sp>
        <p:nvSpPr>
          <p:cNvPr id="205836" name="Freeform 12"/>
          <p:cNvSpPr>
            <a:spLocks/>
          </p:cNvSpPr>
          <p:nvPr/>
        </p:nvSpPr>
        <p:spPr bwMode="auto">
          <a:xfrm>
            <a:off x="4419600" y="1905000"/>
            <a:ext cx="990600" cy="2438400"/>
          </a:xfrm>
          <a:custGeom>
            <a:avLst/>
            <a:gdLst/>
            <a:ahLst/>
            <a:cxnLst>
              <a:cxn ang="0">
                <a:pos x="0" y="0"/>
              </a:cxn>
              <a:cxn ang="0">
                <a:pos x="90" y="382"/>
              </a:cxn>
              <a:cxn ang="0">
                <a:pos x="315" y="673"/>
              </a:cxn>
              <a:cxn ang="0">
                <a:pos x="345" y="957"/>
              </a:cxn>
              <a:cxn ang="0">
                <a:pos x="561" y="1225"/>
              </a:cxn>
              <a:cxn ang="0">
                <a:pos x="561" y="1378"/>
              </a:cxn>
              <a:cxn ang="0">
                <a:pos x="624" y="1536"/>
              </a:cxn>
            </a:cxnLst>
            <a:rect l="0" t="0" r="r" b="b"/>
            <a:pathLst>
              <a:path w="624" h="1536">
                <a:moveTo>
                  <a:pt x="0" y="0"/>
                </a:moveTo>
                <a:cubicBezTo>
                  <a:pt x="15" y="64"/>
                  <a:pt x="38" y="270"/>
                  <a:pt x="90" y="382"/>
                </a:cubicBezTo>
                <a:cubicBezTo>
                  <a:pt x="142" y="494"/>
                  <a:pt x="273" y="577"/>
                  <a:pt x="315" y="673"/>
                </a:cubicBezTo>
                <a:cubicBezTo>
                  <a:pt x="357" y="769"/>
                  <a:pt x="304" y="865"/>
                  <a:pt x="345" y="957"/>
                </a:cubicBezTo>
                <a:cubicBezTo>
                  <a:pt x="386" y="1049"/>
                  <a:pt x="525" y="1155"/>
                  <a:pt x="561" y="1225"/>
                </a:cubicBezTo>
                <a:cubicBezTo>
                  <a:pt x="597" y="1295"/>
                  <a:pt x="551" y="1327"/>
                  <a:pt x="561" y="1378"/>
                </a:cubicBezTo>
                <a:cubicBezTo>
                  <a:pt x="571" y="1429"/>
                  <a:pt x="597" y="1482"/>
                  <a:pt x="624" y="1536"/>
                </a:cubicBezTo>
              </a:path>
            </a:pathLst>
          </a:custGeom>
          <a:noFill/>
          <a:ln w="38100" cmpd="sng">
            <a:solidFill>
              <a:srgbClr val="FF33CC"/>
            </a:solidFill>
            <a:round/>
            <a:headEnd type="none" w="med" len="med"/>
            <a:tailEnd type="triangle" w="med" len="med"/>
          </a:ln>
          <a:effectLst/>
        </p:spPr>
        <p:txBody>
          <a:bodyPr wrap="none" anchor="ctr"/>
          <a:lstStyle/>
          <a:p>
            <a:endParaRPr lang="en-US"/>
          </a:p>
        </p:txBody>
      </p:sp>
      <p:sp>
        <p:nvSpPr>
          <p:cNvPr id="205837" name="Text Box 13"/>
          <p:cNvSpPr txBox="1">
            <a:spLocks noChangeArrowheads="1"/>
          </p:cNvSpPr>
          <p:nvPr/>
        </p:nvSpPr>
        <p:spPr bwMode="auto">
          <a:xfrm>
            <a:off x="228600" y="533400"/>
            <a:ext cx="8686800" cy="457200"/>
          </a:xfrm>
          <a:prstGeom prst="rect">
            <a:avLst/>
          </a:prstGeom>
          <a:noFill/>
          <a:ln w="9525">
            <a:noFill/>
            <a:miter lim="800000"/>
            <a:headEnd/>
            <a:tailEnd/>
          </a:ln>
          <a:effectLst/>
        </p:spPr>
        <p:txBody>
          <a:bodyPr>
            <a:spAutoFit/>
          </a:bodyPr>
          <a:lstStyle/>
          <a:p>
            <a:pPr eaLnBrk="0" hangingPunct="0">
              <a:spcBef>
                <a:spcPct val="50000"/>
              </a:spcBef>
            </a:pPr>
            <a:r>
              <a:rPr lang="en-US" sz="2400" b="1" dirty="0">
                <a:solidFill>
                  <a:srgbClr val="A50021"/>
                </a:solidFill>
                <a:latin typeface="Arial" pitchFamily="34" charset="0"/>
              </a:rPr>
              <a:t>The “Re-Entry” Mechanism of Ectopic Beats &amp; Rhythms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533400" y="5105400"/>
            <a:ext cx="8153400" cy="1693863"/>
          </a:xfrm>
          <a:prstGeom prst="rect">
            <a:avLst/>
          </a:prstGeom>
          <a:noFill/>
          <a:ln w="9525">
            <a:noFill/>
            <a:miter lim="800000"/>
            <a:headEnd/>
            <a:tailEnd/>
          </a:ln>
          <a:effectLst/>
        </p:spPr>
        <p:txBody>
          <a:bodyPr>
            <a:spAutoFit/>
          </a:bodyPr>
          <a:lstStyle/>
          <a:p>
            <a:pPr lvl="2" eaLnBrk="0" hangingPunct="0">
              <a:spcBef>
                <a:spcPts val="500"/>
              </a:spcBef>
              <a:spcAft>
                <a:spcPts val="500"/>
              </a:spcAft>
            </a:pPr>
            <a:r>
              <a:rPr lang="en-US" sz="2000" b="1">
                <a:latin typeface="Arial" pitchFamily="34" charset="0"/>
              </a:rPr>
              <a:t>4.  On arriving at the top of the fast pathway it finds the slow pathway has recovered and therefore the wave of excitation ‘re-enters’ the pathway and continues in a ‘circular’ movement.  This creates the re-entry circuit</a:t>
            </a:r>
          </a:p>
          <a:p>
            <a:pPr eaLnBrk="0" hangingPunct="0">
              <a:spcBef>
                <a:spcPct val="50000"/>
              </a:spcBef>
            </a:pPr>
            <a:endParaRPr lang="en-US" sz="1400" b="1">
              <a:latin typeface="Arial" pitchFamily="34" charset="0"/>
            </a:endParaRPr>
          </a:p>
        </p:txBody>
      </p:sp>
      <p:sp>
        <p:nvSpPr>
          <p:cNvPr id="206851" name="AutoShape 3"/>
          <p:cNvSpPr>
            <a:spLocks noChangeArrowheads="1"/>
          </p:cNvSpPr>
          <p:nvPr/>
        </p:nvSpPr>
        <p:spPr bwMode="auto">
          <a:xfrm>
            <a:off x="3581400" y="2209800"/>
            <a:ext cx="1600200" cy="1828800"/>
          </a:xfrm>
          <a:prstGeom prst="triangle">
            <a:avLst>
              <a:gd name="adj" fmla="val 50000"/>
            </a:avLst>
          </a:prstGeom>
          <a:solidFill>
            <a:schemeClr val="bg1"/>
          </a:solidFill>
          <a:ln w="76200">
            <a:solidFill>
              <a:schemeClr val="accent2"/>
            </a:solidFill>
            <a:miter lim="800000"/>
            <a:headEnd/>
            <a:tailEnd/>
          </a:ln>
          <a:effectLst/>
        </p:spPr>
        <p:txBody>
          <a:bodyPr wrap="none" anchor="ctr"/>
          <a:lstStyle/>
          <a:p>
            <a:endParaRPr lang="en-US"/>
          </a:p>
        </p:txBody>
      </p:sp>
      <p:sp>
        <p:nvSpPr>
          <p:cNvPr id="206852" name="Freeform 4"/>
          <p:cNvSpPr>
            <a:spLocks/>
          </p:cNvSpPr>
          <p:nvPr/>
        </p:nvSpPr>
        <p:spPr bwMode="auto">
          <a:xfrm>
            <a:off x="2438400" y="1524000"/>
            <a:ext cx="1752600" cy="2971800"/>
          </a:xfrm>
          <a:custGeom>
            <a:avLst/>
            <a:gdLst/>
            <a:ahLst/>
            <a:cxnLst>
              <a:cxn ang="0">
                <a:pos x="1104" y="0"/>
              </a:cxn>
              <a:cxn ang="0">
                <a:pos x="1104" y="192"/>
              </a:cxn>
              <a:cxn ang="0">
                <a:pos x="432" y="1680"/>
              </a:cxn>
              <a:cxn ang="0">
                <a:pos x="0" y="1872"/>
              </a:cxn>
            </a:cxnLst>
            <a:rect l="0" t="0" r="r" b="b"/>
            <a:pathLst>
              <a:path w="1104" h="1872">
                <a:moveTo>
                  <a:pt x="1104" y="0"/>
                </a:moveTo>
                <a:lnTo>
                  <a:pt x="1104" y="192"/>
                </a:lnTo>
                <a:lnTo>
                  <a:pt x="432" y="1680"/>
                </a:lnTo>
                <a:lnTo>
                  <a:pt x="0" y="1872"/>
                </a:lnTo>
              </a:path>
            </a:pathLst>
          </a:custGeom>
          <a:noFill/>
          <a:ln w="76200" cmpd="sng">
            <a:solidFill>
              <a:schemeClr val="accent2"/>
            </a:solidFill>
            <a:round/>
            <a:headEnd/>
            <a:tailEnd/>
          </a:ln>
          <a:effectLst/>
        </p:spPr>
        <p:txBody>
          <a:bodyPr wrap="none" anchor="ctr"/>
          <a:lstStyle/>
          <a:p>
            <a:endParaRPr lang="en-US"/>
          </a:p>
        </p:txBody>
      </p:sp>
      <p:sp>
        <p:nvSpPr>
          <p:cNvPr id="206853" name="Freeform 5"/>
          <p:cNvSpPr>
            <a:spLocks/>
          </p:cNvSpPr>
          <p:nvPr/>
        </p:nvSpPr>
        <p:spPr bwMode="auto">
          <a:xfrm flipH="1">
            <a:off x="4572000" y="1524000"/>
            <a:ext cx="1752600" cy="2971800"/>
          </a:xfrm>
          <a:custGeom>
            <a:avLst/>
            <a:gdLst/>
            <a:ahLst/>
            <a:cxnLst>
              <a:cxn ang="0">
                <a:pos x="1104" y="0"/>
              </a:cxn>
              <a:cxn ang="0">
                <a:pos x="1104" y="192"/>
              </a:cxn>
              <a:cxn ang="0">
                <a:pos x="432" y="1680"/>
              </a:cxn>
              <a:cxn ang="0">
                <a:pos x="0" y="1872"/>
              </a:cxn>
            </a:cxnLst>
            <a:rect l="0" t="0" r="r" b="b"/>
            <a:pathLst>
              <a:path w="1104" h="1872">
                <a:moveTo>
                  <a:pt x="1104" y="0"/>
                </a:moveTo>
                <a:lnTo>
                  <a:pt x="1104" y="192"/>
                </a:lnTo>
                <a:lnTo>
                  <a:pt x="432" y="1680"/>
                </a:lnTo>
                <a:lnTo>
                  <a:pt x="0" y="1872"/>
                </a:lnTo>
              </a:path>
            </a:pathLst>
          </a:custGeom>
          <a:noFill/>
          <a:ln w="76200" cmpd="sng">
            <a:solidFill>
              <a:schemeClr val="accent2"/>
            </a:solidFill>
            <a:round/>
            <a:headEnd/>
            <a:tailEnd/>
          </a:ln>
          <a:effectLst/>
        </p:spPr>
        <p:txBody>
          <a:bodyPr wrap="none" anchor="ctr"/>
          <a:lstStyle/>
          <a:p>
            <a:endParaRPr lang="en-US"/>
          </a:p>
        </p:txBody>
      </p:sp>
      <p:sp>
        <p:nvSpPr>
          <p:cNvPr id="206854" name="Freeform 6"/>
          <p:cNvSpPr>
            <a:spLocks/>
          </p:cNvSpPr>
          <p:nvPr/>
        </p:nvSpPr>
        <p:spPr bwMode="auto">
          <a:xfrm>
            <a:off x="2667000" y="4343400"/>
            <a:ext cx="3571875" cy="523875"/>
          </a:xfrm>
          <a:custGeom>
            <a:avLst/>
            <a:gdLst/>
            <a:ahLst/>
            <a:cxnLst>
              <a:cxn ang="0">
                <a:pos x="0" y="305"/>
              </a:cxn>
              <a:cxn ang="0">
                <a:pos x="561" y="6"/>
              </a:cxn>
              <a:cxn ang="0">
                <a:pos x="1583" y="0"/>
              </a:cxn>
              <a:cxn ang="0">
                <a:pos x="2250" y="330"/>
              </a:cxn>
            </a:cxnLst>
            <a:rect l="0" t="0" r="r" b="b"/>
            <a:pathLst>
              <a:path w="2250" h="330">
                <a:moveTo>
                  <a:pt x="0" y="305"/>
                </a:moveTo>
                <a:lnTo>
                  <a:pt x="561" y="6"/>
                </a:lnTo>
                <a:lnTo>
                  <a:pt x="1583" y="0"/>
                </a:lnTo>
                <a:lnTo>
                  <a:pt x="2250" y="330"/>
                </a:lnTo>
              </a:path>
            </a:pathLst>
          </a:custGeom>
          <a:noFill/>
          <a:ln w="76200" cmpd="sng">
            <a:solidFill>
              <a:schemeClr val="accent2"/>
            </a:solidFill>
            <a:round/>
            <a:headEnd/>
            <a:tailEnd/>
          </a:ln>
          <a:effectLst/>
        </p:spPr>
        <p:txBody>
          <a:bodyPr wrap="none" anchor="ctr"/>
          <a:lstStyle/>
          <a:p>
            <a:endParaRPr lang="en-US"/>
          </a:p>
        </p:txBody>
      </p:sp>
      <p:sp>
        <p:nvSpPr>
          <p:cNvPr id="206855" name="Text Box 7"/>
          <p:cNvSpPr txBox="1">
            <a:spLocks noChangeArrowheads="1"/>
          </p:cNvSpPr>
          <p:nvPr/>
        </p:nvSpPr>
        <p:spPr bwMode="auto">
          <a:xfrm>
            <a:off x="990600" y="2438400"/>
            <a:ext cx="2895600" cy="701675"/>
          </a:xfrm>
          <a:prstGeom prst="rect">
            <a:avLst/>
          </a:prstGeom>
          <a:noFill/>
          <a:ln w="9525">
            <a:noFill/>
            <a:miter lim="800000"/>
            <a:headEnd/>
            <a:tailEnd/>
          </a:ln>
          <a:effectLst/>
        </p:spPr>
        <p:txBody>
          <a:bodyPr>
            <a:spAutoFit/>
          </a:bodyPr>
          <a:lstStyle/>
          <a:p>
            <a:pPr eaLnBrk="0" hangingPunct="0"/>
            <a:r>
              <a:rPr lang="en-US" sz="2000" dirty="0">
                <a:latin typeface="Arial" pitchFamily="34" charset="0"/>
              </a:rPr>
              <a:t>Fast Conduction Path</a:t>
            </a:r>
          </a:p>
          <a:p>
            <a:pPr eaLnBrk="0" hangingPunct="0"/>
            <a:r>
              <a:rPr lang="en-US" sz="2000" dirty="0">
                <a:latin typeface="Arial" pitchFamily="34" charset="0"/>
              </a:rPr>
              <a:t>Slow Recovery</a:t>
            </a:r>
          </a:p>
        </p:txBody>
      </p:sp>
      <p:sp>
        <p:nvSpPr>
          <p:cNvPr id="206856" name="Text Box 8"/>
          <p:cNvSpPr txBox="1">
            <a:spLocks noChangeArrowheads="1"/>
          </p:cNvSpPr>
          <p:nvPr/>
        </p:nvSpPr>
        <p:spPr bwMode="auto">
          <a:xfrm>
            <a:off x="5257800" y="2438400"/>
            <a:ext cx="2895600" cy="701675"/>
          </a:xfrm>
          <a:prstGeom prst="rect">
            <a:avLst/>
          </a:prstGeom>
          <a:noFill/>
          <a:ln w="9525">
            <a:noFill/>
            <a:miter lim="800000"/>
            <a:headEnd/>
            <a:tailEnd/>
          </a:ln>
          <a:effectLst/>
        </p:spPr>
        <p:txBody>
          <a:bodyPr>
            <a:spAutoFit/>
          </a:bodyPr>
          <a:lstStyle/>
          <a:p>
            <a:pPr eaLnBrk="0" hangingPunct="0"/>
            <a:r>
              <a:rPr lang="en-US" sz="2000">
                <a:latin typeface="Arial" pitchFamily="34" charset="0"/>
              </a:rPr>
              <a:t>Slow Conduction Path</a:t>
            </a:r>
          </a:p>
          <a:p>
            <a:pPr eaLnBrk="0" hangingPunct="0"/>
            <a:r>
              <a:rPr lang="en-US" sz="2000">
                <a:latin typeface="Arial" pitchFamily="34" charset="0"/>
              </a:rPr>
              <a:t>Fast Recovery</a:t>
            </a:r>
          </a:p>
        </p:txBody>
      </p:sp>
      <p:sp>
        <p:nvSpPr>
          <p:cNvPr id="206857" name="Freeform 9"/>
          <p:cNvSpPr>
            <a:spLocks/>
          </p:cNvSpPr>
          <p:nvPr/>
        </p:nvSpPr>
        <p:spPr bwMode="auto">
          <a:xfrm>
            <a:off x="3260725" y="4191000"/>
            <a:ext cx="3140075" cy="533400"/>
          </a:xfrm>
          <a:custGeom>
            <a:avLst/>
            <a:gdLst/>
            <a:ahLst/>
            <a:cxnLst>
              <a:cxn ang="0">
                <a:pos x="0" y="0"/>
              </a:cxn>
              <a:cxn ang="0">
                <a:pos x="1344" y="0"/>
              </a:cxn>
              <a:cxn ang="0">
                <a:pos x="1968" y="336"/>
              </a:cxn>
            </a:cxnLst>
            <a:rect l="0" t="0" r="r" b="b"/>
            <a:pathLst>
              <a:path w="1968" h="336">
                <a:moveTo>
                  <a:pt x="0" y="0"/>
                </a:moveTo>
                <a:lnTo>
                  <a:pt x="1344" y="0"/>
                </a:lnTo>
                <a:lnTo>
                  <a:pt x="1968" y="336"/>
                </a:lnTo>
              </a:path>
            </a:pathLst>
          </a:custGeom>
          <a:noFill/>
          <a:ln w="38100" cap="flat" cmpd="sng">
            <a:solidFill>
              <a:srgbClr val="FF33CC"/>
            </a:solidFill>
            <a:prstDash val="solid"/>
            <a:round/>
            <a:headEnd type="triangle" w="med" len="med"/>
            <a:tailEnd type="none" w="med" len="med"/>
          </a:ln>
          <a:effectLst/>
        </p:spPr>
        <p:txBody>
          <a:bodyPr wrap="none" anchor="ctr"/>
          <a:lstStyle/>
          <a:p>
            <a:endParaRPr lang="en-US"/>
          </a:p>
        </p:txBody>
      </p:sp>
      <p:sp>
        <p:nvSpPr>
          <p:cNvPr id="206858" name="Freeform 10"/>
          <p:cNvSpPr>
            <a:spLocks/>
          </p:cNvSpPr>
          <p:nvPr/>
        </p:nvSpPr>
        <p:spPr bwMode="auto">
          <a:xfrm>
            <a:off x="2514600" y="2819400"/>
            <a:ext cx="1371600" cy="1828800"/>
          </a:xfrm>
          <a:custGeom>
            <a:avLst/>
            <a:gdLst/>
            <a:ahLst/>
            <a:cxnLst>
              <a:cxn ang="0">
                <a:pos x="816" y="0"/>
              </a:cxn>
              <a:cxn ang="0">
                <a:pos x="480" y="720"/>
              </a:cxn>
              <a:cxn ang="0">
                <a:pos x="0" y="1008"/>
              </a:cxn>
            </a:cxnLst>
            <a:rect l="0" t="0" r="r" b="b"/>
            <a:pathLst>
              <a:path w="816" h="1008">
                <a:moveTo>
                  <a:pt x="816" y="0"/>
                </a:moveTo>
                <a:lnTo>
                  <a:pt x="480" y="720"/>
                </a:lnTo>
                <a:lnTo>
                  <a:pt x="0" y="1008"/>
                </a:lnTo>
              </a:path>
            </a:pathLst>
          </a:custGeom>
          <a:noFill/>
          <a:ln w="38100" cmpd="sng">
            <a:solidFill>
              <a:srgbClr val="FF33CC"/>
            </a:solidFill>
            <a:round/>
            <a:headEnd type="triangle" w="med" len="med"/>
            <a:tailEnd type="none" w="med" len="med"/>
          </a:ln>
          <a:effectLst/>
        </p:spPr>
        <p:txBody>
          <a:bodyPr wrap="none" anchor="ctr"/>
          <a:lstStyle/>
          <a:p>
            <a:endParaRPr lang="en-US"/>
          </a:p>
        </p:txBody>
      </p:sp>
      <p:sp>
        <p:nvSpPr>
          <p:cNvPr id="206859" name="Text Box 11"/>
          <p:cNvSpPr txBox="1">
            <a:spLocks noChangeArrowheads="1"/>
          </p:cNvSpPr>
          <p:nvPr/>
        </p:nvSpPr>
        <p:spPr bwMode="auto">
          <a:xfrm>
            <a:off x="4572000" y="1066800"/>
            <a:ext cx="1905000" cy="1187450"/>
          </a:xfrm>
          <a:prstGeom prst="rect">
            <a:avLst/>
          </a:prstGeom>
          <a:noFill/>
          <a:ln w="9525">
            <a:noFill/>
            <a:miter lim="800000"/>
            <a:headEnd/>
            <a:tailEnd/>
          </a:ln>
          <a:effectLst/>
        </p:spPr>
        <p:txBody>
          <a:bodyPr>
            <a:spAutoFit/>
          </a:bodyPr>
          <a:lstStyle/>
          <a:p>
            <a:pPr algn="ctr" eaLnBrk="0" hangingPunct="0"/>
            <a:r>
              <a:rPr lang="en-US" sz="2400" b="1">
                <a:solidFill>
                  <a:schemeClr val="accent2"/>
                </a:solidFill>
                <a:latin typeface="Arial" pitchFamily="34" charset="0"/>
              </a:rPr>
              <a:t>Cardiac Conduction Tissue</a:t>
            </a:r>
          </a:p>
        </p:txBody>
      </p:sp>
      <p:sp>
        <p:nvSpPr>
          <p:cNvPr id="206860" name="Freeform 12"/>
          <p:cNvSpPr>
            <a:spLocks/>
          </p:cNvSpPr>
          <p:nvPr/>
        </p:nvSpPr>
        <p:spPr bwMode="auto">
          <a:xfrm>
            <a:off x="4492625" y="1960563"/>
            <a:ext cx="917575" cy="2230437"/>
          </a:xfrm>
          <a:custGeom>
            <a:avLst/>
            <a:gdLst/>
            <a:ahLst/>
            <a:cxnLst>
              <a:cxn ang="0">
                <a:pos x="5" y="0"/>
              </a:cxn>
              <a:cxn ang="0">
                <a:pos x="44" y="251"/>
              </a:cxn>
              <a:cxn ang="0">
                <a:pos x="269" y="542"/>
              </a:cxn>
              <a:cxn ang="0">
                <a:pos x="299" y="826"/>
              </a:cxn>
              <a:cxn ang="0">
                <a:pos x="515" y="1094"/>
              </a:cxn>
              <a:cxn ang="0">
                <a:pos x="515" y="1247"/>
              </a:cxn>
              <a:cxn ang="0">
                <a:pos x="578" y="1405"/>
              </a:cxn>
            </a:cxnLst>
            <a:rect l="0" t="0" r="r" b="b"/>
            <a:pathLst>
              <a:path w="578" h="1405">
                <a:moveTo>
                  <a:pt x="5" y="0"/>
                </a:moveTo>
                <a:cubicBezTo>
                  <a:pt x="12" y="42"/>
                  <a:pt x="0" y="161"/>
                  <a:pt x="44" y="251"/>
                </a:cubicBezTo>
                <a:cubicBezTo>
                  <a:pt x="88" y="341"/>
                  <a:pt x="227" y="446"/>
                  <a:pt x="269" y="542"/>
                </a:cubicBezTo>
                <a:cubicBezTo>
                  <a:pt x="311" y="638"/>
                  <a:pt x="258" y="734"/>
                  <a:pt x="299" y="826"/>
                </a:cubicBezTo>
                <a:cubicBezTo>
                  <a:pt x="340" y="918"/>
                  <a:pt x="479" y="1024"/>
                  <a:pt x="515" y="1094"/>
                </a:cubicBezTo>
                <a:cubicBezTo>
                  <a:pt x="551" y="1164"/>
                  <a:pt x="505" y="1196"/>
                  <a:pt x="515" y="1247"/>
                </a:cubicBezTo>
                <a:cubicBezTo>
                  <a:pt x="525" y="1298"/>
                  <a:pt x="551" y="1351"/>
                  <a:pt x="578" y="1405"/>
                </a:cubicBezTo>
              </a:path>
            </a:pathLst>
          </a:custGeom>
          <a:noFill/>
          <a:ln w="38100" cmpd="sng">
            <a:solidFill>
              <a:srgbClr val="FF33CC"/>
            </a:solidFill>
            <a:round/>
            <a:headEnd type="none" w="med" len="med"/>
            <a:tailEnd type="triangle" w="med" len="med"/>
          </a:ln>
          <a:effectLst/>
        </p:spPr>
        <p:txBody>
          <a:bodyPr wrap="none" anchor="ctr"/>
          <a:lstStyle/>
          <a:p>
            <a:endParaRPr lang="en-US"/>
          </a:p>
        </p:txBody>
      </p:sp>
      <p:sp>
        <p:nvSpPr>
          <p:cNvPr id="206861" name="Freeform 13"/>
          <p:cNvSpPr>
            <a:spLocks/>
          </p:cNvSpPr>
          <p:nvPr/>
        </p:nvSpPr>
        <p:spPr bwMode="auto">
          <a:xfrm>
            <a:off x="3881438" y="1084263"/>
            <a:ext cx="508000" cy="1755775"/>
          </a:xfrm>
          <a:custGeom>
            <a:avLst/>
            <a:gdLst/>
            <a:ahLst/>
            <a:cxnLst>
              <a:cxn ang="0">
                <a:pos x="0" y="1106"/>
              </a:cxn>
              <a:cxn ang="0">
                <a:pos x="320" y="271"/>
              </a:cxn>
              <a:cxn ang="0">
                <a:pos x="320" y="0"/>
              </a:cxn>
            </a:cxnLst>
            <a:rect l="0" t="0" r="r" b="b"/>
            <a:pathLst>
              <a:path w="320" h="1106">
                <a:moveTo>
                  <a:pt x="0" y="1106"/>
                </a:moveTo>
                <a:lnTo>
                  <a:pt x="320" y="271"/>
                </a:lnTo>
                <a:lnTo>
                  <a:pt x="320" y="0"/>
                </a:lnTo>
              </a:path>
            </a:pathLst>
          </a:custGeom>
          <a:noFill/>
          <a:ln w="38100" cap="flat" cmpd="sng">
            <a:solidFill>
              <a:srgbClr val="FF33CC"/>
            </a:solidFill>
            <a:prstDash val="solid"/>
            <a:round/>
            <a:headEnd type="none" w="med" len="med"/>
            <a:tailEnd type="triangle" w="med" len="med"/>
          </a:ln>
          <a:effectLst/>
        </p:spPr>
        <p:txBody>
          <a:bodyPr wrap="none" anchor="ctr"/>
          <a:lstStyle/>
          <a:p>
            <a:endParaRPr lang="en-US"/>
          </a:p>
        </p:txBody>
      </p:sp>
      <p:sp>
        <p:nvSpPr>
          <p:cNvPr id="206862" name="Freeform 14"/>
          <p:cNvSpPr>
            <a:spLocks/>
          </p:cNvSpPr>
          <p:nvPr/>
        </p:nvSpPr>
        <p:spPr bwMode="auto">
          <a:xfrm>
            <a:off x="4394200" y="1519238"/>
            <a:ext cx="109538" cy="458787"/>
          </a:xfrm>
          <a:custGeom>
            <a:avLst/>
            <a:gdLst/>
            <a:ahLst/>
            <a:cxnLst>
              <a:cxn ang="0">
                <a:pos x="0" y="0"/>
              </a:cxn>
              <a:cxn ang="0">
                <a:pos x="69" y="289"/>
              </a:cxn>
            </a:cxnLst>
            <a:rect l="0" t="0" r="r" b="b"/>
            <a:pathLst>
              <a:path w="69" h="289">
                <a:moveTo>
                  <a:pt x="0" y="0"/>
                </a:moveTo>
                <a:lnTo>
                  <a:pt x="69" y="289"/>
                </a:lnTo>
              </a:path>
            </a:pathLst>
          </a:custGeom>
          <a:noFill/>
          <a:ln w="38100" cap="flat" cmpd="sng">
            <a:solidFill>
              <a:srgbClr val="FF33CC"/>
            </a:solidFill>
            <a:prstDash val="solid"/>
            <a:round/>
            <a:headEnd type="none" w="med" len="med"/>
            <a:tailEnd type="triangle" w="med" len="med"/>
          </a:ln>
          <a:effectLst/>
        </p:spPr>
        <p:txBody>
          <a:bodyPr wrap="none" anchor="ctr"/>
          <a:lstStyle/>
          <a:p>
            <a:endParaRPr lang="en-US"/>
          </a:p>
        </p:txBody>
      </p:sp>
      <p:sp>
        <p:nvSpPr>
          <p:cNvPr id="206863" name="Text Box 15"/>
          <p:cNvSpPr txBox="1">
            <a:spLocks noChangeArrowheads="1"/>
          </p:cNvSpPr>
          <p:nvPr/>
        </p:nvSpPr>
        <p:spPr bwMode="auto">
          <a:xfrm>
            <a:off x="304800" y="533400"/>
            <a:ext cx="8686800" cy="457200"/>
          </a:xfrm>
          <a:prstGeom prst="rect">
            <a:avLst/>
          </a:prstGeom>
          <a:noFill/>
          <a:ln w="9525">
            <a:noFill/>
            <a:miter lim="800000"/>
            <a:headEnd/>
            <a:tailEnd/>
          </a:ln>
          <a:effectLst/>
        </p:spPr>
        <p:txBody>
          <a:bodyPr>
            <a:spAutoFit/>
          </a:bodyPr>
          <a:lstStyle/>
          <a:p>
            <a:pPr eaLnBrk="0" hangingPunct="0">
              <a:spcBef>
                <a:spcPct val="50000"/>
              </a:spcBef>
            </a:pPr>
            <a:r>
              <a:rPr lang="en-US" sz="2400" b="1" dirty="0">
                <a:solidFill>
                  <a:srgbClr val="A50021"/>
                </a:solidFill>
                <a:latin typeface="Arial" pitchFamily="34" charset="0"/>
              </a:rPr>
              <a:t>The “Re-Entry” Mechanism of Ectopic Beats &amp; Rhythms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t>
            </a:r>
            <a:r>
              <a:rPr lang="en-US" dirty="0" smtClean="0"/>
              <a:t>features in common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Rapid palpitation</a:t>
            </a:r>
          </a:p>
          <a:p>
            <a:r>
              <a:rPr lang="en-US" dirty="0" smtClean="0"/>
              <a:t>Dizziness, </a:t>
            </a:r>
          </a:p>
          <a:p>
            <a:r>
              <a:rPr lang="en-US" dirty="0" smtClean="0"/>
              <a:t>Chest discomfort </a:t>
            </a:r>
          </a:p>
          <a:p>
            <a:r>
              <a:rPr lang="en-US" dirty="0" smtClean="0"/>
              <a:t>Breathlessness. </a:t>
            </a:r>
          </a:p>
          <a:p>
            <a:endParaRPr lang="en-US" dirty="0" smtClean="0"/>
          </a:p>
          <a:p>
            <a:r>
              <a:rPr lang="en-US" dirty="0" smtClean="0"/>
              <a:t>Extreme </a:t>
            </a:r>
            <a:r>
              <a:rPr lang="en-US" dirty="0" err="1" smtClean="0"/>
              <a:t>tachycardias</a:t>
            </a:r>
            <a:r>
              <a:rPr lang="en-US" dirty="0" smtClean="0"/>
              <a:t> syncope  because the heart is unable to contract or relax properly at  extreme rates. </a:t>
            </a:r>
          </a:p>
          <a:p>
            <a:endParaRPr lang="en-US" dirty="0" smtClean="0"/>
          </a:p>
          <a:p>
            <a:r>
              <a:rPr lang="en-US" dirty="0" err="1" smtClean="0"/>
              <a:t>Bradycardias</a:t>
            </a:r>
            <a:r>
              <a:rPr lang="en-US" dirty="0" smtClean="0"/>
              <a:t>   </a:t>
            </a:r>
            <a:r>
              <a:rPr lang="en-US" dirty="0" err="1" smtClean="0"/>
              <a:t>reﬂect</a:t>
            </a:r>
            <a:r>
              <a:rPr lang="en-US" dirty="0" smtClean="0"/>
              <a:t> low cardiac output, including fatigue, lightheadedness and syncope.</a:t>
            </a:r>
          </a:p>
          <a:p>
            <a:endParaRPr lang="en-US" dirty="0" smtClean="0"/>
          </a:p>
          <a:p>
            <a:r>
              <a:rPr lang="en-US" dirty="0" smtClean="0"/>
              <a:t> Extreme </a:t>
            </a:r>
            <a:r>
              <a:rPr lang="en-US" dirty="0" err="1" smtClean="0"/>
              <a:t>bradycardias</a:t>
            </a:r>
            <a:r>
              <a:rPr lang="en-US" dirty="0" smtClean="0"/>
              <a:t> or </a:t>
            </a:r>
            <a:r>
              <a:rPr lang="en-US" dirty="0" err="1" smtClean="0"/>
              <a:t>tachycardias</a:t>
            </a:r>
            <a:r>
              <a:rPr lang="en-US" dirty="0" smtClean="0"/>
              <a:t> can precipitate </a:t>
            </a:r>
          </a:p>
          <a:p>
            <a:pPr>
              <a:buNone/>
            </a:pPr>
            <a:r>
              <a:rPr lang="en-US" dirty="0" smtClean="0"/>
              <a:t>    sudden death or cardiac arrest.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ﬁrst</a:t>
            </a:r>
            <a:r>
              <a:rPr lang="en-US" dirty="0" smtClean="0"/>
              <a:t>-line investigation is a standard 12-lead ECG</a:t>
            </a:r>
          </a:p>
          <a:p>
            <a:r>
              <a:rPr lang="en-US" dirty="0" smtClean="0"/>
              <a:t>If arrhythmias are intermittent  and the resting ECG is normal, an attempt should be made to capture the abnormal rhythm using an ambulatory ECG or a  patient-activated ECG</a:t>
            </a:r>
            <a:r>
              <a:rPr lang="en-US" dirty="0" smtClean="0"/>
              <a:t>.</a:t>
            </a:r>
          </a:p>
          <a:p>
            <a:r>
              <a:rPr lang="en-US" dirty="0" smtClean="0"/>
              <a:t>Electrophysiological studies</a:t>
            </a:r>
          </a:p>
          <a:p>
            <a:r>
              <a:rPr lang="en-US" dirty="0" smtClean="0"/>
              <a:t>Echocardiography</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1143000" y="0"/>
            <a:ext cx="7772400" cy="4114800"/>
          </a:xfrm>
        </p:spPr>
        <p:txBody>
          <a:bodyPr/>
          <a:lstStyle/>
          <a:p>
            <a:pPr lvl="2">
              <a:buFontTx/>
              <a:buNone/>
            </a:pPr>
            <a:r>
              <a:rPr lang="es-CL">
                <a:latin typeface="Arial Unicode MS" pitchFamily="34" charset="-128"/>
              </a:rPr>
              <a:t> </a:t>
            </a:r>
          </a:p>
          <a:p>
            <a:pPr lvl="2"/>
            <a:endParaRPr lang="es-CL">
              <a:latin typeface="Arial Unicode MS" pitchFamily="34" charset="-128"/>
            </a:endParaRPr>
          </a:p>
        </p:txBody>
      </p:sp>
      <p:sp>
        <p:nvSpPr>
          <p:cNvPr id="61446" name="Text Box 6"/>
          <p:cNvSpPr txBox="1">
            <a:spLocks noChangeArrowheads="1"/>
          </p:cNvSpPr>
          <p:nvPr/>
        </p:nvSpPr>
        <p:spPr bwMode="auto">
          <a:xfrm>
            <a:off x="228600" y="1117600"/>
            <a:ext cx="4629150" cy="579438"/>
          </a:xfrm>
          <a:prstGeom prst="rect">
            <a:avLst/>
          </a:prstGeom>
          <a:noFill/>
          <a:ln w="9525">
            <a:noFill/>
            <a:miter lim="800000"/>
            <a:headEnd/>
            <a:tailEnd/>
          </a:ln>
          <a:effectLst/>
        </p:spPr>
        <p:txBody>
          <a:bodyPr wrap="none">
            <a:spAutoFit/>
          </a:bodyPr>
          <a:lstStyle/>
          <a:p>
            <a:r>
              <a:rPr lang="en-US" sz="3200" b="1">
                <a:latin typeface="Tahoma" pitchFamily="34" charset="0"/>
              </a:rPr>
              <a:t>Normal Sinus Rhythm</a:t>
            </a:r>
          </a:p>
        </p:txBody>
      </p:sp>
      <p:pic>
        <p:nvPicPr>
          <p:cNvPr id="61448" name="Picture 8" descr="NormalSinusRhythm"/>
          <p:cNvPicPr>
            <a:picLocks noChangeAspect="1" noChangeArrowheads="1"/>
          </p:cNvPicPr>
          <p:nvPr/>
        </p:nvPicPr>
        <p:blipFill>
          <a:blip r:embed="rId2"/>
          <a:srcRect/>
          <a:stretch>
            <a:fillRect/>
          </a:stretch>
        </p:blipFill>
        <p:spPr bwMode="auto">
          <a:xfrm>
            <a:off x="609600" y="2209800"/>
            <a:ext cx="7840663" cy="1589088"/>
          </a:xfrm>
          <a:prstGeom prst="rect">
            <a:avLst/>
          </a:prstGeom>
          <a:noFill/>
        </p:spPr>
      </p:pic>
      <p:graphicFrame>
        <p:nvGraphicFramePr>
          <p:cNvPr id="61449" name="Group 9"/>
          <p:cNvGraphicFramePr>
            <a:graphicFrameLocks noGrp="1"/>
          </p:cNvGraphicFramePr>
          <p:nvPr/>
        </p:nvGraphicFramePr>
        <p:xfrm>
          <a:off x="609600" y="4038600"/>
          <a:ext cx="7848600" cy="2362200"/>
        </p:xfrm>
        <a:graphic>
          <a:graphicData uri="http://schemas.openxmlformats.org/drawingml/2006/table">
            <a:tbl>
              <a:tblPr/>
              <a:tblGrid>
                <a:gridCol w="1041400"/>
                <a:gridCol w="1601788"/>
                <a:gridCol w="2643187"/>
                <a:gridCol w="1441450"/>
                <a:gridCol w="1120775"/>
              </a:tblGrid>
              <a:tr h="1181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Heart Rate</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Rhythm</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 Wave</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PR Interval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(sec.)</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QRS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(Sec.)</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r>
              <a:tr h="1181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60 - 100</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Regular</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Before each QRS, Identical</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.12 - .20</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&lt;.12</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r>
            </a:tbl>
          </a:graphicData>
        </a:graphic>
      </p:graphicFrame>
      <p:pic>
        <p:nvPicPr>
          <p:cNvPr id="61470" name="Picture 30" descr="ekg"/>
          <p:cNvPicPr>
            <a:picLocks noChangeAspect="1" noChangeArrowheads="1"/>
          </p:cNvPicPr>
          <p:nvPr/>
        </p:nvPicPr>
        <p:blipFill>
          <a:blip r:embed="rId4"/>
          <a:srcRect/>
          <a:stretch>
            <a:fillRect/>
          </a:stretch>
        </p:blipFill>
        <p:spPr bwMode="auto">
          <a:xfrm>
            <a:off x="228600" y="304800"/>
            <a:ext cx="2438400" cy="811213"/>
          </a:xfrm>
          <a:prstGeom prst="rect">
            <a:avLst/>
          </a:prstGeom>
          <a:noFill/>
        </p:spPr>
      </p:pic>
      <p:sp>
        <p:nvSpPr>
          <p:cNvPr id="61471" name="Rectangle 31"/>
          <p:cNvSpPr>
            <a:spLocks noChangeArrowheads="1"/>
          </p:cNvSpPr>
          <p:nvPr/>
        </p:nvSpPr>
        <p:spPr bwMode="auto">
          <a:xfrm>
            <a:off x="2895600" y="228600"/>
            <a:ext cx="5638800" cy="838200"/>
          </a:xfrm>
          <a:prstGeom prst="rect">
            <a:avLst/>
          </a:prstGeom>
          <a:solidFill>
            <a:srgbClr val="F85E7B"/>
          </a:solidFill>
          <a:ln w="9525">
            <a:noFill/>
            <a:miter lim="800000"/>
            <a:headEnd/>
            <a:tailEnd/>
          </a:ln>
          <a:effectLst/>
        </p:spPr>
        <p:txBody>
          <a:bodyPr anchor="ctr"/>
          <a:lstStyle/>
          <a:p>
            <a:pPr algn="ctr"/>
            <a:r>
              <a:rPr lang="en-US" sz="4400">
                <a:solidFill>
                  <a:schemeClr val="tx2"/>
                </a:solidFill>
              </a:rPr>
              <a:t>Sinus Rhythms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6"/>
                                        </p:tgtEl>
                                        <p:attrNameLst>
                                          <p:attrName>style.visibility</p:attrName>
                                        </p:attrNameLst>
                                      </p:cBhvr>
                                      <p:to>
                                        <p:strVal val="visible"/>
                                      </p:to>
                                    </p:set>
                                    <p:anim calcmode="lin" valueType="num">
                                      <p:cBhvr additive="base">
                                        <p:cTn id="13" dur="500" fill="hold"/>
                                        <p:tgtEl>
                                          <p:spTgt spid="61446"/>
                                        </p:tgtEl>
                                        <p:attrNameLst>
                                          <p:attrName>ppt_x</p:attrName>
                                        </p:attrNameLst>
                                      </p:cBhvr>
                                      <p:tavLst>
                                        <p:tav tm="0">
                                          <p:val>
                                            <p:strVal val="0-#ppt_w/2"/>
                                          </p:val>
                                        </p:tav>
                                        <p:tav tm="100000">
                                          <p:val>
                                            <p:strVal val="#ppt_x"/>
                                          </p:val>
                                        </p:tav>
                                      </p:tavLst>
                                    </p:anim>
                                    <p:anim calcmode="lin" valueType="num">
                                      <p:cBhvr additive="base">
                                        <p:cTn id="14" dur="500" fill="hold"/>
                                        <p:tgtEl>
                                          <p:spTgt spid="614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P spid="6144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609600" y="1600200"/>
            <a:ext cx="8183880" cy="4187952"/>
          </a:xfrm>
        </p:spPr>
        <p:txBody>
          <a:bodyPr/>
          <a:lstStyle/>
          <a:p>
            <a:pPr lvl="2"/>
            <a:endParaRPr lang="en-US" dirty="0">
              <a:latin typeface="Arial Unicode MS" pitchFamily="34" charset="-128"/>
            </a:endParaRPr>
          </a:p>
          <a:p>
            <a:r>
              <a:rPr lang="en-US" dirty="0">
                <a:latin typeface="Arial Unicode MS" pitchFamily="34" charset="-128"/>
              </a:rPr>
              <a:t>Normal Sinus Rhythm</a:t>
            </a:r>
          </a:p>
          <a:p>
            <a:pPr lvl="1"/>
            <a:r>
              <a:rPr lang="en-US" dirty="0">
                <a:latin typeface="Arial Unicode MS" pitchFamily="34" charset="-128"/>
              </a:rPr>
              <a:t>Sinus Node is the primary pacemaker</a:t>
            </a:r>
          </a:p>
          <a:p>
            <a:pPr lvl="1"/>
            <a:r>
              <a:rPr lang="en-US" dirty="0">
                <a:latin typeface="Arial Unicode MS" pitchFamily="34" charset="-128"/>
              </a:rPr>
              <a:t>One upright uniform p-wave for every QRS</a:t>
            </a:r>
          </a:p>
          <a:p>
            <a:pPr lvl="1"/>
            <a:r>
              <a:rPr lang="en-US" dirty="0">
                <a:latin typeface="Arial Unicode MS" pitchFamily="34" charset="-128"/>
              </a:rPr>
              <a:t>Rhythm is regular</a:t>
            </a:r>
          </a:p>
          <a:p>
            <a:pPr lvl="1"/>
            <a:r>
              <a:rPr lang="en-US" dirty="0">
                <a:latin typeface="Arial Unicode MS" pitchFamily="34" charset="-128"/>
              </a:rPr>
              <a:t>Rate is between 60-100 beats per minute</a:t>
            </a:r>
          </a:p>
        </p:txBody>
      </p:sp>
      <p:pic>
        <p:nvPicPr>
          <p:cNvPr id="31749" name="Picture 5" descr="ekg"/>
          <p:cNvPicPr>
            <a:picLocks noChangeAspect="1" noChangeArrowheads="1"/>
          </p:cNvPicPr>
          <p:nvPr/>
        </p:nvPicPr>
        <p:blipFill>
          <a:blip r:embed="rId2"/>
          <a:srcRect/>
          <a:stretch>
            <a:fillRect/>
          </a:stretch>
        </p:blipFill>
        <p:spPr bwMode="auto">
          <a:xfrm>
            <a:off x="228600" y="304800"/>
            <a:ext cx="2438400" cy="811213"/>
          </a:xfrm>
          <a:prstGeom prst="rect">
            <a:avLst/>
          </a:prstGeom>
          <a:noFill/>
        </p:spPr>
      </p:pic>
      <p:sp>
        <p:nvSpPr>
          <p:cNvPr id="31750" name="Rectangle 6"/>
          <p:cNvSpPr>
            <a:spLocks noChangeArrowheads="1"/>
          </p:cNvSpPr>
          <p:nvPr/>
        </p:nvSpPr>
        <p:spPr bwMode="auto">
          <a:xfrm>
            <a:off x="2895600" y="228600"/>
            <a:ext cx="5638800" cy="990600"/>
          </a:xfrm>
          <a:prstGeom prst="rect">
            <a:avLst/>
          </a:prstGeom>
          <a:solidFill>
            <a:srgbClr val="F85E7B"/>
          </a:solidFill>
          <a:ln w="9525">
            <a:noFill/>
            <a:miter lim="800000"/>
            <a:headEnd/>
            <a:tailEnd/>
          </a:ln>
          <a:effectLst/>
        </p:spPr>
        <p:txBody>
          <a:bodyPr anchor="ctr"/>
          <a:lstStyle/>
          <a:p>
            <a:pPr algn="ctr"/>
            <a:r>
              <a:rPr lang="en-US" sz="4400">
                <a:solidFill>
                  <a:schemeClr val="tx2"/>
                </a:solidFill>
              </a:rPr>
              <a:t>Sinus Rhythms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 Box 5"/>
          <p:cNvSpPr txBox="1">
            <a:spLocks noChangeArrowheads="1"/>
          </p:cNvSpPr>
          <p:nvPr/>
        </p:nvSpPr>
        <p:spPr bwMode="auto">
          <a:xfrm>
            <a:off x="228600" y="1117600"/>
            <a:ext cx="3854450" cy="579438"/>
          </a:xfrm>
          <a:prstGeom prst="rect">
            <a:avLst/>
          </a:prstGeom>
          <a:noFill/>
          <a:ln w="9525">
            <a:noFill/>
            <a:miter lim="800000"/>
            <a:headEnd/>
            <a:tailEnd/>
          </a:ln>
          <a:effectLst/>
        </p:spPr>
        <p:txBody>
          <a:bodyPr wrap="none">
            <a:spAutoFit/>
          </a:bodyPr>
          <a:lstStyle/>
          <a:p>
            <a:r>
              <a:rPr lang="en-US" sz="3200" b="1">
                <a:latin typeface="Tahoma" pitchFamily="34" charset="0"/>
              </a:rPr>
              <a:t>Sinus Bradycardia</a:t>
            </a:r>
          </a:p>
        </p:txBody>
      </p:sp>
      <p:pic>
        <p:nvPicPr>
          <p:cNvPr id="33799" name="Picture 7" descr="SinusBradycardia"/>
          <p:cNvPicPr>
            <a:picLocks noChangeAspect="1" noChangeArrowheads="1"/>
          </p:cNvPicPr>
          <p:nvPr/>
        </p:nvPicPr>
        <p:blipFill>
          <a:blip r:embed="rId2"/>
          <a:srcRect/>
          <a:stretch>
            <a:fillRect/>
          </a:stretch>
        </p:blipFill>
        <p:spPr bwMode="auto">
          <a:xfrm>
            <a:off x="609600" y="2209800"/>
            <a:ext cx="7543800" cy="1676400"/>
          </a:xfrm>
          <a:prstGeom prst="rect">
            <a:avLst/>
          </a:prstGeom>
          <a:solidFill>
            <a:srgbClr val="FF99FF"/>
          </a:solidFill>
        </p:spPr>
      </p:pic>
      <p:graphicFrame>
        <p:nvGraphicFramePr>
          <p:cNvPr id="33886" name="Group 94"/>
          <p:cNvGraphicFramePr>
            <a:graphicFrameLocks noGrp="1"/>
          </p:cNvGraphicFramePr>
          <p:nvPr/>
        </p:nvGraphicFramePr>
        <p:xfrm>
          <a:off x="609600" y="4038600"/>
          <a:ext cx="7467600" cy="2362200"/>
        </p:xfrm>
        <a:graphic>
          <a:graphicData uri="http://schemas.openxmlformats.org/drawingml/2006/table">
            <a:tbl>
              <a:tblPr/>
              <a:tblGrid>
                <a:gridCol w="990600"/>
                <a:gridCol w="1524000"/>
                <a:gridCol w="2514600"/>
                <a:gridCol w="1371600"/>
                <a:gridCol w="1066800"/>
              </a:tblGrid>
              <a:tr h="1181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Heart Rate</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Rhythm</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 Wave</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PR Interval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(sec.)</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QRS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(Sec.)</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r>
              <a:tr h="1181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&lt;60</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Regular</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Before each QRS, Identical</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.12 - .20</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&lt;.12</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r>
            </a:tbl>
          </a:graphicData>
        </a:graphic>
      </p:graphicFrame>
      <p:pic>
        <p:nvPicPr>
          <p:cNvPr id="33889" name="Picture 97" descr="ekg"/>
          <p:cNvPicPr>
            <a:picLocks noChangeAspect="1" noChangeArrowheads="1"/>
          </p:cNvPicPr>
          <p:nvPr/>
        </p:nvPicPr>
        <p:blipFill>
          <a:blip r:embed="rId4"/>
          <a:srcRect/>
          <a:stretch>
            <a:fillRect/>
          </a:stretch>
        </p:blipFill>
        <p:spPr bwMode="auto">
          <a:xfrm>
            <a:off x="228600" y="304800"/>
            <a:ext cx="2438400" cy="811213"/>
          </a:xfrm>
          <a:prstGeom prst="rect">
            <a:avLst/>
          </a:prstGeom>
          <a:noFill/>
        </p:spPr>
      </p:pic>
      <p:sp>
        <p:nvSpPr>
          <p:cNvPr id="33890" name="Rectangle 98"/>
          <p:cNvSpPr>
            <a:spLocks noChangeArrowheads="1"/>
          </p:cNvSpPr>
          <p:nvPr/>
        </p:nvSpPr>
        <p:spPr bwMode="auto">
          <a:xfrm>
            <a:off x="2895600" y="228600"/>
            <a:ext cx="5638800" cy="914400"/>
          </a:xfrm>
          <a:prstGeom prst="rect">
            <a:avLst/>
          </a:prstGeom>
          <a:solidFill>
            <a:srgbClr val="F85E7B"/>
          </a:solidFill>
          <a:ln w="9525">
            <a:noFill/>
            <a:miter lim="800000"/>
            <a:headEnd/>
            <a:tailEnd/>
          </a:ln>
          <a:effectLst/>
        </p:spPr>
        <p:txBody>
          <a:bodyPr anchor="ctr"/>
          <a:lstStyle/>
          <a:p>
            <a:pPr algn="ctr"/>
            <a:r>
              <a:rPr lang="en-US" sz="4400">
                <a:solidFill>
                  <a:schemeClr val="tx2"/>
                </a:solidFill>
              </a:rPr>
              <a:t>Sinus Rhythms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additive="base">
                                        <p:cTn id="7" dur="500" fill="hold"/>
                                        <p:tgtEl>
                                          <p:spTgt spid="33797"/>
                                        </p:tgtEl>
                                        <p:attrNameLst>
                                          <p:attrName>ppt_x</p:attrName>
                                        </p:attrNameLst>
                                      </p:cBhvr>
                                      <p:tavLst>
                                        <p:tav tm="0">
                                          <p:val>
                                            <p:strVal val="0-#ppt_w/2"/>
                                          </p:val>
                                        </p:tav>
                                        <p:tav tm="100000">
                                          <p:val>
                                            <p:strVal val="#ppt_x"/>
                                          </p:val>
                                        </p:tav>
                                      </p:tavLst>
                                    </p:anim>
                                    <p:anim calcmode="lin" valueType="num">
                                      <p:cBhvr additive="base">
                                        <p:cTn id="8"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marL="336550" indent="-336550">
              <a:buClr>
                <a:srgbClr val="FFFFCC"/>
              </a:buClr>
              <a:buFont typeface="Times New Roman" pitchFamily="16" charset="0"/>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US" dirty="0" smtClean="0"/>
              <a:t>Cardiac arrhythmias are often a manifestation </a:t>
            </a:r>
          </a:p>
          <a:p>
            <a:pPr marL="336550" indent="-336550">
              <a:buClr>
                <a:srgbClr val="FFFFCC"/>
              </a:buClr>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US" dirty="0" smtClean="0"/>
              <a:t>   </a:t>
            </a:r>
            <a:r>
              <a:rPr lang="en-US" dirty="0" smtClean="0"/>
              <a:t>of </a:t>
            </a:r>
            <a:r>
              <a:rPr lang="en-US" dirty="0" smtClean="0">
                <a:solidFill>
                  <a:srgbClr val="FF0000"/>
                </a:solidFill>
              </a:rPr>
              <a:t>structural heart disease </a:t>
            </a:r>
            <a:r>
              <a:rPr lang="en-US" dirty="0" smtClean="0"/>
              <a:t>but may also occur because of abnormal conduction </a:t>
            </a:r>
            <a:r>
              <a:rPr lang="en-US" dirty="0" err="1" smtClean="0"/>
              <a:t>ordepolarisation</a:t>
            </a:r>
            <a:r>
              <a:rPr lang="en-US" dirty="0" smtClean="0"/>
              <a:t> </a:t>
            </a:r>
            <a:r>
              <a:rPr lang="en-US" dirty="0" smtClean="0"/>
              <a:t>in an </a:t>
            </a:r>
            <a:r>
              <a:rPr lang="en-US" dirty="0" smtClean="0">
                <a:solidFill>
                  <a:srgbClr val="FF0000"/>
                </a:solidFill>
              </a:rPr>
              <a:t>otherwise healthy </a:t>
            </a:r>
            <a:r>
              <a:rPr lang="en-US" dirty="0" smtClean="0">
                <a:solidFill>
                  <a:srgbClr val="FF0000"/>
                </a:solidFill>
              </a:rPr>
              <a:t>heart.</a:t>
            </a:r>
          </a:p>
          <a:p>
            <a:pPr marL="336550" indent="-336550">
              <a:buClr>
                <a:srgbClr val="FFFFCC"/>
              </a:buClr>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en-US" dirty="0" smtClean="0">
              <a:solidFill>
                <a:srgbClr val="FF0000"/>
              </a:solidFill>
            </a:endParaRPr>
          </a:p>
          <a:p>
            <a:pPr marL="336550" indent="-336550">
              <a:buClr>
                <a:srgbClr val="FFFFCC"/>
              </a:buClr>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US" dirty="0" smtClean="0">
                <a:solidFill>
                  <a:srgbClr val="FF0000"/>
                </a:solidFill>
              </a:rPr>
              <a:t>    </a:t>
            </a:r>
            <a:r>
              <a:rPr lang="en-US" dirty="0" smtClean="0"/>
              <a:t>The </a:t>
            </a:r>
            <a:r>
              <a:rPr lang="en-US" dirty="0" smtClean="0"/>
              <a:t>sinus node acts as a pacemaker and its intrinsic rate is regulated by the autonomic nervous system; </a:t>
            </a:r>
          </a:p>
          <a:p>
            <a:pPr marL="336550" indent="-336550">
              <a:buClr>
                <a:srgbClr val="FFFFCC"/>
              </a:buClr>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US" dirty="0" smtClean="0"/>
              <a:t>     </a:t>
            </a:r>
            <a:endParaRPr lang="en-US" dirty="0" smtClean="0"/>
          </a:p>
          <a:p>
            <a:pPr marL="336550" indent="-336550">
              <a:buClr>
                <a:srgbClr val="FFFFCC"/>
              </a:buClr>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en-US" dirty="0" smtClean="0">
                <a:solidFill>
                  <a:srgbClr val="FF0000"/>
                </a:solidFill>
              </a:rPr>
              <a:t> </a:t>
            </a:r>
            <a:r>
              <a:rPr lang="en-US" dirty="0" smtClean="0">
                <a:solidFill>
                  <a:srgbClr val="FF0000"/>
                </a:solidFill>
              </a:rPr>
              <a:t>  </a:t>
            </a:r>
            <a:r>
              <a:rPr lang="en-US" dirty="0" err="1" smtClean="0">
                <a:solidFill>
                  <a:srgbClr val="FF0000"/>
                </a:solidFill>
              </a:rPr>
              <a:t>vagal</a:t>
            </a:r>
            <a:r>
              <a:rPr lang="en-US" dirty="0" smtClean="0">
                <a:solidFill>
                  <a:srgbClr val="FF0000"/>
                </a:solidFill>
              </a:rPr>
              <a:t> </a:t>
            </a:r>
            <a:r>
              <a:rPr lang="en-US" dirty="0" smtClean="0">
                <a:solidFill>
                  <a:srgbClr val="FF0000"/>
                </a:solidFill>
              </a:rPr>
              <a:t>activity decreases the heart rate and sympathetic activity increases heart rate </a:t>
            </a:r>
            <a:r>
              <a:rPr lang="en-US" dirty="0" smtClean="0"/>
              <a:t>through cardiac sympathetic nerves and  circulating </a:t>
            </a:r>
            <a:r>
              <a:rPr lang="en-US" dirty="0" err="1" smtClean="0"/>
              <a:t>catecholamines</a:t>
            </a:r>
            <a:r>
              <a:rPr lang="en-US" dirty="0" smtClean="0"/>
              <a:t>.</a:t>
            </a:r>
            <a:endParaRPr lang="en-IN"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1027"/>
          <p:cNvSpPr>
            <a:spLocks noGrp="1" noChangeArrowheads="1"/>
          </p:cNvSpPr>
          <p:nvPr>
            <p:ph type="body" idx="1"/>
          </p:nvPr>
        </p:nvSpPr>
        <p:spPr>
          <a:xfrm>
            <a:off x="381000" y="1524000"/>
            <a:ext cx="8183880" cy="4187952"/>
          </a:xfrm>
        </p:spPr>
        <p:txBody>
          <a:bodyPr/>
          <a:lstStyle/>
          <a:p>
            <a:r>
              <a:rPr lang="en-US" dirty="0">
                <a:latin typeface="Arial Unicode MS" pitchFamily="34" charset="-128"/>
              </a:rPr>
              <a:t>Sinus </a:t>
            </a:r>
            <a:r>
              <a:rPr lang="en-US" dirty="0" err="1">
                <a:latin typeface="Arial Unicode MS" pitchFamily="34" charset="-128"/>
              </a:rPr>
              <a:t>Bradycardia</a:t>
            </a:r>
            <a:endParaRPr lang="en-US" dirty="0">
              <a:latin typeface="Arial Unicode MS" pitchFamily="34" charset="-128"/>
            </a:endParaRPr>
          </a:p>
          <a:p>
            <a:pPr lvl="1"/>
            <a:r>
              <a:rPr lang="en-US" dirty="0">
                <a:latin typeface="Arial Unicode MS" pitchFamily="34" charset="-128"/>
              </a:rPr>
              <a:t>One upright uniform p-wave for every QRS</a:t>
            </a:r>
          </a:p>
          <a:p>
            <a:pPr lvl="1"/>
            <a:r>
              <a:rPr lang="en-US" dirty="0">
                <a:latin typeface="Arial Unicode MS" pitchFamily="34" charset="-128"/>
              </a:rPr>
              <a:t>Rhythm is regular</a:t>
            </a:r>
          </a:p>
          <a:p>
            <a:pPr lvl="1"/>
            <a:r>
              <a:rPr lang="en-US" i="1" dirty="0">
                <a:latin typeface="Arial Unicode MS" pitchFamily="34" charset="-128"/>
              </a:rPr>
              <a:t>Rate less than 60 beats per minute</a:t>
            </a:r>
          </a:p>
          <a:p>
            <a:pPr lvl="2"/>
            <a:r>
              <a:rPr lang="en-US" dirty="0">
                <a:latin typeface="Arial Unicode MS" pitchFamily="34" charset="-128"/>
              </a:rPr>
              <a:t>SA node firing slower than normal</a:t>
            </a:r>
          </a:p>
          <a:p>
            <a:pPr lvl="2"/>
            <a:r>
              <a:rPr lang="en-US" dirty="0">
                <a:latin typeface="Arial Unicode MS" pitchFamily="34" charset="-128"/>
              </a:rPr>
              <a:t>Normal for many individuals </a:t>
            </a:r>
          </a:p>
          <a:p>
            <a:pPr lvl="2"/>
            <a:r>
              <a:rPr lang="en-US" dirty="0">
                <a:latin typeface="Arial Unicode MS" pitchFamily="34" charset="-128"/>
              </a:rPr>
              <a:t>Identify what is normal heart rate for patient</a:t>
            </a:r>
          </a:p>
        </p:txBody>
      </p:sp>
      <p:pic>
        <p:nvPicPr>
          <p:cNvPr id="63493" name="Picture 1029" descr="ekg"/>
          <p:cNvPicPr>
            <a:picLocks noChangeAspect="1" noChangeArrowheads="1"/>
          </p:cNvPicPr>
          <p:nvPr/>
        </p:nvPicPr>
        <p:blipFill>
          <a:blip r:embed="rId2"/>
          <a:srcRect/>
          <a:stretch>
            <a:fillRect/>
          </a:stretch>
        </p:blipFill>
        <p:spPr bwMode="auto">
          <a:xfrm>
            <a:off x="228600" y="304800"/>
            <a:ext cx="2438400" cy="811213"/>
          </a:xfrm>
          <a:prstGeom prst="rect">
            <a:avLst/>
          </a:prstGeom>
          <a:noFill/>
        </p:spPr>
      </p:pic>
      <p:sp>
        <p:nvSpPr>
          <p:cNvPr id="63494" name="Rectangle 1030"/>
          <p:cNvSpPr>
            <a:spLocks noChangeArrowheads="1"/>
          </p:cNvSpPr>
          <p:nvPr/>
        </p:nvSpPr>
        <p:spPr bwMode="auto">
          <a:xfrm>
            <a:off x="2895600" y="228600"/>
            <a:ext cx="5638800" cy="838200"/>
          </a:xfrm>
          <a:prstGeom prst="rect">
            <a:avLst/>
          </a:prstGeom>
          <a:solidFill>
            <a:srgbClr val="F85E7B"/>
          </a:solidFill>
          <a:ln w="9525">
            <a:noFill/>
            <a:miter lim="800000"/>
            <a:headEnd/>
            <a:tailEnd/>
          </a:ln>
          <a:effectLst/>
        </p:spPr>
        <p:txBody>
          <a:bodyPr anchor="ctr"/>
          <a:lstStyle/>
          <a:p>
            <a:pPr algn="ctr"/>
            <a:r>
              <a:rPr lang="en-US" sz="4400">
                <a:solidFill>
                  <a:schemeClr val="tx2"/>
                </a:solidFill>
              </a:rPr>
              <a:t>Sinus Rhythms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Sinus </a:t>
            </a:r>
            <a:r>
              <a:rPr lang="en-US" dirty="0" err="1" smtClean="0"/>
              <a:t>bradycardia</a:t>
            </a:r>
            <a:endParaRPr lang="en-US" dirty="0"/>
          </a:p>
        </p:txBody>
      </p:sp>
      <p:sp>
        <p:nvSpPr>
          <p:cNvPr id="3" name="Content Placeholder 2"/>
          <p:cNvSpPr>
            <a:spLocks noGrp="1"/>
          </p:cNvSpPr>
          <p:nvPr>
            <p:ph idx="1"/>
          </p:nvPr>
        </p:nvSpPr>
        <p:spPr/>
        <p:txBody>
          <a:bodyPr>
            <a:normAutofit/>
          </a:bodyPr>
          <a:lstStyle/>
          <a:p>
            <a:r>
              <a:rPr lang="en-US" dirty="0" smtClean="0"/>
              <a:t>This may occur in healthy people at rest and is a common </a:t>
            </a:r>
            <a:r>
              <a:rPr lang="en-US" dirty="0" err="1" smtClean="0"/>
              <a:t>ﬁnding</a:t>
            </a:r>
            <a:r>
              <a:rPr lang="en-US" dirty="0" smtClean="0"/>
              <a:t> in athletes</a:t>
            </a:r>
          </a:p>
          <a:p>
            <a:endParaRPr lang="en-US" dirty="0" smtClean="0"/>
          </a:p>
          <a:p>
            <a:r>
              <a:rPr lang="en-US" dirty="0" smtClean="0"/>
              <a:t>Symptomatic sinus </a:t>
            </a:r>
            <a:r>
              <a:rPr lang="en-US" dirty="0" err="1" smtClean="0"/>
              <a:t>bradycardia</a:t>
            </a:r>
            <a:r>
              <a:rPr lang="en-US" dirty="0" smtClean="0"/>
              <a:t> may occur acutely during an MI and can be treated with intravenous atropine (0.6–1.2 mg). </a:t>
            </a:r>
          </a:p>
          <a:p>
            <a:r>
              <a:rPr lang="en-US" dirty="0" smtClean="0"/>
              <a:t>Patients with recurrent or persistent symptomatic sinus </a:t>
            </a:r>
            <a:r>
              <a:rPr lang="en-US" dirty="0" err="1" smtClean="0"/>
              <a:t>bradycardia</a:t>
            </a:r>
            <a:r>
              <a:rPr lang="en-US" dirty="0" smtClean="0"/>
              <a:t> should be considered for pacemaker implantation</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Sinus bradycardia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28" name="AutoShape 4" descr="Sinus bradycardia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230" name="Picture 6" descr="https://upload.wikimedia.org/wikipedia/commons/thumb/f/f9/Sinus_bradycardia_lead2.svg/1200px-Sinus_bradycardia_lead2.svg.png"/>
          <p:cNvPicPr>
            <a:picLocks noChangeAspect="1" noChangeArrowheads="1"/>
          </p:cNvPicPr>
          <p:nvPr/>
        </p:nvPicPr>
        <p:blipFill>
          <a:blip r:embed="rId2"/>
          <a:srcRect/>
          <a:stretch>
            <a:fillRect/>
          </a:stretch>
        </p:blipFill>
        <p:spPr bwMode="auto">
          <a:xfrm>
            <a:off x="0" y="1752600"/>
            <a:ext cx="8763000" cy="297211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428625" y="2290763"/>
            <a:ext cx="8286750" cy="2276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685800" y="2554288"/>
            <a:ext cx="7772400" cy="3541712"/>
          </a:xfrm>
        </p:spPr>
        <p:txBody>
          <a:bodyPr/>
          <a:lstStyle/>
          <a:p>
            <a:r>
              <a:rPr lang="es-CL">
                <a:latin typeface="Arial Unicode MS" pitchFamily="34" charset="-128"/>
              </a:rPr>
              <a:t> </a:t>
            </a:r>
          </a:p>
          <a:p>
            <a:endParaRPr lang="es-CL">
              <a:latin typeface="Arial Unicode MS" pitchFamily="34" charset="-128"/>
            </a:endParaRPr>
          </a:p>
        </p:txBody>
      </p:sp>
      <p:sp>
        <p:nvSpPr>
          <p:cNvPr id="64519" name="Text Box 7"/>
          <p:cNvSpPr txBox="1">
            <a:spLocks noChangeArrowheads="1"/>
          </p:cNvSpPr>
          <p:nvPr/>
        </p:nvSpPr>
        <p:spPr bwMode="auto">
          <a:xfrm>
            <a:off x="228600" y="1193800"/>
            <a:ext cx="3867150" cy="579438"/>
          </a:xfrm>
          <a:prstGeom prst="rect">
            <a:avLst/>
          </a:prstGeom>
          <a:noFill/>
          <a:ln w="9525">
            <a:noFill/>
            <a:miter lim="800000"/>
            <a:headEnd/>
            <a:tailEnd/>
          </a:ln>
          <a:effectLst/>
        </p:spPr>
        <p:txBody>
          <a:bodyPr wrap="none">
            <a:spAutoFit/>
          </a:bodyPr>
          <a:lstStyle/>
          <a:p>
            <a:r>
              <a:rPr lang="en-US" sz="3200" b="1">
                <a:latin typeface="Tahoma" pitchFamily="34" charset="0"/>
              </a:rPr>
              <a:t>Sinus Tachycardia</a:t>
            </a:r>
          </a:p>
        </p:txBody>
      </p:sp>
      <p:pic>
        <p:nvPicPr>
          <p:cNvPr id="64521" name="Picture 9" descr="SinusTachycardia"/>
          <p:cNvPicPr>
            <a:picLocks noChangeAspect="1" noChangeArrowheads="1"/>
          </p:cNvPicPr>
          <p:nvPr/>
        </p:nvPicPr>
        <p:blipFill>
          <a:blip r:embed="rId2"/>
          <a:srcRect/>
          <a:stretch>
            <a:fillRect/>
          </a:stretch>
        </p:blipFill>
        <p:spPr bwMode="auto">
          <a:xfrm>
            <a:off x="609600" y="2438400"/>
            <a:ext cx="7620000" cy="1295400"/>
          </a:xfrm>
          <a:prstGeom prst="rect">
            <a:avLst/>
          </a:prstGeom>
          <a:noFill/>
        </p:spPr>
      </p:pic>
      <p:graphicFrame>
        <p:nvGraphicFramePr>
          <p:cNvPr id="64522" name="Group 10"/>
          <p:cNvGraphicFramePr>
            <a:graphicFrameLocks noGrp="1"/>
          </p:cNvGraphicFramePr>
          <p:nvPr/>
        </p:nvGraphicFramePr>
        <p:xfrm>
          <a:off x="609600" y="4038600"/>
          <a:ext cx="7467600" cy="2362200"/>
        </p:xfrm>
        <a:graphic>
          <a:graphicData uri="http://schemas.openxmlformats.org/drawingml/2006/table">
            <a:tbl>
              <a:tblPr/>
              <a:tblGrid>
                <a:gridCol w="990600"/>
                <a:gridCol w="1524000"/>
                <a:gridCol w="2514600"/>
                <a:gridCol w="1371600"/>
                <a:gridCol w="1066800"/>
              </a:tblGrid>
              <a:tr h="1181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Heart Rate</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Rhythm</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 Wave</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PR Interval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(sec.)</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QRS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(Sec.)</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r>
              <a:tr h="1181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&gt;100</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Regular</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Before each QRS, Identical</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.12 - .20</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&lt;.12</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r>
            </a:tbl>
          </a:graphicData>
        </a:graphic>
      </p:graphicFrame>
      <p:pic>
        <p:nvPicPr>
          <p:cNvPr id="64543" name="Picture 31" descr="ekg"/>
          <p:cNvPicPr>
            <a:picLocks noChangeAspect="1" noChangeArrowheads="1"/>
          </p:cNvPicPr>
          <p:nvPr/>
        </p:nvPicPr>
        <p:blipFill>
          <a:blip r:embed="rId4"/>
          <a:srcRect/>
          <a:stretch>
            <a:fillRect/>
          </a:stretch>
        </p:blipFill>
        <p:spPr bwMode="auto">
          <a:xfrm>
            <a:off x="228600" y="304800"/>
            <a:ext cx="2438400" cy="811213"/>
          </a:xfrm>
          <a:prstGeom prst="rect">
            <a:avLst/>
          </a:prstGeom>
          <a:noFill/>
        </p:spPr>
      </p:pic>
      <p:sp>
        <p:nvSpPr>
          <p:cNvPr id="64544" name="Rectangle 32"/>
          <p:cNvSpPr>
            <a:spLocks noChangeArrowheads="1"/>
          </p:cNvSpPr>
          <p:nvPr/>
        </p:nvSpPr>
        <p:spPr bwMode="auto">
          <a:xfrm>
            <a:off x="2895600" y="228600"/>
            <a:ext cx="5638800" cy="838200"/>
          </a:xfrm>
          <a:prstGeom prst="rect">
            <a:avLst/>
          </a:prstGeom>
          <a:solidFill>
            <a:srgbClr val="F85E7B"/>
          </a:solidFill>
          <a:ln w="9525">
            <a:noFill/>
            <a:miter lim="800000"/>
            <a:headEnd/>
            <a:tailEnd/>
          </a:ln>
          <a:effectLst/>
        </p:spPr>
        <p:txBody>
          <a:bodyPr anchor="ctr"/>
          <a:lstStyle/>
          <a:p>
            <a:pPr algn="ctr"/>
            <a:r>
              <a:rPr lang="en-US" sz="4400">
                <a:solidFill>
                  <a:schemeClr val="tx2"/>
                </a:solidFill>
              </a:rPr>
              <a:t>Sinus Rhythms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9"/>
                                        </p:tgtEl>
                                        <p:attrNameLst>
                                          <p:attrName>style.visibility</p:attrName>
                                        </p:attrNameLst>
                                      </p:cBhvr>
                                      <p:to>
                                        <p:strVal val="visible"/>
                                      </p:to>
                                    </p:set>
                                    <p:anim calcmode="lin" valueType="num">
                                      <p:cBhvr additive="base">
                                        <p:cTn id="7" dur="500" fill="hold"/>
                                        <p:tgtEl>
                                          <p:spTgt spid="64519"/>
                                        </p:tgtEl>
                                        <p:attrNameLst>
                                          <p:attrName>ppt_x</p:attrName>
                                        </p:attrNameLst>
                                      </p:cBhvr>
                                      <p:tavLst>
                                        <p:tav tm="0">
                                          <p:val>
                                            <p:strVal val="0-#ppt_w/2"/>
                                          </p:val>
                                        </p:tav>
                                        <p:tav tm="100000">
                                          <p:val>
                                            <p:strVal val="#ppt_x"/>
                                          </p:val>
                                        </p:tav>
                                      </p:tavLst>
                                    </p:anim>
                                    <p:anim calcmode="lin" valueType="num">
                                      <p:cBhvr additive="base">
                                        <p:cTn id="8" dur="500" fill="hold"/>
                                        <p:tgtEl>
                                          <p:spTgt spid="645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57200" y="1371600"/>
            <a:ext cx="8183880" cy="4187952"/>
          </a:xfrm>
        </p:spPr>
        <p:txBody>
          <a:bodyPr/>
          <a:lstStyle/>
          <a:p>
            <a:r>
              <a:rPr lang="en-US" dirty="0">
                <a:latin typeface="Arial Unicode MS" pitchFamily="34" charset="-128"/>
              </a:rPr>
              <a:t>Sinus Tachycardia</a:t>
            </a:r>
          </a:p>
          <a:p>
            <a:pPr lvl="1"/>
            <a:r>
              <a:rPr lang="en-US" dirty="0">
                <a:latin typeface="Arial Unicode MS" pitchFamily="34" charset="-128"/>
              </a:rPr>
              <a:t>One upright uniform p-wave for every QRS</a:t>
            </a:r>
          </a:p>
          <a:p>
            <a:pPr lvl="1"/>
            <a:r>
              <a:rPr lang="en-US" dirty="0">
                <a:latin typeface="Arial Unicode MS" pitchFamily="34" charset="-128"/>
              </a:rPr>
              <a:t>Rhythm is regular</a:t>
            </a:r>
          </a:p>
          <a:p>
            <a:pPr lvl="1"/>
            <a:r>
              <a:rPr lang="en-US" i="1" dirty="0">
                <a:latin typeface="Arial Unicode MS" pitchFamily="34" charset="-128"/>
              </a:rPr>
              <a:t>Rate is greater than 100 beats per minute</a:t>
            </a:r>
            <a:endParaRPr lang="en-US" dirty="0">
              <a:latin typeface="Arial Unicode MS" pitchFamily="34" charset="-128"/>
            </a:endParaRPr>
          </a:p>
          <a:p>
            <a:pPr lvl="2"/>
            <a:r>
              <a:rPr lang="en-US" dirty="0">
                <a:latin typeface="Arial Unicode MS" pitchFamily="34" charset="-128"/>
              </a:rPr>
              <a:t>Usually between 100-160 (&gt;160 SVT)</a:t>
            </a:r>
          </a:p>
          <a:p>
            <a:pPr lvl="2"/>
            <a:r>
              <a:rPr lang="en-US" dirty="0">
                <a:latin typeface="Arial Unicode MS" pitchFamily="34" charset="-128"/>
              </a:rPr>
              <a:t>Can be high due to anxiety, stress, fever, medications (anything that increases oxygen consumption)</a:t>
            </a:r>
          </a:p>
        </p:txBody>
      </p:sp>
      <p:pic>
        <p:nvPicPr>
          <p:cNvPr id="35845" name="Picture 5" descr="ekg"/>
          <p:cNvPicPr>
            <a:picLocks noChangeAspect="1" noChangeArrowheads="1"/>
          </p:cNvPicPr>
          <p:nvPr/>
        </p:nvPicPr>
        <p:blipFill>
          <a:blip r:embed="rId2"/>
          <a:srcRect/>
          <a:stretch>
            <a:fillRect/>
          </a:stretch>
        </p:blipFill>
        <p:spPr bwMode="auto">
          <a:xfrm>
            <a:off x="228600" y="304800"/>
            <a:ext cx="2438400" cy="811213"/>
          </a:xfrm>
          <a:prstGeom prst="rect">
            <a:avLst/>
          </a:prstGeom>
          <a:noFill/>
        </p:spPr>
      </p:pic>
      <p:sp>
        <p:nvSpPr>
          <p:cNvPr id="35846" name="Rectangle 6"/>
          <p:cNvSpPr>
            <a:spLocks noChangeArrowheads="1"/>
          </p:cNvSpPr>
          <p:nvPr/>
        </p:nvSpPr>
        <p:spPr bwMode="auto">
          <a:xfrm>
            <a:off x="2895600" y="228600"/>
            <a:ext cx="5638800" cy="914400"/>
          </a:xfrm>
          <a:prstGeom prst="rect">
            <a:avLst/>
          </a:prstGeom>
          <a:solidFill>
            <a:srgbClr val="F85E7B"/>
          </a:solidFill>
          <a:ln w="9525">
            <a:noFill/>
            <a:miter lim="800000"/>
            <a:headEnd/>
            <a:tailEnd/>
          </a:ln>
          <a:effectLst/>
        </p:spPr>
        <p:txBody>
          <a:bodyPr anchor="ctr"/>
          <a:lstStyle/>
          <a:p>
            <a:pPr algn="ctr"/>
            <a:r>
              <a:rPr lang="en-US" sz="4400">
                <a:solidFill>
                  <a:schemeClr val="tx2"/>
                </a:solidFill>
              </a:rPr>
              <a:t>Sinus Rhythms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Sinus tachycardia</a:t>
            </a:r>
            <a:endParaRPr lang="en-US" dirty="0"/>
          </a:p>
        </p:txBody>
      </p:sp>
      <p:sp>
        <p:nvSpPr>
          <p:cNvPr id="3" name="Content Placeholder 2"/>
          <p:cNvSpPr>
            <a:spLocks noGrp="1"/>
          </p:cNvSpPr>
          <p:nvPr>
            <p:ph idx="1"/>
          </p:nvPr>
        </p:nvSpPr>
        <p:spPr/>
        <p:txBody>
          <a:bodyPr>
            <a:normAutofit lnSpcReduction="10000"/>
          </a:bodyPr>
          <a:lstStyle/>
          <a:p>
            <a:r>
              <a:rPr lang="en-US" dirty="0" smtClean="0"/>
              <a:t>Sinus tachycardia is usually due to an increase in sympathetic  activity associated with exercise, emotion and pregnancy. </a:t>
            </a:r>
          </a:p>
          <a:p>
            <a:r>
              <a:rPr lang="en-US" dirty="0" smtClean="0"/>
              <a:t>Healthy young adults can produce a rapid sinus rate, up to 200/min,  during intense exercise.</a:t>
            </a:r>
          </a:p>
          <a:p>
            <a:r>
              <a:rPr lang="en-US" dirty="0" smtClean="0"/>
              <a:t> Sinus tachycardia does not require </a:t>
            </a:r>
          </a:p>
          <a:p>
            <a:pPr>
              <a:buNone/>
            </a:pPr>
            <a:r>
              <a:rPr lang="en-US" dirty="0" smtClean="0"/>
              <a:t>   treatment but sometimes may reflect an underlying disease</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457200" y="2514600"/>
            <a:ext cx="8305800" cy="19050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s://pcsms.azureedge.net/ekgtracings/31.gif"/>
          <p:cNvPicPr>
            <a:picLocks noChangeAspect="1" noChangeArrowheads="1"/>
          </p:cNvPicPr>
          <p:nvPr/>
        </p:nvPicPr>
        <p:blipFill>
          <a:blip r:embed="rId2"/>
          <a:srcRect/>
          <a:stretch>
            <a:fillRect/>
          </a:stretch>
        </p:blipFill>
        <p:spPr bwMode="auto">
          <a:xfrm>
            <a:off x="457200" y="1143000"/>
            <a:ext cx="8271478" cy="27432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Sinus arrhythmia</a:t>
            </a:r>
            <a:endParaRPr lang="en-US" dirty="0"/>
          </a:p>
        </p:txBody>
      </p:sp>
      <p:sp>
        <p:nvSpPr>
          <p:cNvPr id="3" name="Content Placeholder 2"/>
          <p:cNvSpPr>
            <a:spLocks noGrp="1"/>
          </p:cNvSpPr>
          <p:nvPr>
            <p:ph idx="1"/>
          </p:nvPr>
        </p:nvSpPr>
        <p:spPr>
          <a:xfrm>
            <a:off x="502920" y="530352"/>
            <a:ext cx="8183880" cy="4956048"/>
          </a:xfrm>
        </p:spPr>
        <p:txBody>
          <a:bodyPr>
            <a:normAutofit fontScale="85000" lnSpcReduction="20000"/>
          </a:bodyPr>
          <a:lstStyle/>
          <a:p>
            <a:r>
              <a:rPr lang="en-US" dirty="0" smtClean="0"/>
              <a:t> cyclical alteration of the heart rate during respiration, with an increase during inspiration and a decrease during expiration.</a:t>
            </a:r>
          </a:p>
          <a:p>
            <a:endParaRPr lang="en-US" dirty="0" smtClean="0"/>
          </a:p>
          <a:p>
            <a:r>
              <a:rPr lang="en-US" dirty="0" smtClean="0"/>
              <a:t>Sinus arrhythmia is a normal phenomenon and can be  quite pronounced in children.</a:t>
            </a:r>
          </a:p>
          <a:p>
            <a:endParaRPr lang="en-US" dirty="0" smtClean="0"/>
          </a:p>
          <a:p>
            <a:r>
              <a:rPr lang="en-US" dirty="0" smtClean="0"/>
              <a:t>Absence of this normal variation may be a </a:t>
            </a:r>
          </a:p>
          <a:p>
            <a:pPr>
              <a:buNone/>
            </a:pPr>
            <a:r>
              <a:rPr lang="en-US" dirty="0" smtClean="0"/>
              <a:t>   feature of diabetic neuropathy, autonomic involvement in patients with diseases of peripheral nerves  or increased sympathetic drive.</a:t>
            </a:r>
          </a:p>
          <a:p>
            <a:pPr>
              <a:buNone/>
            </a:pPr>
            <a:endParaRPr lang="en-US" dirty="0" smtClean="0"/>
          </a:p>
          <a:p>
            <a:r>
              <a:rPr lang="en-US" dirty="0" smtClean="0"/>
              <a:t> Sinus arrhythmia does not require treatment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srcRect/>
          <a:stretch>
            <a:fillRect/>
          </a:stretch>
        </p:blipFill>
        <p:spPr bwMode="auto">
          <a:xfrm>
            <a:off x="1066800" y="2895600"/>
            <a:ext cx="3352800" cy="3124200"/>
          </a:xfrm>
          <a:prstGeom prst="rect">
            <a:avLst/>
          </a:prstGeom>
          <a:noFill/>
          <a:ln w="9525" cap="flat">
            <a:noFill/>
            <a:round/>
            <a:headEnd/>
            <a:tailEnd/>
          </a:ln>
          <a:effectLst/>
        </p:spPr>
      </p:pic>
      <p:pic>
        <p:nvPicPr>
          <p:cNvPr id="10242" name="Picture 2"/>
          <p:cNvPicPr>
            <a:picLocks noChangeAspect="1" noChangeArrowheads="1"/>
          </p:cNvPicPr>
          <p:nvPr/>
        </p:nvPicPr>
        <p:blipFill>
          <a:blip r:embed="rId4"/>
          <a:srcRect/>
          <a:stretch>
            <a:fillRect/>
          </a:stretch>
        </p:blipFill>
        <p:spPr bwMode="auto">
          <a:xfrm>
            <a:off x="5029200" y="2667000"/>
            <a:ext cx="3581400" cy="3657600"/>
          </a:xfrm>
          <a:prstGeom prst="rect">
            <a:avLst/>
          </a:prstGeom>
          <a:noFill/>
          <a:ln w="9525" cap="flat">
            <a:noFill/>
            <a:round/>
            <a:headEnd/>
            <a:tailEnd/>
          </a:ln>
          <a:effectLst/>
        </p:spPr>
      </p:pic>
      <p:sp>
        <p:nvSpPr>
          <p:cNvPr id="10243" name="Text Box 3"/>
          <p:cNvSpPr txBox="1">
            <a:spLocks noChangeArrowheads="1"/>
          </p:cNvSpPr>
          <p:nvPr/>
        </p:nvSpPr>
        <p:spPr bwMode="auto">
          <a:xfrm>
            <a:off x="1435100" y="274638"/>
            <a:ext cx="7499350" cy="1143000"/>
          </a:xfrm>
          <a:prstGeom prst="rect">
            <a:avLst/>
          </a:prstGeom>
          <a:noFill/>
          <a:ln w="9525" cap="flat">
            <a:noFill/>
            <a:round/>
            <a:headEnd/>
            <a:tailEnd/>
          </a:ln>
          <a:effectLst/>
        </p:spPr>
        <p:txBody>
          <a:bodyPr lIns="90000" tIns="46800" rIns="90000" bIns="4680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a:solidFill>
                  <a:srgbClr val="FFCC00"/>
                </a:solidFill>
                <a:effectLst>
                  <a:outerShdw blurRad="38100" dist="38100" dir="2700000" algn="tl">
                    <a:srgbClr val="000000"/>
                  </a:outerShdw>
                </a:effectLst>
                <a:ea typeface="宋体" charset="0"/>
                <a:cs typeface="宋体" charset="0"/>
              </a:rPr>
              <a:t>Normal heartbeat and atrial arrhythmia</a:t>
            </a:r>
          </a:p>
        </p:txBody>
      </p:sp>
      <p:sp>
        <p:nvSpPr>
          <p:cNvPr id="10244" name="Text Box 4"/>
          <p:cNvSpPr txBox="1">
            <a:spLocks noChangeArrowheads="1"/>
          </p:cNvSpPr>
          <p:nvPr/>
        </p:nvSpPr>
        <p:spPr bwMode="auto">
          <a:xfrm>
            <a:off x="1066800" y="1905000"/>
            <a:ext cx="2362200" cy="460375"/>
          </a:xfrm>
          <a:prstGeom prst="rect">
            <a:avLst/>
          </a:prstGeom>
          <a:noFill/>
          <a:ln w="9525" cap="flat">
            <a:noFill/>
            <a:round/>
            <a:headEnd/>
            <a:tailEnd/>
          </a:ln>
          <a:effectLst/>
        </p:spPr>
        <p:txBody>
          <a:bodyPr lIns="90000" tIns="46800" rIns="90000" bIns="46800">
            <a:spAutoFit/>
          </a:bodyPr>
          <a:lstStyle/>
          <a:p>
            <a:pPr eaLnBrk="1" hangingPunct="1">
              <a:spcBef>
                <a:spcPts val="1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u="sng">
                <a:solidFill>
                  <a:srgbClr val="FFFFCC"/>
                </a:solidFill>
                <a:ea typeface="宋体" charset="0"/>
                <a:cs typeface="宋体" charset="0"/>
              </a:rPr>
              <a:t>Normal rhythm</a:t>
            </a:r>
          </a:p>
        </p:txBody>
      </p:sp>
      <p:sp>
        <p:nvSpPr>
          <p:cNvPr id="10245" name="Text Box 5"/>
          <p:cNvSpPr txBox="1">
            <a:spLocks noChangeArrowheads="1"/>
          </p:cNvSpPr>
          <p:nvPr/>
        </p:nvSpPr>
        <p:spPr bwMode="auto">
          <a:xfrm>
            <a:off x="5181600" y="1905000"/>
            <a:ext cx="2743200" cy="460375"/>
          </a:xfrm>
          <a:prstGeom prst="rect">
            <a:avLst/>
          </a:prstGeom>
          <a:noFill/>
          <a:ln w="9525" cap="flat">
            <a:noFill/>
            <a:round/>
            <a:headEnd/>
            <a:tailEnd/>
          </a:ln>
          <a:effectLst/>
        </p:spPr>
        <p:txBody>
          <a:bodyPr lIns="90000" tIns="46800" rIns="90000" bIns="46800">
            <a:spAutoFit/>
          </a:bodyPr>
          <a:lstStyle/>
          <a:p>
            <a:pPr eaLnBrk="1" hangingPunct="1">
              <a:spcBef>
                <a:spcPts val="1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u="sng">
                <a:solidFill>
                  <a:srgbClr val="FFFFCC"/>
                </a:solidFill>
                <a:ea typeface="宋体" charset="0"/>
                <a:cs typeface="宋体" charset="0"/>
              </a:rPr>
              <a:t>Atrial arrhythmia</a:t>
            </a:r>
          </a:p>
        </p:txBody>
      </p:sp>
      <p:sp>
        <p:nvSpPr>
          <p:cNvPr id="10246" name="Text Box 6"/>
          <p:cNvSpPr txBox="1">
            <a:spLocks noChangeArrowheads="1"/>
          </p:cNvSpPr>
          <p:nvPr/>
        </p:nvSpPr>
        <p:spPr bwMode="auto">
          <a:xfrm>
            <a:off x="3200400" y="2895600"/>
            <a:ext cx="1447800" cy="336550"/>
          </a:xfrm>
          <a:prstGeom prst="rect">
            <a:avLst/>
          </a:prstGeom>
          <a:noFill/>
          <a:ln w="9525" cap="flat">
            <a:noFill/>
            <a:round/>
            <a:headEnd/>
            <a:tailEnd/>
          </a:ln>
          <a:effectLst/>
        </p:spPr>
        <p:txBody>
          <a:bodyPr lIns="90000" tIns="46800" rIns="90000" bIns="46800">
            <a:spAutoFit/>
          </a:bodyPr>
          <a:lstStyle/>
          <a:p>
            <a:pPr eaLnBrk="1" hangingPunct="1">
              <a:spcBef>
                <a:spcPts val="10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a:solidFill>
                  <a:srgbClr val="0B0B11"/>
                </a:solidFill>
                <a:ea typeface="宋体" charset="0"/>
                <a:cs typeface="宋体" charset="0"/>
              </a:rPr>
              <a:t>AV septum</a:t>
            </a:r>
          </a:p>
        </p:txBody>
      </p:sp>
      <p:sp>
        <p:nvSpPr>
          <p:cNvPr id="10247" name="Line 7"/>
          <p:cNvSpPr>
            <a:spLocks noChangeShapeType="1"/>
          </p:cNvSpPr>
          <p:nvPr/>
        </p:nvSpPr>
        <p:spPr bwMode="auto">
          <a:xfrm flipH="1">
            <a:off x="2889250" y="3276600"/>
            <a:ext cx="698500" cy="990600"/>
          </a:xfrm>
          <a:prstGeom prst="line">
            <a:avLst/>
          </a:prstGeom>
          <a:noFill/>
          <a:ln w="9360" cap="sq">
            <a:solidFill>
              <a:srgbClr val="0B0B11"/>
            </a:solidFill>
            <a:miter lim="800000"/>
            <a:headEnd/>
            <a:tailEnd type="triangle" w="med" len="med"/>
          </a:ln>
          <a:effec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0244"/>
                                        </p:tgtEl>
                                        <p:attrNameLst>
                                          <p:attrName>style.visibility</p:attrName>
                                        </p:attrNameLst>
                                      </p:cBhvr>
                                      <p:to>
                                        <p:strVal val="visible"/>
                                      </p:to>
                                    </p:set>
                                    <p:anim calcmode="lin" valueType="num">
                                      <p:cBhvr additive="repl">
                                        <p:cTn id="7" dur="500" fill="hold"/>
                                        <p:tgtEl>
                                          <p:spTgt spid="10244"/>
                                        </p:tgtEl>
                                        <p:attrNameLst>
                                          <p:attrName>ppt_x</p:attrName>
                                        </p:attrNameLst>
                                      </p:cBhvr>
                                      <p:tavLst>
                                        <p:tav tm="100000">
                                          <p:val>
                                            <p:strVal val="#ppt_x"/>
                                          </p:val>
                                        </p:tav>
                                        <p:tav tm="100000">
                                          <p:val>
                                            <p:strVal val="#ppt_x"/>
                                          </p:val>
                                        </p:tav>
                                      </p:tavLst>
                                    </p:anim>
                                    <p:anim calcmode="lin" valueType="num">
                                      <p:cBhvr additive="repl">
                                        <p:cTn id="8" dur="500" fill="hold"/>
                                        <p:tgtEl>
                                          <p:spTgt spid="10244"/>
                                        </p:tgtEl>
                                        <p:attrNameLst>
                                          <p:attrName>ppt_y</p:attrName>
                                        </p:attrNameLst>
                                      </p:cBhvr>
                                      <p:tavLst>
                                        <p:tav tm="100000">
                                          <p:val>
                                            <p:strVal val="1+#ppt_h/2"/>
                                          </p:val>
                                        </p:tav>
                                        <p:tav tm="100000">
                                          <p:val>
                                            <p:strVal val="#ppt_y"/>
                                          </p:val>
                                        </p:tav>
                                      </p:tavLst>
                                    </p:anim>
                                  </p:childTnLst>
                                </p:cTn>
                              </p:par>
                            </p:childTnLst>
                          </p:cTn>
                        </p:par>
                        <p:par>
                          <p:cTn id="9" fill="hold">
                            <p:stCondLst>
                              <p:cond delay="0"/>
                            </p:stCondLst>
                            <p:childTnLst>
                              <p:par>
                                <p:cTn id="10" presetID="23" presetClass="entr" presetSubtype="16" fill="hold" nodeType="afterEffect">
                                  <p:stCondLst>
                                    <p:cond delay="0"/>
                                  </p:stCondLst>
                                  <p:childTnLst>
                                    <p:set>
                                      <p:cBhvr additive="repl">
                                        <p:cTn id="11" dur="1" fill="hold">
                                          <p:stCondLst>
                                            <p:cond delay="0"/>
                                          </p:stCondLst>
                                        </p:cTn>
                                        <p:tgtEl>
                                          <p:spTgt spid="10241"/>
                                        </p:tgtEl>
                                        <p:attrNameLst>
                                          <p:attrName>style.visibility</p:attrName>
                                        </p:attrNameLst>
                                      </p:cBhvr>
                                      <p:to>
                                        <p:strVal val="visible"/>
                                      </p:to>
                                    </p:set>
                                    <p:anim calcmode="lin" valueType="num">
                                      <p:cBhvr additive="repl">
                                        <p:cTn id="12" dur="500" fill="hold"/>
                                        <p:tgtEl>
                                          <p:spTgt spid="10241"/>
                                        </p:tgtEl>
                                        <p:attrNameLst>
                                          <p:attrName>ppt_w</p:attrName>
                                        </p:attrNameLst>
                                      </p:cBhvr>
                                      <p:tavLst>
                                        <p:tav tm="100000">
                                          <p:val>
                                            <p:fltVal val="0"/>
                                          </p:val>
                                        </p:tav>
                                        <p:tav tm="100000">
                                          <p:val>
                                            <p:strVal val="#ppt_w"/>
                                          </p:val>
                                        </p:tav>
                                      </p:tavLst>
                                    </p:anim>
                                    <p:anim calcmode="lin" valueType="num">
                                      <p:cBhvr additive="repl">
                                        <p:cTn id="13" dur="500" fill="hold"/>
                                        <p:tgtEl>
                                          <p:spTgt spid="10241"/>
                                        </p:tgtEl>
                                        <p:attrNameLst>
                                          <p:attrName>ppt_h</p:attrName>
                                        </p:attrNameLst>
                                      </p:cBhvr>
                                      <p:tavLst>
                                        <p:tav tm="100000">
                                          <p:val>
                                            <p:fltVal val="0"/>
                                          </p:val>
                                        </p:tav>
                                        <p:tav tm="100000">
                                          <p:val>
                                            <p:strVal val="#ppt_h"/>
                                          </p:val>
                                        </p:tav>
                                      </p:tavLst>
                                    </p:anim>
                                  </p:childTnLst>
                                </p:cTn>
                              </p:par>
                              <p:par>
                                <p:cTn id="14" presetID="2" presetClass="entr" presetSubtype="4" fill="hold" nodeType="withEffect">
                                  <p:stCondLst>
                                    <p:cond delay="0"/>
                                  </p:stCondLst>
                                  <p:childTnLst>
                                    <p:set>
                                      <p:cBhvr additive="repl">
                                        <p:cTn id="15" dur="1" fill="hold">
                                          <p:stCondLst>
                                            <p:cond delay="0"/>
                                          </p:stCondLst>
                                        </p:cTn>
                                        <p:tgtEl>
                                          <p:spTgt spid="10246"/>
                                        </p:tgtEl>
                                        <p:attrNameLst>
                                          <p:attrName>style.visibility</p:attrName>
                                        </p:attrNameLst>
                                      </p:cBhvr>
                                      <p:to>
                                        <p:strVal val="visible"/>
                                      </p:to>
                                    </p:set>
                                    <p:anim calcmode="lin" valueType="num">
                                      <p:cBhvr additive="repl">
                                        <p:cTn id="16" dur="500" fill="hold"/>
                                        <p:tgtEl>
                                          <p:spTgt spid="10246"/>
                                        </p:tgtEl>
                                        <p:attrNameLst>
                                          <p:attrName>ppt_x</p:attrName>
                                        </p:attrNameLst>
                                      </p:cBhvr>
                                      <p:tavLst>
                                        <p:tav tm="100000">
                                          <p:val>
                                            <p:strVal val="#ppt_x"/>
                                          </p:val>
                                        </p:tav>
                                        <p:tav tm="100000">
                                          <p:val>
                                            <p:strVal val="#ppt_x"/>
                                          </p:val>
                                        </p:tav>
                                      </p:tavLst>
                                    </p:anim>
                                    <p:anim calcmode="lin" valueType="num">
                                      <p:cBhvr additive="repl">
                                        <p:cTn id="17" dur="500" fill="hold"/>
                                        <p:tgtEl>
                                          <p:spTgt spid="10246"/>
                                        </p:tgtEl>
                                        <p:attrNameLst>
                                          <p:attrName>ppt_y</p:attrName>
                                        </p:attrNameLst>
                                      </p:cBhvr>
                                      <p:tavLst>
                                        <p:tav tm="100000">
                                          <p:val>
                                            <p:strVal val="1+#ppt_h/2"/>
                                          </p:val>
                                        </p:tav>
                                        <p:tav tm="100000">
                                          <p:val>
                                            <p:strVal val="#ppt_y"/>
                                          </p:val>
                                        </p:tav>
                                      </p:tavLst>
                                    </p:anim>
                                  </p:childTnLst>
                                </p:cTn>
                              </p:par>
                              <p:par>
                                <p:cTn id="18" presetID="39" presetClass="entr" accel="100000" fill="hold" grpId="0" nodeType="withEffect">
                                  <p:stCondLst>
                                    <p:cond delay="0"/>
                                  </p:stCondLst>
                                  <p:childTnLst>
                                    <p:set>
                                      <p:cBhvr additive="repl">
                                        <p:cTn id="19" dur="1" fill="hold">
                                          <p:stCondLst>
                                            <p:cond delay="0"/>
                                          </p:stCondLst>
                                        </p:cTn>
                                        <p:tgtEl>
                                          <p:spTgt spid="10247"/>
                                        </p:tgtEl>
                                        <p:attrNameLst>
                                          <p:attrName>style.visibility</p:attrName>
                                        </p:attrNameLst>
                                      </p:cBhvr>
                                      <p:to>
                                        <p:strVal val="visible"/>
                                      </p:to>
                                    </p:set>
                                    <p:anim calcmode="lin" valueType="num">
                                      <p:cBhvr additive="repl">
                                        <p:cTn id="20" dur="500" fill="hold"/>
                                        <p:tgtEl>
                                          <p:spTgt spid="10247"/>
                                        </p:tgtEl>
                                        <p:attrNameLst>
                                          <p:attrName>ppt_h</p:attrName>
                                        </p:attrNameLst>
                                      </p:cBhvr>
                                      <p:tavLst>
                                        <p:tav tm="50000">
                                          <p:val>
                                            <p:strVal val="#ppt_h/20"/>
                                          </p:val>
                                        </p:tav>
                                        <p:tav tm="100000">
                                          <p:val>
                                            <p:strVal val="#ppt_h/20"/>
                                          </p:val>
                                        </p:tav>
                                        <p:tav tm="100000">
                                          <p:val>
                                            <p:strVal val="#ppt_h"/>
                                          </p:val>
                                        </p:tav>
                                      </p:tavLst>
                                    </p:anim>
                                    <p:anim calcmode="lin" valueType="num">
                                      <p:cBhvr additive="repl">
                                        <p:cTn id="21" dur="500" fill="hold"/>
                                        <p:tgtEl>
                                          <p:spTgt spid="10247"/>
                                        </p:tgtEl>
                                        <p:attrNameLst>
                                          <p:attrName>ppt_w</p:attrName>
                                        </p:attrNameLst>
                                      </p:cBhvr>
                                      <p:tavLst>
                                        <p:tav tm="50000">
                                          <p:val>
                                            <p:strVal val="#ppt_w+.3"/>
                                          </p:val>
                                        </p:tav>
                                        <p:tav tm="100000">
                                          <p:val>
                                            <p:strVal val="#ppt_w+.3"/>
                                          </p:val>
                                        </p:tav>
                                        <p:tav tm="100000">
                                          <p:val>
                                            <p:strVal val="#ppt_w"/>
                                          </p:val>
                                        </p:tav>
                                      </p:tavLst>
                                    </p:anim>
                                    <p:anim calcmode="lin" valueType="num">
                                      <p:cBhvr additive="repl">
                                        <p:cTn id="22" dur="500" fill="hold"/>
                                        <p:tgtEl>
                                          <p:spTgt spid="10247"/>
                                        </p:tgtEl>
                                        <p:attrNameLst>
                                          <p:attrName>ppt_x</p:attrName>
                                        </p:attrNameLst>
                                      </p:cBhvr>
                                      <p:tavLst>
                                        <p:tav tm="50000">
                                          <p:val>
                                            <p:strVal val="#ppt_x-.3"/>
                                          </p:val>
                                        </p:tav>
                                        <p:tav tm="100000">
                                          <p:val>
                                            <p:strVal val="#ppt_x"/>
                                          </p:val>
                                        </p:tav>
                                        <p:tav tm="100000">
                                          <p:val>
                                            <p:strVal val="#ppt_x"/>
                                          </p:val>
                                        </p:tav>
                                      </p:tavLst>
                                    </p:anim>
                                    <p:anim calcmode="lin" valueType="num">
                                      <p:cBhvr additive="repl">
                                        <p:cTn id="23" dur="500" fill="hold"/>
                                        <p:tgtEl>
                                          <p:spTgt spid="10247"/>
                                        </p:tgtEl>
                                        <p:attrNameLst>
                                          <p:attrName>ppt_y</p:attrName>
                                        </p:attrNameLst>
                                      </p:cBhvr>
                                      <p:tavLst>
                                        <p:tav tm="10000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additive="repl">
                                        <p:cTn id="27" dur="1" fill="hold">
                                          <p:stCondLst>
                                            <p:cond delay="0"/>
                                          </p:stCondLst>
                                        </p:cTn>
                                        <p:tgtEl>
                                          <p:spTgt spid="10245"/>
                                        </p:tgtEl>
                                        <p:attrNameLst>
                                          <p:attrName>style.visibility</p:attrName>
                                        </p:attrNameLst>
                                      </p:cBhvr>
                                      <p:to>
                                        <p:strVal val="visible"/>
                                      </p:to>
                                    </p:set>
                                    <p:anim calcmode="lin" valueType="num">
                                      <p:cBhvr additive="repl">
                                        <p:cTn id="28" dur="500" fill="hold"/>
                                        <p:tgtEl>
                                          <p:spTgt spid="10245"/>
                                        </p:tgtEl>
                                        <p:attrNameLst>
                                          <p:attrName>ppt_x</p:attrName>
                                        </p:attrNameLst>
                                      </p:cBhvr>
                                      <p:tavLst>
                                        <p:tav tm="100000">
                                          <p:val>
                                            <p:strVal val="#ppt_x"/>
                                          </p:val>
                                        </p:tav>
                                        <p:tav tm="100000">
                                          <p:val>
                                            <p:strVal val="#ppt_x"/>
                                          </p:val>
                                        </p:tav>
                                      </p:tavLst>
                                    </p:anim>
                                    <p:anim calcmode="lin" valueType="num">
                                      <p:cBhvr additive="repl">
                                        <p:cTn id="29" dur="500" fill="hold"/>
                                        <p:tgtEl>
                                          <p:spTgt spid="10245"/>
                                        </p:tgtEl>
                                        <p:attrNameLst>
                                          <p:attrName>ppt_y</p:attrName>
                                        </p:attrNameLst>
                                      </p:cBhvr>
                                      <p:tavLst>
                                        <p:tav tm="10000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additive="repl">
                                        <p:cTn id="33" dur="1" fill="hold">
                                          <p:stCondLst>
                                            <p:cond delay="0"/>
                                          </p:stCondLst>
                                        </p:cTn>
                                        <p:tgtEl>
                                          <p:spTgt spid="10242"/>
                                        </p:tgtEl>
                                        <p:attrNameLst>
                                          <p:attrName>style.visibility</p:attrName>
                                        </p:attrNameLst>
                                      </p:cBhvr>
                                      <p:to>
                                        <p:strVal val="visible"/>
                                      </p:to>
                                    </p:set>
                                    <p:anim calcmode="lin" valueType="num">
                                      <p:cBhvr additive="repl">
                                        <p:cTn id="34" dur="500" fill="hold"/>
                                        <p:tgtEl>
                                          <p:spTgt spid="10242"/>
                                        </p:tgtEl>
                                        <p:attrNameLst>
                                          <p:attrName>ppt_w</p:attrName>
                                        </p:attrNameLst>
                                      </p:cBhvr>
                                      <p:tavLst>
                                        <p:tav tm="100000">
                                          <p:val>
                                            <p:fltVal val="0"/>
                                          </p:val>
                                        </p:tav>
                                        <p:tav tm="100000">
                                          <p:val>
                                            <p:strVal val="#ppt_w"/>
                                          </p:val>
                                        </p:tav>
                                      </p:tavLst>
                                    </p:anim>
                                    <p:anim calcmode="lin" valueType="num">
                                      <p:cBhvr additive="repl">
                                        <p:cTn id="35" dur="500" fill="hold"/>
                                        <p:tgtEl>
                                          <p:spTgt spid="10242"/>
                                        </p:tgtEl>
                                        <p:attrNameLst>
                                          <p:attrName>ppt_h</p:attrName>
                                        </p:attrNameLst>
                                      </p:cBhvr>
                                      <p:tavLst>
                                        <p:tav tm="10000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85800" y="762000"/>
            <a:ext cx="7772400" cy="1143000"/>
          </a:xfrm>
          <a:noFill/>
          <a:ln/>
        </p:spPr>
        <p:txBody>
          <a:bodyPr/>
          <a:lstStyle/>
          <a:p>
            <a:r>
              <a:rPr lang="en-US"/>
              <a:t>Sinus Arrhythmia</a:t>
            </a:r>
          </a:p>
        </p:txBody>
      </p:sp>
      <p:pic>
        <p:nvPicPr>
          <p:cNvPr id="242691" name="Picture 3" descr="Sinus Arrythmia"/>
          <p:cNvPicPr>
            <a:picLocks noGrp="1" noChangeAspect="1" noChangeArrowheads="1"/>
          </p:cNvPicPr>
          <p:nvPr>
            <p:ph type="body" idx="1"/>
          </p:nvPr>
        </p:nvPicPr>
        <p:blipFill>
          <a:blip r:embed="rId2"/>
          <a:srcRect/>
          <a:stretch>
            <a:fillRect/>
          </a:stretch>
        </p:blipFill>
        <p:spPr>
          <a:xfrm>
            <a:off x="533400" y="2286000"/>
            <a:ext cx="8077200" cy="2212975"/>
          </a:xfrm>
        </p:spPr>
      </p:pic>
      <p:grpSp>
        <p:nvGrpSpPr>
          <p:cNvPr id="2" name="Group 4"/>
          <p:cNvGrpSpPr>
            <a:grpSpLocks/>
          </p:cNvGrpSpPr>
          <p:nvPr/>
        </p:nvGrpSpPr>
        <p:grpSpPr bwMode="auto">
          <a:xfrm>
            <a:off x="1143000" y="4724400"/>
            <a:ext cx="1752600" cy="1828800"/>
            <a:chOff x="720" y="2016"/>
            <a:chExt cx="1728" cy="1740"/>
          </a:xfrm>
        </p:grpSpPr>
        <p:pic>
          <p:nvPicPr>
            <p:cNvPr id="242693" name="Picture 5" descr="ECG Heart1"/>
            <p:cNvPicPr>
              <a:picLocks noChangeAspect="1" noChangeArrowheads="1"/>
            </p:cNvPicPr>
            <p:nvPr/>
          </p:nvPicPr>
          <p:blipFill>
            <a:blip r:embed="rId3" cstate="print"/>
            <a:srcRect l="34195" t="33374" r="22766" b="22618"/>
            <a:stretch>
              <a:fillRect/>
            </a:stretch>
          </p:blipFill>
          <p:spPr bwMode="auto">
            <a:xfrm>
              <a:off x="720" y="2016"/>
              <a:ext cx="1728" cy="1740"/>
            </a:xfrm>
            <a:prstGeom prst="rect">
              <a:avLst/>
            </a:prstGeom>
            <a:solidFill>
              <a:srgbClr val="FF0000"/>
            </a:solidFill>
          </p:spPr>
        </p:pic>
        <p:sp>
          <p:nvSpPr>
            <p:cNvPr id="242694" name="AutoShape 6"/>
            <p:cNvSpPr>
              <a:spLocks noChangeArrowheads="1"/>
            </p:cNvSpPr>
            <p:nvPr/>
          </p:nvSpPr>
          <p:spPr bwMode="auto">
            <a:xfrm>
              <a:off x="864" y="2592"/>
              <a:ext cx="256" cy="334"/>
            </a:xfrm>
            <a:prstGeom prst="irregularSeal1">
              <a:avLst/>
            </a:prstGeom>
            <a:solidFill>
              <a:srgbClr val="FF0000"/>
            </a:solidFill>
            <a:ln w="9525">
              <a:solidFill>
                <a:srgbClr val="000000"/>
              </a:solidFill>
              <a:miter lim="800000"/>
              <a:headEnd/>
              <a:tailEnd/>
            </a:ln>
            <a:effectLst/>
          </p:spPr>
          <p:txBody>
            <a:bodyPr wrap="none" anchor="ctr"/>
            <a:lstStyle/>
            <a:p>
              <a:endParaRPr lang="en-US"/>
            </a:p>
          </p:txBody>
        </p:sp>
      </p:gr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Text Box 6"/>
          <p:cNvSpPr txBox="1">
            <a:spLocks noChangeArrowheads="1"/>
          </p:cNvSpPr>
          <p:nvPr/>
        </p:nvSpPr>
        <p:spPr bwMode="auto">
          <a:xfrm>
            <a:off x="457200" y="1295400"/>
            <a:ext cx="4419600" cy="579438"/>
          </a:xfrm>
          <a:prstGeom prst="rect">
            <a:avLst/>
          </a:prstGeom>
          <a:noFill/>
          <a:ln w="9525">
            <a:noFill/>
            <a:miter lim="800000"/>
            <a:headEnd/>
            <a:tailEnd/>
          </a:ln>
          <a:effectLst/>
        </p:spPr>
        <p:txBody>
          <a:bodyPr>
            <a:spAutoFit/>
          </a:bodyPr>
          <a:lstStyle/>
          <a:p>
            <a:r>
              <a:rPr lang="en-US" sz="3200" b="1">
                <a:latin typeface="Tahoma" pitchFamily="34" charset="0"/>
              </a:rPr>
              <a:t>Sinus Arrhythmia</a:t>
            </a:r>
          </a:p>
        </p:txBody>
      </p:sp>
      <p:graphicFrame>
        <p:nvGraphicFramePr>
          <p:cNvPr id="65543" name="Group 7"/>
          <p:cNvGraphicFramePr>
            <a:graphicFrameLocks noGrp="1"/>
          </p:cNvGraphicFramePr>
          <p:nvPr/>
        </p:nvGraphicFramePr>
        <p:xfrm>
          <a:off x="609600" y="4038600"/>
          <a:ext cx="7467600" cy="2362200"/>
        </p:xfrm>
        <a:graphic>
          <a:graphicData uri="http://schemas.openxmlformats.org/drawingml/2006/table">
            <a:tbl>
              <a:tblPr/>
              <a:tblGrid>
                <a:gridCol w="990600"/>
                <a:gridCol w="1524000"/>
                <a:gridCol w="2514600"/>
                <a:gridCol w="1371600"/>
                <a:gridCol w="1066800"/>
              </a:tblGrid>
              <a:tr h="1181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Heart Rate</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Rhythm</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 Wave</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PR Interval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(sec.)</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QRS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(Sec.)</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r>
              <a:tr h="1181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Var.</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Irregular</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Before each QRS, Identical</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.12 - .20</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&lt;.12</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r>
            </a:tbl>
          </a:graphicData>
        </a:graphic>
      </p:graphicFrame>
      <p:pic>
        <p:nvPicPr>
          <p:cNvPr id="65564" name="Picture 28" descr="SinusArrythmia"/>
          <p:cNvPicPr>
            <a:picLocks noChangeAspect="1" noChangeArrowheads="1"/>
          </p:cNvPicPr>
          <p:nvPr/>
        </p:nvPicPr>
        <p:blipFill>
          <a:blip r:embed="rId3"/>
          <a:srcRect/>
          <a:stretch>
            <a:fillRect/>
          </a:stretch>
        </p:blipFill>
        <p:spPr bwMode="auto">
          <a:xfrm>
            <a:off x="609600" y="2362200"/>
            <a:ext cx="7543800" cy="1360488"/>
          </a:xfrm>
          <a:prstGeom prst="rect">
            <a:avLst/>
          </a:prstGeom>
          <a:noFill/>
        </p:spPr>
      </p:pic>
      <p:pic>
        <p:nvPicPr>
          <p:cNvPr id="65566" name="Picture 30" descr="ekg"/>
          <p:cNvPicPr>
            <a:picLocks noChangeAspect="1" noChangeArrowheads="1"/>
          </p:cNvPicPr>
          <p:nvPr/>
        </p:nvPicPr>
        <p:blipFill>
          <a:blip r:embed="rId4"/>
          <a:srcRect/>
          <a:stretch>
            <a:fillRect/>
          </a:stretch>
        </p:blipFill>
        <p:spPr bwMode="auto">
          <a:xfrm>
            <a:off x="228600" y="304800"/>
            <a:ext cx="2438400" cy="811213"/>
          </a:xfrm>
          <a:prstGeom prst="rect">
            <a:avLst/>
          </a:prstGeom>
          <a:noFill/>
        </p:spPr>
      </p:pic>
      <p:sp>
        <p:nvSpPr>
          <p:cNvPr id="65567" name="Rectangle 31"/>
          <p:cNvSpPr>
            <a:spLocks noChangeArrowheads="1"/>
          </p:cNvSpPr>
          <p:nvPr/>
        </p:nvSpPr>
        <p:spPr bwMode="auto">
          <a:xfrm>
            <a:off x="2895600" y="228600"/>
            <a:ext cx="5638800" cy="838200"/>
          </a:xfrm>
          <a:prstGeom prst="rect">
            <a:avLst/>
          </a:prstGeom>
          <a:solidFill>
            <a:srgbClr val="F85E7B"/>
          </a:solidFill>
          <a:ln w="9525">
            <a:noFill/>
            <a:miter lim="800000"/>
            <a:headEnd/>
            <a:tailEnd/>
          </a:ln>
          <a:effectLst/>
        </p:spPr>
        <p:txBody>
          <a:bodyPr anchor="ctr"/>
          <a:lstStyle/>
          <a:p>
            <a:pPr algn="ctr"/>
            <a:r>
              <a:rPr lang="en-US" sz="4400">
                <a:solidFill>
                  <a:schemeClr val="tx2"/>
                </a:solidFill>
              </a:rPr>
              <a:t>Sinus Rhythms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42"/>
                                        </p:tgtEl>
                                        <p:attrNameLst>
                                          <p:attrName>style.visibility</p:attrName>
                                        </p:attrNameLst>
                                      </p:cBhvr>
                                      <p:to>
                                        <p:strVal val="visible"/>
                                      </p:to>
                                    </p:set>
                                    <p:anim calcmode="lin" valueType="num">
                                      <p:cBhvr additive="base">
                                        <p:cTn id="7" dur="500" fill="hold"/>
                                        <p:tgtEl>
                                          <p:spTgt spid="65542"/>
                                        </p:tgtEl>
                                        <p:attrNameLst>
                                          <p:attrName>ppt_x</p:attrName>
                                        </p:attrNameLst>
                                      </p:cBhvr>
                                      <p:tavLst>
                                        <p:tav tm="0">
                                          <p:val>
                                            <p:strVal val="0-#ppt_w/2"/>
                                          </p:val>
                                        </p:tav>
                                        <p:tav tm="100000">
                                          <p:val>
                                            <p:strVal val="#ppt_x"/>
                                          </p:val>
                                        </p:tav>
                                      </p:tavLst>
                                    </p:anim>
                                    <p:anim calcmode="lin" valueType="num">
                                      <p:cBhvr additive="base">
                                        <p:cTn id="8" dur="500" fill="hold"/>
                                        <p:tgtEl>
                                          <p:spTgt spid="655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381000" y="1447800"/>
            <a:ext cx="8183880" cy="4187952"/>
          </a:xfrm>
        </p:spPr>
        <p:txBody>
          <a:bodyPr/>
          <a:lstStyle/>
          <a:p>
            <a:r>
              <a:rPr lang="en-US" dirty="0">
                <a:latin typeface="Arial Unicode MS" pitchFamily="34" charset="-128"/>
              </a:rPr>
              <a:t>Sinus Arrhythmia</a:t>
            </a:r>
          </a:p>
          <a:p>
            <a:pPr lvl="1"/>
            <a:r>
              <a:rPr lang="en-US" dirty="0">
                <a:latin typeface="Arial Unicode MS" pitchFamily="34" charset="-128"/>
              </a:rPr>
              <a:t>One upright uniform p-wave for every QRS</a:t>
            </a:r>
          </a:p>
          <a:p>
            <a:pPr lvl="1"/>
            <a:r>
              <a:rPr lang="en-US" i="1" dirty="0">
                <a:latin typeface="Arial Unicode MS" pitchFamily="34" charset="-128"/>
              </a:rPr>
              <a:t>Rhythm is irregular</a:t>
            </a:r>
          </a:p>
          <a:p>
            <a:pPr lvl="2"/>
            <a:r>
              <a:rPr lang="en-US" dirty="0">
                <a:latin typeface="Arial Unicode MS" pitchFamily="34" charset="-128"/>
              </a:rPr>
              <a:t>Rate increases as the patient breathes in</a:t>
            </a:r>
          </a:p>
          <a:p>
            <a:pPr lvl="2"/>
            <a:r>
              <a:rPr lang="en-US" dirty="0">
                <a:latin typeface="Arial Unicode MS" pitchFamily="34" charset="-128"/>
              </a:rPr>
              <a:t>Rate decreases as the patient breathes out</a:t>
            </a:r>
          </a:p>
          <a:p>
            <a:pPr lvl="1"/>
            <a:r>
              <a:rPr lang="en-US" dirty="0">
                <a:latin typeface="Arial Unicode MS" pitchFamily="34" charset="-128"/>
              </a:rPr>
              <a:t>Rate is usually 60-100 (may be slower)</a:t>
            </a:r>
          </a:p>
          <a:p>
            <a:pPr lvl="1"/>
            <a:r>
              <a:rPr lang="en-US" dirty="0">
                <a:latin typeface="Arial Unicode MS" pitchFamily="34" charset="-128"/>
              </a:rPr>
              <a:t>Variation of normal, not life threatening</a:t>
            </a:r>
          </a:p>
        </p:txBody>
      </p:sp>
      <p:pic>
        <p:nvPicPr>
          <p:cNvPr id="36869" name="Picture 5" descr="ekg"/>
          <p:cNvPicPr>
            <a:picLocks noChangeAspect="1" noChangeArrowheads="1"/>
          </p:cNvPicPr>
          <p:nvPr/>
        </p:nvPicPr>
        <p:blipFill>
          <a:blip r:embed="rId2"/>
          <a:srcRect/>
          <a:stretch>
            <a:fillRect/>
          </a:stretch>
        </p:blipFill>
        <p:spPr bwMode="auto">
          <a:xfrm>
            <a:off x="228600" y="304800"/>
            <a:ext cx="2438400" cy="811213"/>
          </a:xfrm>
          <a:prstGeom prst="rect">
            <a:avLst/>
          </a:prstGeom>
          <a:noFill/>
        </p:spPr>
      </p:pic>
      <p:sp>
        <p:nvSpPr>
          <p:cNvPr id="36870" name="Rectangle 6"/>
          <p:cNvSpPr>
            <a:spLocks noChangeArrowheads="1"/>
          </p:cNvSpPr>
          <p:nvPr/>
        </p:nvSpPr>
        <p:spPr bwMode="auto">
          <a:xfrm>
            <a:off x="2895600" y="228600"/>
            <a:ext cx="5638800" cy="914400"/>
          </a:xfrm>
          <a:prstGeom prst="rect">
            <a:avLst/>
          </a:prstGeom>
          <a:solidFill>
            <a:srgbClr val="F85E7B"/>
          </a:solidFill>
          <a:ln w="9525">
            <a:noFill/>
            <a:miter lim="800000"/>
            <a:headEnd/>
            <a:tailEnd/>
          </a:ln>
          <a:effectLst/>
        </p:spPr>
        <p:txBody>
          <a:bodyPr anchor="ctr"/>
          <a:lstStyle/>
          <a:p>
            <a:pPr algn="ctr"/>
            <a:r>
              <a:rPr lang="en-US" sz="4400">
                <a:solidFill>
                  <a:schemeClr val="tx2"/>
                </a:solidFill>
              </a:rPr>
              <a:t>Sinus Rhythms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Sick sinus syndrome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304800"/>
            <a:ext cx="8183562" cy="4187825"/>
          </a:xfrm>
        </p:spPr>
        <p:txBody>
          <a:bodyPr>
            <a:normAutofit/>
          </a:bodyPr>
          <a:lstStyle/>
          <a:p>
            <a:r>
              <a:rPr lang="en-US" dirty="0" smtClean="0"/>
              <a:t>Sick sinus syndrome can occur at any age but is most common in older people. </a:t>
            </a:r>
          </a:p>
          <a:p>
            <a:endParaRPr lang="en-US" dirty="0" smtClean="0"/>
          </a:p>
          <a:p>
            <a:r>
              <a:rPr lang="en-US" dirty="0" smtClean="0"/>
              <a:t>It is caused by fibrosis, degenerative changes  or </a:t>
            </a:r>
            <a:r>
              <a:rPr lang="en-US" dirty="0" err="1" smtClean="0"/>
              <a:t>ischaemia</a:t>
            </a:r>
            <a:r>
              <a:rPr lang="en-US" dirty="0" smtClean="0"/>
              <a:t> of the SA</a:t>
            </a:r>
          </a:p>
          <a:p>
            <a:r>
              <a:rPr lang="en-US" dirty="0" smtClean="0"/>
              <a:t>Palpitation, dizzy spells or syncope, due to intermittent tachycardia, </a:t>
            </a:r>
            <a:r>
              <a:rPr lang="en-US" dirty="0" err="1" smtClean="0"/>
              <a:t>bradycardia</a:t>
            </a:r>
            <a:r>
              <a:rPr lang="en-US" dirty="0" smtClean="0"/>
              <a:t>, or pauses with no </a:t>
            </a:r>
            <a:r>
              <a:rPr lang="en-US" dirty="0" err="1" smtClean="0"/>
              <a:t>atrial</a:t>
            </a:r>
            <a:r>
              <a:rPr lang="en-US" dirty="0" smtClean="0"/>
              <a:t> or ventricular activity (SA block or sinus arrest)</a:t>
            </a:r>
            <a:endParaRPr lang="en-US" dirty="0"/>
          </a:p>
        </p:txBody>
      </p:sp>
      <p:pic>
        <p:nvPicPr>
          <p:cNvPr id="68610" name="Picture 2"/>
          <p:cNvPicPr>
            <a:picLocks noChangeAspect="1" noChangeArrowheads="1"/>
          </p:cNvPicPr>
          <p:nvPr/>
        </p:nvPicPr>
        <p:blipFill>
          <a:blip r:embed="rId2"/>
          <a:srcRect/>
          <a:stretch>
            <a:fillRect/>
          </a:stretch>
        </p:blipFill>
        <p:spPr bwMode="auto">
          <a:xfrm>
            <a:off x="0" y="4428000"/>
            <a:ext cx="9144000" cy="24300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srcRect/>
          <a:stretch>
            <a:fillRect/>
          </a:stretch>
        </p:blipFill>
        <p:spPr bwMode="auto">
          <a:xfrm>
            <a:off x="0" y="304800"/>
            <a:ext cx="9042888" cy="4161329"/>
          </a:xfrm>
          <a:prstGeom prst="rect">
            <a:avLst/>
          </a:prstGeom>
          <a:noFill/>
          <a:ln w="9525">
            <a:noFill/>
            <a:miter lim="800000"/>
            <a:headEnd/>
            <a:tailEnd/>
          </a:ln>
          <a:effectLst/>
        </p:spPr>
      </p:pic>
      <p:sp>
        <p:nvSpPr>
          <p:cNvPr id="5" name="TextBox 4"/>
          <p:cNvSpPr txBox="1"/>
          <p:nvPr/>
        </p:nvSpPr>
        <p:spPr>
          <a:xfrm>
            <a:off x="381000" y="4724400"/>
            <a:ext cx="8382000" cy="1200329"/>
          </a:xfrm>
          <a:prstGeom prst="rect">
            <a:avLst/>
          </a:prstGeom>
          <a:noFill/>
        </p:spPr>
        <p:txBody>
          <a:bodyPr wrap="square" rtlCol="0">
            <a:spAutoFit/>
          </a:bodyPr>
          <a:lstStyle/>
          <a:p>
            <a:r>
              <a:rPr lang="en-US" dirty="0" smtClean="0"/>
              <a:t>A permanent pacemaker may benefit patients with troublesome </a:t>
            </a:r>
          </a:p>
          <a:p>
            <a:r>
              <a:rPr lang="en-US" dirty="0" smtClean="0"/>
              <a:t>symptoms </a:t>
            </a:r>
          </a:p>
          <a:p>
            <a:endParaRPr lang="en-US" dirty="0" smtClean="0"/>
          </a:p>
          <a:p>
            <a:r>
              <a:rPr lang="en-US" dirty="0" err="1" smtClean="0"/>
              <a:t>Atrial</a:t>
            </a:r>
            <a:r>
              <a:rPr lang="en-US" dirty="0" smtClean="0"/>
              <a:t> pacing may prevent episodes of </a:t>
            </a:r>
            <a:r>
              <a:rPr lang="en-US" dirty="0" err="1" smtClean="0"/>
              <a:t>atrial</a:t>
            </a:r>
            <a:r>
              <a:rPr lang="en-US" dirty="0" smtClean="0"/>
              <a:t> fibrillation.</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457200" y="1295400"/>
            <a:ext cx="4419600" cy="579438"/>
          </a:xfrm>
          <a:prstGeom prst="rect">
            <a:avLst/>
          </a:prstGeom>
          <a:noFill/>
          <a:ln w="9525">
            <a:noFill/>
            <a:miter lim="800000"/>
            <a:headEnd/>
            <a:tailEnd/>
          </a:ln>
          <a:effectLst/>
        </p:spPr>
        <p:txBody>
          <a:bodyPr>
            <a:spAutoFit/>
          </a:bodyPr>
          <a:lstStyle/>
          <a:p>
            <a:r>
              <a:rPr lang="en-US" sz="3200" b="1">
                <a:latin typeface="Tahoma" pitchFamily="34" charset="0"/>
              </a:rPr>
              <a:t>Sinus Arrest</a:t>
            </a:r>
          </a:p>
        </p:txBody>
      </p:sp>
      <p:graphicFrame>
        <p:nvGraphicFramePr>
          <p:cNvPr id="110595" name="Group 3"/>
          <p:cNvGraphicFramePr>
            <a:graphicFrameLocks noGrp="1"/>
          </p:cNvGraphicFramePr>
          <p:nvPr/>
        </p:nvGraphicFramePr>
        <p:xfrm>
          <a:off x="609600" y="4038600"/>
          <a:ext cx="7467600" cy="2362200"/>
        </p:xfrm>
        <a:graphic>
          <a:graphicData uri="http://schemas.openxmlformats.org/drawingml/2006/table">
            <a:tbl>
              <a:tblPr/>
              <a:tblGrid>
                <a:gridCol w="990600"/>
                <a:gridCol w="1524000"/>
                <a:gridCol w="2514600"/>
                <a:gridCol w="1371600"/>
                <a:gridCol w="1066800"/>
              </a:tblGrid>
              <a:tr h="1181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Heart Rate</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Rhythm</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 Wave</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PR Interval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(sec.)</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QRS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(Sec.)</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r>
              <a:tr h="1181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NA</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Irregular</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Before each QRS, Identical</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.12 - .20</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&lt;.12</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r>
            </a:tbl>
          </a:graphicData>
        </a:graphic>
      </p:graphicFrame>
      <p:pic>
        <p:nvPicPr>
          <p:cNvPr id="110616" name="Picture 24" descr="ekg"/>
          <p:cNvPicPr>
            <a:picLocks noChangeAspect="1" noChangeArrowheads="1"/>
          </p:cNvPicPr>
          <p:nvPr/>
        </p:nvPicPr>
        <p:blipFill>
          <a:blip r:embed="rId3"/>
          <a:srcRect/>
          <a:stretch>
            <a:fillRect/>
          </a:stretch>
        </p:blipFill>
        <p:spPr bwMode="auto">
          <a:xfrm>
            <a:off x="228600" y="304800"/>
            <a:ext cx="2438400" cy="811213"/>
          </a:xfrm>
          <a:prstGeom prst="rect">
            <a:avLst/>
          </a:prstGeom>
          <a:noFill/>
        </p:spPr>
      </p:pic>
      <p:sp>
        <p:nvSpPr>
          <p:cNvPr id="110617" name="Rectangle 25"/>
          <p:cNvSpPr>
            <a:spLocks noChangeArrowheads="1"/>
          </p:cNvSpPr>
          <p:nvPr/>
        </p:nvSpPr>
        <p:spPr bwMode="auto">
          <a:xfrm>
            <a:off x="2895600" y="228600"/>
            <a:ext cx="5638800" cy="838200"/>
          </a:xfrm>
          <a:prstGeom prst="rect">
            <a:avLst/>
          </a:prstGeom>
          <a:solidFill>
            <a:srgbClr val="F85E7B"/>
          </a:solidFill>
          <a:ln w="9525">
            <a:noFill/>
            <a:miter lim="800000"/>
            <a:headEnd/>
            <a:tailEnd/>
          </a:ln>
          <a:effectLst/>
        </p:spPr>
        <p:txBody>
          <a:bodyPr anchor="ctr"/>
          <a:lstStyle/>
          <a:p>
            <a:pPr algn="ctr"/>
            <a:r>
              <a:rPr lang="en-US" sz="4400">
                <a:solidFill>
                  <a:schemeClr val="tx2"/>
                </a:solidFill>
              </a:rPr>
              <a:t>Sinus Rhythms</a:t>
            </a:r>
          </a:p>
        </p:txBody>
      </p:sp>
      <p:pic>
        <p:nvPicPr>
          <p:cNvPr id="110619" name="Picture 27" descr="sinusarrest"/>
          <p:cNvPicPr>
            <a:picLocks noChangeAspect="1" noChangeArrowheads="1"/>
          </p:cNvPicPr>
          <p:nvPr/>
        </p:nvPicPr>
        <p:blipFill>
          <a:blip r:embed="rId4"/>
          <a:srcRect/>
          <a:stretch>
            <a:fillRect/>
          </a:stretch>
        </p:blipFill>
        <p:spPr bwMode="auto">
          <a:xfrm>
            <a:off x="762000" y="2133600"/>
            <a:ext cx="6324600" cy="15541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additive="base">
                                        <p:cTn id="7" dur="500" fill="hold"/>
                                        <p:tgtEl>
                                          <p:spTgt spid="110594"/>
                                        </p:tgtEl>
                                        <p:attrNameLst>
                                          <p:attrName>ppt_x</p:attrName>
                                        </p:attrNameLst>
                                      </p:cBhvr>
                                      <p:tavLst>
                                        <p:tav tm="0">
                                          <p:val>
                                            <p:strVal val="0-#ppt_w/2"/>
                                          </p:val>
                                        </p:tav>
                                        <p:tav tm="100000">
                                          <p:val>
                                            <p:strVal val="#ppt_x"/>
                                          </p:val>
                                        </p:tav>
                                      </p:tavLst>
                                    </p:anim>
                                    <p:anim calcmode="lin" valueType="num">
                                      <p:cBhvr additive="base">
                                        <p:cTn id="8" dur="500" fill="hold"/>
                                        <p:tgtEl>
                                          <p:spTgt spid="1105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457200" y="1295400"/>
            <a:ext cx="4419600" cy="579438"/>
          </a:xfrm>
          <a:prstGeom prst="rect">
            <a:avLst/>
          </a:prstGeom>
          <a:noFill/>
          <a:ln w="9525">
            <a:noFill/>
            <a:miter lim="800000"/>
            <a:headEnd/>
            <a:tailEnd/>
          </a:ln>
          <a:effectLst/>
        </p:spPr>
        <p:txBody>
          <a:bodyPr>
            <a:spAutoFit/>
          </a:bodyPr>
          <a:lstStyle/>
          <a:p>
            <a:r>
              <a:rPr lang="en-US" sz="3200" b="1">
                <a:latin typeface="Tahoma" pitchFamily="34" charset="0"/>
              </a:rPr>
              <a:t>Sinus Arrest</a:t>
            </a:r>
          </a:p>
        </p:txBody>
      </p:sp>
      <p:pic>
        <p:nvPicPr>
          <p:cNvPr id="111639" name="Picture 23" descr="ekg"/>
          <p:cNvPicPr>
            <a:picLocks noChangeAspect="1" noChangeArrowheads="1"/>
          </p:cNvPicPr>
          <p:nvPr/>
        </p:nvPicPr>
        <p:blipFill>
          <a:blip r:embed="rId2"/>
          <a:srcRect/>
          <a:stretch>
            <a:fillRect/>
          </a:stretch>
        </p:blipFill>
        <p:spPr bwMode="auto">
          <a:xfrm>
            <a:off x="228600" y="304800"/>
            <a:ext cx="2438400" cy="811213"/>
          </a:xfrm>
          <a:prstGeom prst="rect">
            <a:avLst/>
          </a:prstGeom>
          <a:noFill/>
        </p:spPr>
      </p:pic>
      <p:sp>
        <p:nvSpPr>
          <p:cNvPr id="111640" name="Rectangle 24"/>
          <p:cNvSpPr>
            <a:spLocks noChangeArrowheads="1"/>
          </p:cNvSpPr>
          <p:nvPr/>
        </p:nvSpPr>
        <p:spPr bwMode="auto">
          <a:xfrm>
            <a:off x="2895600" y="228600"/>
            <a:ext cx="5638800" cy="838200"/>
          </a:xfrm>
          <a:prstGeom prst="rect">
            <a:avLst/>
          </a:prstGeom>
          <a:solidFill>
            <a:srgbClr val="F85E7B"/>
          </a:solidFill>
          <a:ln w="9525">
            <a:noFill/>
            <a:miter lim="800000"/>
            <a:headEnd/>
            <a:tailEnd/>
          </a:ln>
          <a:effectLst/>
        </p:spPr>
        <p:txBody>
          <a:bodyPr anchor="ctr"/>
          <a:lstStyle/>
          <a:p>
            <a:pPr algn="ctr"/>
            <a:r>
              <a:rPr lang="en-US" sz="4400">
                <a:solidFill>
                  <a:schemeClr val="tx2"/>
                </a:solidFill>
              </a:rPr>
              <a:t>Sinus Rhythms</a:t>
            </a:r>
          </a:p>
        </p:txBody>
      </p:sp>
      <p:sp>
        <p:nvSpPr>
          <p:cNvPr id="111643" name="Text Box 27"/>
          <p:cNvSpPr txBox="1">
            <a:spLocks noChangeArrowheads="1"/>
          </p:cNvSpPr>
          <p:nvPr/>
        </p:nvSpPr>
        <p:spPr bwMode="auto">
          <a:xfrm>
            <a:off x="685800" y="2057400"/>
            <a:ext cx="6553200" cy="3743325"/>
          </a:xfrm>
          <a:prstGeom prst="rect">
            <a:avLst/>
          </a:prstGeom>
          <a:noFill/>
          <a:ln w="9525">
            <a:noFill/>
            <a:miter lim="800000"/>
            <a:headEnd/>
            <a:tailEnd/>
          </a:ln>
          <a:effectLst/>
        </p:spPr>
        <p:txBody>
          <a:bodyPr>
            <a:spAutoFit/>
          </a:bodyPr>
          <a:lstStyle/>
          <a:p>
            <a:pPr>
              <a:spcBef>
                <a:spcPct val="50000"/>
              </a:spcBef>
            </a:pPr>
            <a:r>
              <a:rPr lang="en-US" dirty="0">
                <a:latin typeface="Arial Unicode MS" pitchFamily="34" charset="-128"/>
              </a:rPr>
              <a:t>Stop of sinus rhythm</a:t>
            </a:r>
          </a:p>
          <a:p>
            <a:pPr>
              <a:spcBef>
                <a:spcPct val="50000"/>
              </a:spcBef>
            </a:pPr>
            <a:r>
              <a:rPr lang="en-US" dirty="0">
                <a:latin typeface="Arial Unicode MS" pitchFamily="34" charset="-128"/>
              </a:rPr>
              <a:t>	New rhythm starts</a:t>
            </a:r>
          </a:p>
          <a:p>
            <a:pPr>
              <a:spcBef>
                <a:spcPct val="50000"/>
              </a:spcBef>
            </a:pPr>
            <a:endParaRPr lang="en-US" dirty="0">
              <a:latin typeface="Arial Unicode MS" pitchFamily="34" charset="-128"/>
            </a:endParaRPr>
          </a:p>
          <a:p>
            <a:pPr>
              <a:spcBef>
                <a:spcPct val="50000"/>
              </a:spcBef>
            </a:pPr>
            <a:endParaRPr lang="en-US" dirty="0">
              <a:latin typeface="Arial Unicode MS" pitchFamily="34" charset="-128"/>
            </a:endParaRPr>
          </a:p>
          <a:p>
            <a:pPr>
              <a:spcBef>
                <a:spcPct val="50000"/>
              </a:spcBef>
            </a:pPr>
            <a:r>
              <a:rPr lang="en-US" dirty="0">
                <a:latin typeface="Arial Unicode MS" pitchFamily="34" charset="-128"/>
              </a:rPr>
              <a:t>One dropped beat is a sinus pause</a:t>
            </a:r>
          </a:p>
          <a:p>
            <a:pPr>
              <a:spcBef>
                <a:spcPct val="50000"/>
              </a:spcBef>
            </a:pPr>
            <a:r>
              <a:rPr lang="en-US" dirty="0">
                <a:latin typeface="Arial Unicode MS" pitchFamily="34" charset="-128"/>
              </a:rPr>
              <a:t>	Beats walk through</a:t>
            </a:r>
          </a:p>
          <a:p>
            <a:pPr>
              <a:spcBef>
                <a:spcPct val="50000"/>
              </a:spcBef>
            </a:pPr>
            <a:endParaRPr lang="es-CL" dirty="0">
              <a:latin typeface="Arial Unicode MS" pitchFamily="34" charset="-128"/>
            </a:endParaRPr>
          </a:p>
        </p:txBody>
      </p:sp>
      <p:sp>
        <p:nvSpPr>
          <p:cNvPr id="111644" name="Text Box 28"/>
          <p:cNvSpPr txBox="1">
            <a:spLocks noChangeArrowheads="1"/>
          </p:cNvSpPr>
          <p:nvPr/>
        </p:nvSpPr>
        <p:spPr bwMode="auto">
          <a:xfrm>
            <a:off x="381000" y="2895600"/>
            <a:ext cx="4419600" cy="579438"/>
          </a:xfrm>
          <a:prstGeom prst="rect">
            <a:avLst/>
          </a:prstGeom>
          <a:noFill/>
          <a:ln w="9525">
            <a:noFill/>
            <a:miter lim="800000"/>
            <a:headEnd/>
            <a:tailEnd/>
          </a:ln>
          <a:effectLst/>
        </p:spPr>
        <p:txBody>
          <a:bodyPr>
            <a:spAutoFit/>
          </a:bodyPr>
          <a:lstStyle/>
          <a:p>
            <a:r>
              <a:rPr lang="en-US" sz="3200" b="1" dirty="0">
                <a:latin typeface="Tahoma" pitchFamily="34" charset="0"/>
              </a:rPr>
              <a:t>Sinus Pause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additive="base">
                                        <p:cTn id="7" dur="500" fill="hold"/>
                                        <p:tgtEl>
                                          <p:spTgt spid="111618"/>
                                        </p:tgtEl>
                                        <p:attrNameLst>
                                          <p:attrName>ppt_x</p:attrName>
                                        </p:attrNameLst>
                                      </p:cBhvr>
                                      <p:tavLst>
                                        <p:tav tm="0">
                                          <p:val>
                                            <p:strVal val="0-#ppt_w/2"/>
                                          </p:val>
                                        </p:tav>
                                        <p:tav tm="100000">
                                          <p:val>
                                            <p:strVal val="#ppt_x"/>
                                          </p:val>
                                        </p:tav>
                                      </p:tavLst>
                                    </p:anim>
                                    <p:anim calcmode="lin" valueType="num">
                                      <p:cBhvr additive="base">
                                        <p:cTn id="8" dur="500" fill="hold"/>
                                        <p:tgtEl>
                                          <p:spTgt spid="1116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1644"/>
                                        </p:tgtEl>
                                        <p:attrNameLst>
                                          <p:attrName>style.visibility</p:attrName>
                                        </p:attrNameLst>
                                      </p:cBhvr>
                                      <p:to>
                                        <p:strVal val="visible"/>
                                      </p:to>
                                    </p:set>
                                    <p:anim calcmode="lin" valueType="num">
                                      <p:cBhvr additive="base">
                                        <p:cTn id="13" dur="500" fill="hold"/>
                                        <p:tgtEl>
                                          <p:spTgt spid="111644"/>
                                        </p:tgtEl>
                                        <p:attrNameLst>
                                          <p:attrName>ppt_x</p:attrName>
                                        </p:attrNameLst>
                                      </p:cBhvr>
                                      <p:tavLst>
                                        <p:tav tm="0">
                                          <p:val>
                                            <p:strVal val="0-#ppt_w/2"/>
                                          </p:val>
                                        </p:tav>
                                        <p:tav tm="100000">
                                          <p:val>
                                            <p:strVal val="#ppt_x"/>
                                          </p:val>
                                        </p:tav>
                                      </p:tavLst>
                                    </p:anim>
                                    <p:anim calcmode="lin" valueType="num">
                                      <p:cBhvr additive="base">
                                        <p:cTn id="14" dur="500" fill="hold"/>
                                        <p:tgtEl>
                                          <p:spTgt spid="1116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utoUpdateAnimBg="0"/>
      <p:bldP spid="111644"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Atrial</a:t>
            </a:r>
            <a:r>
              <a:rPr lang="en-US" dirty="0" smtClean="0"/>
              <a:t> ectopic beats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usually cause no symptoms but can give </a:t>
            </a:r>
          </a:p>
          <a:p>
            <a:pPr>
              <a:buNone/>
            </a:pPr>
            <a:r>
              <a:rPr lang="en-US" dirty="0" smtClean="0"/>
              <a:t>  the sensation of a missed beat or an abnormally strong beat.</a:t>
            </a:r>
          </a:p>
          <a:p>
            <a:pPr>
              <a:buNone/>
            </a:pPr>
            <a:endParaRPr lang="en-US" dirty="0" smtClean="0"/>
          </a:p>
          <a:p>
            <a:r>
              <a:rPr lang="en-US" dirty="0" smtClean="0"/>
              <a:t> In most cases these are of no consequence, although very frequent  </a:t>
            </a:r>
            <a:r>
              <a:rPr lang="en-US" dirty="0" err="1" smtClean="0"/>
              <a:t>atrial</a:t>
            </a:r>
            <a:r>
              <a:rPr lang="en-US" dirty="0" smtClean="0"/>
              <a:t> ectopic beats may herald the onset of </a:t>
            </a:r>
            <a:r>
              <a:rPr lang="en-US" dirty="0" err="1" smtClean="0"/>
              <a:t>atrial</a:t>
            </a:r>
            <a:r>
              <a:rPr lang="en-US" dirty="0" smtClean="0"/>
              <a:t> fibrillation.</a:t>
            </a:r>
          </a:p>
          <a:p>
            <a:endParaRPr lang="en-US" dirty="0" smtClean="0"/>
          </a:p>
          <a:p>
            <a:r>
              <a:rPr lang="en-US" dirty="0" smtClean="0"/>
              <a:t>Treatment is rarely necessary but β-blockers can be used if  symptomatic.</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114800"/>
            <a:ext cx="8382000" cy="923330"/>
          </a:xfrm>
          <a:prstGeom prst="rect">
            <a:avLst/>
          </a:prstGeom>
          <a:noFill/>
        </p:spPr>
        <p:txBody>
          <a:bodyPr wrap="square" rtlCol="0">
            <a:spAutoFit/>
          </a:bodyPr>
          <a:lstStyle/>
          <a:p>
            <a:r>
              <a:rPr lang="en-US" dirty="0" smtClean="0"/>
              <a:t>The ECG  shows a premature but otherwise normal QRS complex; if visible, the preceding P wave has a different  morphology because the atria activate from an abnormal site</a:t>
            </a:r>
            <a:endParaRPr lang="en-US" dirty="0"/>
          </a:p>
        </p:txBody>
      </p:sp>
      <p:pic>
        <p:nvPicPr>
          <p:cNvPr id="70658" name="Picture 2"/>
          <p:cNvPicPr>
            <a:picLocks noChangeAspect="1" noChangeArrowheads="1"/>
          </p:cNvPicPr>
          <p:nvPr/>
        </p:nvPicPr>
        <p:blipFill>
          <a:blip r:embed="rId2"/>
          <a:srcRect/>
          <a:stretch>
            <a:fillRect/>
          </a:stretch>
        </p:blipFill>
        <p:spPr bwMode="auto">
          <a:xfrm>
            <a:off x="1" y="983572"/>
            <a:ext cx="9144000" cy="296930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667000" y="533400"/>
            <a:ext cx="3429000" cy="460375"/>
          </a:xfrm>
          <a:ln/>
        </p:spPr>
        <p:txBody>
          <a:bodyPr>
            <a:norm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400" dirty="0"/>
              <a:t>Heart Physiology</a:t>
            </a:r>
          </a:p>
        </p:txBody>
      </p:sp>
      <p:pic>
        <p:nvPicPr>
          <p:cNvPr id="11266" name="Picture 2"/>
          <p:cNvPicPr>
            <a:picLocks noChangeAspect="1" noChangeArrowheads="1"/>
          </p:cNvPicPr>
          <p:nvPr/>
        </p:nvPicPr>
        <p:blipFill>
          <a:blip r:embed="rId3"/>
          <a:srcRect/>
          <a:stretch>
            <a:fillRect/>
          </a:stretch>
        </p:blipFill>
        <p:spPr bwMode="auto">
          <a:xfrm>
            <a:off x="228600" y="2895600"/>
            <a:ext cx="4191000" cy="3365500"/>
          </a:xfrm>
          <a:prstGeom prst="rect">
            <a:avLst/>
          </a:prstGeom>
          <a:noFill/>
          <a:ln w="9525" cap="flat">
            <a:noFill/>
            <a:round/>
            <a:headEnd/>
            <a:tailEnd/>
          </a:ln>
          <a:effectLst/>
        </p:spPr>
      </p:pic>
      <p:sp>
        <p:nvSpPr>
          <p:cNvPr id="11267" name="Text Box 3"/>
          <p:cNvSpPr txBox="1">
            <a:spLocks noChangeArrowheads="1"/>
          </p:cNvSpPr>
          <p:nvPr/>
        </p:nvSpPr>
        <p:spPr bwMode="auto">
          <a:xfrm>
            <a:off x="1066800" y="1143000"/>
            <a:ext cx="6324600" cy="1619250"/>
          </a:xfrm>
          <a:prstGeom prst="rect">
            <a:avLst/>
          </a:prstGeom>
          <a:noFill/>
          <a:ln w="9525" cap="flat">
            <a:noFill/>
            <a:round/>
            <a:headEnd/>
            <a:tailEnd/>
          </a:ln>
          <a:effec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pPr>
            <a:r>
              <a:rPr lang="en-US" sz="2000" dirty="0">
                <a:solidFill>
                  <a:srgbClr val="FFFFFF"/>
                </a:solidFill>
                <a:ea typeface="宋体" charset="0"/>
                <a:cs typeface="宋体" charset="0"/>
              </a:rPr>
              <a:t>P      	- atria depolarization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pPr>
            <a:r>
              <a:rPr lang="en-US" sz="2000" dirty="0">
                <a:solidFill>
                  <a:srgbClr val="FFFFFF"/>
                </a:solidFill>
                <a:ea typeface="宋体" charset="0"/>
                <a:cs typeface="宋体" charset="0"/>
              </a:rPr>
              <a:t>QRS 	- ventricle depolarization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pPr>
            <a:r>
              <a:rPr lang="en-US" sz="2000" dirty="0">
                <a:solidFill>
                  <a:srgbClr val="FFFFFF"/>
                </a:solidFill>
                <a:ea typeface="宋体" charset="0"/>
                <a:cs typeface="宋体" charset="0"/>
              </a:rPr>
              <a:t>PR    	- conduction A-V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pPr>
            <a:r>
              <a:rPr lang="en-US" sz="2000" dirty="0">
                <a:solidFill>
                  <a:srgbClr val="FFFFFF"/>
                </a:solidFill>
                <a:ea typeface="宋体" charset="0"/>
                <a:cs typeface="宋体" charset="0"/>
              </a:rPr>
              <a:t>T       	- ventricle </a:t>
            </a:r>
            <a:r>
              <a:rPr lang="en-US" sz="2000" dirty="0" err="1">
                <a:solidFill>
                  <a:srgbClr val="FFFFFF"/>
                </a:solidFill>
                <a:ea typeface="宋体" charset="0"/>
                <a:cs typeface="宋体" charset="0"/>
              </a:rPr>
              <a:t>repolarization</a:t>
            </a:r>
            <a:endParaRPr lang="en-US" sz="2000" dirty="0">
              <a:solidFill>
                <a:srgbClr val="FFFFFF"/>
              </a:solidFill>
              <a:ea typeface="宋体" charset="0"/>
              <a:cs typeface="宋体"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 pos="10780713" algn="l"/>
              </a:tabLst>
            </a:pPr>
            <a:r>
              <a:rPr lang="en-US" sz="2000" dirty="0">
                <a:solidFill>
                  <a:srgbClr val="FFFFFF"/>
                </a:solidFill>
                <a:ea typeface="宋体" charset="0"/>
                <a:cs typeface="宋体" charset="0"/>
              </a:rPr>
              <a:t>QT    	- duration ventricle of </a:t>
            </a:r>
            <a:r>
              <a:rPr lang="en-US" sz="2000" dirty="0" err="1">
                <a:solidFill>
                  <a:srgbClr val="FFFFFF"/>
                </a:solidFill>
                <a:ea typeface="宋体" charset="0"/>
                <a:cs typeface="宋体" charset="0"/>
              </a:rPr>
              <a:t>repolarization</a:t>
            </a:r>
            <a:endParaRPr lang="en-US" sz="2000" dirty="0">
              <a:solidFill>
                <a:srgbClr val="FFFFFF"/>
              </a:solidFill>
              <a:ea typeface="宋体" charset="0"/>
              <a:cs typeface="宋体" charset="0"/>
            </a:endParaRPr>
          </a:p>
        </p:txBody>
      </p:sp>
      <p:pic>
        <p:nvPicPr>
          <p:cNvPr id="11268" name="Picture 4"/>
          <p:cNvPicPr>
            <a:picLocks noChangeAspect="1" noChangeArrowheads="1"/>
          </p:cNvPicPr>
          <p:nvPr/>
        </p:nvPicPr>
        <p:blipFill>
          <a:blip r:embed="rId4"/>
          <a:srcRect/>
          <a:stretch>
            <a:fillRect/>
          </a:stretch>
        </p:blipFill>
        <p:spPr bwMode="auto">
          <a:xfrm>
            <a:off x="4648200" y="2900363"/>
            <a:ext cx="4495800" cy="330835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msotw9_temp0"/>
          <p:cNvPicPr>
            <a:picLocks noChangeAspect="1" noChangeArrowheads="1"/>
          </p:cNvPicPr>
          <p:nvPr/>
        </p:nvPicPr>
        <p:blipFill>
          <a:blip r:embed="rId2"/>
          <a:srcRect/>
          <a:stretch>
            <a:fillRect/>
          </a:stretch>
        </p:blipFill>
        <p:spPr bwMode="auto">
          <a:xfrm>
            <a:off x="1409700" y="2609850"/>
            <a:ext cx="6324600" cy="1638300"/>
          </a:xfrm>
          <a:prstGeom prst="rect">
            <a:avLst/>
          </a:prstGeom>
          <a:noFill/>
          <a:ln w="9525">
            <a:noFill/>
            <a:miter lim="800000"/>
            <a:headEnd/>
            <a:tailEnd/>
          </a:ln>
          <a:effectLst/>
        </p:spPr>
      </p:pic>
      <p:sp>
        <p:nvSpPr>
          <p:cNvPr id="66566" name="Text Box 6"/>
          <p:cNvSpPr txBox="1">
            <a:spLocks noChangeArrowheads="1"/>
          </p:cNvSpPr>
          <p:nvPr/>
        </p:nvSpPr>
        <p:spPr bwMode="auto">
          <a:xfrm>
            <a:off x="304800" y="1295400"/>
            <a:ext cx="8229600" cy="579438"/>
          </a:xfrm>
          <a:prstGeom prst="rect">
            <a:avLst/>
          </a:prstGeom>
          <a:noFill/>
          <a:ln w="9525">
            <a:noFill/>
            <a:miter lim="800000"/>
            <a:headEnd/>
            <a:tailEnd/>
          </a:ln>
          <a:effectLst/>
        </p:spPr>
        <p:txBody>
          <a:bodyPr>
            <a:spAutoFit/>
          </a:bodyPr>
          <a:lstStyle/>
          <a:p>
            <a:r>
              <a:rPr lang="en-US" sz="3200" b="1">
                <a:latin typeface="Tahoma" pitchFamily="34" charset="0"/>
              </a:rPr>
              <a:t>Premature Atrial Contraction (PAC)</a:t>
            </a:r>
          </a:p>
        </p:txBody>
      </p:sp>
      <p:pic>
        <p:nvPicPr>
          <p:cNvPr id="66568" name="Picture 8" descr="prematureatrialcontractionsatrialbigeming"/>
          <p:cNvPicPr>
            <a:picLocks noChangeAspect="1" noChangeArrowheads="1"/>
          </p:cNvPicPr>
          <p:nvPr/>
        </p:nvPicPr>
        <p:blipFill>
          <a:blip r:embed="rId3"/>
          <a:srcRect/>
          <a:stretch>
            <a:fillRect/>
          </a:stretch>
        </p:blipFill>
        <p:spPr bwMode="auto">
          <a:xfrm>
            <a:off x="762000" y="1981200"/>
            <a:ext cx="6934200" cy="2057400"/>
          </a:xfrm>
          <a:prstGeom prst="rect">
            <a:avLst/>
          </a:prstGeom>
          <a:noFill/>
        </p:spPr>
      </p:pic>
      <p:graphicFrame>
        <p:nvGraphicFramePr>
          <p:cNvPr id="66590" name="Group 30"/>
          <p:cNvGraphicFramePr>
            <a:graphicFrameLocks noGrp="1"/>
          </p:cNvGraphicFramePr>
          <p:nvPr/>
        </p:nvGraphicFramePr>
        <p:xfrm>
          <a:off x="609600" y="4343400"/>
          <a:ext cx="7467600" cy="2217420"/>
        </p:xfrm>
        <a:graphic>
          <a:graphicData uri="http://schemas.openxmlformats.org/drawingml/2006/table">
            <a:tbl>
              <a:tblPr/>
              <a:tblGrid>
                <a:gridCol w="990600"/>
                <a:gridCol w="1524000"/>
                <a:gridCol w="2514600"/>
                <a:gridCol w="1371600"/>
                <a:gridCol w="1066800"/>
              </a:tblGrid>
              <a:tr h="1028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Heart Rate</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Rhythm</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 Wave</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PR Interval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(sec.)</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QRS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(Sec.)</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4"/>
                      <a:srcRect/>
                      <a:tile tx="0" ty="0" sx="100000" sy="100000" flip="none" algn="tl"/>
                    </a:blipFill>
                  </a:tcPr>
                </a:tc>
              </a:tr>
              <a:tr h="1028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NA</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Irregular</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Premature &amp; abnormal or hidden</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.12 - .20</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&lt;.12</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4"/>
                      <a:srcRect/>
                      <a:tile tx="0" ty="0" sx="100000" sy="100000" flip="none" algn="tl"/>
                    </a:blipFill>
                  </a:tcPr>
                </a:tc>
              </a:tr>
            </a:tbl>
          </a:graphicData>
        </a:graphic>
      </p:graphicFrame>
      <p:pic>
        <p:nvPicPr>
          <p:cNvPr id="66592" name="Picture 32" descr="ekg"/>
          <p:cNvPicPr>
            <a:picLocks noChangeAspect="1" noChangeArrowheads="1"/>
          </p:cNvPicPr>
          <p:nvPr/>
        </p:nvPicPr>
        <p:blipFill>
          <a:blip r:embed="rId5"/>
          <a:srcRect/>
          <a:stretch>
            <a:fillRect/>
          </a:stretch>
        </p:blipFill>
        <p:spPr bwMode="auto">
          <a:xfrm>
            <a:off x="228600" y="304800"/>
            <a:ext cx="2438400" cy="811213"/>
          </a:xfrm>
          <a:prstGeom prst="rect">
            <a:avLst/>
          </a:prstGeom>
          <a:noFill/>
        </p:spPr>
      </p:pic>
      <p:sp>
        <p:nvSpPr>
          <p:cNvPr id="66593" name="Rectangle 33"/>
          <p:cNvSpPr>
            <a:spLocks noChangeArrowheads="1"/>
          </p:cNvSpPr>
          <p:nvPr/>
        </p:nvSpPr>
        <p:spPr bwMode="auto">
          <a:xfrm>
            <a:off x="2895600" y="228600"/>
            <a:ext cx="5638800" cy="914400"/>
          </a:xfrm>
          <a:prstGeom prst="rect">
            <a:avLst/>
          </a:prstGeom>
          <a:solidFill>
            <a:srgbClr val="F85E7B"/>
          </a:solidFill>
          <a:ln w="9525">
            <a:noFill/>
            <a:miter lim="800000"/>
            <a:headEnd/>
            <a:tailEnd/>
          </a:ln>
          <a:effectLst/>
        </p:spPr>
        <p:txBody>
          <a:bodyPr anchor="ctr"/>
          <a:lstStyle/>
          <a:p>
            <a:pPr algn="ctr"/>
            <a:r>
              <a:rPr lang="en-US" sz="4400">
                <a:solidFill>
                  <a:schemeClr val="tx2"/>
                </a:solidFill>
              </a:rPr>
              <a:t>Atrial Rhythms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6"/>
                                        </p:tgtEl>
                                        <p:attrNameLst>
                                          <p:attrName>style.visibility</p:attrName>
                                        </p:attrNameLst>
                                      </p:cBhvr>
                                      <p:to>
                                        <p:strVal val="visible"/>
                                      </p:to>
                                    </p:set>
                                    <p:anim calcmode="lin" valueType="num">
                                      <p:cBhvr additive="base">
                                        <p:cTn id="7" dur="500" fill="hold"/>
                                        <p:tgtEl>
                                          <p:spTgt spid="66566"/>
                                        </p:tgtEl>
                                        <p:attrNameLst>
                                          <p:attrName>ppt_x</p:attrName>
                                        </p:attrNameLst>
                                      </p:cBhvr>
                                      <p:tavLst>
                                        <p:tav tm="0">
                                          <p:val>
                                            <p:strVal val="0-#ppt_w/2"/>
                                          </p:val>
                                        </p:tav>
                                        <p:tav tm="100000">
                                          <p:val>
                                            <p:strVal val="#ppt_x"/>
                                          </p:val>
                                        </p:tav>
                                      </p:tavLst>
                                    </p:anim>
                                    <p:anim calcmode="lin" valueType="num">
                                      <p:cBhvr additive="base">
                                        <p:cTn id="8" dur="500" fill="hold"/>
                                        <p:tgtEl>
                                          <p:spTgt spid="665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57200" y="1752600"/>
            <a:ext cx="8183880" cy="4187952"/>
          </a:xfrm>
        </p:spPr>
        <p:txBody>
          <a:bodyPr/>
          <a:lstStyle/>
          <a:p>
            <a:pPr lvl="1"/>
            <a:r>
              <a:rPr lang="en-US" dirty="0">
                <a:latin typeface="Arial Unicode MS" pitchFamily="34" charset="-128"/>
              </a:rPr>
              <a:t>Premature </a:t>
            </a:r>
            <a:r>
              <a:rPr lang="en-US" dirty="0" err="1">
                <a:latin typeface="Arial Unicode MS" pitchFamily="34" charset="-128"/>
              </a:rPr>
              <a:t>Atrial</a:t>
            </a:r>
            <a:r>
              <a:rPr lang="en-US" dirty="0">
                <a:latin typeface="Arial Unicode MS" pitchFamily="34" charset="-128"/>
              </a:rPr>
              <a:t> Contraction (PAC)</a:t>
            </a:r>
          </a:p>
          <a:p>
            <a:pPr lvl="2"/>
            <a:r>
              <a:rPr lang="en-US" dirty="0">
                <a:latin typeface="Arial Unicode MS" pitchFamily="34" charset="-128"/>
              </a:rPr>
              <a:t>One P-wave for every QRS</a:t>
            </a:r>
          </a:p>
          <a:p>
            <a:pPr lvl="3"/>
            <a:r>
              <a:rPr lang="en-US" dirty="0">
                <a:latin typeface="Arial Unicode MS" pitchFamily="34" charset="-128"/>
              </a:rPr>
              <a:t>P-wave may have different morphology on ectopic beat, but it will be present</a:t>
            </a:r>
          </a:p>
          <a:p>
            <a:pPr lvl="2"/>
            <a:r>
              <a:rPr lang="en-US" dirty="0">
                <a:latin typeface="Arial Unicode MS" pitchFamily="34" charset="-128"/>
              </a:rPr>
              <a:t>Single ectopic beat will disrupt regularity of underlying rhythm</a:t>
            </a:r>
          </a:p>
          <a:p>
            <a:pPr lvl="2"/>
            <a:r>
              <a:rPr lang="en-US" dirty="0">
                <a:latin typeface="Arial Unicode MS" pitchFamily="34" charset="-128"/>
              </a:rPr>
              <a:t>Rate will depend on underlying rhythm</a:t>
            </a:r>
          </a:p>
          <a:p>
            <a:pPr lvl="2"/>
            <a:r>
              <a:rPr lang="en-US" u="sng" dirty="0">
                <a:latin typeface="Arial Unicode MS" pitchFamily="34" charset="-128"/>
              </a:rPr>
              <a:t>Underlying rhythm must be identified </a:t>
            </a:r>
            <a:endParaRPr lang="en-US" dirty="0">
              <a:latin typeface="Arial Unicode MS" pitchFamily="34" charset="-128"/>
            </a:endParaRPr>
          </a:p>
          <a:p>
            <a:pPr lvl="2"/>
            <a:r>
              <a:rPr lang="en-US" dirty="0">
                <a:latin typeface="Arial Unicode MS" pitchFamily="34" charset="-128"/>
              </a:rPr>
              <a:t>Classified as rare, occasional, or frequent PAC’s based on frequency</a:t>
            </a:r>
          </a:p>
        </p:txBody>
      </p:sp>
      <p:pic>
        <p:nvPicPr>
          <p:cNvPr id="37893" name="Picture 5" descr="ekg"/>
          <p:cNvPicPr>
            <a:picLocks noChangeAspect="1" noChangeArrowheads="1"/>
          </p:cNvPicPr>
          <p:nvPr/>
        </p:nvPicPr>
        <p:blipFill>
          <a:blip r:embed="rId2"/>
          <a:srcRect/>
          <a:stretch>
            <a:fillRect/>
          </a:stretch>
        </p:blipFill>
        <p:spPr bwMode="auto">
          <a:xfrm>
            <a:off x="228600" y="304800"/>
            <a:ext cx="2438400" cy="811213"/>
          </a:xfrm>
          <a:prstGeom prst="rect">
            <a:avLst/>
          </a:prstGeom>
          <a:noFill/>
        </p:spPr>
      </p:pic>
      <p:sp>
        <p:nvSpPr>
          <p:cNvPr id="37894" name="Rectangle 6"/>
          <p:cNvSpPr>
            <a:spLocks noChangeArrowheads="1"/>
          </p:cNvSpPr>
          <p:nvPr/>
        </p:nvSpPr>
        <p:spPr bwMode="auto">
          <a:xfrm>
            <a:off x="2895600" y="228600"/>
            <a:ext cx="5638800" cy="838200"/>
          </a:xfrm>
          <a:prstGeom prst="rect">
            <a:avLst/>
          </a:prstGeom>
          <a:solidFill>
            <a:srgbClr val="F85E7B"/>
          </a:solidFill>
          <a:ln w="9525">
            <a:noFill/>
            <a:miter lim="800000"/>
            <a:headEnd/>
            <a:tailEnd/>
          </a:ln>
          <a:effectLst/>
        </p:spPr>
        <p:txBody>
          <a:bodyPr anchor="ctr"/>
          <a:lstStyle/>
          <a:p>
            <a:pPr algn="ctr"/>
            <a:r>
              <a:rPr lang="en-US" sz="4400">
                <a:solidFill>
                  <a:schemeClr val="tx2"/>
                </a:solidFill>
              </a:rPr>
              <a:t>Atrial Rhythms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3" name="Text Box 1029"/>
          <p:cNvSpPr txBox="1">
            <a:spLocks noChangeArrowheads="1"/>
          </p:cNvSpPr>
          <p:nvPr/>
        </p:nvSpPr>
        <p:spPr bwMode="auto">
          <a:xfrm>
            <a:off x="304800" y="1117600"/>
            <a:ext cx="3867150" cy="579438"/>
          </a:xfrm>
          <a:prstGeom prst="rect">
            <a:avLst/>
          </a:prstGeom>
          <a:noFill/>
          <a:ln w="9525">
            <a:noFill/>
            <a:miter lim="800000"/>
            <a:headEnd/>
            <a:tailEnd/>
          </a:ln>
          <a:effectLst/>
        </p:spPr>
        <p:txBody>
          <a:bodyPr wrap="none">
            <a:spAutoFit/>
          </a:bodyPr>
          <a:lstStyle/>
          <a:p>
            <a:r>
              <a:rPr lang="en-US" sz="3200" b="1">
                <a:latin typeface="Tahoma" pitchFamily="34" charset="0"/>
              </a:rPr>
              <a:t>Atrial Tachycardia</a:t>
            </a:r>
          </a:p>
        </p:txBody>
      </p:sp>
      <p:graphicFrame>
        <p:nvGraphicFramePr>
          <p:cNvPr id="68643" name="Group 1059"/>
          <p:cNvGraphicFramePr>
            <a:graphicFrameLocks noGrp="1"/>
          </p:cNvGraphicFramePr>
          <p:nvPr>
            <p:ph type="body" idx="1"/>
          </p:nvPr>
        </p:nvGraphicFramePr>
        <p:xfrm>
          <a:off x="685800" y="4038600"/>
          <a:ext cx="7772400" cy="2316480"/>
        </p:xfrm>
        <a:graphic>
          <a:graphicData uri="http://schemas.openxmlformats.org/drawingml/2006/table">
            <a:tbl>
              <a:tblPr/>
              <a:tblGrid>
                <a:gridCol w="1030288"/>
                <a:gridCol w="1587500"/>
                <a:gridCol w="2616200"/>
                <a:gridCol w="1428750"/>
                <a:gridCol w="1109662"/>
              </a:tblGrid>
              <a:tr h="554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Heart Rate</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Rhythm</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 Wave</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PR Interval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(sec.)</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QRS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(Sec.)</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r>
              <a:tr h="1503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140 – 250</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Irregular</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Abnormal and present but may be hidden on ST segment or T wave</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Not measure-able</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&lt;.12 but may be wide</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r>
            </a:tbl>
          </a:graphicData>
        </a:graphic>
      </p:graphicFrame>
      <p:pic>
        <p:nvPicPr>
          <p:cNvPr id="68636" name="Picture 1052" descr="ekg"/>
          <p:cNvPicPr>
            <a:picLocks noChangeAspect="1" noChangeArrowheads="1"/>
          </p:cNvPicPr>
          <p:nvPr/>
        </p:nvPicPr>
        <p:blipFill>
          <a:blip r:embed="rId3"/>
          <a:srcRect/>
          <a:stretch>
            <a:fillRect/>
          </a:stretch>
        </p:blipFill>
        <p:spPr bwMode="auto">
          <a:xfrm>
            <a:off x="228600" y="304800"/>
            <a:ext cx="2438400" cy="811213"/>
          </a:xfrm>
          <a:prstGeom prst="rect">
            <a:avLst/>
          </a:prstGeom>
          <a:noFill/>
        </p:spPr>
      </p:pic>
      <p:sp>
        <p:nvSpPr>
          <p:cNvPr id="68637" name="Rectangle 1053"/>
          <p:cNvSpPr>
            <a:spLocks noChangeArrowheads="1"/>
          </p:cNvSpPr>
          <p:nvPr/>
        </p:nvSpPr>
        <p:spPr bwMode="auto">
          <a:xfrm>
            <a:off x="2895600" y="228600"/>
            <a:ext cx="5638800" cy="914400"/>
          </a:xfrm>
          <a:prstGeom prst="rect">
            <a:avLst/>
          </a:prstGeom>
          <a:solidFill>
            <a:srgbClr val="F85E7B"/>
          </a:solidFill>
          <a:ln w="9525">
            <a:noFill/>
            <a:miter lim="800000"/>
            <a:headEnd/>
            <a:tailEnd/>
          </a:ln>
          <a:effectLst/>
        </p:spPr>
        <p:txBody>
          <a:bodyPr anchor="ctr"/>
          <a:lstStyle/>
          <a:p>
            <a:pPr algn="ctr"/>
            <a:r>
              <a:rPr lang="en-US" sz="4400">
                <a:solidFill>
                  <a:schemeClr val="tx2"/>
                </a:solidFill>
              </a:rPr>
              <a:t>Atrial Rhythms</a:t>
            </a:r>
          </a:p>
        </p:txBody>
      </p:sp>
      <p:pic>
        <p:nvPicPr>
          <p:cNvPr id="68642" name="Picture 1058" descr="AtrialTachycardiaAT"/>
          <p:cNvPicPr>
            <a:picLocks noChangeAspect="1" noChangeArrowheads="1"/>
          </p:cNvPicPr>
          <p:nvPr/>
        </p:nvPicPr>
        <p:blipFill>
          <a:blip r:embed="rId4"/>
          <a:srcRect/>
          <a:stretch>
            <a:fillRect/>
          </a:stretch>
        </p:blipFill>
        <p:spPr bwMode="auto">
          <a:xfrm>
            <a:off x="685800" y="2286000"/>
            <a:ext cx="7924800" cy="15398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anim calcmode="lin" valueType="num">
                                      <p:cBhvr additive="base">
                                        <p:cTn id="7" dur="500" fill="hold"/>
                                        <p:tgtEl>
                                          <p:spTgt spid="68613"/>
                                        </p:tgtEl>
                                        <p:attrNameLst>
                                          <p:attrName>ppt_x</p:attrName>
                                        </p:attrNameLst>
                                      </p:cBhvr>
                                      <p:tavLst>
                                        <p:tav tm="0">
                                          <p:val>
                                            <p:strVal val="#ppt_x"/>
                                          </p:val>
                                        </p:tav>
                                        <p:tav tm="100000">
                                          <p:val>
                                            <p:strVal val="#ppt_x"/>
                                          </p:val>
                                        </p:tav>
                                      </p:tavLst>
                                    </p:anim>
                                    <p:anim calcmode="lin" valueType="num">
                                      <p:cBhvr additive="base">
                                        <p:cTn id="8" dur="500" fill="hold"/>
                                        <p:tgtEl>
                                          <p:spTgt spid="686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Atrial</a:t>
            </a:r>
            <a:r>
              <a:rPr lang="en-US" dirty="0" smtClean="0"/>
              <a:t> tachycardia</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Atrial</a:t>
            </a:r>
            <a:r>
              <a:rPr lang="en-US" dirty="0" smtClean="0"/>
              <a:t> tachycardia may be a manifestation of increased </a:t>
            </a:r>
            <a:r>
              <a:rPr lang="en-US" dirty="0" err="1" smtClean="0"/>
              <a:t>atrial</a:t>
            </a:r>
            <a:r>
              <a:rPr lang="en-US" dirty="0" smtClean="0"/>
              <a:t>  automaticity, </a:t>
            </a:r>
            <a:r>
              <a:rPr lang="en-US" dirty="0" err="1" smtClean="0"/>
              <a:t>sinoatrial</a:t>
            </a:r>
            <a:r>
              <a:rPr lang="en-US" dirty="0" smtClean="0"/>
              <a:t> disease or </a:t>
            </a:r>
            <a:r>
              <a:rPr lang="en-US" dirty="0" err="1" smtClean="0"/>
              <a:t>digoxin</a:t>
            </a:r>
            <a:r>
              <a:rPr lang="en-US" dirty="0" smtClean="0"/>
              <a:t> toxicity. </a:t>
            </a:r>
          </a:p>
          <a:p>
            <a:endParaRPr lang="en-US" dirty="0" smtClean="0"/>
          </a:p>
          <a:p>
            <a:r>
              <a:rPr lang="en-US" dirty="0" smtClean="0"/>
              <a:t>It may respond to β-blockers, which reduce automaticity, or  class I or III anti-arrhythmic drugs </a:t>
            </a:r>
          </a:p>
          <a:p>
            <a:endParaRPr lang="en-US" dirty="0" smtClean="0"/>
          </a:p>
          <a:p>
            <a:r>
              <a:rPr lang="en-US" dirty="0" smtClean="0"/>
              <a:t>The ventricular response in rapid </a:t>
            </a:r>
            <a:r>
              <a:rPr lang="en-US" dirty="0" err="1" smtClean="0"/>
              <a:t>atrial</a:t>
            </a:r>
            <a:r>
              <a:rPr lang="en-US" dirty="0" smtClean="0"/>
              <a:t> </a:t>
            </a:r>
            <a:r>
              <a:rPr lang="en-US" dirty="0" err="1" smtClean="0"/>
              <a:t>tachycardias</a:t>
            </a:r>
            <a:r>
              <a:rPr lang="en-US" dirty="0" smtClean="0"/>
              <a:t> may be controlled by AV node-blocking drugs. </a:t>
            </a:r>
          </a:p>
          <a:p>
            <a:endParaRPr lang="en-US" dirty="0" smtClean="0"/>
          </a:p>
          <a:p>
            <a:r>
              <a:rPr lang="en-US" dirty="0" smtClean="0"/>
              <a:t>Catheter ablation  can be used to target the ectopic site and should be offered as an alternative to anti-arrhythmic drugs in patients with recurrent </a:t>
            </a:r>
            <a:r>
              <a:rPr lang="en-US" dirty="0" err="1" smtClean="0"/>
              <a:t>atrial</a:t>
            </a:r>
            <a:r>
              <a:rPr lang="en-US" dirty="0" smtClean="0"/>
              <a:t> </a:t>
            </a:r>
          </a:p>
          <a:p>
            <a:r>
              <a:rPr lang="en-US" dirty="0" smtClean="0"/>
              <a:t>tachycardia.</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562600"/>
            <a:ext cx="8305800" cy="923330"/>
          </a:xfrm>
          <a:prstGeom prst="rect">
            <a:avLst/>
          </a:prstGeom>
          <a:noFill/>
        </p:spPr>
        <p:txBody>
          <a:bodyPr wrap="square" rtlCol="0">
            <a:spAutoFit/>
          </a:bodyPr>
          <a:lstStyle/>
          <a:p>
            <a:r>
              <a:rPr lang="en-US" dirty="0" smtClean="0"/>
              <a:t> It produces a  narrow-complex tachycardia with abnormal P-wave morphology,  sometimes associated with AV block if the </a:t>
            </a:r>
            <a:r>
              <a:rPr lang="en-US" dirty="0" err="1" smtClean="0"/>
              <a:t>atrial</a:t>
            </a:r>
            <a:r>
              <a:rPr lang="en-US" dirty="0" smtClean="0"/>
              <a:t> rate is rapid</a:t>
            </a:r>
            <a:endParaRPr lang="en-US" dirty="0"/>
          </a:p>
        </p:txBody>
      </p:sp>
      <p:pic>
        <p:nvPicPr>
          <p:cNvPr id="71682" name="Picture 2" descr="https://3fvcugvijkt9bj7w3wf2t712-wpengine.netdna-ssl.com/wp-content/uploads/sites/17/2019/01/ch6137.fig3_.jpg"/>
          <p:cNvPicPr>
            <a:picLocks noChangeAspect="1" noChangeArrowheads="1"/>
          </p:cNvPicPr>
          <p:nvPr/>
        </p:nvPicPr>
        <p:blipFill>
          <a:blip r:embed="rId2"/>
          <a:srcRect/>
          <a:stretch>
            <a:fillRect/>
          </a:stretch>
        </p:blipFill>
        <p:spPr bwMode="auto">
          <a:xfrm>
            <a:off x="0" y="228600"/>
            <a:ext cx="8915400" cy="5169972"/>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Atrial</a:t>
            </a:r>
            <a:r>
              <a:rPr lang="en-US" dirty="0" smtClean="0"/>
              <a:t> </a:t>
            </a:r>
            <a:r>
              <a:rPr lang="en-US" dirty="0" err="1" smtClean="0"/>
              <a:t>ﬂutter</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Atrial</a:t>
            </a:r>
            <a:r>
              <a:rPr lang="en-US" dirty="0" smtClean="0"/>
              <a:t> </a:t>
            </a:r>
            <a:r>
              <a:rPr lang="en-US" dirty="0" err="1" smtClean="0"/>
              <a:t>ﬂutter</a:t>
            </a:r>
            <a:r>
              <a:rPr lang="en-US" dirty="0" smtClean="0"/>
              <a:t> is </a:t>
            </a:r>
            <a:r>
              <a:rPr lang="en-US" dirty="0" err="1" smtClean="0"/>
              <a:t>characterised</a:t>
            </a:r>
            <a:r>
              <a:rPr lang="en-US" dirty="0" smtClean="0"/>
              <a:t> by a large (macro) re-entry circuit, usually within the right atrium encircling the tricuspid annulus.</a:t>
            </a:r>
          </a:p>
          <a:p>
            <a:pPr>
              <a:buNone/>
            </a:pPr>
            <a:r>
              <a:rPr lang="en-US" dirty="0" smtClean="0"/>
              <a:t> </a:t>
            </a:r>
          </a:p>
          <a:p>
            <a:r>
              <a:rPr lang="en-US" dirty="0" smtClean="0"/>
              <a:t>The </a:t>
            </a:r>
            <a:r>
              <a:rPr lang="en-US" dirty="0" err="1" smtClean="0"/>
              <a:t>atrial</a:t>
            </a:r>
            <a:r>
              <a:rPr lang="en-US" dirty="0" smtClean="0"/>
              <a:t> rate is approximately 300/min, and is usually associated with 2 : 1, 3 : 1 or 4 : 1 AV block (with corresponding heart rates  of 150, 100 or 75/min).</a:t>
            </a:r>
          </a:p>
          <a:p>
            <a:pPr>
              <a:buNone/>
            </a:pPr>
            <a:endParaRPr lang="en-US" dirty="0" smtClean="0"/>
          </a:p>
          <a:p>
            <a:r>
              <a:rPr lang="en-US" dirty="0" smtClean="0"/>
              <a:t> Rarely, in young patients, every </a:t>
            </a:r>
            <a:r>
              <a:rPr lang="en-US" dirty="0" err="1" smtClean="0"/>
              <a:t>ﬂutter</a:t>
            </a:r>
            <a:r>
              <a:rPr lang="en-US" dirty="0" smtClean="0"/>
              <a:t>  wave is conducted, producing a rate of 300/min and, potentially, </a:t>
            </a:r>
            <a:r>
              <a:rPr lang="en-US" dirty="0" err="1" smtClean="0"/>
              <a:t>haemodynamic</a:t>
            </a:r>
            <a:r>
              <a:rPr lang="en-US" dirty="0" smtClean="0"/>
              <a:t> compromise</a:t>
            </a:r>
          </a:p>
          <a:p>
            <a:endParaRPr lang="en-US" dirty="0" smtClean="0"/>
          </a:p>
          <a:p>
            <a:r>
              <a:rPr lang="en-US" dirty="0" smtClean="0"/>
              <a:t>Carotid sinus pressure or intravenous adenosine may help to establish the diagnosis by temporarily increasing the degree of AV block and revealing </a:t>
            </a:r>
            <a:r>
              <a:rPr lang="en-US" dirty="0" err="1" smtClean="0"/>
              <a:t>ﬂutter</a:t>
            </a:r>
            <a:r>
              <a:rPr lang="en-US" dirty="0" smtClean="0"/>
              <a:t> waves</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685800" y="762000"/>
            <a:ext cx="7772400" cy="1143000"/>
          </a:xfrm>
          <a:noFill/>
          <a:ln/>
        </p:spPr>
        <p:txBody>
          <a:bodyPr/>
          <a:lstStyle/>
          <a:p>
            <a:r>
              <a:rPr lang="en-US"/>
              <a:t>Atrial Flutter</a:t>
            </a:r>
          </a:p>
        </p:txBody>
      </p:sp>
      <p:pic>
        <p:nvPicPr>
          <p:cNvPr id="249859" name="Picture 3" descr="Atrial Flutter"/>
          <p:cNvPicPr>
            <a:picLocks noGrp="1" noChangeAspect="1" noChangeArrowheads="1"/>
          </p:cNvPicPr>
          <p:nvPr>
            <p:ph type="body" idx="1"/>
          </p:nvPr>
        </p:nvPicPr>
        <p:blipFill>
          <a:blip r:embed="rId2"/>
          <a:srcRect l="893" t="8813" b="11873"/>
          <a:stretch>
            <a:fillRect/>
          </a:stretch>
        </p:blipFill>
        <p:spPr>
          <a:xfrm>
            <a:off x="609600" y="2286000"/>
            <a:ext cx="8001000" cy="2057400"/>
          </a:xfrm>
        </p:spPr>
      </p:pic>
      <p:grpSp>
        <p:nvGrpSpPr>
          <p:cNvPr id="2" name="Group 4"/>
          <p:cNvGrpSpPr>
            <a:grpSpLocks/>
          </p:cNvGrpSpPr>
          <p:nvPr/>
        </p:nvGrpSpPr>
        <p:grpSpPr bwMode="auto">
          <a:xfrm>
            <a:off x="1143000" y="4648200"/>
            <a:ext cx="1752600" cy="1943100"/>
            <a:chOff x="1296" y="2880"/>
            <a:chExt cx="1632" cy="1669"/>
          </a:xfrm>
        </p:grpSpPr>
        <p:sp>
          <p:nvSpPr>
            <p:cNvPr id="249861" name="Freeform 5"/>
            <p:cNvSpPr>
              <a:spLocks/>
            </p:cNvSpPr>
            <p:nvPr/>
          </p:nvSpPr>
          <p:spPr bwMode="auto">
            <a:xfrm>
              <a:off x="1368" y="2982"/>
              <a:ext cx="978" cy="747"/>
            </a:xfrm>
            <a:custGeom>
              <a:avLst/>
              <a:gdLst/>
              <a:ahLst/>
              <a:cxnLst>
                <a:cxn ang="0">
                  <a:pos x="295" y="747"/>
                </a:cxn>
                <a:cxn ang="0">
                  <a:pos x="8" y="607"/>
                </a:cxn>
                <a:cxn ang="0">
                  <a:pos x="248" y="287"/>
                </a:cxn>
                <a:cxn ang="0">
                  <a:pos x="771" y="3"/>
                </a:cxn>
                <a:cxn ang="0">
                  <a:pos x="971" y="303"/>
                </a:cxn>
                <a:cxn ang="0">
                  <a:pos x="731" y="583"/>
                </a:cxn>
                <a:cxn ang="0">
                  <a:pos x="328" y="747"/>
                </a:cxn>
              </a:cxnLst>
              <a:rect l="0" t="0" r="r" b="b"/>
              <a:pathLst>
                <a:path w="978" h="747">
                  <a:moveTo>
                    <a:pt x="295" y="747"/>
                  </a:moveTo>
                  <a:cubicBezTo>
                    <a:pt x="247" y="724"/>
                    <a:pt x="16" y="684"/>
                    <a:pt x="8" y="607"/>
                  </a:cubicBezTo>
                  <a:cubicBezTo>
                    <a:pt x="0" y="530"/>
                    <a:pt x="121" y="388"/>
                    <a:pt x="248" y="287"/>
                  </a:cubicBezTo>
                  <a:cubicBezTo>
                    <a:pt x="375" y="186"/>
                    <a:pt x="651" y="0"/>
                    <a:pt x="771" y="3"/>
                  </a:cubicBezTo>
                  <a:cubicBezTo>
                    <a:pt x="891" y="6"/>
                    <a:pt x="978" y="206"/>
                    <a:pt x="971" y="303"/>
                  </a:cubicBezTo>
                  <a:cubicBezTo>
                    <a:pt x="964" y="400"/>
                    <a:pt x="838" y="509"/>
                    <a:pt x="731" y="583"/>
                  </a:cubicBezTo>
                  <a:cubicBezTo>
                    <a:pt x="624" y="657"/>
                    <a:pt x="412" y="713"/>
                    <a:pt x="328" y="747"/>
                  </a:cubicBezTo>
                </a:path>
              </a:pathLst>
            </a:custGeom>
            <a:solidFill>
              <a:schemeClr val="bg1"/>
            </a:solidFill>
            <a:ln w="22225">
              <a:solidFill>
                <a:srgbClr val="000000"/>
              </a:solidFill>
              <a:round/>
              <a:headEnd/>
              <a:tailEnd type="arrow" w="med" len="med"/>
            </a:ln>
          </p:spPr>
          <p:txBody>
            <a:bodyPr/>
            <a:lstStyle/>
            <a:p>
              <a:endParaRPr lang="en-US"/>
            </a:p>
          </p:txBody>
        </p:sp>
        <p:pic>
          <p:nvPicPr>
            <p:cNvPr id="249862" name="Picture 6" descr="ECG Heart1"/>
            <p:cNvPicPr>
              <a:picLocks noChangeAspect="1" noChangeArrowheads="1"/>
            </p:cNvPicPr>
            <p:nvPr/>
          </p:nvPicPr>
          <p:blipFill>
            <a:blip r:embed="rId3" cstate="print"/>
            <a:srcRect l="34195" t="33374" r="22766" b="22618"/>
            <a:stretch>
              <a:fillRect/>
            </a:stretch>
          </p:blipFill>
          <p:spPr bwMode="auto">
            <a:xfrm>
              <a:off x="1296" y="2880"/>
              <a:ext cx="1632" cy="1669"/>
            </a:xfrm>
            <a:prstGeom prst="rect">
              <a:avLst/>
            </a:prstGeom>
            <a:solidFill>
              <a:schemeClr val="bg1"/>
            </a:solidFill>
          </p:spPr>
        </p:pic>
        <p:sp>
          <p:nvSpPr>
            <p:cNvPr id="249863" name="AutoShape 7"/>
            <p:cNvSpPr>
              <a:spLocks noChangeArrowheads="1"/>
            </p:cNvSpPr>
            <p:nvPr/>
          </p:nvSpPr>
          <p:spPr bwMode="auto">
            <a:xfrm>
              <a:off x="1840" y="3458"/>
              <a:ext cx="60" cy="64"/>
            </a:xfrm>
            <a:prstGeom prst="irregularSeal1">
              <a:avLst/>
            </a:prstGeom>
            <a:solidFill>
              <a:schemeClr val="bg1"/>
            </a:solidFill>
            <a:ln w="19050">
              <a:solidFill>
                <a:srgbClr val="000000"/>
              </a:solidFill>
              <a:miter lim="800000"/>
              <a:headEnd/>
              <a:tailEnd/>
            </a:ln>
            <a:effectLst/>
          </p:spPr>
          <p:txBody>
            <a:bodyPr wrap="none" anchor="ctr"/>
            <a:lstStyle/>
            <a:p>
              <a:endParaRPr lang="en-US"/>
            </a:p>
          </p:txBody>
        </p:sp>
        <p:sp>
          <p:nvSpPr>
            <p:cNvPr id="249864" name="AutoShape 8"/>
            <p:cNvSpPr>
              <a:spLocks noChangeArrowheads="1"/>
            </p:cNvSpPr>
            <p:nvPr/>
          </p:nvSpPr>
          <p:spPr bwMode="auto">
            <a:xfrm rot="-575587">
              <a:off x="2016" y="2880"/>
              <a:ext cx="288" cy="432"/>
            </a:xfrm>
            <a:prstGeom prst="irregularSeal1">
              <a:avLst/>
            </a:prstGeom>
            <a:solidFill>
              <a:schemeClr val="bg1"/>
            </a:solidFill>
            <a:ln w="19050">
              <a:solidFill>
                <a:srgbClr val="000000"/>
              </a:solidFill>
              <a:miter lim="800000"/>
              <a:headEnd/>
              <a:tailEnd/>
            </a:ln>
            <a:effectLst/>
          </p:spPr>
          <p:txBody>
            <a:bodyPr wrap="none" anchor="ctr"/>
            <a:lstStyle/>
            <a:p>
              <a:endParaRPr lang="en-US"/>
            </a:p>
          </p:txBody>
        </p:sp>
        <p:sp>
          <p:nvSpPr>
            <p:cNvPr id="249865" name="Freeform 9"/>
            <p:cNvSpPr>
              <a:spLocks/>
            </p:cNvSpPr>
            <p:nvPr/>
          </p:nvSpPr>
          <p:spPr bwMode="auto">
            <a:xfrm>
              <a:off x="1380" y="3050"/>
              <a:ext cx="1010" cy="602"/>
            </a:xfrm>
            <a:custGeom>
              <a:avLst/>
              <a:gdLst/>
              <a:ahLst/>
              <a:cxnLst>
                <a:cxn ang="0">
                  <a:pos x="910" y="0"/>
                </a:cxn>
                <a:cxn ang="0">
                  <a:pos x="950" y="200"/>
                </a:cxn>
                <a:cxn ang="0">
                  <a:pos x="550" y="370"/>
                </a:cxn>
                <a:cxn ang="0">
                  <a:pos x="180" y="570"/>
                </a:cxn>
                <a:cxn ang="0">
                  <a:pos x="20" y="560"/>
                </a:cxn>
                <a:cxn ang="0">
                  <a:pos x="60" y="406"/>
                </a:cxn>
                <a:cxn ang="0">
                  <a:pos x="350" y="190"/>
                </a:cxn>
                <a:cxn ang="0">
                  <a:pos x="620" y="0"/>
                </a:cxn>
              </a:cxnLst>
              <a:rect l="0" t="0" r="r" b="b"/>
              <a:pathLst>
                <a:path w="1010" h="602">
                  <a:moveTo>
                    <a:pt x="910" y="0"/>
                  </a:moveTo>
                  <a:cubicBezTo>
                    <a:pt x="917" y="33"/>
                    <a:pt x="1010" y="138"/>
                    <a:pt x="950" y="200"/>
                  </a:cubicBezTo>
                  <a:cubicBezTo>
                    <a:pt x="890" y="262"/>
                    <a:pt x="678" y="308"/>
                    <a:pt x="550" y="370"/>
                  </a:cubicBezTo>
                  <a:cubicBezTo>
                    <a:pt x="422" y="432"/>
                    <a:pt x="268" y="538"/>
                    <a:pt x="180" y="570"/>
                  </a:cubicBezTo>
                  <a:cubicBezTo>
                    <a:pt x="92" y="602"/>
                    <a:pt x="40" y="587"/>
                    <a:pt x="20" y="560"/>
                  </a:cubicBezTo>
                  <a:cubicBezTo>
                    <a:pt x="0" y="533"/>
                    <a:pt x="5" y="468"/>
                    <a:pt x="60" y="406"/>
                  </a:cubicBezTo>
                  <a:cubicBezTo>
                    <a:pt x="115" y="344"/>
                    <a:pt x="257" y="258"/>
                    <a:pt x="350" y="190"/>
                  </a:cubicBezTo>
                  <a:cubicBezTo>
                    <a:pt x="443" y="122"/>
                    <a:pt x="564" y="40"/>
                    <a:pt x="620" y="0"/>
                  </a:cubicBezTo>
                </a:path>
              </a:pathLst>
            </a:custGeom>
            <a:solidFill>
              <a:schemeClr val="bg1"/>
            </a:solidFill>
            <a:ln w="31750" cap="flat" cmpd="sng">
              <a:solidFill>
                <a:srgbClr val="000000"/>
              </a:solidFill>
              <a:prstDash val="solid"/>
              <a:round/>
              <a:headEnd/>
              <a:tailEnd type="arrow" w="med" len="med"/>
            </a:ln>
            <a:effectLst/>
          </p:spPr>
          <p:txBody>
            <a:bodyPr/>
            <a:lstStyle/>
            <a:p>
              <a:endParaRPr lang="en-US"/>
            </a:p>
          </p:txBody>
        </p:sp>
        <p:sp>
          <p:nvSpPr>
            <p:cNvPr id="249866" name="Line 10"/>
            <p:cNvSpPr>
              <a:spLocks noChangeShapeType="1"/>
            </p:cNvSpPr>
            <p:nvPr/>
          </p:nvSpPr>
          <p:spPr bwMode="auto">
            <a:xfrm rot="21245717" flipH="1">
              <a:off x="1584" y="3456"/>
              <a:ext cx="288" cy="144"/>
            </a:xfrm>
            <a:prstGeom prst="line">
              <a:avLst/>
            </a:prstGeom>
            <a:noFill/>
            <a:ln w="31750">
              <a:solidFill>
                <a:srgbClr val="000000"/>
              </a:solidFill>
              <a:round/>
              <a:headEnd/>
              <a:tailEnd type="arrow" w="med" len="med"/>
            </a:ln>
            <a:effectLst/>
          </p:spPr>
          <p:txBody>
            <a:bodyPr/>
            <a:lstStyle/>
            <a:p>
              <a:endParaRPr lang="en-US"/>
            </a:p>
          </p:txBody>
        </p:sp>
      </p:grpSp>
      <p:sp>
        <p:nvSpPr>
          <p:cNvPr id="249867" name="AutoShape 11"/>
          <p:cNvSpPr>
            <a:spLocks noChangeArrowheads="1"/>
          </p:cNvSpPr>
          <p:nvPr/>
        </p:nvSpPr>
        <p:spPr bwMode="auto">
          <a:xfrm flipV="1">
            <a:off x="2057400" y="4876800"/>
            <a:ext cx="228600" cy="381000"/>
          </a:xfrm>
          <a:prstGeom prst="irregularSeal1">
            <a:avLst/>
          </a:prstGeom>
          <a:solidFill>
            <a:srgbClr val="FF0000"/>
          </a:solidFill>
          <a:ln w="9525">
            <a:solidFill>
              <a:schemeClr val="bg2"/>
            </a:solidFill>
            <a:miter lim="800000"/>
            <a:headEnd/>
            <a:tailEnd/>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s://www.ecgguru.com/sites/default/files/styles/scale_650px_width/public/MR101.jpg?itok=KIBwIgNf"/>
          <p:cNvPicPr>
            <a:picLocks noChangeAspect="1" noChangeArrowheads="1"/>
          </p:cNvPicPr>
          <p:nvPr/>
        </p:nvPicPr>
        <p:blipFill>
          <a:blip r:embed="rId2"/>
          <a:srcRect/>
          <a:stretch>
            <a:fillRect/>
          </a:stretch>
        </p:blipFill>
        <p:spPr bwMode="auto">
          <a:xfrm>
            <a:off x="0" y="0"/>
            <a:ext cx="9144000" cy="6696222"/>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s://m1.healio.com/~/media/learningsites/learntheheart/assets/1/b/1/4/atrial_flutter4to1_bifascicular.jpg"/>
          <p:cNvPicPr>
            <a:picLocks noChangeAspect="1" noChangeArrowheads="1"/>
          </p:cNvPicPr>
          <p:nvPr/>
        </p:nvPicPr>
        <p:blipFill>
          <a:blip r:embed="rId2"/>
          <a:srcRect/>
          <a:stretch>
            <a:fillRect/>
          </a:stretch>
        </p:blipFill>
        <p:spPr bwMode="auto">
          <a:xfrm>
            <a:off x="13539" y="1524000"/>
            <a:ext cx="9130461" cy="53340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304800" y="1117600"/>
            <a:ext cx="2786063" cy="579438"/>
          </a:xfrm>
          <a:prstGeom prst="rect">
            <a:avLst/>
          </a:prstGeom>
          <a:noFill/>
          <a:ln w="9525">
            <a:noFill/>
            <a:miter lim="800000"/>
            <a:headEnd/>
            <a:tailEnd/>
          </a:ln>
          <a:effectLst/>
        </p:spPr>
        <p:txBody>
          <a:bodyPr wrap="none">
            <a:spAutoFit/>
          </a:bodyPr>
          <a:lstStyle/>
          <a:p>
            <a:r>
              <a:rPr lang="en-US" sz="3200" b="1">
                <a:latin typeface="Tahoma" pitchFamily="34" charset="0"/>
              </a:rPr>
              <a:t>Atrial Flutter</a:t>
            </a:r>
          </a:p>
        </p:txBody>
      </p:sp>
      <p:graphicFrame>
        <p:nvGraphicFramePr>
          <p:cNvPr id="108572" name="Group 28"/>
          <p:cNvGraphicFramePr>
            <a:graphicFrameLocks noGrp="1"/>
          </p:cNvGraphicFramePr>
          <p:nvPr>
            <p:ph type="body" idx="1"/>
          </p:nvPr>
        </p:nvGraphicFramePr>
        <p:xfrm>
          <a:off x="685800" y="4038600"/>
          <a:ext cx="7772400" cy="2316480"/>
        </p:xfrm>
        <a:graphic>
          <a:graphicData uri="http://schemas.openxmlformats.org/drawingml/2006/table">
            <a:tbl>
              <a:tblPr/>
              <a:tblGrid>
                <a:gridCol w="1600200"/>
                <a:gridCol w="1905000"/>
                <a:gridCol w="1728788"/>
                <a:gridCol w="1428750"/>
                <a:gridCol w="1109662"/>
              </a:tblGrid>
              <a:tr h="554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Heart Rate</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Rhythm</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 Wave</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PR Interval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(sec.)</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QRS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(Sec.)</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r>
              <a:tr h="1503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Atrial=250 – 400 VentricularVar.</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Irregular</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Sawtooth</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Not Measur-able</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&lt;.12</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2"/>
                      <a:srcRect/>
                      <a:tile tx="0" ty="0" sx="100000" sy="100000" flip="none" algn="tl"/>
                    </a:blipFill>
                  </a:tcPr>
                </a:tc>
              </a:tr>
            </a:tbl>
          </a:graphicData>
        </a:graphic>
      </p:graphicFrame>
      <p:pic>
        <p:nvPicPr>
          <p:cNvPr id="108567" name="Picture 23" descr="ekg"/>
          <p:cNvPicPr>
            <a:picLocks noChangeAspect="1" noChangeArrowheads="1"/>
          </p:cNvPicPr>
          <p:nvPr/>
        </p:nvPicPr>
        <p:blipFill>
          <a:blip r:embed="rId3"/>
          <a:srcRect/>
          <a:stretch>
            <a:fillRect/>
          </a:stretch>
        </p:blipFill>
        <p:spPr bwMode="auto">
          <a:xfrm>
            <a:off x="228600" y="304800"/>
            <a:ext cx="2438400" cy="811213"/>
          </a:xfrm>
          <a:prstGeom prst="rect">
            <a:avLst/>
          </a:prstGeom>
          <a:noFill/>
        </p:spPr>
      </p:pic>
      <p:sp>
        <p:nvSpPr>
          <p:cNvPr id="108568" name="Rectangle 24"/>
          <p:cNvSpPr>
            <a:spLocks noChangeArrowheads="1"/>
          </p:cNvSpPr>
          <p:nvPr/>
        </p:nvSpPr>
        <p:spPr bwMode="auto">
          <a:xfrm>
            <a:off x="2895600" y="228600"/>
            <a:ext cx="5638800" cy="914400"/>
          </a:xfrm>
          <a:prstGeom prst="rect">
            <a:avLst/>
          </a:prstGeom>
          <a:solidFill>
            <a:srgbClr val="F85E7B"/>
          </a:solidFill>
          <a:ln w="9525">
            <a:noFill/>
            <a:miter lim="800000"/>
            <a:headEnd/>
            <a:tailEnd/>
          </a:ln>
          <a:effectLst/>
        </p:spPr>
        <p:txBody>
          <a:bodyPr anchor="ctr"/>
          <a:lstStyle/>
          <a:p>
            <a:pPr algn="ctr"/>
            <a:r>
              <a:rPr lang="en-US" sz="4400">
                <a:solidFill>
                  <a:schemeClr val="tx2"/>
                </a:solidFill>
              </a:rPr>
              <a:t>Atrial Rhythms</a:t>
            </a:r>
          </a:p>
        </p:txBody>
      </p:sp>
      <p:pic>
        <p:nvPicPr>
          <p:cNvPr id="108569" name="Picture 25" descr="AtrialFlutter"/>
          <p:cNvPicPr>
            <a:picLocks noChangeAspect="1" noChangeArrowheads="1"/>
          </p:cNvPicPr>
          <p:nvPr/>
        </p:nvPicPr>
        <p:blipFill>
          <a:blip r:embed="rId4"/>
          <a:srcRect/>
          <a:stretch>
            <a:fillRect/>
          </a:stretch>
        </p:blipFill>
        <p:spPr bwMode="auto">
          <a:xfrm>
            <a:off x="609600" y="2286000"/>
            <a:ext cx="7696200" cy="10017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additive="base">
                                        <p:cTn id="7" dur="500" fill="hold"/>
                                        <p:tgtEl>
                                          <p:spTgt spid="108546"/>
                                        </p:tgtEl>
                                        <p:attrNameLst>
                                          <p:attrName>ppt_x</p:attrName>
                                        </p:attrNameLst>
                                      </p:cBhvr>
                                      <p:tavLst>
                                        <p:tav tm="0">
                                          <p:val>
                                            <p:strVal val="#ppt_x"/>
                                          </p:val>
                                        </p:tav>
                                        <p:tav tm="100000">
                                          <p:val>
                                            <p:strVal val="#ppt_x"/>
                                          </p:val>
                                        </p:tav>
                                      </p:tavLst>
                                    </p:anim>
                                    <p:anim calcmode="lin" valueType="num">
                                      <p:cBhvr additive="base">
                                        <p:cTn id="8" dur="500" fill="hold"/>
                                        <p:tgtEl>
                                          <p:spTgt spid="1085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srcRect/>
          <a:stretch>
            <a:fillRect/>
          </a:stretch>
        </p:blipFill>
        <p:spPr bwMode="auto">
          <a:xfrm>
            <a:off x="381000" y="304800"/>
            <a:ext cx="8302625" cy="5715000"/>
          </a:xfrm>
          <a:prstGeom prst="rect">
            <a:avLst/>
          </a:prstGeom>
          <a:noFill/>
          <a:ln w="88920" cap="flat">
            <a:solidFill>
              <a:srgbClr val="FFFFFF"/>
            </a:solidFill>
            <a:miter lim="800000"/>
            <a:headEnd/>
            <a:tailEnd/>
          </a:ln>
          <a:effectLst>
            <a:outerShdw dist="101823" dir="2700000" algn="ctr" rotWithShape="0">
              <a:srgbClr val="000000">
                <a:alpha val="43031"/>
              </a:srgb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533400" y="1600200"/>
            <a:ext cx="8183880" cy="4187952"/>
          </a:xfrm>
        </p:spPr>
        <p:txBody>
          <a:bodyPr/>
          <a:lstStyle/>
          <a:p>
            <a:r>
              <a:rPr lang="en-US" sz="2800" dirty="0" err="1">
                <a:latin typeface="Arial Unicode MS" pitchFamily="34" charset="-128"/>
              </a:rPr>
              <a:t>Atrial</a:t>
            </a:r>
            <a:r>
              <a:rPr lang="en-US" sz="2800" dirty="0">
                <a:latin typeface="Arial Unicode MS" pitchFamily="34" charset="-128"/>
              </a:rPr>
              <a:t> Flutter</a:t>
            </a:r>
          </a:p>
          <a:p>
            <a:pPr lvl="1"/>
            <a:r>
              <a:rPr lang="en-US" sz="2400" i="1" dirty="0">
                <a:latin typeface="Arial Unicode MS" pitchFamily="34" charset="-128"/>
              </a:rPr>
              <a:t>More than one p-wave for every QRS complex</a:t>
            </a:r>
          </a:p>
          <a:p>
            <a:pPr lvl="2"/>
            <a:r>
              <a:rPr lang="en-US" sz="2000" dirty="0">
                <a:latin typeface="Arial Unicode MS" pitchFamily="34" charset="-128"/>
              </a:rPr>
              <a:t>Demonstrate a “</a:t>
            </a:r>
            <a:r>
              <a:rPr lang="en-US" sz="2000" dirty="0" err="1">
                <a:latin typeface="Arial Unicode MS" pitchFamily="34" charset="-128"/>
              </a:rPr>
              <a:t>sawtooth</a:t>
            </a:r>
            <a:r>
              <a:rPr lang="en-US" sz="2000" dirty="0">
                <a:latin typeface="Arial Unicode MS" pitchFamily="34" charset="-128"/>
              </a:rPr>
              <a:t>” appearance</a:t>
            </a:r>
          </a:p>
          <a:p>
            <a:pPr lvl="1"/>
            <a:r>
              <a:rPr lang="en-US" sz="2400" dirty="0" err="1">
                <a:latin typeface="Arial Unicode MS" pitchFamily="34" charset="-128"/>
              </a:rPr>
              <a:t>Atrial</a:t>
            </a:r>
            <a:r>
              <a:rPr lang="en-US" sz="2400" dirty="0">
                <a:latin typeface="Arial Unicode MS" pitchFamily="34" charset="-128"/>
              </a:rPr>
              <a:t> rhythm is regular. Ventricular rhythm will be regular if the AV node conducts consistently. If the pattern varies, the ventricular rate will be irregular</a:t>
            </a:r>
          </a:p>
          <a:p>
            <a:pPr lvl="1"/>
            <a:r>
              <a:rPr lang="en-US" sz="2400" dirty="0">
                <a:latin typeface="Arial Unicode MS" pitchFamily="34" charset="-128"/>
              </a:rPr>
              <a:t>Rate will depend on the ratio of impulses conducted through the ventricles</a:t>
            </a:r>
          </a:p>
          <a:p>
            <a:pPr lvl="1"/>
            <a:endParaRPr lang="en-US" sz="2400" dirty="0">
              <a:latin typeface="Arial Unicode MS" pitchFamily="34" charset="-128"/>
            </a:endParaRPr>
          </a:p>
        </p:txBody>
      </p:sp>
      <p:pic>
        <p:nvPicPr>
          <p:cNvPr id="34821" name="Picture 5" descr="ekg"/>
          <p:cNvPicPr>
            <a:picLocks noChangeAspect="1" noChangeArrowheads="1"/>
          </p:cNvPicPr>
          <p:nvPr/>
        </p:nvPicPr>
        <p:blipFill>
          <a:blip r:embed="rId2"/>
          <a:srcRect/>
          <a:stretch>
            <a:fillRect/>
          </a:stretch>
        </p:blipFill>
        <p:spPr bwMode="auto">
          <a:xfrm>
            <a:off x="228600" y="304800"/>
            <a:ext cx="2438400" cy="811213"/>
          </a:xfrm>
          <a:prstGeom prst="rect">
            <a:avLst/>
          </a:prstGeom>
          <a:noFill/>
        </p:spPr>
      </p:pic>
      <p:sp>
        <p:nvSpPr>
          <p:cNvPr id="34822" name="Rectangle 6"/>
          <p:cNvSpPr>
            <a:spLocks noChangeArrowheads="1"/>
          </p:cNvSpPr>
          <p:nvPr/>
        </p:nvSpPr>
        <p:spPr bwMode="auto">
          <a:xfrm>
            <a:off x="2895600" y="228600"/>
            <a:ext cx="5638800" cy="914400"/>
          </a:xfrm>
          <a:prstGeom prst="rect">
            <a:avLst/>
          </a:prstGeom>
          <a:solidFill>
            <a:srgbClr val="F85E7B"/>
          </a:solidFill>
          <a:ln w="9525">
            <a:noFill/>
            <a:miter lim="800000"/>
            <a:headEnd/>
            <a:tailEnd/>
          </a:ln>
          <a:effectLst/>
        </p:spPr>
        <p:txBody>
          <a:bodyPr anchor="ctr"/>
          <a:lstStyle/>
          <a:p>
            <a:pPr algn="ctr"/>
            <a:r>
              <a:rPr lang="en-US" sz="4400">
                <a:solidFill>
                  <a:schemeClr val="tx2"/>
                </a:solidFill>
              </a:rPr>
              <a:t>Atrial Rhythms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895600" y="228600"/>
            <a:ext cx="5638800" cy="914400"/>
          </a:xfrm>
          <a:solidFill>
            <a:srgbClr val="F85E7B"/>
          </a:solidFill>
        </p:spPr>
        <p:txBody>
          <a:bodyPr/>
          <a:lstStyle/>
          <a:p>
            <a:r>
              <a:rPr lang="en-US">
                <a:latin typeface="Arial Unicode MS" pitchFamily="34" charset="-128"/>
              </a:rPr>
              <a:t>Atrial Rhythms</a:t>
            </a:r>
          </a:p>
        </p:txBody>
      </p:sp>
      <p:sp>
        <p:nvSpPr>
          <p:cNvPr id="43011" name="Rectangle 3"/>
          <p:cNvSpPr>
            <a:spLocks noGrp="1" noChangeArrowheads="1"/>
          </p:cNvSpPr>
          <p:nvPr>
            <p:ph type="body" idx="1"/>
          </p:nvPr>
        </p:nvSpPr>
        <p:spPr>
          <a:xfrm>
            <a:off x="457200" y="1219200"/>
            <a:ext cx="8183880" cy="4495800"/>
          </a:xfrm>
        </p:spPr>
        <p:txBody>
          <a:bodyPr>
            <a:normAutofit fontScale="92500" lnSpcReduction="10000"/>
          </a:bodyPr>
          <a:lstStyle/>
          <a:p>
            <a:r>
              <a:rPr lang="en-US" dirty="0" err="1">
                <a:latin typeface="Arial Unicode MS" pitchFamily="34" charset="-128"/>
              </a:rPr>
              <a:t>Atrial</a:t>
            </a:r>
            <a:r>
              <a:rPr lang="en-US" dirty="0">
                <a:latin typeface="Arial Unicode MS" pitchFamily="34" charset="-128"/>
              </a:rPr>
              <a:t> Flutter</a:t>
            </a:r>
          </a:p>
          <a:p>
            <a:pPr lvl="1"/>
            <a:r>
              <a:rPr lang="en-US" dirty="0" err="1">
                <a:latin typeface="Arial Unicode MS" pitchFamily="34" charset="-128"/>
              </a:rPr>
              <a:t>Atrial</a:t>
            </a:r>
            <a:r>
              <a:rPr lang="en-US" dirty="0">
                <a:latin typeface="Arial Unicode MS" pitchFamily="34" charset="-128"/>
              </a:rPr>
              <a:t> flutter is classified as a ratio of p-waves per QRS complexes (ex: 3:1 flutter 3 p-waves for each QRS)</a:t>
            </a:r>
          </a:p>
          <a:p>
            <a:pPr lvl="1"/>
            <a:r>
              <a:rPr lang="en-US" dirty="0">
                <a:latin typeface="Arial Unicode MS" pitchFamily="34" charset="-128"/>
              </a:rPr>
              <a:t>Not considered life threatening, consult physician is patient </a:t>
            </a:r>
            <a:r>
              <a:rPr lang="en-US" dirty="0" smtClean="0">
                <a:latin typeface="Arial Unicode MS" pitchFamily="34" charset="-128"/>
              </a:rPr>
              <a:t>symptomatic</a:t>
            </a:r>
          </a:p>
          <a:p>
            <a:pPr lvl="1"/>
            <a:r>
              <a:rPr lang="en-US" dirty="0" err="1" smtClean="0">
                <a:latin typeface="Arial Unicode MS" pitchFamily="34" charset="-128"/>
              </a:rPr>
              <a:t>Digoxin</a:t>
            </a:r>
            <a:r>
              <a:rPr lang="en-US" dirty="0" smtClean="0">
                <a:latin typeface="Arial Unicode MS" pitchFamily="34" charset="-128"/>
              </a:rPr>
              <a:t>, β-blockers or </a:t>
            </a:r>
            <a:r>
              <a:rPr lang="en-US" dirty="0" err="1" smtClean="0">
                <a:latin typeface="Arial Unicode MS" pitchFamily="34" charset="-128"/>
              </a:rPr>
              <a:t>verapamil</a:t>
            </a:r>
            <a:r>
              <a:rPr lang="en-US" dirty="0" smtClean="0">
                <a:latin typeface="Arial Unicode MS" pitchFamily="34" charset="-128"/>
              </a:rPr>
              <a:t> </a:t>
            </a:r>
          </a:p>
          <a:p>
            <a:pPr lvl="1"/>
            <a:r>
              <a:rPr lang="en-US" dirty="0" smtClean="0">
                <a:latin typeface="Arial Unicode MS" pitchFamily="34" charset="-128"/>
              </a:rPr>
              <a:t>(DC) </a:t>
            </a:r>
            <a:r>
              <a:rPr lang="en-US" dirty="0" err="1" smtClean="0">
                <a:latin typeface="Arial Unicode MS" pitchFamily="34" charset="-128"/>
              </a:rPr>
              <a:t>cardioversion</a:t>
            </a:r>
            <a:r>
              <a:rPr lang="en-US" dirty="0" smtClean="0">
                <a:latin typeface="Arial Unicode MS" pitchFamily="34" charset="-128"/>
              </a:rPr>
              <a:t>. Following </a:t>
            </a:r>
            <a:r>
              <a:rPr lang="en-US" dirty="0" err="1" smtClean="0">
                <a:latin typeface="Arial Unicode MS" pitchFamily="34" charset="-128"/>
              </a:rPr>
              <a:t>cardioversion</a:t>
            </a:r>
            <a:r>
              <a:rPr lang="en-US" dirty="0" smtClean="0">
                <a:latin typeface="Arial Unicode MS" pitchFamily="34" charset="-128"/>
              </a:rPr>
              <a:t>, β-blockers or </a:t>
            </a:r>
            <a:r>
              <a:rPr lang="en-US" dirty="0" err="1" smtClean="0">
                <a:latin typeface="Arial Unicode MS" pitchFamily="34" charset="-128"/>
              </a:rPr>
              <a:t>amiodarone</a:t>
            </a:r>
            <a:r>
              <a:rPr lang="en-US" dirty="0" smtClean="0">
                <a:latin typeface="Arial Unicode MS" pitchFamily="34" charset="-128"/>
              </a:rPr>
              <a:t> can be used to prevent recurrent episodes of </a:t>
            </a:r>
            <a:r>
              <a:rPr lang="en-US" dirty="0" err="1" smtClean="0">
                <a:latin typeface="Arial Unicode MS" pitchFamily="34" charset="-128"/>
              </a:rPr>
              <a:t>atrial</a:t>
            </a:r>
            <a:r>
              <a:rPr lang="en-US" dirty="0" smtClean="0">
                <a:latin typeface="Arial Unicode MS" pitchFamily="34" charset="-128"/>
              </a:rPr>
              <a:t> </a:t>
            </a:r>
            <a:r>
              <a:rPr lang="en-US" dirty="0" err="1" smtClean="0">
                <a:latin typeface="Arial Unicode MS" pitchFamily="34" charset="-128"/>
              </a:rPr>
              <a:t>ﬂutter</a:t>
            </a:r>
            <a:r>
              <a:rPr lang="en-US" dirty="0" smtClean="0">
                <a:latin typeface="Arial Unicode MS" pitchFamily="34" charset="-128"/>
              </a:rPr>
              <a:t>.</a:t>
            </a:r>
          </a:p>
          <a:p>
            <a:pPr lvl="1"/>
            <a:r>
              <a:rPr lang="en-US" dirty="0" smtClean="0">
                <a:latin typeface="Arial Unicode MS" pitchFamily="34" charset="-128"/>
              </a:rPr>
              <a:t>Catheter ablation is a highly effective treatment, offering a greater than 90% chance of complete cure, and is the treatment of choice for patients with persistent symptoms</a:t>
            </a:r>
          </a:p>
          <a:p>
            <a:pPr lvl="1"/>
            <a:r>
              <a:rPr lang="en-US" dirty="0" smtClean="0">
                <a:latin typeface="Arial Unicode MS" pitchFamily="34" charset="-128"/>
              </a:rPr>
              <a:t>Anticoagulation</a:t>
            </a:r>
            <a:endParaRPr lang="en-US" dirty="0">
              <a:latin typeface="Arial Unicode MS" pitchFamily="34" charset="-128"/>
            </a:endParaRPr>
          </a:p>
        </p:txBody>
      </p:sp>
      <p:pic>
        <p:nvPicPr>
          <p:cNvPr id="43013" name="Picture 5" descr="ekg"/>
          <p:cNvPicPr>
            <a:picLocks noChangeAspect="1" noChangeArrowheads="1"/>
          </p:cNvPicPr>
          <p:nvPr/>
        </p:nvPicPr>
        <p:blipFill>
          <a:blip r:embed="rId2"/>
          <a:srcRect/>
          <a:stretch>
            <a:fillRect/>
          </a:stretch>
        </p:blipFill>
        <p:spPr bwMode="auto">
          <a:xfrm>
            <a:off x="228600" y="304800"/>
            <a:ext cx="2438400" cy="811213"/>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Atrial</a:t>
            </a:r>
            <a:r>
              <a:rPr lang="en-US" dirty="0" smtClean="0"/>
              <a:t> fibrillation </a:t>
            </a:r>
            <a:endParaRPr lang="en-US" dirty="0"/>
          </a:p>
        </p:txBody>
      </p:sp>
      <p:sp>
        <p:nvSpPr>
          <p:cNvPr id="3" name="Content Placeholder 2"/>
          <p:cNvSpPr>
            <a:spLocks noGrp="1"/>
          </p:cNvSpPr>
          <p:nvPr>
            <p:ph idx="1"/>
          </p:nvPr>
        </p:nvSpPr>
        <p:spPr/>
        <p:txBody>
          <a:bodyPr>
            <a:normAutofit/>
          </a:bodyPr>
          <a:lstStyle/>
          <a:p>
            <a:r>
              <a:rPr lang="en-US" dirty="0" smtClean="0"/>
              <a:t>The prevalence rises with age, affecting 1% of those aged 60–64 years, increasing to 9% of those aged over 80 years.</a:t>
            </a:r>
          </a:p>
          <a:p>
            <a:r>
              <a:rPr lang="en-US" dirty="0" smtClean="0"/>
              <a:t> It is associated with </a:t>
            </a:r>
            <a:r>
              <a:rPr lang="en-US" dirty="0" err="1" smtClean="0"/>
              <a:t>signiﬁcant</a:t>
            </a:r>
            <a:r>
              <a:rPr lang="en-US" dirty="0" smtClean="0"/>
              <a:t> morbidity and a twofold increase in mortality. This is mainly because of its association with underlying heart disease but also because of its association with systemic embolism and stroke.</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0"/>
            <a:ext cx="8183880" cy="1051560"/>
          </a:xfrm>
        </p:spPr>
        <p:txBody>
          <a:bodyPr/>
          <a:lstStyle/>
          <a:p>
            <a:r>
              <a:rPr lang="en-US" dirty="0" smtClean="0"/>
              <a:t>PATHOGENESIS </a:t>
            </a:r>
            <a:endParaRPr lang="en-US" dirty="0"/>
          </a:p>
        </p:txBody>
      </p:sp>
      <p:sp>
        <p:nvSpPr>
          <p:cNvPr id="3" name="Content Placeholder 2"/>
          <p:cNvSpPr>
            <a:spLocks noGrp="1"/>
          </p:cNvSpPr>
          <p:nvPr>
            <p:ph idx="1"/>
          </p:nvPr>
        </p:nvSpPr>
        <p:spPr>
          <a:xfrm>
            <a:off x="502920" y="530352"/>
            <a:ext cx="4526280" cy="4346448"/>
          </a:xfrm>
        </p:spPr>
        <p:txBody>
          <a:bodyPr>
            <a:normAutofit fontScale="77500" lnSpcReduction="20000"/>
          </a:bodyPr>
          <a:lstStyle/>
          <a:p>
            <a:r>
              <a:rPr lang="en-US" dirty="0" smtClean="0"/>
              <a:t>AF is a complex arrhythmia </a:t>
            </a:r>
            <a:r>
              <a:rPr lang="en-US" dirty="0" err="1" smtClean="0"/>
              <a:t>characterised</a:t>
            </a:r>
            <a:r>
              <a:rPr lang="en-US" dirty="0" smtClean="0"/>
              <a:t> by both abnormal automatic </a:t>
            </a:r>
            <a:r>
              <a:rPr lang="en-US" dirty="0" err="1" smtClean="0"/>
              <a:t>ﬁring</a:t>
            </a:r>
            <a:r>
              <a:rPr lang="en-US" dirty="0" smtClean="0"/>
              <a:t> and the presence of multiple interacting re-entry circuits looping around the atria. </a:t>
            </a:r>
          </a:p>
          <a:p>
            <a:endParaRPr lang="en-US" dirty="0" smtClean="0"/>
          </a:p>
          <a:p>
            <a:r>
              <a:rPr lang="en-US" dirty="0" smtClean="0"/>
              <a:t>Episodes of AF are initiated by rapid bursts of ectopic beats arising from conducting tissue in the pulmonary veins or from diseased </a:t>
            </a:r>
            <a:r>
              <a:rPr lang="en-US" dirty="0" err="1" smtClean="0"/>
              <a:t>atrial</a:t>
            </a:r>
            <a:r>
              <a:rPr lang="en-US" dirty="0" smtClean="0"/>
              <a:t> tissue. </a:t>
            </a:r>
          </a:p>
          <a:p>
            <a:pPr>
              <a:buNone/>
            </a:pPr>
            <a:r>
              <a:rPr lang="en-US" dirty="0" smtClean="0"/>
              <a:t>   </a:t>
            </a:r>
            <a:endParaRPr lang="en-US" dirty="0"/>
          </a:p>
        </p:txBody>
      </p:sp>
      <p:pic>
        <p:nvPicPr>
          <p:cNvPr id="52226" name="Picture 2"/>
          <p:cNvPicPr>
            <a:picLocks noChangeAspect="1" noChangeArrowheads="1"/>
          </p:cNvPicPr>
          <p:nvPr/>
        </p:nvPicPr>
        <p:blipFill>
          <a:blip r:embed="rId2"/>
          <a:srcRect/>
          <a:stretch>
            <a:fillRect/>
          </a:stretch>
        </p:blipFill>
        <p:spPr bwMode="auto">
          <a:xfrm>
            <a:off x="5180044" y="457200"/>
            <a:ext cx="3573431" cy="381000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Text Box 5"/>
          <p:cNvSpPr txBox="1">
            <a:spLocks noChangeArrowheads="1"/>
          </p:cNvSpPr>
          <p:nvPr/>
        </p:nvSpPr>
        <p:spPr bwMode="auto">
          <a:xfrm>
            <a:off x="381000" y="1295400"/>
            <a:ext cx="5334000" cy="579438"/>
          </a:xfrm>
          <a:prstGeom prst="rect">
            <a:avLst/>
          </a:prstGeom>
          <a:noFill/>
          <a:ln w="9525">
            <a:noFill/>
            <a:miter lim="800000"/>
            <a:headEnd/>
            <a:tailEnd/>
          </a:ln>
          <a:effectLst/>
        </p:spPr>
        <p:txBody>
          <a:bodyPr>
            <a:spAutoFit/>
          </a:bodyPr>
          <a:lstStyle/>
          <a:p>
            <a:r>
              <a:rPr lang="en-US" sz="3200" b="1">
                <a:latin typeface="Tahoma" pitchFamily="34" charset="0"/>
              </a:rPr>
              <a:t>Atrial Fibrillation</a:t>
            </a:r>
          </a:p>
        </p:txBody>
      </p:sp>
      <p:pic>
        <p:nvPicPr>
          <p:cNvPr id="67591" name="Picture 7" descr="AtrialFibrillation"/>
          <p:cNvPicPr>
            <a:picLocks noChangeAspect="1" noChangeArrowheads="1"/>
          </p:cNvPicPr>
          <p:nvPr/>
        </p:nvPicPr>
        <p:blipFill>
          <a:blip r:embed="rId2"/>
          <a:srcRect/>
          <a:stretch>
            <a:fillRect/>
          </a:stretch>
        </p:blipFill>
        <p:spPr bwMode="auto">
          <a:xfrm>
            <a:off x="533400" y="2209800"/>
            <a:ext cx="7620000" cy="1747838"/>
          </a:xfrm>
          <a:prstGeom prst="rect">
            <a:avLst/>
          </a:prstGeom>
          <a:noFill/>
        </p:spPr>
      </p:pic>
      <p:graphicFrame>
        <p:nvGraphicFramePr>
          <p:cNvPr id="67592" name="Group 8"/>
          <p:cNvGraphicFramePr>
            <a:graphicFrameLocks noGrp="1"/>
          </p:cNvGraphicFramePr>
          <p:nvPr>
            <p:ph type="body" idx="4294967295"/>
          </p:nvPr>
        </p:nvGraphicFramePr>
        <p:xfrm>
          <a:off x="533400" y="4267200"/>
          <a:ext cx="7772400" cy="2017713"/>
        </p:xfrm>
        <a:graphic>
          <a:graphicData uri="http://schemas.openxmlformats.org/drawingml/2006/table">
            <a:tbl>
              <a:tblPr/>
              <a:tblGrid>
                <a:gridCol w="1030288"/>
                <a:gridCol w="1587500"/>
                <a:gridCol w="2616200"/>
                <a:gridCol w="1428750"/>
                <a:gridCol w="1109662"/>
              </a:tblGrid>
              <a:tr h="1009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Heart Rate</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Rhythm</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 Wave</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PR Interval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(sec.)</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QRS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(Sec.)</a:t>
                      </a:r>
                      <a:endParaRPr kumimoji="0" lang="es-CL" sz="20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r>
              <a:tr h="1008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Var.</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Irregular</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Wavy irregular</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NA</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12700" cap="flat" cmpd="sng" algn="ctr">
                      <a:solidFill>
                        <a:srgbClr val="FA1706"/>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&lt;.12</a:t>
                      </a:r>
                      <a:endParaRPr kumimoji="0" lang="es-CL" sz="2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FA1706"/>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rgbClr val="FA1706"/>
                      </a:solidFill>
                      <a:prstDash val="solid"/>
                      <a:miter lim="800000"/>
                      <a:headEnd type="none" w="med" len="med"/>
                      <a:tailEnd type="none" w="med" len="med"/>
                    </a:lnT>
                    <a:lnB w="12700" cap="flat" cmpd="sng" algn="ctr">
                      <a:solidFill>
                        <a:srgbClr val="FA1706"/>
                      </a:solidFill>
                      <a:prstDash val="solid"/>
                      <a:miter lim="800000"/>
                      <a:headEnd type="none" w="med" len="med"/>
                      <a:tailEnd type="none" w="med" len="med"/>
                    </a:lnB>
                    <a:lnTlToBr>
                      <a:noFill/>
                    </a:lnTlToBr>
                    <a:lnBlToTr>
                      <a:noFill/>
                    </a:lnBlToTr>
                    <a:blipFill dpi="0" rotWithShape="0">
                      <a:blip r:embed="rId3"/>
                      <a:srcRect/>
                      <a:tile tx="0" ty="0" sx="100000" sy="100000" flip="none" algn="tl"/>
                    </a:blipFill>
                  </a:tcPr>
                </a:tc>
              </a:tr>
            </a:tbl>
          </a:graphicData>
        </a:graphic>
      </p:graphicFrame>
      <p:pic>
        <p:nvPicPr>
          <p:cNvPr id="67613" name="Picture 29" descr="ekg"/>
          <p:cNvPicPr>
            <a:picLocks noChangeAspect="1" noChangeArrowheads="1"/>
          </p:cNvPicPr>
          <p:nvPr/>
        </p:nvPicPr>
        <p:blipFill>
          <a:blip r:embed="rId4"/>
          <a:srcRect/>
          <a:stretch>
            <a:fillRect/>
          </a:stretch>
        </p:blipFill>
        <p:spPr bwMode="auto">
          <a:xfrm>
            <a:off x="228600" y="304800"/>
            <a:ext cx="2438400" cy="811213"/>
          </a:xfrm>
          <a:prstGeom prst="rect">
            <a:avLst/>
          </a:prstGeom>
          <a:noFill/>
        </p:spPr>
      </p:pic>
      <p:sp>
        <p:nvSpPr>
          <p:cNvPr id="67614" name="Rectangle 30"/>
          <p:cNvSpPr>
            <a:spLocks noChangeArrowheads="1"/>
          </p:cNvSpPr>
          <p:nvPr/>
        </p:nvSpPr>
        <p:spPr bwMode="auto">
          <a:xfrm>
            <a:off x="2895600" y="228600"/>
            <a:ext cx="5638800" cy="838200"/>
          </a:xfrm>
          <a:prstGeom prst="rect">
            <a:avLst/>
          </a:prstGeom>
          <a:solidFill>
            <a:srgbClr val="F85E7B"/>
          </a:solidFill>
          <a:ln w="9525">
            <a:noFill/>
            <a:miter lim="800000"/>
            <a:headEnd/>
            <a:tailEnd/>
          </a:ln>
          <a:effectLst/>
        </p:spPr>
        <p:txBody>
          <a:bodyPr anchor="ctr"/>
          <a:lstStyle/>
          <a:p>
            <a:pPr algn="ctr"/>
            <a:r>
              <a:rPr lang="en-US" sz="4400">
                <a:solidFill>
                  <a:schemeClr val="tx2"/>
                </a:solidFill>
              </a:rPr>
              <a:t>Atrial Rhythms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anim calcmode="lin" valueType="num">
                                      <p:cBhvr additive="base">
                                        <p:cTn id="7" dur="500" fill="hold"/>
                                        <p:tgtEl>
                                          <p:spTgt spid="67589"/>
                                        </p:tgtEl>
                                        <p:attrNameLst>
                                          <p:attrName>ppt_x</p:attrName>
                                        </p:attrNameLst>
                                      </p:cBhvr>
                                      <p:tavLst>
                                        <p:tav tm="0">
                                          <p:val>
                                            <p:strVal val="0-#ppt_w/2"/>
                                          </p:val>
                                        </p:tav>
                                        <p:tav tm="100000">
                                          <p:val>
                                            <p:strVal val="#ppt_x"/>
                                          </p:val>
                                        </p:tav>
                                      </p:tavLst>
                                    </p:anim>
                                    <p:anim calcmode="lin" valueType="num">
                                      <p:cBhvr additive="base">
                                        <p:cTn id="8" dur="500" fill="hold"/>
                                        <p:tgtEl>
                                          <p:spTgt spid="675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381000" y="1600200"/>
            <a:ext cx="8183880" cy="4187952"/>
          </a:xfrm>
        </p:spPr>
        <p:txBody>
          <a:bodyPr/>
          <a:lstStyle/>
          <a:p>
            <a:pPr>
              <a:lnSpc>
                <a:spcPct val="90000"/>
              </a:lnSpc>
            </a:pPr>
            <a:r>
              <a:rPr lang="en-US" sz="2800" dirty="0" err="1">
                <a:latin typeface="Arial Unicode MS" pitchFamily="34" charset="-128"/>
              </a:rPr>
              <a:t>Atrial</a:t>
            </a:r>
            <a:r>
              <a:rPr lang="en-US" sz="2800" dirty="0">
                <a:latin typeface="Arial Unicode MS" pitchFamily="34" charset="-128"/>
              </a:rPr>
              <a:t> Fibrillation</a:t>
            </a:r>
          </a:p>
          <a:p>
            <a:pPr lvl="1">
              <a:lnSpc>
                <a:spcPct val="90000"/>
              </a:lnSpc>
            </a:pPr>
            <a:r>
              <a:rPr lang="en-US" sz="2400" i="1" dirty="0">
                <a:latin typeface="Arial Unicode MS" pitchFamily="34" charset="-128"/>
              </a:rPr>
              <a:t>No discernable p-waves preceding the QRS complex</a:t>
            </a:r>
            <a:endParaRPr lang="en-US" sz="2400" dirty="0">
              <a:latin typeface="Arial Unicode MS" pitchFamily="34" charset="-128"/>
            </a:endParaRPr>
          </a:p>
          <a:p>
            <a:pPr lvl="2">
              <a:lnSpc>
                <a:spcPct val="90000"/>
              </a:lnSpc>
            </a:pPr>
            <a:r>
              <a:rPr lang="en-US" sz="2000" dirty="0">
                <a:latin typeface="Arial Unicode MS" pitchFamily="34" charset="-128"/>
              </a:rPr>
              <a:t>The atria are not depolarizing effectively, but fibrillating</a:t>
            </a:r>
          </a:p>
          <a:p>
            <a:pPr lvl="1">
              <a:lnSpc>
                <a:spcPct val="90000"/>
              </a:lnSpc>
            </a:pPr>
            <a:r>
              <a:rPr lang="en-US" sz="2400" i="1" dirty="0">
                <a:latin typeface="Arial Unicode MS" pitchFamily="34" charset="-128"/>
              </a:rPr>
              <a:t>Rhythm is grossly irregular</a:t>
            </a:r>
          </a:p>
          <a:p>
            <a:pPr lvl="1">
              <a:lnSpc>
                <a:spcPct val="90000"/>
              </a:lnSpc>
            </a:pPr>
            <a:r>
              <a:rPr lang="en-US" sz="2400" dirty="0">
                <a:latin typeface="Arial Unicode MS" pitchFamily="34" charset="-128"/>
              </a:rPr>
              <a:t>If the heart rate is &lt;100 it is considered controlled a-fib, if &gt;100 it is considered to have a “rapid ventricular response”</a:t>
            </a:r>
          </a:p>
          <a:p>
            <a:pPr lvl="1">
              <a:lnSpc>
                <a:spcPct val="90000"/>
              </a:lnSpc>
            </a:pPr>
            <a:r>
              <a:rPr lang="en-US" sz="2400" dirty="0">
                <a:latin typeface="Arial Unicode MS" pitchFamily="34" charset="-128"/>
              </a:rPr>
              <a:t>AV node acts as a “filter”, blocking out most of the impulses sent by the atria in an attempt to control the heart rate</a:t>
            </a:r>
          </a:p>
        </p:txBody>
      </p:sp>
      <p:pic>
        <p:nvPicPr>
          <p:cNvPr id="39941" name="Picture 5" descr="ekg"/>
          <p:cNvPicPr>
            <a:picLocks noChangeAspect="1" noChangeArrowheads="1"/>
          </p:cNvPicPr>
          <p:nvPr/>
        </p:nvPicPr>
        <p:blipFill>
          <a:blip r:embed="rId2"/>
          <a:srcRect/>
          <a:stretch>
            <a:fillRect/>
          </a:stretch>
        </p:blipFill>
        <p:spPr bwMode="auto">
          <a:xfrm>
            <a:off x="228600" y="304800"/>
            <a:ext cx="2438400" cy="811213"/>
          </a:xfrm>
          <a:prstGeom prst="rect">
            <a:avLst/>
          </a:prstGeom>
          <a:noFill/>
        </p:spPr>
      </p:pic>
      <p:sp>
        <p:nvSpPr>
          <p:cNvPr id="39942" name="Rectangle 6"/>
          <p:cNvSpPr>
            <a:spLocks noChangeArrowheads="1"/>
          </p:cNvSpPr>
          <p:nvPr/>
        </p:nvSpPr>
        <p:spPr bwMode="auto">
          <a:xfrm>
            <a:off x="2895600" y="228600"/>
            <a:ext cx="5638800" cy="838200"/>
          </a:xfrm>
          <a:prstGeom prst="rect">
            <a:avLst/>
          </a:prstGeom>
          <a:solidFill>
            <a:srgbClr val="F85E7B"/>
          </a:solidFill>
          <a:ln w="9525">
            <a:noFill/>
            <a:miter lim="800000"/>
            <a:headEnd/>
            <a:tailEnd/>
          </a:ln>
          <a:effectLst/>
        </p:spPr>
        <p:txBody>
          <a:bodyPr anchor="ctr"/>
          <a:lstStyle/>
          <a:p>
            <a:pPr algn="ctr"/>
            <a:r>
              <a:rPr lang="en-US" sz="4400">
                <a:solidFill>
                  <a:schemeClr val="tx2"/>
                </a:solidFill>
              </a:rPr>
              <a:t>Atrial Rhythms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381001" y="381001"/>
            <a:ext cx="6563360" cy="2895600"/>
          </a:xfrm>
          <a:prstGeom prst="rect">
            <a:avLst/>
          </a:prstGeom>
          <a:noFill/>
          <a:ln w="9525">
            <a:noFill/>
            <a:miter lim="800000"/>
            <a:headEnd/>
            <a:tailEnd/>
          </a:ln>
          <a:effectLst/>
        </p:spPr>
      </p:pic>
      <p:pic>
        <p:nvPicPr>
          <p:cNvPr id="53251" name="Picture 3"/>
          <p:cNvPicPr>
            <a:picLocks noChangeAspect="1" noChangeArrowheads="1"/>
          </p:cNvPicPr>
          <p:nvPr/>
        </p:nvPicPr>
        <p:blipFill>
          <a:blip r:embed="rId3"/>
          <a:srcRect/>
          <a:stretch>
            <a:fillRect/>
          </a:stretch>
        </p:blipFill>
        <p:spPr bwMode="auto">
          <a:xfrm>
            <a:off x="304800" y="3200400"/>
            <a:ext cx="7215334" cy="3657600"/>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533400" y="1676400"/>
            <a:ext cx="8183880" cy="4187952"/>
          </a:xfrm>
        </p:spPr>
        <p:txBody>
          <a:bodyPr/>
          <a:lstStyle/>
          <a:p>
            <a:r>
              <a:rPr lang="en-US" dirty="0" err="1">
                <a:latin typeface="Arial Unicode MS" pitchFamily="34" charset="-128"/>
              </a:rPr>
              <a:t>Atrial</a:t>
            </a:r>
            <a:r>
              <a:rPr lang="en-US" dirty="0">
                <a:latin typeface="Arial Unicode MS" pitchFamily="34" charset="-128"/>
              </a:rPr>
              <a:t> Fibrillation (</a:t>
            </a:r>
            <a:r>
              <a:rPr lang="en-US" dirty="0" err="1">
                <a:latin typeface="Arial Unicode MS" pitchFamily="34" charset="-128"/>
              </a:rPr>
              <a:t>con’t</a:t>
            </a:r>
            <a:r>
              <a:rPr lang="en-US" dirty="0">
                <a:latin typeface="Arial Unicode MS" pitchFamily="34" charset="-128"/>
              </a:rPr>
              <a:t>)</a:t>
            </a:r>
          </a:p>
          <a:p>
            <a:pPr lvl="1"/>
            <a:r>
              <a:rPr lang="en-US" b="1" dirty="0">
                <a:latin typeface="Arial Unicode MS" pitchFamily="34" charset="-128"/>
              </a:rPr>
              <a:t>Often a chronic condition</a:t>
            </a:r>
            <a:r>
              <a:rPr lang="en-US" dirty="0">
                <a:latin typeface="Arial Unicode MS" pitchFamily="34" charset="-128"/>
              </a:rPr>
              <a:t>, medical attention only necessary if patient becomes symptomatic</a:t>
            </a:r>
          </a:p>
          <a:p>
            <a:pPr lvl="1"/>
            <a:r>
              <a:rPr lang="en-US" dirty="0">
                <a:latin typeface="Arial Unicode MS" pitchFamily="34" charset="-128"/>
              </a:rPr>
              <a:t>Patient will report history of </a:t>
            </a:r>
            <a:r>
              <a:rPr lang="en-US" dirty="0" err="1">
                <a:latin typeface="Arial Unicode MS" pitchFamily="34" charset="-128"/>
              </a:rPr>
              <a:t>atrial</a:t>
            </a:r>
            <a:r>
              <a:rPr lang="en-US" dirty="0">
                <a:latin typeface="Arial Unicode MS" pitchFamily="34" charset="-128"/>
              </a:rPr>
              <a:t> fibrillation.</a:t>
            </a:r>
          </a:p>
        </p:txBody>
      </p:sp>
      <p:pic>
        <p:nvPicPr>
          <p:cNvPr id="40965" name="Picture 5" descr="ekg"/>
          <p:cNvPicPr>
            <a:picLocks noChangeAspect="1" noChangeArrowheads="1"/>
          </p:cNvPicPr>
          <p:nvPr/>
        </p:nvPicPr>
        <p:blipFill>
          <a:blip r:embed="rId2"/>
          <a:srcRect/>
          <a:stretch>
            <a:fillRect/>
          </a:stretch>
        </p:blipFill>
        <p:spPr bwMode="auto">
          <a:xfrm>
            <a:off x="228600" y="304800"/>
            <a:ext cx="2438400" cy="811213"/>
          </a:xfrm>
          <a:prstGeom prst="rect">
            <a:avLst/>
          </a:prstGeom>
          <a:noFill/>
        </p:spPr>
      </p:pic>
      <p:sp>
        <p:nvSpPr>
          <p:cNvPr id="40966" name="Rectangle 6"/>
          <p:cNvSpPr>
            <a:spLocks noChangeArrowheads="1"/>
          </p:cNvSpPr>
          <p:nvPr/>
        </p:nvSpPr>
        <p:spPr bwMode="auto">
          <a:xfrm>
            <a:off x="2895600" y="228600"/>
            <a:ext cx="5638800" cy="914400"/>
          </a:xfrm>
          <a:prstGeom prst="rect">
            <a:avLst/>
          </a:prstGeom>
          <a:solidFill>
            <a:srgbClr val="F85E7B"/>
          </a:solidFill>
          <a:ln w="9525">
            <a:noFill/>
            <a:miter lim="800000"/>
            <a:headEnd/>
            <a:tailEnd/>
          </a:ln>
          <a:effectLst/>
        </p:spPr>
        <p:txBody>
          <a:bodyPr anchor="ctr"/>
          <a:lstStyle/>
          <a:p>
            <a:pPr algn="ctr"/>
            <a:r>
              <a:rPr lang="en-US" sz="4400">
                <a:solidFill>
                  <a:schemeClr val="tx2"/>
                </a:solidFill>
              </a:rPr>
              <a:t>Atrial Rhythms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Investigations </a:t>
            </a:r>
            <a:br>
              <a:rPr lang="en-US" dirty="0" smtClean="0"/>
            </a:br>
            <a:endParaRPr lang="en-US" dirty="0"/>
          </a:p>
        </p:txBody>
      </p:sp>
      <p:sp>
        <p:nvSpPr>
          <p:cNvPr id="3" name="Content Placeholder 2"/>
          <p:cNvSpPr>
            <a:spLocks noGrp="1"/>
          </p:cNvSpPr>
          <p:nvPr>
            <p:ph idx="1"/>
          </p:nvPr>
        </p:nvSpPr>
        <p:spPr/>
        <p:txBody>
          <a:bodyPr/>
          <a:lstStyle/>
          <a:p>
            <a:r>
              <a:rPr lang="en-US" dirty="0" smtClean="0"/>
              <a:t>ECG</a:t>
            </a:r>
          </a:p>
          <a:p>
            <a:r>
              <a:rPr lang="en-US" dirty="0" smtClean="0"/>
              <a:t>ECHOCARDIOGRAHY</a:t>
            </a:r>
          </a:p>
          <a:p>
            <a:r>
              <a:rPr lang="en-US" dirty="0" smtClean="0"/>
              <a:t>THYROID FUNCTION TEST</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srcRect/>
          <a:stretch>
            <a:fillRect/>
          </a:stretch>
        </p:blipFill>
        <p:spPr bwMode="auto">
          <a:xfrm>
            <a:off x="1676400" y="360162"/>
            <a:ext cx="6324600" cy="4905998"/>
          </a:xfrm>
          <a:prstGeom prst="rect">
            <a:avLst/>
          </a:prstGeom>
          <a:noFill/>
          <a:ln w="9525" cap="flat">
            <a:noFill/>
            <a:round/>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914400" y="457200"/>
            <a:ext cx="8229600" cy="460375"/>
          </a:xfrm>
          <a:ln/>
        </p:spPr>
        <p:txBody>
          <a:bodyPr>
            <a:norm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400" dirty="0"/>
              <a:t>Heart Physiology</a:t>
            </a:r>
          </a:p>
        </p:txBody>
      </p:sp>
      <p:pic>
        <p:nvPicPr>
          <p:cNvPr id="13314" name="Picture 2"/>
          <p:cNvPicPr>
            <a:picLocks noChangeAspect="1" noChangeArrowheads="1"/>
          </p:cNvPicPr>
          <p:nvPr/>
        </p:nvPicPr>
        <p:blipFill>
          <a:blip r:embed="rId3"/>
          <a:srcRect/>
          <a:stretch>
            <a:fillRect/>
          </a:stretch>
        </p:blipFill>
        <p:spPr bwMode="auto">
          <a:xfrm>
            <a:off x="152400" y="1219200"/>
            <a:ext cx="5867400" cy="4864100"/>
          </a:xfrm>
          <a:prstGeom prst="rect">
            <a:avLst/>
          </a:prstGeom>
          <a:noFill/>
          <a:ln w="9525" cap="flat">
            <a:noFill/>
            <a:round/>
            <a:headEnd/>
            <a:tailEnd/>
          </a:ln>
          <a:effectLst/>
        </p:spPr>
      </p:pic>
      <p:sp>
        <p:nvSpPr>
          <p:cNvPr id="13315" name="Text Box 3"/>
          <p:cNvSpPr txBox="1">
            <a:spLocks noChangeArrowheads="1"/>
          </p:cNvSpPr>
          <p:nvPr/>
        </p:nvSpPr>
        <p:spPr bwMode="auto">
          <a:xfrm>
            <a:off x="6172200" y="3352800"/>
            <a:ext cx="2743200" cy="2033506"/>
          </a:xfrm>
          <a:prstGeom prst="rect">
            <a:avLst/>
          </a:prstGeom>
          <a:noFill/>
          <a:ln w="9525" cap="flat">
            <a:noFill/>
            <a:round/>
            <a:headEnd/>
            <a:tailEnd/>
          </a:ln>
          <a:effectLst/>
        </p:spPr>
        <p:txBody>
          <a:bodyPr wrap="squar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a:solidFill>
                  <a:srgbClr val="FF0000"/>
                </a:solidFill>
                <a:ea typeface="宋体" charset="0"/>
                <a:cs typeface="宋体" charset="0"/>
              </a:rPr>
              <a:t>P </a:t>
            </a:r>
            <a:r>
              <a:rPr lang="en-US" sz="1800" dirty="0" smtClean="0">
                <a:solidFill>
                  <a:srgbClr val="FF0000"/>
                </a:solidFill>
                <a:ea typeface="宋体" charset="0"/>
                <a:cs typeface="宋体" charset="0"/>
              </a:rPr>
              <a:t>- </a:t>
            </a:r>
            <a:r>
              <a:rPr lang="en-US" sz="1800" dirty="0">
                <a:solidFill>
                  <a:srgbClr val="FF0000"/>
                </a:solidFill>
                <a:ea typeface="宋体" charset="0"/>
                <a:cs typeface="宋体" charset="0"/>
              </a:rPr>
              <a:t>atria </a:t>
            </a:r>
            <a:r>
              <a:rPr lang="en-US" sz="1800" dirty="0" err="1">
                <a:solidFill>
                  <a:srgbClr val="FF0000"/>
                </a:solidFill>
                <a:ea typeface="宋体" charset="0"/>
                <a:cs typeface="宋体" charset="0"/>
              </a:rPr>
              <a:t>depol</a:t>
            </a:r>
            <a:r>
              <a:rPr lang="en-US" sz="1800" dirty="0">
                <a:solidFill>
                  <a:srgbClr val="FF0000"/>
                </a:solidFill>
                <a:ea typeface="宋体" charset="0"/>
                <a:cs typeface="宋体" charset="0"/>
              </a:rPr>
              <a: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a:solidFill>
                  <a:srgbClr val="FF0000"/>
                </a:solidFill>
                <a:ea typeface="宋体" charset="0"/>
                <a:cs typeface="宋体" charset="0"/>
              </a:rPr>
              <a:t>QRS - ventricle </a:t>
            </a:r>
            <a:r>
              <a:rPr lang="en-US" sz="1800" dirty="0" err="1">
                <a:solidFill>
                  <a:srgbClr val="FF0000"/>
                </a:solidFill>
                <a:ea typeface="宋体" charset="0"/>
                <a:cs typeface="宋体" charset="0"/>
              </a:rPr>
              <a:t>depol</a:t>
            </a:r>
            <a:r>
              <a:rPr lang="en-US" sz="1800" dirty="0">
                <a:solidFill>
                  <a:srgbClr val="FF0000"/>
                </a:solidFill>
                <a:ea typeface="宋体" charset="0"/>
                <a:cs typeface="宋体" charset="0"/>
              </a:rPr>
              <a: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a:solidFill>
                  <a:srgbClr val="FF0000"/>
                </a:solidFill>
                <a:ea typeface="宋体" charset="0"/>
                <a:cs typeface="宋体" charset="0"/>
              </a:rPr>
              <a:t>PR  </a:t>
            </a:r>
            <a:r>
              <a:rPr lang="en-US" sz="1800" dirty="0" smtClean="0">
                <a:solidFill>
                  <a:srgbClr val="FF0000"/>
                </a:solidFill>
                <a:ea typeface="宋体" charset="0"/>
                <a:cs typeface="宋体" charset="0"/>
              </a:rPr>
              <a:t>- </a:t>
            </a:r>
            <a:r>
              <a:rPr lang="en-US" sz="1800" dirty="0">
                <a:solidFill>
                  <a:srgbClr val="FF0000"/>
                </a:solidFill>
                <a:ea typeface="宋体" charset="0"/>
                <a:cs typeface="宋体" charset="0"/>
              </a:rPr>
              <a:t>conduction A-V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a:solidFill>
                  <a:srgbClr val="FF0000"/>
                </a:solidFill>
                <a:ea typeface="宋体" charset="0"/>
                <a:cs typeface="宋体" charset="0"/>
              </a:rPr>
              <a:t>T </a:t>
            </a:r>
            <a:r>
              <a:rPr lang="en-US" sz="1800" dirty="0" smtClean="0">
                <a:solidFill>
                  <a:srgbClr val="FF0000"/>
                </a:solidFill>
                <a:ea typeface="宋体" charset="0"/>
                <a:cs typeface="宋体" charset="0"/>
              </a:rPr>
              <a:t> </a:t>
            </a:r>
            <a:r>
              <a:rPr lang="en-US" sz="1800" dirty="0">
                <a:solidFill>
                  <a:srgbClr val="FF0000"/>
                </a:solidFill>
                <a:ea typeface="宋体" charset="0"/>
                <a:cs typeface="宋体" charset="0"/>
              </a:rPr>
              <a:t>- ventricle </a:t>
            </a:r>
            <a:r>
              <a:rPr lang="en-US" sz="1800" dirty="0" err="1">
                <a:solidFill>
                  <a:srgbClr val="FF0000"/>
                </a:solidFill>
                <a:ea typeface="宋体" charset="0"/>
                <a:cs typeface="宋体" charset="0"/>
              </a:rPr>
              <a:t>repol</a:t>
            </a:r>
            <a:r>
              <a:rPr lang="en-US" sz="1800" dirty="0">
                <a:solidFill>
                  <a:srgbClr val="FF0000"/>
                </a:solidFill>
                <a:ea typeface="宋体" charset="0"/>
                <a:cs typeface="宋体" charset="0"/>
              </a:rPr>
              <a: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smtClean="0">
                <a:solidFill>
                  <a:srgbClr val="FF0000"/>
                </a:solidFill>
                <a:ea typeface="宋体" charset="0"/>
                <a:cs typeface="宋体" charset="0"/>
              </a:rPr>
              <a:t>QT </a:t>
            </a:r>
            <a:r>
              <a:rPr lang="en-US" sz="1800" dirty="0">
                <a:solidFill>
                  <a:srgbClr val="FF0000"/>
                </a:solidFill>
                <a:ea typeface="宋体" charset="0"/>
                <a:cs typeface="宋体" charset="0"/>
              </a:rPr>
              <a:t>- duration </a:t>
            </a:r>
            <a:r>
              <a:rPr lang="en-US" sz="1800" dirty="0" smtClean="0">
                <a:solidFill>
                  <a:srgbClr val="FF0000"/>
                </a:solidFill>
                <a:ea typeface="宋体" charset="0"/>
                <a:cs typeface="宋体" charset="0"/>
              </a:rPr>
              <a:t>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FF0000"/>
                </a:solidFill>
                <a:ea typeface="宋体" charset="0"/>
                <a:cs typeface="宋体" charset="0"/>
              </a:rPr>
              <a:t>       </a:t>
            </a:r>
            <a:r>
              <a:rPr lang="en-US" sz="1800" dirty="0" smtClean="0">
                <a:solidFill>
                  <a:srgbClr val="FF0000"/>
                </a:solidFill>
                <a:ea typeface="宋体" charset="0"/>
                <a:cs typeface="宋体" charset="0"/>
              </a:rPr>
              <a:t>ventricle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FF0000"/>
                </a:solidFill>
                <a:ea typeface="宋体" charset="0"/>
                <a:cs typeface="宋体" charset="0"/>
              </a:rPr>
              <a:t>        </a:t>
            </a:r>
            <a:r>
              <a:rPr lang="en-US" sz="1800" dirty="0" err="1" smtClean="0">
                <a:solidFill>
                  <a:srgbClr val="FF0000"/>
                </a:solidFill>
                <a:ea typeface="宋体" charset="0"/>
                <a:cs typeface="宋体" charset="0"/>
              </a:rPr>
              <a:t>repolarization</a:t>
            </a:r>
            <a:endParaRPr lang="en-US" sz="1800" dirty="0">
              <a:solidFill>
                <a:srgbClr val="FF0000"/>
              </a:solidFill>
              <a:ea typeface="宋体" charset="0"/>
              <a:cs typeface="宋体" charset="0"/>
            </a:endParaRPr>
          </a:p>
        </p:txBody>
      </p:sp>
      <p:sp>
        <p:nvSpPr>
          <p:cNvPr id="13316" name="Text Box 4"/>
          <p:cNvSpPr txBox="1">
            <a:spLocks noChangeArrowheads="1"/>
          </p:cNvSpPr>
          <p:nvPr/>
        </p:nvSpPr>
        <p:spPr bwMode="auto">
          <a:xfrm>
            <a:off x="6400800" y="1143000"/>
            <a:ext cx="2286000" cy="1756508"/>
          </a:xfrm>
          <a:prstGeom prst="rect">
            <a:avLst/>
          </a:prstGeom>
          <a:noFill/>
          <a:ln w="9525" cap="flat">
            <a:noFill/>
            <a:round/>
            <a:headEnd/>
            <a:tailEnd/>
          </a:ln>
          <a:effectLst/>
        </p:spPr>
        <p:txBody>
          <a:bodyPr wrap="squar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800" dirty="0">
                <a:solidFill>
                  <a:srgbClr val="0000FF"/>
                </a:solidFill>
                <a:ea typeface="宋体" charset="0"/>
                <a:cs typeface="宋体" charset="0"/>
              </a:rPr>
              <a:t>Closed system</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800" dirty="0">
                <a:solidFill>
                  <a:srgbClr val="0000FF"/>
                </a:solidFill>
                <a:ea typeface="宋体" charset="0"/>
                <a:cs typeface="宋体" charset="0"/>
              </a:rPr>
              <a:t>Pressure driven</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800" dirty="0">
                <a:solidFill>
                  <a:srgbClr val="0000FF"/>
                </a:solidFill>
                <a:ea typeface="宋体" charset="0"/>
                <a:cs typeface="宋体" charset="0"/>
              </a:rPr>
              <a:t>Supply nutrients/O</a:t>
            </a:r>
            <a:r>
              <a:rPr lang="en-IN" sz="1800" baseline="-25000" dirty="0">
                <a:solidFill>
                  <a:srgbClr val="0000FF"/>
                </a:solidFill>
                <a:ea typeface="宋体" charset="0"/>
                <a:cs typeface="宋体" charset="0"/>
              </a:rPr>
              <a:t>2</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800" dirty="0">
                <a:solidFill>
                  <a:srgbClr val="0000FF"/>
                </a:solidFill>
                <a:ea typeface="宋体" charset="0"/>
                <a:cs typeface="宋体" charset="0"/>
              </a:rPr>
              <a:t>Remove metabolites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MANAGEMENT</a:t>
            </a:r>
            <a:endParaRPr lang="en-US" sz="3200" dirty="0"/>
          </a:p>
        </p:txBody>
      </p:sp>
      <p:sp>
        <p:nvSpPr>
          <p:cNvPr id="3" name="Content Placeholder 2"/>
          <p:cNvSpPr>
            <a:spLocks noGrp="1"/>
          </p:cNvSpPr>
          <p:nvPr>
            <p:ph idx="1"/>
          </p:nvPr>
        </p:nvSpPr>
        <p:spPr/>
        <p:txBody>
          <a:bodyPr>
            <a:normAutofit/>
          </a:bodyPr>
          <a:lstStyle/>
          <a:p>
            <a:r>
              <a:rPr lang="en-US" b="1" dirty="0" smtClean="0"/>
              <a:t>Pa</a:t>
            </a:r>
            <a:r>
              <a:rPr lang="en-US" b="1" dirty="0" smtClean="0"/>
              <a:t>roxysmal </a:t>
            </a:r>
            <a:r>
              <a:rPr lang="en-US" b="1" dirty="0" smtClean="0"/>
              <a:t>AF</a:t>
            </a:r>
          </a:p>
          <a:p>
            <a:r>
              <a:rPr lang="en-US" dirty="0" smtClean="0"/>
              <a:t>Beta-blockers are normally used as </a:t>
            </a:r>
            <a:r>
              <a:rPr lang="en-US" dirty="0" err="1" smtClean="0"/>
              <a:t>ﬁrst</a:t>
            </a:r>
            <a:r>
              <a:rPr lang="en-US" dirty="0" smtClean="0"/>
              <a:t>-line therapy if symptoms are troublesome, since they reduce the ectopic </a:t>
            </a:r>
            <a:r>
              <a:rPr lang="en-US" dirty="0" err="1" smtClean="0"/>
              <a:t>ﬁring</a:t>
            </a:r>
            <a:r>
              <a:rPr lang="en-US" dirty="0" smtClean="0"/>
              <a:t> that normally initiates the arrhythmia.</a:t>
            </a:r>
          </a:p>
          <a:p>
            <a:r>
              <a:rPr lang="en-US" dirty="0" smtClean="0"/>
              <a:t>Catheter where anti-arrhythmic drug therapy is ineffective</a:t>
            </a:r>
          </a:p>
          <a:p>
            <a:endParaRPr lang="en-US" dirty="0"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a:r>
            <a:r>
              <a:rPr lang="en-US" dirty="0" smtClean="0"/>
              <a:t>ERSISTANT </a:t>
            </a:r>
            <a:r>
              <a:rPr lang="en-US" dirty="0" smtClean="0"/>
              <a:t>AF</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RHYTHM CONTROL</a:t>
            </a:r>
          </a:p>
          <a:p>
            <a:r>
              <a:rPr lang="en-US" dirty="0" smtClean="0"/>
              <a:t>Drugs, </a:t>
            </a:r>
            <a:r>
              <a:rPr lang="en-US" dirty="0" err="1" smtClean="0"/>
              <a:t>Cardioversion</a:t>
            </a:r>
            <a:r>
              <a:rPr lang="en-US" dirty="0" smtClean="0"/>
              <a:t>(Attempts to restore and maintain sinus rhythm are most successful if AF has been present for less than 3 months, the patient is young and there is no important structural heart disease.)</a:t>
            </a:r>
          </a:p>
          <a:p>
            <a:r>
              <a:rPr lang="en-US" dirty="0" smtClean="0"/>
              <a:t>Catheter ablation</a:t>
            </a:r>
          </a:p>
          <a:p>
            <a:pPr>
              <a:buNone/>
            </a:pPr>
            <a:r>
              <a:rPr lang="en-US" b="1" dirty="0" smtClean="0"/>
              <a:t>RATE CONTROL</a:t>
            </a:r>
          </a:p>
          <a:p>
            <a:r>
              <a:rPr lang="en-US" dirty="0" smtClean="0"/>
              <a:t>Drugs  </a:t>
            </a:r>
            <a:r>
              <a:rPr lang="en-US" dirty="0" err="1" smtClean="0"/>
              <a:t>CCB,Beta</a:t>
            </a:r>
            <a:r>
              <a:rPr lang="en-US" dirty="0" smtClean="0"/>
              <a:t> </a:t>
            </a:r>
            <a:r>
              <a:rPr lang="en-US" dirty="0" err="1" smtClean="0"/>
              <a:t>blockers,acemakers</a:t>
            </a:r>
            <a:r>
              <a:rPr lang="en-US" dirty="0" smtClean="0"/>
              <a:t>, catheter ablation(ace and ablate strategy)</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a:r>
            <a:r>
              <a:rPr lang="en-US" dirty="0" smtClean="0"/>
              <a:t>ERMANENT </a:t>
            </a:r>
            <a:r>
              <a:rPr lang="en-US" dirty="0" smtClean="0"/>
              <a:t>AF</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685800" y="0"/>
            <a:ext cx="7772400" cy="457200"/>
          </a:xfrm>
          <a:prstGeom prst="rect">
            <a:avLst/>
          </a:prstGeom>
          <a:noFill/>
          <a:ln w="9525" cap="flat">
            <a:noFill/>
            <a:round/>
            <a:headEnd/>
            <a:tailEnd/>
          </a:ln>
          <a:effectLst/>
        </p:spPr>
        <p:txBody>
          <a:bodyPr/>
          <a:lstStyle/>
          <a:p>
            <a:pPr marL="336550" indent="-336550" eaLnBrk="1" hangingPunct="1">
              <a:spcBef>
                <a:spcPts val="600"/>
              </a:spcBef>
              <a:buClr>
                <a:srgbClr val="FFFFCC"/>
              </a:buClr>
              <a:buFont typeface="Times New Roman" pitchFamily="18"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b="1" i="1" dirty="0">
                <a:solidFill>
                  <a:srgbClr val="FF0000"/>
                </a:solidFill>
                <a:ea typeface="宋体" charset="0"/>
                <a:cs typeface="宋体" charset="0"/>
              </a:rPr>
              <a:t>Rhythm control in AF :</a:t>
            </a:r>
          </a:p>
        </p:txBody>
      </p:sp>
      <p:graphicFrame>
        <p:nvGraphicFramePr>
          <p:cNvPr id="40962" name="Group 2"/>
          <p:cNvGraphicFramePr>
            <a:graphicFrameLocks noGrp="1"/>
          </p:cNvGraphicFramePr>
          <p:nvPr/>
        </p:nvGraphicFramePr>
        <p:xfrm>
          <a:off x="838200" y="609600"/>
          <a:ext cx="6781800" cy="5914027"/>
        </p:xfrm>
        <a:graphic>
          <a:graphicData uri="http://schemas.openxmlformats.org/drawingml/2006/table">
            <a:tbl>
              <a:tblPr/>
              <a:tblGrid>
                <a:gridCol w="2725396"/>
                <a:gridCol w="2091583"/>
                <a:gridCol w="1964821"/>
              </a:tblGrid>
              <a:tr h="742755">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1" i="1" u="none" strike="noStrike" cap="none" normalizeH="0" baseline="0" dirty="0" smtClean="0">
                          <a:ln>
                            <a:noFill/>
                          </a:ln>
                          <a:solidFill>
                            <a:schemeClr val="tx1"/>
                          </a:solidFill>
                          <a:effectLst/>
                          <a:latin typeface="Times New Roman" pitchFamily="18" charset="0"/>
                          <a:ea typeface="宋体" charset="0"/>
                          <a:cs typeface="宋体" charset="0"/>
                        </a:rPr>
                        <a:t>Cardiac condition </a:t>
                      </a:r>
                    </a:p>
                  </a:txBody>
                  <a:tcPr marL="90000" marR="90000" marT="231552"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1" i="1" u="none" strike="noStrike" cap="none" normalizeH="0" baseline="0" dirty="0" smtClean="0">
                          <a:ln>
                            <a:noFill/>
                          </a:ln>
                          <a:solidFill>
                            <a:schemeClr val="tx1"/>
                          </a:solidFill>
                          <a:effectLst/>
                          <a:latin typeface="Times New Roman" pitchFamily="18" charset="0"/>
                          <a:ea typeface="宋体" charset="0"/>
                          <a:cs typeface="宋体" charset="0"/>
                        </a:rPr>
                        <a:t>First line drug </a:t>
                      </a:r>
                    </a:p>
                  </a:txBody>
                  <a:tcPr marL="90000" marR="90000" marT="231552"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1" i="1" u="none" strike="noStrike" cap="none" normalizeH="0" baseline="0" dirty="0" smtClean="0">
                          <a:ln>
                            <a:noFill/>
                          </a:ln>
                          <a:solidFill>
                            <a:schemeClr val="tx1"/>
                          </a:solidFill>
                          <a:effectLst/>
                          <a:latin typeface="Times New Roman" pitchFamily="18" charset="0"/>
                          <a:ea typeface="宋体" charset="0"/>
                          <a:cs typeface="宋体" charset="0"/>
                        </a:rPr>
                        <a:t>Second line drug</a:t>
                      </a:r>
                    </a:p>
                  </a:txBody>
                  <a:tcPr marL="90000" marR="90000" marT="231552" horzOverflow="overflow">
                    <a:lnL>
                      <a:noFill/>
                    </a:lnL>
                    <a:lnR>
                      <a:noFill/>
                    </a:lnR>
                    <a:lnT>
                      <a:noFill/>
                    </a:lnT>
                    <a:lnB>
                      <a:noFill/>
                    </a:lnB>
                    <a:lnTlToBr>
                      <a:noFill/>
                    </a:lnTlToBr>
                    <a:lnBlToTr>
                      <a:noFill/>
                    </a:lnBlToTr>
                    <a:noFill/>
                  </a:tcPr>
                </a:tc>
              </a:tr>
              <a:tr h="940061">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0" i="0" u="none" strike="noStrike" cap="none" normalizeH="0" baseline="0" dirty="0" smtClean="0">
                          <a:ln>
                            <a:noFill/>
                          </a:ln>
                          <a:solidFill>
                            <a:schemeClr val="tx1"/>
                          </a:solidFill>
                          <a:effectLst/>
                          <a:latin typeface="Times New Roman" pitchFamily="18" charset="0"/>
                          <a:ea typeface="宋体" charset="0"/>
                          <a:cs typeface="宋体" charset="0"/>
                        </a:rPr>
                        <a:t>Structurally normal heart with out CAD</a:t>
                      </a:r>
                    </a:p>
                  </a:txBody>
                  <a:tcPr marL="90000" marR="90000" marT="231552"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0" i="0" u="none" strike="noStrike" cap="none" normalizeH="0" baseline="0" dirty="0" err="1" smtClean="0">
                          <a:ln>
                            <a:noFill/>
                          </a:ln>
                          <a:solidFill>
                            <a:schemeClr val="tx1"/>
                          </a:solidFill>
                          <a:effectLst/>
                          <a:latin typeface="Times New Roman" pitchFamily="18" charset="0"/>
                          <a:ea typeface="宋体" charset="0"/>
                          <a:cs typeface="宋体" charset="0"/>
                        </a:rPr>
                        <a:t>Flecainide</a:t>
                      </a:r>
                      <a:r>
                        <a:rPr kumimoji="0" lang="en-US" sz="2200" b="0" i="0" u="none" strike="noStrike" cap="none" normalizeH="0" baseline="0" dirty="0" smtClean="0">
                          <a:ln>
                            <a:noFill/>
                          </a:ln>
                          <a:solidFill>
                            <a:schemeClr val="tx1"/>
                          </a:solidFill>
                          <a:effectLst/>
                          <a:latin typeface="Times New Roman" pitchFamily="18" charset="0"/>
                          <a:ea typeface="宋体" charset="0"/>
                          <a:cs typeface="宋体" charset="0"/>
                        </a:rPr>
                        <a:t> </a:t>
                      </a:r>
                    </a:p>
                  </a:txBody>
                  <a:tcPr marL="90000" marR="90000" marT="231552"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0" i="0" u="none" strike="noStrike" cap="none" normalizeH="0" baseline="0" smtClean="0">
                          <a:ln>
                            <a:noFill/>
                          </a:ln>
                          <a:solidFill>
                            <a:schemeClr val="tx1"/>
                          </a:solidFill>
                          <a:effectLst/>
                          <a:latin typeface="Times New Roman" pitchFamily="18" charset="0"/>
                          <a:ea typeface="宋体" charset="0"/>
                          <a:cs typeface="宋体" charset="0"/>
                        </a:rPr>
                        <a:t>Sotalol, amidarone</a:t>
                      </a:r>
                    </a:p>
                  </a:txBody>
                  <a:tcPr marL="90000" marR="90000" marT="231552" horzOverflow="overflow">
                    <a:lnL>
                      <a:noFill/>
                    </a:lnL>
                    <a:lnR>
                      <a:noFill/>
                    </a:lnR>
                    <a:lnT>
                      <a:noFill/>
                    </a:lnT>
                    <a:lnB>
                      <a:noFill/>
                    </a:lnB>
                    <a:lnTlToBr>
                      <a:noFill/>
                    </a:lnTlToBr>
                    <a:lnBlToTr>
                      <a:noFill/>
                    </a:lnBlToTr>
                    <a:noFill/>
                  </a:tcPr>
                </a:tc>
              </a:tr>
              <a:tr h="940061">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0" i="0" u="none" strike="noStrike" cap="none" normalizeH="0" baseline="0" smtClean="0">
                          <a:ln>
                            <a:noFill/>
                          </a:ln>
                          <a:solidFill>
                            <a:schemeClr val="tx1"/>
                          </a:solidFill>
                          <a:effectLst/>
                          <a:latin typeface="Times New Roman" pitchFamily="18" charset="0"/>
                          <a:ea typeface="宋体" charset="0"/>
                          <a:cs typeface="宋体" charset="0"/>
                        </a:rPr>
                        <a:t>Adrenergic AF with out structural HD</a:t>
                      </a:r>
                    </a:p>
                  </a:txBody>
                  <a:tcPr marL="90000" marR="90000" marT="231552"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0" i="0" u="none" strike="noStrike" cap="none" normalizeH="0" baseline="0" dirty="0" smtClean="0">
                          <a:ln>
                            <a:noFill/>
                          </a:ln>
                          <a:solidFill>
                            <a:schemeClr val="tx1"/>
                          </a:solidFill>
                          <a:effectLst/>
                          <a:latin typeface="Times New Roman" pitchFamily="18" charset="0"/>
                          <a:ea typeface="宋体" charset="0"/>
                          <a:cs typeface="宋体" charset="0"/>
                        </a:rPr>
                        <a:t>Beta blockers</a:t>
                      </a:r>
                    </a:p>
                  </a:txBody>
                  <a:tcPr marL="90000" marR="90000" marT="231552"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0" i="0" u="none" strike="noStrike" cap="none" normalizeH="0" baseline="0" dirty="0" err="1" smtClean="0">
                          <a:ln>
                            <a:noFill/>
                          </a:ln>
                          <a:solidFill>
                            <a:schemeClr val="tx1"/>
                          </a:solidFill>
                          <a:effectLst/>
                          <a:latin typeface="Times New Roman" pitchFamily="18" charset="0"/>
                          <a:ea typeface="宋体" charset="0"/>
                          <a:cs typeface="宋体" charset="0"/>
                        </a:rPr>
                        <a:t>Sotalol</a:t>
                      </a:r>
                      <a:r>
                        <a:rPr kumimoji="0" lang="en-US" sz="2200" b="0" i="0" u="none" strike="noStrike" cap="none" normalizeH="0" baseline="0" dirty="0" smtClean="0">
                          <a:ln>
                            <a:noFill/>
                          </a:ln>
                          <a:solidFill>
                            <a:schemeClr val="tx1"/>
                          </a:solidFill>
                          <a:effectLst/>
                          <a:latin typeface="Times New Roman" pitchFamily="18" charset="0"/>
                          <a:ea typeface="宋体" charset="0"/>
                          <a:cs typeface="宋体" charset="0"/>
                        </a:rPr>
                        <a:t> </a:t>
                      </a:r>
                    </a:p>
                  </a:txBody>
                  <a:tcPr marL="90000" marR="90000" marT="231552" horzOverflow="overflow">
                    <a:lnL>
                      <a:noFill/>
                    </a:lnL>
                    <a:lnR>
                      <a:noFill/>
                    </a:lnR>
                    <a:lnT>
                      <a:noFill/>
                    </a:lnT>
                    <a:lnB>
                      <a:noFill/>
                    </a:lnB>
                    <a:lnTlToBr>
                      <a:noFill/>
                    </a:lnTlToBr>
                    <a:lnBlToTr>
                      <a:noFill/>
                    </a:lnBlToTr>
                    <a:noFill/>
                  </a:tcPr>
                </a:tc>
              </a:tr>
              <a:tr h="940061">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0" i="0" u="none" strike="noStrike" cap="none" normalizeH="0" baseline="0" smtClean="0">
                          <a:ln>
                            <a:noFill/>
                          </a:ln>
                          <a:solidFill>
                            <a:schemeClr val="tx1"/>
                          </a:solidFill>
                          <a:effectLst/>
                          <a:latin typeface="Times New Roman" pitchFamily="18" charset="0"/>
                          <a:ea typeface="宋体" charset="0"/>
                          <a:cs typeface="宋体" charset="0"/>
                        </a:rPr>
                        <a:t>CAD with preserved LV function </a:t>
                      </a:r>
                    </a:p>
                  </a:txBody>
                  <a:tcPr marL="90000" marR="90000" marT="231552"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0" i="0" u="none" strike="noStrike" cap="none" normalizeH="0" baseline="0" dirty="0" err="1" smtClean="0">
                          <a:ln>
                            <a:noFill/>
                          </a:ln>
                          <a:solidFill>
                            <a:schemeClr val="tx1"/>
                          </a:solidFill>
                          <a:effectLst/>
                          <a:latin typeface="Times New Roman" pitchFamily="18" charset="0"/>
                          <a:ea typeface="宋体" charset="0"/>
                          <a:cs typeface="宋体" charset="0"/>
                        </a:rPr>
                        <a:t>Dofetilide</a:t>
                      </a:r>
                      <a:r>
                        <a:rPr kumimoji="0" lang="en-US" sz="2200" b="0" i="0" u="none" strike="noStrike" cap="none" normalizeH="0" baseline="0" dirty="0" smtClean="0">
                          <a:ln>
                            <a:noFill/>
                          </a:ln>
                          <a:solidFill>
                            <a:schemeClr val="tx1"/>
                          </a:solidFill>
                          <a:effectLst/>
                          <a:latin typeface="Times New Roman" pitchFamily="18" charset="0"/>
                          <a:ea typeface="宋体" charset="0"/>
                          <a:cs typeface="宋体" charset="0"/>
                        </a:rPr>
                        <a:t> , </a:t>
                      </a:r>
                      <a:r>
                        <a:rPr kumimoji="0" lang="en-US" sz="2200" b="0" i="0" u="none" strike="noStrike" cap="none" normalizeH="0" baseline="0" dirty="0" err="1" smtClean="0">
                          <a:ln>
                            <a:noFill/>
                          </a:ln>
                          <a:solidFill>
                            <a:schemeClr val="tx1"/>
                          </a:solidFill>
                          <a:effectLst/>
                          <a:latin typeface="Times New Roman" pitchFamily="18" charset="0"/>
                          <a:ea typeface="宋体" charset="0"/>
                          <a:cs typeface="宋体" charset="0"/>
                        </a:rPr>
                        <a:t>sotalol</a:t>
                      </a:r>
                      <a:endParaRPr kumimoji="0" lang="en-US" sz="2200" b="0" i="0" u="none" strike="noStrike" cap="none" normalizeH="0" baseline="0" dirty="0" smtClean="0">
                        <a:ln>
                          <a:noFill/>
                        </a:ln>
                        <a:solidFill>
                          <a:schemeClr val="tx1"/>
                        </a:solidFill>
                        <a:effectLst/>
                        <a:latin typeface="Times New Roman" pitchFamily="18" charset="0"/>
                        <a:ea typeface="宋体" charset="0"/>
                        <a:cs typeface="宋体" charset="0"/>
                      </a:endParaRPr>
                    </a:p>
                  </a:txBody>
                  <a:tcPr marL="90000" marR="90000" marT="231552"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0" i="0" u="none" strike="noStrike" cap="none" normalizeH="0" baseline="0" dirty="0" err="1" smtClean="0">
                          <a:ln>
                            <a:noFill/>
                          </a:ln>
                          <a:solidFill>
                            <a:schemeClr val="tx1"/>
                          </a:solidFill>
                          <a:effectLst/>
                          <a:latin typeface="Times New Roman" pitchFamily="18" charset="0"/>
                          <a:ea typeface="宋体" charset="0"/>
                          <a:cs typeface="宋体" charset="0"/>
                        </a:rPr>
                        <a:t>Amidarone</a:t>
                      </a:r>
                      <a:r>
                        <a:rPr kumimoji="0" lang="en-US" sz="2200" b="0" i="0" u="none" strike="noStrike" cap="none" normalizeH="0" baseline="0" dirty="0" smtClean="0">
                          <a:ln>
                            <a:noFill/>
                          </a:ln>
                          <a:solidFill>
                            <a:schemeClr val="tx1"/>
                          </a:solidFill>
                          <a:effectLst/>
                          <a:latin typeface="Times New Roman" pitchFamily="18" charset="0"/>
                          <a:ea typeface="宋体" charset="0"/>
                          <a:cs typeface="宋体" charset="0"/>
                        </a:rPr>
                        <a:t> </a:t>
                      </a:r>
                    </a:p>
                  </a:txBody>
                  <a:tcPr marL="90000" marR="90000" marT="231552" horzOverflow="overflow">
                    <a:lnL>
                      <a:noFill/>
                    </a:lnL>
                    <a:lnR>
                      <a:noFill/>
                    </a:lnR>
                    <a:lnT>
                      <a:noFill/>
                    </a:lnT>
                    <a:lnB>
                      <a:noFill/>
                    </a:lnB>
                    <a:lnTlToBr>
                      <a:noFill/>
                    </a:lnTlToBr>
                    <a:lnBlToTr>
                      <a:noFill/>
                    </a:lnBlToTr>
                    <a:noFill/>
                  </a:tcPr>
                </a:tc>
              </a:tr>
              <a:tr h="742755">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0" i="0" u="none" strike="noStrike" cap="none" normalizeH="0" baseline="0" smtClean="0">
                          <a:ln>
                            <a:noFill/>
                          </a:ln>
                          <a:solidFill>
                            <a:schemeClr val="tx1"/>
                          </a:solidFill>
                          <a:effectLst/>
                          <a:latin typeface="Times New Roman" pitchFamily="18" charset="0"/>
                          <a:ea typeface="宋体" charset="0"/>
                          <a:cs typeface="宋体" charset="0"/>
                        </a:rPr>
                        <a:t>Heart failure </a:t>
                      </a:r>
                    </a:p>
                  </a:txBody>
                  <a:tcPr marL="90000" marR="90000" marT="231552"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0" i="0" u="none" strike="noStrike" cap="none" normalizeH="0" baseline="0" smtClean="0">
                          <a:ln>
                            <a:noFill/>
                          </a:ln>
                          <a:solidFill>
                            <a:schemeClr val="tx1"/>
                          </a:solidFill>
                          <a:effectLst/>
                          <a:latin typeface="Times New Roman" pitchFamily="18" charset="0"/>
                          <a:ea typeface="宋体" charset="0"/>
                          <a:cs typeface="宋体" charset="0"/>
                        </a:rPr>
                        <a:t>Amidarone , dofetilide</a:t>
                      </a:r>
                    </a:p>
                  </a:txBody>
                  <a:tcPr marL="90000" marR="90000" marT="231552"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0" i="0" u="none" strike="noStrike" cap="none" normalizeH="0" baseline="0" dirty="0" smtClean="0">
                          <a:ln>
                            <a:noFill/>
                          </a:ln>
                          <a:solidFill>
                            <a:schemeClr val="tx1"/>
                          </a:solidFill>
                          <a:effectLst/>
                          <a:latin typeface="Times New Roman" pitchFamily="18" charset="0"/>
                          <a:ea typeface="宋体" charset="0"/>
                          <a:cs typeface="宋体" charset="0"/>
                        </a:rPr>
                        <a:t>--</a:t>
                      </a:r>
                    </a:p>
                  </a:txBody>
                  <a:tcPr marL="90000" marR="90000" marT="231552" horzOverflow="overflow">
                    <a:lnL>
                      <a:noFill/>
                    </a:lnL>
                    <a:lnR>
                      <a:noFill/>
                    </a:lnR>
                    <a:lnT>
                      <a:noFill/>
                    </a:lnT>
                    <a:lnB>
                      <a:noFill/>
                    </a:lnB>
                    <a:lnTlToBr>
                      <a:noFill/>
                    </a:lnTlToBr>
                    <a:lnBlToTr>
                      <a:noFill/>
                    </a:lnBlToTr>
                    <a:noFill/>
                  </a:tcPr>
                </a:tc>
              </a:tr>
              <a:tr h="742755">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0" i="0" u="none" strike="noStrike" cap="none" normalizeH="0" baseline="0" smtClean="0">
                          <a:ln>
                            <a:noFill/>
                          </a:ln>
                          <a:solidFill>
                            <a:schemeClr val="tx1"/>
                          </a:solidFill>
                          <a:effectLst/>
                          <a:latin typeface="Times New Roman" pitchFamily="18" charset="0"/>
                          <a:ea typeface="宋体" charset="0"/>
                          <a:cs typeface="宋体" charset="0"/>
                        </a:rPr>
                        <a:t>HTN with LV wall thickness &lt; 1.4 cm</a:t>
                      </a:r>
                    </a:p>
                  </a:txBody>
                  <a:tcPr marL="90000" marR="90000" marT="231552"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0" i="0" u="none" strike="noStrike" cap="none" normalizeH="0" baseline="0" smtClean="0">
                          <a:ln>
                            <a:noFill/>
                          </a:ln>
                          <a:solidFill>
                            <a:schemeClr val="tx1"/>
                          </a:solidFill>
                          <a:effectLst/>
                          <a:latin typeface="Times New Roman" pitchFamily="18" charset="0"/>
                          <a:ea typeface="宋体" charset="0"/>
                          <a:cs typeface="宋体" charset="0"/>
                        </a:rPr>
                        <a:t>Flecainide </a:t>
                      </a:r>
                    </a:p>
                  </a:txBody>
                  <a:tcPr marL="90000" marR="90000" marT="231552"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0" i="0" u="none" strike="noStrike" cap="none" normalizeH="0" baseline="0" dirty="0" err="1" smtClean="0">
                          <a:ln>
                            <a:noFill/>
                          </a:ln>
                          <a:solidFill>
                            <a:schemeClr val="tx1"/>
                          </a:solidFill>
                          <a:effectLst/>
                          <a:latin typeface="Times New Roman" pitchFamily="18" charset="0"/>
                          <a:ea typeface="宋体" charset="0"/>
                          <a:cs typeface="宋体" charset="0"/>
                        </a:rPr>
                        <a:t>Amidarone</a:t>
                      </a:r>
                      <a:r>
                        <a:rPr kumimoji="0" lang="en-US" sz="2200" b="0" i="0" u="none" strike="noStrike" cap="none" normalizeH="0" baseline="0" dirty="0" smtClean="0">
                          <a:ln>
                            <a:noFill/>
                          </a:ln>
                          <a:solidFill>
                            <a:schemeClr val="tx1"/>
                          </a:solidFill>
                          <a:effectLst/>
                          <a:latin typeface="Times New Roman" pitchFamily="18" charset="0"/>
                          <a:ea typeface="宋体" charset="0"/>
                          <a:cs typeface="宋体" charset="0"/>
                        </a:rPr>
                        <a:t> </a:t>
                      </a:r>
                    </a:p>
                  </a:txBody>
                  <a:tcPr marL="90000" marR="90000" marT="231552" horzOverflow="overflow">
                    <a:lnL>
                      <a:noFill/>
                    </a:lnL>
                    <a:lnR>
                      <a:noFill/>
                    </a:lnR>
                    <a:lnT>
                      <a:noFill/>
                    </a:lnT>
                    <a:lnB>
                      <a:noFill/>
                    </a:lnB>
                    <a:lnTlToBr>
                      <a:noFill/>
                    </a:lnTlToBr>
                    <a:lnBlToTr>
                      <a:noFill/>
                    </a:lnBlToTr>
                    <a:noFill/>
                  </a:tcPr>
                </a:tc>
              </a:tr>
              <a:tr h="742755">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0" i="0" u="none" strike="noStrike" cap="none" normalizeH="0" baseline="0" dirty="0" smtClean="0">
                          <a:ln>
                            <a:noFill/>
                          </a:ln>
                          <a:solidFill>
                            <a:schemeClr val="tx1"/>
                          </a:solidFill>
                          <a:effectLst/>
                          <a:latin typeface="Times New Roman" pitchFamily="18" charset="0"/>
                          <a:ea typeface="宋体" charset="0"/>
                          <a:cs typeface="宋体" charset="0"/>
                        </a:rPr>
                        <a:t>HTN with LV wall thickness ≥ 1.4 cm</a:t>
                      </a:r>
                    </a:p>
                  </a:txBody>
                  <a:tcPr marL="90000" marR="90000" marT="231552"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200" b="0" i="0" u="none" strike="noStrike" cap="none" normalizeH="0" baseline="0" dirty="0" err="1" smtClean="0">
                          <a:ln>
                            <a:noFill/>
                          </a:ln>
                          <a:solidFill>
                            <a:schemeClr val="tx1"/>
                          </a:solidFill>
                          <a:effectLst/>
                          <a:latin typeface="Times New Roman" pitchFamily="18" charset="0"/>
                          <a:ea typeface="宋体" charset="0"/>
                          <a:cs typeface="宋体" charset="0"/>
                        </a:rPr>
                        <a:t>Amidarone</a:t>
                      </a:r>
                      <a:r>
                        <a:rPr kumimoji="0" lang="en-US" sz="2200" b="0" i="0" u="none" strike="noStrike" cap="none" normalizeH="0" baseline="0" dirty="0" smtClean="0">
                          <a:ln>
                            <a:noFill/>
                          </a:ln>
                          <a:solidFill>
                            <a:schemeClr val="tx1"/>
                          </a:solidFill>
                          <a:effectLst/>
                          <a:latin typeface="Times New Roman" pitchFamily="18" charset="0"/>
                          <a:ea typeface="宋体" charset="0"/>
                          <a:cs typeface="宋体" charset="0"/>
                        </a:rPr>
                        <a:t> </a:t>
                      </a:r>
                    </a:p>
                  </a:txBody>
                  <a:tcPr marL="90000" marR="90000" marT="231552"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2200" b="0" i="0" u="none" strike="noStrike" cap="none" normalizeH="0" baseline="0" dirty="0" smtClean="0">
                        <a:ln>
                          <a:noFill/>
                        </a:ln>
                        <a:solidFill>
                          <a:schemeClr val="tx1"/>
                        </a:solidFill>
                        <a:effectLst/>
                        <a:latin typeface="Times New Roman" pitchFamily="18" charset="0"/>
                        <a:ea typeface="宋体" charset="0"/>
                        <a:cs typeface="宋体" charset="0"/>
                      </a:endParaRPr>
                    </a:p>
                  </a:txBody>
                  <a:tcPr marL="90000" marR="90000" marT="231552" horzOverflow="overflow">
                    <a:lnL>
                      <a:noFill/>
                    </a:lnL>
                    <a:lnR>
                      <a:noFill/>
                    </a:lnR>
                    <a:lnT>
                      <a:noFill/>
                    </a:lnT>
                    <a:lnB>
                      <a:noFill/>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685800" y="838200"/>
            <a:ext cx="7772400" cy="3260725"/>
          </a:xfrm>
          <a:prstGeom prst="rect">
            <a:avLst/>
          </a:prstGeom>
          <a:noFill/>
          <a:ln w="9525" cap="flat">
            <a:noFill/>
            <a:round/>
            <a:headEnd/>
            <a:tailEnd/>
          </a:ln>
          <a:effectLst/>
        </p:spPr>
        <p:txBody>
          <a:bodyPr/>
          <a:lstStyle/>
          <a:p>
            <a:pPr marL="336550" indent="-336550" eaLnBrk="1" hangingPunct="1">
              <a:spcBef>
                <a:spcPts val="600"/>
              </a:spcBef>
              <a:buClr>
                <a:srgbClr val="FFFFCC"/>
              </a:buClr>
              <a:buFont typeface="Times New Roman" pitchFamily="18"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b="1" i="1" dirty="0">
                <a:ea typeface="宋体" charset="0"/>
                <a:cs typeface="宋体" charset="0"/>
              </a:rPr>
              <a:t>Rate control in AF:</a:t>
            </a:r>
          </a:p>
          <a:p>
            <a:pPr marL="336550" indent="-336550" eaLnBrk="1" hangingPunct="1">
              <a:spcBef>
                <a:spcPts val="550"/>
              </a:spcBef>
              <a:buClrTx/>
              <a:buSzPct val="85000"/>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b="1" i="1" dirty="0">
                <a:ea typeface="宋体" charset="0"/>
                <a:cs typeface="宋体" charset="0"/>
              </a:rPr>
              <a:t>    </a:t>
            </a:r>
            <a:r>
              <a:rPr lang="en-US" sz="3200" dirty="0">
                <a:ea typeface="宋体" charset="0"/>
                <a:cs typeface="宋体" charset="0"/>
              </a:rPr>
              <a:t>1. </a:t>
            </a:r>
            <a:r>
              <a:rPr lang="en-US" sz="2200" dirty="0">
                <a:ea typeface="宋体" charset="0"/>
                <a:cs typeface="宋体" charset="0"/>
              </a:rPr>
              <a:t>Minimal or no symptoms of heart failure with paroxysmal and persistent  AF </a:t>
            </a:r>
          </a:p>
          <a:p>
            <a:pPr marL="336550" indent="-336550" eaLnBrk="1" hangingPunct="1">
              <a:spcBef>
                <a:spcPts val="550"/>
              </a:spcBef>
              <a:buClrTx/>
              <a:buSzPct val="85000"/>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200" b="1" i="1" dirty="0">
                <a:ea typeface="宋体" charset="0"/>
                <a:cs typeface="宋体" charset="0"/>
              </a:rPr>
              <a:t>     2. </a:t>
            </a:r>
            <a:r>
              <a:rPr lang="en-US" sz="2200" dirty="0">
                <a:ea typeface="宋体" charset="0"/>
                <a:cs typeface="宋体" charset="0"/>
              </a:rPr>
              <a:t>Permanent AF</a:t>
            </a:r>
          </a:p>
          <a:p>
            <a:pPr marL="336550" indent="-336550" eaLnBrk="1" hangingPunct="1">
              <a:spcBef>
                <a:spcPts val="550"/>
              </a:spcBef>
              <a:buClrTx/>
              <a:buSzPct val="85000"/>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2200" b="1" i="1" dirty="0">
                <a:ea typeface="宋体" charset="0"/>
                <a:cs typeface="宋体" charset="0"/>
              </a:rPr>
              <a:t>     3. </a:t>
            </a:r>
            <a:r>
              <a:rPr lang="en-US" sz="2200" dirty="0">
                <a:ea typeface="宋体" charset="0"/>
                <a:cs typeface="宋体" charset="0"/>
              </a:rPr>
              <a:t>PIAF(2000), RACE(2002) ,STAF(2002) , AFFIRM(2002) , HOTCAFÉ(2004) showed no difference in rate and rhythm control</a:t>
            </a:r>
          </a:p>
          <a:p>
            <a:pPr marL="336550" indent="-336550" eaLnBrk="1" hangingPunct="1">
              <a:spcBef>
                <a:spcPts val="375"/>
              </a:spcBef>
              <a:buClrTx/>
              <a:buSzPct val="85000"/>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1500" dirty="0">
              <a:latin typeface="Arial" pitchFamily="34" charset="0"/>
              <a:ea typeface="宋体" charset="0"/>
              <a:cs typeface="宋体" charset="0"/>
            </a:endParaRPr>
          </a:p>
          <a:p>
            <a:pPr marL="336550" indent="-336550" eaLnBrk="1" hangingPunct="1">
              <a:spcBef>
                <a:spcPts val="375"/>
              </a:spcBef>
              <a:buClrTx/>
              <a:buSzPct val="85000"/>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1500" dirty="0">
              <a:latin typeface="Arial" pitchFamily="34" charset="0"/>
              <a:ea typeface="宋体" charset="0"/>
              <a:cs typeface="宋体" charset="0"/>
            </a:endParaRPr>
          </a:p>
        </p:txBody>
      </p:sp>
      <p:graphicFrame>
        <p:nvGraphicFramePr>
          <p:cNvPr id="41986" name="Group 2"/>
          <p:cNvGraphicFramePr>
            <a:graphicFrameLocks noGrp="1"/>
          </p:cNvGraphicFramePr>
          <p:nvPr/>
        </p:nvGraphicFramePr>
        <p:xfrm>
          <a:off x="914400" y="3810000"/>
          <a:ext cx="7469188" cy="2632589"/>
        </p:xfrm>
        <a:graphic>
          <a:graphicData uri="http://schemas.openxmlformats.org/drawingml/2006/table">
            <a:tbl>
              <a:tblPr/>
              <a:tblGrid>
                <a:gridCol w="3735388"/>
                <a:gridCol w="3733800"/>
              </a:tblGrid>
              <a:tr h="608013">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b="0" i="0" u="none" strike="noStrike" cap="none" normalizeH="0" baseline="0" dirty="0" smtClean="0">
                          <a:ln>
                            <a:noFill/>
                          </a:ln>
                          <a:solidFill>
                            <a:schemeClr val="tx1"/>
                          </a:solidFill>
                          <a:effectLst/>
                          <a:latin typeface="Times New Roman" pitchFamily="18" charset="0"/>
                          <a:ea typeface="宋体" charset="0"/>
                          <a:cs typeface="宋体" charset="0"/>
                        </a:rPr>
                        <a:t>With accessory pathway</a:t>
                      </a:r>
                    </a:p>
                  </a:txBody>
                  <a:tcPr marL="90000" marR="90000" marT="248544"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b="0" i="0" u="none" strike="noStrike" cap="none" normalizeH="0" baseline="0" dirty="0" err="1" smtClean="0">
                          <a:ln>
                            <a:noFill/>
                          </a:ln>
                          <a:solidFill>
                            <a:schemeClr val="tx1"/>
                          </a:solidFill>
                          <a:effectLst/>
                          <a:latin typeface="Times New Roman" pitchFamily="18" charset="0"/>
                          <a:ea typeface="宋体" charset="0"/>
                          <a:cs typeface="宋体" charset="0"/>
                        </a:rPr>
                        <a:t>Amidarone</a:t>
                      </a:r>
                      <a:r>
                        <a:rPr kumimoji="0" lang="en-US" sz="2400" b="0" i="0" u="none" strike="noStrike" cap="none" normalizeH="0" baseline="0" dirty="0" smtClean="0">
                          <a:ln>
                            <a:noFill/>
                          </a:ln>
                          <a:solidFill>
                            <a:schemeClr val="tx1"/>
                          </a:solidFill>
                          <a:effectLst/>
                          <a:latin typeface="Times New Roman" pitchFamily="18" charset="0"/>
                          <a:ea typeface="宋体" charset="0"/>
                          <a:cs typeface="宋体" charset="0"/>
                        </a:rPr>
                        <a:t> (</a:t>
                      </a:r>
                      <a:r>
                        <a:rPr kumimoji="0" lang="en-US" sz="2400" b="0" i="0" u="none" strike="noStrike" cap="none" normalizeH="0" baseline="0" dirty="0" err="1" smtClean="0">
                          <a:ln>
                            <a:noFill/>
                          </a:ln>
                          <a:solidFill>
                            <a:schemeClr val="tx1"/>
                          </a:solidFill>
                          <a:effectLst/>
                          <a:latin typeface="Times New Roman" pitchFamily="18" charset="0"/>
                          <a:ea typeface="宋体" charset="0"/>
                          <a:cs typeface="宋体" charset="0"/>
                        </a:rPr>
                        <a:t>IIa</a:t>
                      </a:r>
                      <a:r>
                        <a:rPr kumimoji="0" lang="en-US" sz="2400" b="0" i="0" u="none" strike="noStrike" cap="none" normalizeH="0" baseline="0" dirty="0" smtClean="0">
                          <a:ln>
                            <a:noFill/>
                          </a:ln>
                          <a:solidFill>
                            <a:schemeClr val="tx1"/>
                          </a:solidFill>
                          <a:effectLst/>
                          <a:latin typeface="Times New Roman" pitchFamily="18" charset="0"/>
                          <a:ea typeface="宋体" charset="0"/>
                          <a:cs typeface="宋体" charset="0"/>
                        </a:rPr>
                        <a:t>)</a:t>
                      </a:r>
                    </a:p>
                  </a:txBody>
                  <a:tcPr marL="90000" marR="90000" marT="248544" horzOverflow="overflow">
                    <a:lnL>
                      <a:noFill/>
                    </a:lnL>
                    <a:lnR>
                      <a:noFill/>
                    </a:lnR>
                    <a:lnT>
                      <a:noFill/>
                    </a:lnT>
                    <a:lnB>
                      <a:noFill/>
                    </a:lnB>
                    <a:lnTlToBr>
                      <a:noFill/>
                    </a:lnTlToBr>
                    <a:lnBlToTr>
                      <a:noFill/>
                    </a:lnBlToTr>
                    <a:noFill/>
                  </a:tcPr>
                </a:tc>
              </a:tr>
              <a:tr h="1189038">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b="0" i="0" u="none" strike="noStrike" cap="none" normalizeH="0" baseline="0" dirty="0" smtClean="0">
                          <a:ln>
                            <a:noFill/>
                          </a:ln>
                          <a:solidFill>
                            <a:schemeClr val="tx1"/>
                          </a:solidFill>
                          <a:effectLst/>
                          <a:latin typeface="Times New Roman" pitchFamily="18" charset="0"/>
                          <a:ea typeface="宋体" charset="0"/>
                          <a:cs typeface="宋体" charset="0"/>
                        </a:rPr>
                        <a:t>With out accessory pathway</a:t>
                      </a:r>
                    </a:p>
                  </a:txBody>
                  <a:tcPr marL="90000" marR="90000" marT="248544"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b="0" i="0" u="none" strike="noStrike" cap="none" normalizeH="0" baseline="0" dirty="0" err="1" smtClean="0">
                          <a:ln>
                            <a:noFill/>
                          </a:ln>
                          <a:solidFill>
                            <a:schemeClr val="tx1"/>
                          </a:solidFill>
                          <a:effectLst/>
                          <a:latin typeface="Times New Roman" pitchFamily="18" charset="0"/>
                          <a:ea typeface="宋体" charset="0"/>
                          <a:cs typeface="宋体" charset="0"/>
                        </a:rPr>
                        <a:t>Metaprolol</a:t>
                      </a:r>
                      <a:r>
                        <a:rPr kumimoji="0" lang="en-US" sz="2400" b="0" i="0" u="none" strike="noStrike" cap="none" normalizeH="0" baseline="0" dirty="0" smtClean="0">
                          <a:ln>
                            <a:noFill/>
                          </a:ln>
                          <a:solidFill>
                            <a:schemeClr val="tx1"/>
                          </a:solidFill>
                          <a:effectLst/>
                          <a:latin typeface="Times New Roman" pitchFamily="18" charset="0"/>
                          <a:ea typeface="宋体" charset="0"/>
                          <a:cs typeface="宋体" charset="0"/>
                        </a:rPr>
                        <a:t> , </a:t>
                      </a:r>
                      <a:r>
                        <a:rPr kumimoji="0" lang="en-US" sz="2400" b="0" i="0" u="none" strike="noStrike" cap="none" normalizeH="0" baseline="0" dirty="0" err="1" smtClean="0">
                          <a:ln>
                            <a:noFill/>
                          </a:ln>
                          <a:solidFill>
                            <a:schemeClr val="tx1"/>
                          </a:solidFill>
                          <a:effectLst/>
                          <a:latin typeface="Times New Roman" pitchFamily="18" charset="0"/>
                          <a:ea typeface="宋体" charset="0"/>
                          <a:cs typeface="宋体" charset="0"/>
                        </a:rPr>
                        <a:t>proponolol</a:t>
                      </a:r>
                      <a:r>
                        <a:rPr kumimoji="0" lang="en-US" sz="2400" b="0" i="0" u="none" strike="noStrike" cap="none" normalizeH="0" baseline="0" dirty="0" smtClean="0">
                          <a:ln>
                            <a:noFill/>
                          </a:ln>
                          <a:solidFill>
                            <a:schemeClr val="tx1"/>
                          </a:solidFill>
                          <a:effectLst/>
                          <a:latin typeface="Times New Roman" pitchFamily="18" charset="0"/>
                          <a:ea typeface="宋体" charset="0"/>
                          <a:cs typeface="宋体" charset="0"/>
                        </a:rPr>
                        <a:t> , </a:t>
                      </a:r>
                      <a:r>
                        <a:rPr kumimoji="0" lang="en-US" sz="2400" b="0" i="0" u="none" strike="noStrike" cap="none" normalizeH="0" baseline="0" dirty="0" err="1" smtClean="0">
                          <a:ln>
                            <a:noFill/>
                          </a:ln>
                          <a:solidFill>
                            <a:schemeClr val="tx1"/>
                          </a:solidFill>
                          <a:effectLst/>
                          <a:latin typeface="Times New Roman" pitchFamily="18" charset="0"/>
                          <a:ea typeface="宋体" charset="0"/>
                          <a:cs typeface="宋体" charset="0"/>
                        </a:rPr>
                        <a:t>esmolol</a:t>
                      </a:r>
                      <a:r>
                        <a:rPr kumimoji="0" lang="en-US" sz="2400" b="0" i="0" u="none" strike="noStrike" cap="none" normalizeH="0" baseline="0" dirty="0" smtClean="0">
                          <a:ln>
                            <a:noFill/>
                          </a:ln>
                          <a:solidFill>
                            <a:schemeClr val="tx1"/>
                          </a:solidFill>
                          <a:effectLst/>
                          <a:latin typeface="Times New Roman" pitchFamily="18" charset="0"/>
                          <a:ea typeface="宋体" charset="0"/>
                          <a:cs typeface="宋体" charset="0"/>
                        </a:rPr>
                        <a:t>, </a:t>
                      </a:r>
                      <a:r>
                        <a:rPr kumimoji="0" lang="en-US" sz="2400" b="0" i="0" u="none" strike="noStrike" cap="none" normalizeH="0" baseline="0" dirty="0" err="1" smtClean="0">
                          <a:ln>
                            <a:noFill/>
                          </a:ln>
                          <a:solidFill>
                            <a:schemeClr val="tx1"/>
                          </a:solidFill>
                          <a:effectLst/>
                          <a:latin typeface="Times New Roman" pitchFamily="18" charset="0"/>
                          <a:ea typeface="宋体" charset="0"/>
                          <a:cs typeface="宋体" charset="0"/>
                        </a:rPr>
                        <a:t>diltiazem</a:t>
                      </a:r>
                      <a:r>
                        <a:rPr kumimoji="0" lang="en-US" sz="2400" b="0" i="0" u="none" strike="noStrike" cap="none" normalizeH="0" baseline="0" dirty="0" smtClean="0">
                          <a:ln>
                            <a:noFill/>
                          </a:ln>
                          <a:solidFill>
                            <a:schemeClr val="tx1"/>
                          </a:solidFill>
                          <a:effectLst/>
                          <a:latin typeface="Times New Roman" pitchFamily="18" charset="0"/>
                          <a:ea typeface="宋体" charset="0"/>
                          <a:cs typeface="宋体" charset="0"/>
                        </a:rPr>
                        <a:t>, </a:t>
                      </a:r>
                      <a:r>
                        <a:rPr kumimoji="0" lang="en-US" sz="2400" b="0" i="0" u="none" strike="noStrike" cap="none" normalizeH="0" baseline="0" dirty="0" err="1" smtClean="0">
                          <a:ln>
                            <a:noFill/>
                          </a:ln>
                          <a:solidFill>
                            <a:schemeClr val="tx1"/>
                          </a:solidFill>
                          <a:effectLst/>
                          <a:latin typeface="Times New Roman" pitchFamily="18" charset="0"/>
                          <a:ea typeface="宋体" charset="0"/>
                          <a:cs typeface="宋体" charset="0"/>
                        </a:rPr>
                        <a:t>verapamil</a:t>
                      </a:r>
                      <a:r>
                        <a:rPr kumimoji="0" lang="en-US" sz="2400" b="0" i="0" u="none" strike="noStrike" cap="none" normalizeH="0" baseline="0" dirty="0" smtClean="0">
                          <a:ln>
                            <a:noFill/>
                          </a:ln>
                          <a:solidFill>
                            <a:schemeClr val="tx1"/>
                          </a:solidFill>
                          <a:effectLst/>
                          <a:latin typeface="Times New Roman" pitchFamily="18" charset="0"/>
                          <a:ea typeface="宋体" charset="0"/>
                          <a:cs typeface="宋体" charset="0"/>
                        </a:rPr>
                        <a:t>(I)</a:t>
                      </a:r>
                    </a:p>
                  </a:txBody>
                  <a:tcPr marL="90000" marR="90000" marT="248544" horzOverflow="overflow">
                    <a:lnL>
                      <a:noFill/>
                    </a:lnL>
                    <a:lnR>
                      <a:noFill/>
                    </a:lnR>
                    <a:lnT>
                      <a:noFill/>
                    </a:lnT>
                    <a:lnB>
                      <a:noFill/>
                    </a:lnB>
                    <a:lnTlToBr>
                      <a:noFill/>
                    </a:lnTlToBr>
                    <a:lnBlToTr>
                      <a:noFill/>
                    </a:lnBlToTr>
                    <a:noFill/>
                  </a:tcPr>
                </a:tc>
              </a:tr>
              <a:tr h="823913">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b="0" i="0" u="none" strike="noStrike" cap="none" normalizeH="0" baseline="0" smtClean="0">
                          <a:ln>
                            <a:noFill/>
                          </a:ln>
                          <a:solidFill>
                            <a:schemeClr val="tx1"/>
                          </a:solidFill>
                          <a:effectLst/>
                          <a:latin typeface="Times New Roman" pitchFamily="18" charset="0"/>
                          <a:ea typeface="宋体" charset="0"/>
                          <a:cs typeface="宋体" charset="0"/>
                        </a:rPr>
                        <a:t>Heart failure with out accessory pathway</a:t>
                      </a:r>
                    </a:p>
                  </a:txBody>
                  <a:tcPr marL="90000" marR="90000" marT="248544"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b="0" i="0" u="none" strike="noStrike" cap="none" normalizeH="0" baseline="0" dirty="0" err="1" smtClean="0">
                          <a:ln>
                            <a:noFill/>
                          </a:ln>
                          <a:solidFill>
                            <a:schemeClr val="tx1"/>
                          </a:solidFill>
                          <a:effectLst/>
                          <a:latin typeface="Times New Roman" pitchFamily="18" charset="0"/>
                          <a:ea typeface="宋体" charset="0"/>
                          <a:cs typeface="宋体" charset="0"/>
                        </a:rPr>
                        <a:t>Digoxin</a:t>
                      </a:r>
                      <a:r>
                        <a:rPr kumimoji="0" lang="en-US" sz="2400" b="0" i="0" u="none" strike="noStrike" cap="none" normalizeH="0" baseline="0" dirty="0" smtClean="0">
                          <a:ln>
                            <a:noFill/>
                          </a:ln>
                          <a:solidFill>
                            <a:schemeClr val="tx1"/>
                          </a:solidFill>
                          <a:effectLst/>
                          <a:latin typeface="Times New Roman" pitchFamily="18" charset="0"/>
                          <a:ea typeface="宋体" charset="0"/>
                          <a:cs typeface="宋体" charset="0"/>
                        </a:rPr>
                        <a:t> (I)</a:t>
                      </a:r>
                    </a:p>
                    <a:p>
                      <a:pPr marL="0" marR="0" lvl="0" indent="0" algn="l" defTabSz="449263" rtl="0" eaLnBrk="1" fontAlgn="base" latinLnBrk="0" hangingPunct="1">
                        <a:lnSpc>
                          <a:spcPct val="7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400" b="0" i="0" u="none" strike="noStrike" cap="none" normalizeH="0" baseline="0" dirty="0" err="1" smtClean="0">
                          <a:ln>
                            <a:noFill/>
                          </a:ln>
                          <a:solidFill>
                            <a:schemeClr val="tx1"/>
                          </a:solidFill>
                          <a:effectLst/>
                          <a:latin typeface="Times New Roman" pitchFamily="18" charset="0"/>
                          <a:ea typeface="宋体" charset="0"/>
                          <a:cs typeface="宋体" charset="0"/>
                        </a:rPr>
                        <a:t>Amidarone</a:t>
                      </a:r>
                      <a:r>
                        <a:rPr kumimoji="0" lang="en-US" sz="2400" b="0" i="0" u="none" strike="noStrike" cap="none" normalizeH="0" baseline="0" dirty="0" smtClean="0">
                          <a:ln>
                            <a:noFill/>
                          </a:ln>
                          <a:solidFill>
                            <a:schemeClr val="tx1"/>
                          </a:solidFill>
                          <a:effectLst/>
                          <a:latin typeface="Times New Roman" pitchFamily="18" charset="0"/>
                          <a:ea typeface="宋体" charset="0"/>
                          <a:cs typeface="宋体" charset="0"/>
                        </a:rPr>
                        <a:t>(</a:t>
                      </a:r>
                      <a:r>
                        <a:rPr kumimoji="0" lang="en-US" sz="2400" b="0" i="0" u="none" strike="noStrike" cap="none" normalizeH="0" baseline="0" dirty="0" err="1" smtClean="0">
                          <a:ln>
                            <a:noFill/>
                          </a:ln>
                          <a:solidFill>
                            <a:schemeClr val="tx1"/>
                          </a:solidFill>
                          <a:effectLst/>
                          <a:latin typeface="Times New Roman" pitchFamily="18" charset="0"/>
                          <a:ea typeface="宋体" charset="0"/>
                          <a:cs typeface="宋体" charset="0"/>
                        </a:rPr>
                        <a:t>IIa</a:t>
                      </a:r>
                      <a:r>
                        <a:rPr kumimoji="0" lang="en-US" sz="2400" b="0" i="0" u="none" strike="noStrike" cap="none" normalizeH="0" baseline="0" dirty="0" smtClean="0">
                          <a:ln>
                            <a:noFill/>
                          </a:ln>
                          <a:solidFill>
                            <a:schemeClr val="tx1"/>
                          </a:solidFill>
                          <a:effectLst/>
                          <a:latin typeface="Times New Roman" pitchFamily="18" charset="0"/>
                          <a:ea typeface="宋体" charset="0"/>
                          <a:cs typeface="宋体" charset="0"/>
                        </a:rPr>
                        <a:t>)</a:t>
                      </a:r>
                    </a:p>
                  </a:txBody>
                  <a:tcPr marL="90000" marR="90000" marT="248544" horzOverflow="overflow">
                    <a:lnL>
                      <a:noFill/>
                    </a:lnL>
                    <a:lnR>
                      <a:noFill/>
                    </a:lnR>
                    <a:lnT>
                      <a:noFill/>
                    </a:lnT>
                    <a:lnB>
                      <a:noFill/>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762000" y="0"/>
            <a:ext cx="7772400" cy="685800"/>
          </a:xfrm>
          <a:prstGeom prst="rect">
            <a:avLst/>
          </a:prstGeom>
          <a:noFill/>
          <a:ln w="9525" cap="flat">
            <a:noFill/>
            <a:round/>
            <a:headEnd/>
            <a:tailEnd/>
          </a:ln>
          <a:effectLst/>
        </p:spPr>
        <p:txBody>
          <a:bodyPr/>
          <a:lstStyle/>
          <a:p>
            <a:pPr marL="336550" indent="-336550" eaLnBrk="1" hangingPunct="1">
              <a:spcBef>
                <a:spcPts val="600"/>
              </a:spcBef>
              <a:buClr>
                <a:srgbClr val="FFFFCC"/>
              </a:buClr>
              <a:buFont typeface="Times New Roman" pitchFamily="18"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b="1" i="1" dirty="0">
                <a:ea typeface="宋体" charset="0"/>
                <a:cs typeface="宋体" charset="0"/>
              </a:rPr>
              <a:t>Cardio version in AF</a:t>
            </a:r>
          </a:p>
        </p:txBody>
      </p:sp>
      <p:pic>
        <p:nvPicPr>
          <p:cNvPr id="43010" name="Picture 2"/>
          <p:cNvPicPr>
            <a:picLocks noChangeAspect="1" noChangeArrowheads="1"/>
          </p:cNvPicPr>
          <p:nvPr/>
        </p:nvPicPr>
        <p:blipFill>
          <a:blip r:embed="rId3"/>
          <a:srcRect/>
          <a:stretch>
            <a:fillRect/>
          </a:stretch>
        </p:blipFill>
        <p:spPr bwMode="auto">
          <a:xfrm>
            <a:off x="1219200" y="493207"/>
            <a:ext cx="7391400" cy="6227186"/>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Supraventricular</a:t>
            </a:r>
            <a:r>
              <a:rPr lang="en-US" dirty="0" smtClean="0"/>
              <a:t> tachycardia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usually narrow-complex </a:t>
            </a:r>
            <a:r>
              <a:rPr lang="en-US" dirty="0" err="1" smtClean="0"/>
              <a:t>tachycardias</a:t>
            </a:r>
            <a:r>
              <a:rPr lang="en-US" dirty="0" smtClean="0"/>
              <a:t> and are </a:t>
            </a:r>
            <a:r>
              <a:rPr lang="en-US" dirty="0" err="1" smtClean="0"/>
              <a:t>characterised</a:t>
            </a:r>
            <a:r>
              <a:rPr lang="en-US" dirty="0" smtClean="0"/>
              <a:t> by a re-entry circuit or automatic focus involving the atria. </a:t>
            </a:r>
          </a:p>
          <a:p>
            <a:pPr>
              <a:buNone/>
            </a:pPr>
            <a:endParaRPr lang="en-US" dirty="0" smtClean="0"/>
          </a:p>
          <a:p>
            <a:pPr>
              <a:buNone/>
            </a:pPr>
            <a:r>
              <a:rPr lang="en-US" dirty="0" smtClean="0"/>
              <a:t>The three principal types </a:t>
            </a:r>
          </a:p>
          <a:p>
            <a:r>
              <a:rPr lang="en-US" dirty="0" err="1" smtClean="0"/>
              <a:t>Atrioventricular</a:t>
            </a:r>
            <a:r>
              <a:rPr lang="en-US" dirty="0" smtClean="0"/>
              <a:t> nodal re-entrant tachycardia (AVNRT), </a:t>
            </a:r>
          </a:p>
          <a:p>
            <a:endParaRPr lang="en-US" dirty="0" smtClean="0"/>
          </a:p>
          <a:p>
            <a:r>
              <a:rPr lang="en-US" dirty="0" err="1" smtClean="0"/>
              <a:t>Atrioventricular</a:t>
            </a:r>
            <a:r>
              <a:rPr lang="en-US" dirty="0" smtClean="0"/>
              <a:t> re-entrant tachycardia (AVRT) and </a:t>
            </a:r>
          </a:p>
          <a:p>
            <a:endParaRPr lang="en-US" dirty="0" smtClean="0"/>
          </a:p>
          <a:p>
            <a:r>
              <a:rPr lang="en-US" dirty="0" err="1" smtClean="0"/>
              <a:t>Atrial</a:t>
            </a:r>
            <a:r>
              <a:rPr lang="en-US" dirty="0" smtClean="0"/>
              <a:t> tachycardia. </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Atrioventricular</a:t>
            </a:r>
            <a:r>
              <a:rPr lang="en-US" dirty="0" smtClean="0"/>
              <a:t> nodal re-entrant tachycardia</a:t>
            </a:r>
            <a:endParaRPr lang="en-US" dirty="0"/>
          </a:p>
        </p:txBody>
      </p:sp>
      <p:pic>
        <p:nvPicPr>
          <p:cNvPr id="54274" name="Picture 2"/>
          <p:cNvPicPr>
            <a:picLocks noGrp="1" noChangeAspect="1" noChangeArrowheads="1"/>
          </p:cNvPicPr>
          <p:nvPr>
            <p:ph idx="1"/>
          </p:nvPr>
        </p:nvPicPr>
        <p:blipFill>
          <a:blip r:embed="rId2"/>
          <a:srcRect/>
          <a:stretch>
            <a:fillRect/>
          </a:stretch>
        </p:blipFill>
        <p:spPr bwMode="auto">
          <a:xfrm>
            <a:off x="6477000" y="609600"/>
            <a:ext cx="2192922" cy="4338583"/>
          </a:xfrm>
          <a:prstGeom prst="rect">
            <a:avLst/>
          </a:prstGeom>
          <a:noFill/>
          <a:ln w="9525">
            <a:noFill/>
            <a:miter lim="800000"/>
            <a:headEnd/>
            <a:tailEnd/>
          </a:ln>
          <a:effectLst/>
        </p:spPr>
      </p:pic>
      <p:sp>
        <p:nvSpPr>
          <p:cNvPr id="5" name="Rectangle 4"/>
          <p:cNvSpPr/>
          <p:nvPr/>
        </p:nvSpPr>
        <p:spPr>
          <a:xfrm>
            <a:off x="533400" y="533400"/>
            <a:ext cx="5715000" cy="3970318"/>
          </a:xfrm>
          <a:prstGeom prst="rect">
            <a:avLst/>
          </a:prstGeom>
        </p:spPr>
        <p:txBody>
          <a:bodyPr wrap="square">
            <a:spAutoFit/>
          </a:bodyPr>
          <a:lstStyle/>
          <a:p>
            <a:pPr>
              <a:buFont typeface="Wingdings" pitchFamily="2" charset="2"/>
              <a:buChar char="Ø"/>
            </a:pPr>
            <a:r>
              <a:rPr lang="en-US" dirty="0" smtClean="0"/>
              <a:t>AVNRT is caused by re-entry in a circuit involving the AV node and its two right </a:t>
            </a:r>
            <a:r>
              <a:rPr lang="en-US" dirty="0" err="1" smtClean="0"/>
              <a:t>atrial</a:t>
            </a:r>
            <a:r>
              <a:rPr lang="en-US" dirty="0" smtClean="0"/>
              <a:t> input pathways: </a:t>
            </a:r>
          </a:p>
          <a:p>
            <a:r>
              <a:rPr lang="en-US" b="1" dirty="0" smtClean="0"/>
              <a:t>a superior ‘fast’ pathway and an inferior ‘slow’ pathway</a:t>
            </a:r>
          </a:p>
          <a:p>
            <a:pPr>
              <a:buFont typeface="Wingdings" pitchFamily="2" charset="2"/>
              <a:buChar char="Ø"/>
            </a:pPr>
            <a:r>
              <a:rPr lang="en-US" dirty="0" smtClean="0"/>
              <a:t>This produces a regular tachycardia with a rate of </a:t>
            </a:r>
            <a:r>
              <a:rPr lang="en-US" b="1" dirty="0" smtClean="0"/>
              <a:t>120–240/min</a:t>
            </a:r>
            <a:r>
              <a:rPr lang="en-US" dirty="0" smtClean="0"/>
              <a:t>. </a:t>
            </a:r>
          </a:p>
          <a:p>
            <a:pPr>
              <a:buFont typeface="Wingdings" pitchFamily="2" charset="2"/>
              <a:buChar char="Ø"/>
            </a:pPr>
            <a:r>
              <a:rPr lang="en-US" dirty="0" smtClean="0"/>
              <a:t>It tends to occur </a:t>
            </a:r>
            <a:r>
              <a:rPr lang="en-US" b="1" dirty="0" smtClean="0"/>
              <a:t>in the absence of structural heart disease </a:t>
            </a:r>
            <a:r>
              <a:rPr lang="en-US" dirty="0" smtClean="0"/>
              <a:t>and episodes may last from a few seconds to many hours. </a:t>
            </a:r>
          </a:p>
          <a:p>
            <a:pPr>
              <a:buFont typeface="Wingdings" pitchFamily="2" charset="2"/>
              <a:buChar char="Ø"/>
            </a:pPr>
            <a:endParaRPr lang="en-US" dirty="0" smtClean="0"/>
          </a:p>
          <a:p>
            <a:r>
              <a:rPr lang="en-US" dirty="0" err="1" smtClean="0"/>
              <a:t>Palpitations,chest</a:t>
            </a:r>
            <a:r>
              <a:rPr lang="en-US" dirty="0" smtClean="0"/>
              <a:t> discomfort, lightheadedness or breathlessness. </a:t>
            </a:r>
            <a:r>
              <a:rPr lang="en-US" dirty="0" err="1" smtClean="0"/>
              <a:t>Polyuria</a:t>
            </a:r>
            <a:r>
              <a:rPr lang="en-US" dirty="0" smtClean="0"/>
              <a:t>, mainly due to the release of ANP, is sometimes a feature.</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0"/>
            <a:ext cx="8183880" cy="1051560"/>
          </a:xfrm>
        </p:spPr>
        <p:txBody>
          <a:bodyPr/>
          <a:lstStyle/>
          <a:p>
            <a:r>
              <a:rPr lang="en-US" dirty="0" smtClean="0"/>
              <a:t>Management</a:t>
            </a:r>
          </a:p>
        </p:txBody>
      </p:sp>
      <p:sp>
        <p:nvSpPr>
          <p:cNvPr id="3" name="Content Placeholder 2"/>
          <p:cNvSpPr>
            <a:spLocks noGrp="1"/>
          </p:cNvSpPr>
          <p:nvPr>
            <p:ph idx="1"/>
          </p:nvPr>
        </p:nvSpPr>
        <p:spPr>
          <a:xfrm>
            <a:off x="609600" y="304800"/>
            <a:ext cx="8183880" cy="4727448"/>
          </a:xfrm>
        </p:spPr>
        <p:txBody>
          <a:bodyPr>
            <a:noAutofit/>
          </a:bodyPr>
          <a:lstStyle/>
          <a:p>
            <a:r>
              <a:rPr lang="en-US" sz="1600" dirty="0" smtClean="0"/>
              <a:t>Treatment is not always necessary. However, an acute episode </a:t>
            </a:r>
          </a:p>
          <a:p>
            <a:pPr>
              <a:buNone/>
            </a:pPr>
            <a:r>
              <a:rPr lang="en-US" sz="1600" dirty="0" smtClean="0"/>
              <a:t>    may be terminated by </a:t>
            </a:r>
            <a:r>
              <a:rPr lang="en-US" sz="1600" b="1" dirty="0" smtClean="0"/>
              <a:t>carotid sinus pressure or by the </a:t>
            </a:r>
            <a:r>
              <a:rPr lang="en-US" sz="1600" b="1" dirty="0" err="1" smtClean="0"/>
              <a:t>Valsalva</a:t>
            </a:r>
            <a:r>
              <a:rPr lang="en-US" sz="1600" b="1" dirty="0" smtClean="0"/>
              <a:t> </a:t>
            </a:r>
          </a:p>
          <a:p>
            <a:pPr>
              <a:buNone/>
            </a:pPr>
            <a:r>
              <a:rPr lang="en-US" sz="1600" b="1" dirty="0" smtClean="0"/>
              <a:t>    </a:t>
            </a:r>
            <a:r>
              <a:rPr lang="en-US" sz="1600" b="1" dirty="0" err="1" smtClean="0"/>
              <a:t>manœuvre</a:t>
            </a:r>
            <a:r>
              <a:rPr lang="en-US" sz="1600" b="1" dirty="0" smtClean="0"/>
              <a:t>. </a:t>
            </a:r>
          </a:p>
          <a:p>
            <a:pPr>
              <a:buNone/>
            </a:pPr>
            <a:r>
              <a:rPr lang="en-US" sz="1600" b="1" dirty="0" smtClean="0"/>
              <a:t> </a:t>
            </a:r>
          </a:p>
          <a:p>
            <a:pPr>
              <a:buFont typeface="Courier New" pitchFamily="49" charset="0"/>
              <a:buChar char="o"/>
            </a:pPr>
            <a:r>
              <a:rPr lang="en-US" sz="1600" b="1" dirty="0" smtClean="0"/>
              <a:t> Adenosine </a:t>
            </a:r>
            <a:r>
              <a:rPr lang="en-US" sz="1600" dirty="0" smtClean="0"/>
              <a:t>(3–12 mg rapidly IV in incremental doses until tachycardia stops) or </a:t>
            </a:r>
            <a:r>
              <a:rPr lang="en-US" sz="1600" dirty="0" err="1" smtClean="0"/>
              <a:t>verapamil</a:t>
            </a:r>
            <a:r>
              <a:rPr lang="en-US" sz="1600" dirty="0" smtClean="0"/>
              <a:t> (5 mg IV over 1 min) will restore sinus rhythm in most cases. </a:t>
            </a:r>
          </a:p>
          <a:p>
            <a:pPr>
              <a:buFont typeface="Courier New" pitchFamily="49" charset="0"/>
              <a:buChar char="o"/>
            </a:pPr>
            <a:endParaRPr lang="en-US" sz="1600" dirty="0" smtClean="0"/>
          </a:p>
          <a:p>
            <a:r>
              <a:rPr lang="en-US" sz="1600" b="1" dirty="0" smtClean="0"/>
              <a:t>Intravenous β-blocker or  </a:t>
            </a:r>
            <a:r>
              <a:rPr lang="en-US" sz="1600" b="1" dirty="0" err="1" smtClean="0"/>
              <a:t>ﬂecainide</a:t>
            </a:r>
            <a:r>
              <a:rPr lang="en-US" sz="1600" b="1" dirty="0" smtClean="0"/>
              <a:t> </a:t>
            </a:r>
            <a:r>
              <a:rPr lang="en-US" sz="1600" dirty="0" smtClean="0"/>
              <a:t>can also be used. In rare cases, when there is severe </a:t>
            </a:r>
            <a:r>
              <a:rPr lang="en-US" sz="1600" dirty="0" err="1" smtClean="0"/>
              <a:t>haemodynamic</a:t>
            </a:r>
            <a:r>
              <a:rPr lang="en-US" sz="1600" dirty="0" smtClean="0"/>
              <a:t> compromise, the tachycardia should be terminated </a:t>
            </a:r>
            <a:r>
              <a:rPr lang="en-US" sz="1600" b="1" dirty="0" smtClean="0"/>
              <a:t>by DC </a:t>
            </a:r>
            <a:r>
              <a:rPr lang="en-US" sz="1600" b="1" dirty="0" err="1" smtClean="0"/>
              <a:t>cardioversion</a:t>
            </a:r>
            <a:endParaRPr lang="en-US" sz="1600" b="1" dirty="0" smtClean="0"/>
          </a:p>
          <a:p>
            <a:endParaRPr lang="en-US" sz="1600" dirty="0" smtClean="0"/>
          </a:p>
          <a:p>
            <a:r>
              <a:rPr lang="en-US" sz="1600" dirty="0" smtClean="0"/>
              <a:t>In patients with recurrent SVT, </a:t>
            </a:r>
            <a:r>
              <a:rPr lang="en-US" sz="1600" b="1" dirty="0" smtClean="0"/>
              <a:t>catheter ablation </a:t>
            </a:r>
            <a:r>
              <a:rPr lang="en-US" sz="1600" dirty="0" smtClean="0"/>
              <a:t>is the most effective therapy and will </a:t>
            </a:r>
            <a:r>
              <a:rPr lang="en-US" sz="1600" b="1" dirty="0" smtClean="0"/>
              <a:t>permanently prevent SVT in more than 90% of cases. </a:t>
            </a:r>
          </a:p>
          <a:p>
            <a:endParaRPr lang="en-US" sz="1600" dirty="0" smtClean="0"/>
          </a:p>
          <a:p>
            <a:r>
              <a:rPr lang="en-US" sz="1600" dirty="0" smtClean="0"/>
              <a:t>Alternatively, prophylaxis with oral β-blocker, verapamil or </a:t>
            </a:r>
            <a:r>
              <a:rPr lang="en-US" sz="1600" dirty="0" err="1" smtClean="0"/>
              <a:t>ﬂecainide</a:t>
            </a:r>
            <a:r>
              <a:rPr lang="en-US" sz="1600" dirty="0" smtClean="0"/>
              <a:t> may be used but commits predominantly young patients to long-term drug therapy and can create difﬁculty in female patients, as these drugs are normally avoided during pregnancy.</a:t>
            </a:r>
            <a:endParaRPr lang="en-US" sz="16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724400"/>
            <a:ext cx="6202680" cy="1310640"/>
          </a:xfrm>
        </p:spPr>
        <p:txBody>
          <a:bodyPr>
            <a:normAutofit fontScale="90000"/>
          </a:bodyPr>
          <a:lstStyle/>
          <a:p>
            <a:r>
              <a:rPr lang="en-US" sz="2700" dirty="0" err="1">
                <a:effectLst/>
              </a:rPr>
              <a:t>Atrioventricular</a:t>
            </a:r>
            <a:r>
              <a:rPr lang="en-US" sz="2700" dirty="0">
                <a:effectLst/>
              </a:rPr>
              <a:t> re-entrant tachycardia</a:t>
            </a:r>
            <a:r>
              <a:rPr lang="en-US" sz="2700" dirty="0"/>
              <a:t> </a:t>
            </a:r>
            <a:r>
              <a:rPr lang="en-US" dirty="0"/>
              <a:t/>
            </a:r>
            <a:br>
              <a:rPr lang="en-US" dirty="0"/>
            </a:br>
            <a:endParaRPr lang="en-US" dirty="0"/>
          </a:p>
        </p:txBody>
      </p:sp>
      <p:sp>
        <p:nvSpPr>
          <p:cNvPr id="3" name="Content Placeholder 2"/>
          <p:cNvSpPr>
            <a:spLocks noGrp="1"/>
          </p:cNvSpPr>
          <p:nvPr>
            <p:ph idx="1"/>
          </p:nvPr>
        </p:nvSpPr>
        <p:spPr>
          <a:xfrm>
            <a:off x="502920" y="530352"/>
            <a:ext cx="8183880" cy="4194048"/>
          </a:xfrm>
        </p:spPr>
        <p:txBody>
          <a:bodyPr>
            <a:normAutofit fontScale="62500" lnSpcReduction="20000"/>
          </a:bodyPr>
          <a:lstStyle/>
          <a:p>
            <a:r>
              <a:rPr lang="en-US" dirty="0"/>
              <a:t>A</a:t>
            </a:r>
            <a:r>
              <a:rPr lang="en-US" dirty="0" smtClean="0"/>
              <a:t>bnormal </a:t>
            </a:r>
            <a:r>
              <a:rPr lang="en-US" dirty="0"/>
              <a:t>band of conducting </a:t>
            </a:r>
            <a:r>
              <a:rPr lang="en-US" dirty="0" smtClean="0"/>
              <a:t>tissue that </a:t>
            </a:r>
            <a:r>
              <a:rPr lang="en-US" dirty="0"/>
              <a:t>connects the atria and ventricles. </a:t>
            </a:r>
            <a:endParaRPr lang="en-US" dirty="0" smtClean="0"/>
          </a:p>
          <a:p>
            <a:endParaRPr lang="en-US" dirty="0" smtClean="0"/>
          </a:p>
          <a:p>
            <a:r>
              <a:rPr lang="en-US" dirty="0" smtClean="0"/>
              <a:t>This </a:t>
            </a:r>
            <a:r>
              <a:rPr lang="en-US" dirty="0"/>
              <a:t>so-called </a:t>
            </a:r>
            <a:r>
              <a:rPr lang="en-US" dirty="0" smtClean="0"/>
              <a:t>accessory pathway </a:t>
            </a:r>
            <a:r>
              <a:rPr lang="en-US" dirty="0"/>
              <a:t>comprises rapidly conducting </a:t>
            </a:r>
            <a:r>
              <a:rPr lang="en-US" dirty="0" err="1"/>
              <a:t>fibres</a:t>
            </a:r>
            <a:r>
              <a:rPr lang="en-US" dirty="0"/>
              <a:t> that </a:t>
            </a:r>
            <a:r>
              <a:rPr lang="en-US" dirty="0" smtClean="0"/>
              <a:t>resemble Purkinje tissue</a:t>
            </a:r>
          </a:p>
          <a:p>
            <a:endParaRPr lang="en-US" dirty="0" smtClean="0"/>
          </a:p>
          <a:p>
            <a:r>
              <a:rPr lang="en-US" dirty="0"/>
              <a:t>In about 50% of cases, this pathway </a:t>
            </a:r>
            <a:r>
              <a:rPr lang="en-US" dirty="0" smtClean="0"/>
              <a:t>conducts only </a:t>
            </a:r>
            <a:r>
              <a:rPr lang="en-US" dirty="0"/>
              <a:t>in the retrograde direction (from ventricles to atria) and </a:t>
            </a:r>
            <a:r>
              <a:rPr lang="en-US" dirty="0" smtClean="0"/>
              <a:t>thus does </a:t>
            </a:r>
            <a:r>
              <a:rPr lang="en-US" dirty="0"/>
              <a:t>not alter the appearance of the ECG in sinus rhythm. </a:t>
            </a:r>
            <a:r>
              <a:rPr lang="en-US" dirty="0" smtClean="0"/>
              <a:t>This is </a:t>
            </a:r>
            <a:r>
              <a:rPr lang="en-US" dirty="0"/>
              <a:t>known as a concealed accessory pathway. </a:t>
            </a:r>
            <a:endParaRPr lang="en-US" dirty="0" smtClean="0"/>
          </a:p>
          <a:p>
            <a:pPr marL="0" indent="0">
              <a:buNone/>
            </a:pPr>
            <a:endParaRPr lang="en-US" dirty="0" smtClean="0"/>
          </a:p>
          <a:p>
            <a:r>
              <a:rPr lang="en-US" dirty="0" smtClean="0"/>
              <a:t>In </a:t>
            </a:r>
            <a:r>
              <a:rPr lang="en-US" dirty="0"/>
              <a:t>the rest, </a:t>
            </a:r>
            <a:r>
              <a:rPr lang="en-US" dirty="0" smtClean="0"/>
              <a:t>the pathway </a:t>
            </a:r>
            <a:r>
              <a:rPr lang="en-US" dirty="0"/>
              <a:t>also conducts in an </a:t>
            </a:r>
            <a:r>
              <a:rPr lang="en-US" dirty="0" err="1"/>
              <a:t>antegrade</a:t>
            </a:r>
            <a:r>
              <a:rPr lang="en-US" dirty="0"/>
              <a:t> direction (from atria </a:t>
            </a:r>
            <a:r>
              <a:rPr lang="en-US" dirty="0" smtClean="0"/>
              <a:t>to ventricles</a:t>
            </a:r>
            <a:r>
              <a:rPr lang="en-US" dirty="0"/>
              <a:t>), so AV conduction in sinus rhythm is mediated </a:t>
            </a:r>
            <a:r>
              <a:rPr lang="en-US" dirty="0" smtClean="0"/>
              <a:t>via both </a:t>
            </a:r>
            <a:r>
              <a:rPr lang="en-US" dirty="0"/>
              <a:t>the AV node and the accessory pathway, distorting </a:t>
            </a:r>
            <a:r>
              <a:rPr lang="en-US" dirty="0" smtClean="0"/>
              <a:t>the QRS </a:t>
            </a:r>
            <a:r>
              <a:rPr lang="en-US" dirty="0"/>
              <a:t>complex </a:t>
            </a:r>
            <a:br>
              <a:rPr lang="en-US" dirty="0"/>
            </a:br>
            <a:r>
              <a:rPr lang="en-US" dirty="0"/>
              <a:t> </a:t>
            </a:r>
            <a:br>
              <a:rPr lang="en-US" dirty="0"/>
            </a:br>
            <a:endParaRPr lang="en-US" dirty="0"/>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05600" y="4038600"/>
            <a:ext cx="2114550" cy="25034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73169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7200" y="174625"/>
            <a:ext cx="8229600" cy="763588"/>
          </a:xfrm>
          <a:ln/>
        </p:spPr>
        <p:txBody>
          <a:bodyPr>
            <a:norm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a:t>Classification of arrhythmia </a:t>
            </a:r>
          </a:p>
        </p:txBody>
      </p:sp>
      <p:sp>
        <p:nvSpPr>
          <p:cNvPr id="14338" name="Rectangle 2"/>
          <p:cNvSpPr>
            <a:spLocks noGrp="1" noChangeArrowheads="1"/>
          </p:cNvSpPr>
          <p:nvPr>
            <p:ph idx="1"/>
          </p:nvPr>
        </p:nvSpPr>
        <p:spPr>
          <a:xfrm>
            <a:off x="457200" y="1219200"/>
            <a:ext cx="8229600" cy="4906963"/>
          </a:xfrm>
          <a:ln/>
        </p:spPr>
        <p:txBody>
          <a:bodyPr>
            <a:normAutofit lnSpcReduction="10000"/>
          </a:bodyPr>
          <a:lstStyle/>
          <a:p>
            <a:pPr indent="-338138">
              <a:lnSpc>
                <a:spcPct val="90000"/>
              </a:lnSpc>
              <a:spcBef>
                <a:spcPts val="600"/>
              </a:spcBef>
              <a:buClrTx/>
              <a:buFontTx/>
              <a:buNone/>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en-US" sz="2400" b="1" dirty="0">
                <a:solidFill>
                  <a:srgbClr val="FFFF00"/>
                </a:solidFill>
              </a:rPr>
              <a:t>1.		</a:t>
            </a:r>
            <a:r>
              <a:rPr lang="en-US" sz="2400" b="1" dirty="0">
                <a:solidFill>
                  <a:srgbClr val="FF0000"/>
                </a:solidFill>
              </a:rPr>
              <a:t>Characteristics:</a:t>
            </a:r>
          </a:p>
          <a:p>
            <a:pPr indent="-338138">
              <a:lnSpc>
                <a:spcPct val="90000"/>
              </a:lnSpc>
              <a:spcBef>
                <a:spcPts val="600"/>
              </a:spcBef>
              <a:buClrTx/>
              <a:buFontTx/>
              <a:buNone/>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en-US" sz="2400" b="1" dirty="0"/>
              <a:t>	</a:t>
            </a:r>
            <a:r>
              <a:rPr lang="en-US" sz="2400" dirty="0"/>
              <a:t>a.	flutter – very rapid but regular contractions</a:t>
            </a:r>
          </a:p>
          <a:p>
            <a:pPr indent="-338138">
              <a:lnSpc>
                <a:spcPct val="90000"/>
              </a:lnSpc>
              <a:spcBef>
                <a:spcPts val="600"/>
              </a:spcBef>
              <a:buClrTx/>
              <a:buFontTx/>
              <a:buNone/>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en-US" sz="2400" dirty="0"/>
              <a:t>	b.	tachycardia – increased rate</a:t>
            </a:r>
          </a:p>
          <a:p>
            <a:pPr indent="-338138">
              <a:lnSpc>
                <a:spcPct val="90000"/>
              </a:lnSpc>
              <a:spcBef>
                <a:spcPts val="600"/>
              </a:spcBef>
              <a:buClrTx/>
              <a:buFontTx/>
              <a:buNone/>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en-US" sz="2400" dirty="0"/>
              <a:t>	c.	</a:t>
            </a:r>
            <a:r>
              <a:rPr lang="en-US" sz="2400" dirty="0" err="1"/>
              <a:t>bradycardia</a:t>
            </a:r>
            <a:r>
              <a:rPr lang="en-US" sz="2400" dirty="0"/>
              <a:t> – decreased rate</a:t>
            </a:r>
          </a:p>
          <a:p>
            <a:pPr indent="-338138">
              <a:lnSpc>
                <a:spcPct val="90000"/>
              </a:lnSpc>
              <a:spcBef>
                <a:spcPts val="600"/>
              </a:spcBef>
              <a:buClrTx/>
              <a:buFontTx/>
              <a:buNone/>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en-US" sz="2400" dirty="0"/>
              <a:t>	d.	fibrillation – disorganized contractile activity</a:t>
            </a:r>
          </a:p>
          <a:p>
            <a:pPr indent="-338138">
              <a:lnSpc>
                <a:spcPct val="90000"/>
              </a:lnSpc>
              <a:spcBef>
                <a:spcPts val="600"/>
              </a:spcBef>
              <a:buClrTx/>
              <a:buFontTx/>
              <a:buNone/>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endParaRPr lang="en-US" sz="2400" dirty="0"/>
          </a:p>
          <a:p>
            <a:pPr indent="-338138">
              <a:lnSpc>
                <a:spcPct val="90000"/>
              </a:lnSpc>
              <a:spcBef>
                <a:spcPts val="600"/>
              </a:spcBef>
              <a:buClrTx/>
              <a:buFontTx/>
              <a:buNone/>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en-US" sz="2400" b="1" dirty="0">
                <a:solidFill>
                  <a:srgbClr val="FFFF00"/>
                </a:solidFill>
              </a:rPr>
              <a:t>2.		</a:t>
            </a:r>
            <a:r>
              <a:rPr lang="en-US" sz="2400" b="1" dirty="0">
                <a:solidFill>
                  <a:srgbClr val="FF0000"/>
                </a:solidFill>
              </a:rPr>
              <a:t>Sites involved:</a:t>
            </a:r>
          </a:p>
          <a:p>
            <a:pPr indent="-338138">
              <a:lnSpc>
                <a:spcPct val="90000"/>
              </a:lnSpc>
              <a:spcBef>
                <a:spcPts val="600"/>
              </a:spcBef>
              <a:buClrTx/>
              <a:buFontTx/>
              <a:buNone/>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en-US" sz="2400" b="1" dirty="0"/>
              <a:t>	</a:t>
            </a:r>
            <a:r>
              <a:rPr lang="en-US" sz="2400" dirty="0"/>
              <a:t>a.	ventricular</a:t>
            </a:r>
          </a:p>
          <a:p>
            <a:pPr indent="-338138">
              <a:lnSpc>
                <a:spcPct val="90000"/>
              </a:lnSpc>
              <a:spcBef>
                <a:spcPts val="600"/>
              </a:spcBef>
              <a:buClrTx/>
              <a:buFontTx/>
              <a:buNone/>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en-US" sz="2400" dirty="0"/>
              <a:t>	b.	</a:t>
            </a:r>
            <a:r>
              <a:rPr lang="en-US" sz="2400" dirty="0" err="1"/>
              <a:t>atrial</a:t>
            </a:r>
            <a:endParaRPr lang="en-US" sz="2400" dirty="0"/>
          </a:p>
          <a:p>
            <a:pPr indent="-338138">
              <a:lnSpc>
                <a:spcPct val="90000"/>
              </a:lnSpc>
              <a:spcBef>
                <a:spcPts val="600"/>
              </a:spcBef>
              <a:buClrTx/>
              <a:buFontTx/>
              <a:buNone/>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en-US" sz="2400" dirty="0"/>
              <a:t>	c.	sinus</a:t>
            </a:r>
          </a:p>
          <a:p>
            <a:pPr indent="-338138">
              <a:lnSpc>
                <a:spcPct val="90000"/>
              </a:lnSpc>
              <a:spcBef>
                <a:spcPts val="600"/>
              </a:spcBef>
              <a:buClrTx/>
              <a:buFontTx/>
              <a:buNone/>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en-US" sz="2400" dirty="0"/>
              <a:t>	d.	AV node</a:t>
            </a:r>
          </a:p>
          <a:p>
            <a:pPr indent="-338138">
              <a:lnSpc>
                <a:spcPct val="90000"/>
              </a:lnSpc>
              <a:spcBef>
                <a:spcPts val="600"/>
              </a:spcBef>
              <a:buClrTx/>
              <a:buFontTx/>
              <a:buNone/>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en-US" sz="2400" dirty="0"/>
              <a:t>	e.	</a:t>
            </a:r>
            <a:r>
              <a:rPr lang="en-US" sz="2400" dirty="0" err="1"/>
              <a:t>Supraventricular</a:t>
            </a:r>
            <a:r>
              <a:rPr lang="en-US" sz="2400" dirty="0"/>
              <a:t> (</a:t>
            </a:r>
            <a:r>
              <a:rPr lang="en-US" sz="2400" dirty="0" err="1"/>
              <a:t>atrial</a:t>
            </a:r>
            <a:r>
              <a:rPr lang="en-US" sz="2400" dirty="0"/>
              <a:t> myocardium or AV node)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3399" y="457200"/>
            <a:ext cx="7095621" cy="45508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194259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a:t>Premature ventricular activation via the </a:t>
            </a:r>
            <a:r>
              <a:rPr lang="en-US" dirty="0" smtClean="0"/>
              <a:t>pathway shortens </a:t>
            </a:r>
            <a:r>
              <a:rPr lang="en-US" dirty="0"/>
              <a:t>the PR interval and produces a ‘slurred’ initial deflection </a:t>
            </a:r>
            <a:endParaRPr lang="en-US" dirty="0" smtClean="0"/>
          </a:p>
          <a:p>
            <a:pPr marL="0" indent="0">
              <a:buNone/>
            </a:pPr>
            <a:r>
              <a:rPr lang="en-US" dirty="0" smtClean="0"/>
              <a:t>   of </a:t>
            </a:r>
            <a:r>
              <a:rPr lang="en-US" dirty="0"/>
              <a:t>the QRS complex, called a delta </a:t>
            </a:r>
            <a:r>
              <a:rPr lang="en-US" dirty="0" smtClean="0"/>
              <a:t>wave</a:t>
            </a:r>
          </a:p>
          <a:p>
            <a:pPr marL="0" indent="0">
              <a:buNone/>
            </a:pPr>
            <a:endParaRPr lang="en-US" dirty="0" smtClean="0"/>
          </a:p>
          <a:p>
            <a:r>
              <a:rPr lang="en-US" dirty="0" smtClean="0"/>
              <a:t>As </a:t>
            </a:r>
            <a:r>
              <a:rPr lang="en-US" dirty="0"/>
              <a:t>the AV </a:t>
            </a:r>
            <a:r>
              <a:rPr lang="en-US" dirty="0" smtClean="0"/>
              <a:t>node and </a:t>
            </a:r>
            <a:r>
              <a:rPr lang="en-US" dirty="0"/>
              <a:t>accessory pathway have different conduction </a:t>
            </a:r>
            <a:r>
              <a:rPr lang="en-US" dirty="0" smtClean="0"/>
              <a:t>speeds and </a:t>
            </a:r>
            <a:r>
              <a:rPr lang="en-US" dirty="0"/>
              <a:t>refractory periods, a re-entry circuit can develop, </a:t>
            </a:r>
            <a:r>
              <a:rPr lang="en-US" dirty="0" smtClean="0"/>
              <a:t>causing tachycardia when </a:t>
            </a:r>
            <a:r>
              <a:rPr lang="en-US" dirty="0"/>
              <a:t>associated with symptoms, </a:t>
            </a:r>
            <a:r>
              <a:rPr lang="en-US" dirty="0" smtClean="0"/>
              <a:t>the condition </a:t>
            </a:r>
            <a:r>
              <a:rPr lang="en-US" dirty="0"/>
              <a:t>is known as Wolff–Parkinson–White syndrome. </a:t>
            </a:r>
            <a:endParaRPr lang="en-US" dirty="0" smtClean="0"/>
          </a:p>
          <a:p>
            <a:endParaRPr lang="en-US" dirty="0" smtClean="0"/>
          </a:p>
          <a:p>
            <a:r>
              <a:rPr lang="en-US" dirty="0" smtClean="0"/>
              <a:t>The</a:t>
            </a:r>
            <a:r>
              <a:rPr lang="en-US" dirty="0"/>
              <a:t> </a:t>
            </a:r>
            <a:r>
              <a:rPr lang="en-US" dirty="0" smtClean="0"/>
              <a:t>ECG </a:t>
            </a:r>
            <a:r>
              <a:rPr lang="en-US" dirty="0"/>
              <a:t>during this tachycardia is almost indistinguishable </a:t>
            </a:r>
            <a:r>
              <a:rPr lang="en-US" dirty="0" smtClean="0"/>
              <a:t>from that </a:t>
            </a:r>
            <a:r>
              <a:rPr lang="en-US" dirty="0"/>
              <a:t>of AVNRT </a:t>
            </a:r>
            <a:br>
              <a:rPr lang="en-US" dirty="0"/>
            </a:br>
            <a:r>
              <a:rPr lang="en-US" dirty="0"/>
              <a:t/>
            </a:r>
            <a:br>
              <a:rPr lang="en-US" dirty="0"/>
            </a:br>
            <a:endParaRPr lang="en-US" dirty="0"/>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66800" y="3886200"/>
            <a:ext cx="2262554" cy="15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86400" y="3850212"/>
            <a:ext cx="1412966" cy="10213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901523" y="4942439"/>
            <a:ext cx="3743325" cy="10477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7162800" y="4191000"/>
            <a:ext cx="990600" cy="369332"/>
          </a:xfrm>
          <a:prstGeom prst="rect">
            <a:avLst/>
          </a:prstGeom>
          <a:noFill/>
        </p:spPr>
        <p:txBody>
          <a:bodyPr wrap="square" rtlCol="0">
            <a:spAutoFit/>
          </a:bodyPr>
          <a:lstStyle/>
          <a:p>
            <a:r>
              <a:rPr lang="en-US" b="1" dirty="0" smtClean="0"/>
              <a:t>AVRT</a:t>
            </a:r>
            <a:endParaRPr lang="en-US" b="1" dirty="0"/>
          </a:p>
        </p:txBody>
      </p:sp>
      <p:sp>
        <p:nvSpPr>
          <p:cNvPr id="5" name="TextBox 4"/>
          <p:cNvSpPr txBox="1"/>
          <p:nvPr/>
        </p:nvSpPr>
        <p:spPr>
          <a:xfrm>
            <a:off x="7658100" y="5410200"/>
            <a:ext cx="1181100" cy="369332"/>
          </a:xfrm>
          <a:prstGeom prst="rect">
            <a:avLst/>
          </a:prstGeom>
          <a:noFill/>
        </p:spPr>
        <p:txBody>
          <a:bodyPr wrap="square" rtlCol="0">
            <a:spAutoFit/>
          </a:bodyPr>
          <a:lstStyle/>
          <a:p>
            <a:r>
              <a:rPr lang="en-US" b="1" dirty="0" smtClean="0"/>
              <a:t>AVNRT</a:t>
            </a:r>
            <a:endParaRPr lang="en-US" b="1" dirty="0"/>
          </a:p>
        </p:txBody>
      </p:sp>
    </p:spTree>
    <p:extLst>
      <p:ext uri="{BB962C8B-B14F-4D97-AF65-F5344CB8AC3E}">
        <p14:creationId xmlns="" xmlns:p14="http://schemas.microsoft.com/office/powerpoint/2010/main" val="13767303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Management</a:t>
            </a:r>
            <a:r>
              <a:rPr lang="en-US" dirty="0"/>
              <a:t>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Carotid sinus pressure or intravenous adenosine can </a:t>
            </a:r>
            <a:r>
              <a:rPr lang="en-US" dirty="0" smtClean="0"/>
              <a:t>terminate the </a:t>
            </a:r>
            <a:r>
              <a:rPr lang="en-US" dirty="0"/>
              <a:t>tachycardia. </a:t>
            </a:r>
            <a:endParaRPr lang="en-US" dirty="0" smtClean="0"/>
          </a:p>
          <a:p>
            <a:endParaRPr lang="en-US" dirty="0" smtClean="0"/>
          </a:p>
          <a:p>
            <a:r>
              <a:rPr lang="en-US" dirty="0"/>
              <a:t>DC </a:t>
            </a:r>
            <a:r>
              <a:rPr lang="en-US" dirty="0" err="1"/>
              <a:t>cardioversion</a:t>
            </a:r>
            <a:r>
              <a:rPr lang="en-US" dirty="0"/>
              <a:t>. </a:t>
            </a:r>
            <a:endParaRPr lang="en-US" dirty="0" smtClean="0"/>
          </a:p>
          <a:p>
            <a:endParaRPr lang="en-US" dirty="0" smtClean="0"/>
          </a:p>
          <a:p>
            <a:r>
              <a:rPr lang="en-US" dirty="0"/>
              <a:t>Catheter ablation is first-line treatment in symptomatic </a:t>
            </a:r>
            <a:r>
              <a:rPr lang="en-US" dirty="0" smtClean="0"/>
              <a:t>patients and </a:t>
            </a:r>
            <a:r>
              <a:rPr lang="en-US" dirty="0"/>
              <a:t>is nearly always curative</a:t>
            </a:r>
            <a:r>
              <a:rPr lang="en-US" dirty="0" smtClean="0"/>
              <a:t>.</a:t>
            </a:r>
          </a:p>
          <a:p>
            <a:pPr marL="0" indent="0">
              <a:buNone/>
            </a:pPr>
            <a:r>
              <a:rPr lang="en-US" dirty="0" smtClean="0"/>
              <a:t> </a:t>
            </a:r>
          </a:p>
          <a:p>
            <a:r>
              <a:rPr lang="en-US" dirty="0"/>
              <a:t>P</a:t>
            </a:r>
            <a:r>
              <a:rPr lang="en-US" dirty="0" smtClean="0"/>
              <a:t>rophylactic </a:t>
            </a:r>
            <a:r>
              <a:rPr lang="en-US" dirty="0"/>
              <a:t>antiarrhythmic drugs, such as </a:t>
            </a:r>
            <a:r>
              <a:rPr lang="en-US" dirty="0" err="1"/>
              <a:t>flecainide</a:t>
            </a:r>
            <a:r>
              <a:rPr lang="en-US" dirty="0"/>
              <a:t> or </a:t>
            </a:r>
            <a:r>
              <a:rPr lang="en-US" dirty="0" err="1"/>
              <a:t>propafenone</a:t>
            </a:r>
            <a:r>
              <a:rPr lang="en-US" dirty="0"/>
              <a:t>  </a:t>
            </a:r>
            <a:r>
              <a:rPr lang="en-US" dirty="0" smtClean="0"/>
              <a:t>can </a:t>
            </a:r>
            <a:r>
              <a:rPr lang="en-US" dirty="0"/>
              <a:t>be used to slow conduction in, and prolong the </a:t>
            </a:r>
            <a:r>
              <a:rPr lang="en-US" dirty="0" smtClean="0"/>
              <a:t>refractory period </a:t>
            </a:r>
            <a:r>
              <a:rPr lang="en-US" dirty="0"/>
              <a:t>of, the accessory pathway </a:t>
            </a:r>
            <a:br>
              <a:rPr lang="en-US" dirty="0"/>
            </a:br>
            <a:r>
              <a:rPr lang="en-US" dirty="0"/>
              <a:t/>
            </a:r>
            <a:br>
              <a:rPr lang="en-US" dirty="0"/>
            </a:br>
            <a:r>
              <a:rPr lang="en-US" dirty="0"/>
              <a:t/>
            </a:r>
            <a:br>
              <a:rPr lang="en-US" dirty="0"/>
            </a:br>
            <a:endParaRPr lang="en-US" dirty="0"/>
          </a:p>
        </p:txBody>
      </p:sp>
    </p:spTree>
    <p:extLst>
      <p:ext uri="{BB962C8B-B14F-4D97-AF65-F5344CB8AC3E}">
        <p14:creationId xmlns="" xmlns:p14="http://schemas.microsoft.com/office/powerpoint/2010/main" val="1186666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Ventricular premature beats</a:t>
            </a:r>
            <a:r>
              <a:rPr lang="en-US" dirty="0"/>
              <a:t> </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en-US" b="1" dirty="0"/>
              <a:t>Ectopic beats </a:t>
            </a:r>
            <a:r>
              <a:rPr lang="en-US" dirty="0" smtClean="0"/>
              <a:t>in patients </a:t>
            </a:r>
            <a:r>
              <a:rPr lang="en-US" dirty="0"/>
              <a:t>with otherwise normal hearts are more </a:t>
            </a:r>
            <a:r>
              <a:rPr lang="en-US" b="1" dirty="0"/>
              <a:t>prominent at </a:t>
            </a:r>
            <a:r>
              <a:rPr lang="en-US" b="1" dirty="0" smtClean="0"/>
              <a:t>rest and </a:t>
            </a:r>
            <a:r>
              <a:rPr lang="en-US" b="1" dirty="0"/>
              <a:t>disappear with exercise. </a:t>
            </a:r>
            <a:endParaRPr lang="en-US" b="1" dirty="0" smtClean="0"/>
          </a:p>
          <a:p>
            <a:endParaRPr lang="en-US" b="1" dirty="0" smtClean="0"/>
          </a:p>
          <a:p>
            <a:r>
              <a:rPr lang="en-US" dirty="0" smtClean="0"/>
              <a:t>Sometimes </a:t>
            </a:r>
            <a:r>
              <a:rPr lang="en-US" dirty="0"/>
              <a:t>VPBs are a </a:t>
            </a:r>
            <a:r>
              <a:rPr lang="en-US" dirty="0" smtClean="0"/>
              <a:t>manifestation of </a:t>
            </a:r>
            <a:r>
              <a:rPr lang="en-US" b="1" dirty="0"/>
              <a:t>subclinical coronary artery disease or cardiomyopathy</a:t>
            </a:r>
            <a:r>
              <a:rPr lang="en-US" dirty="0"/>
              <a:t> but </a:t>
            </a:r>
            <a:r>
              <a:rPr lang="en-US" dirty="0" smtClean="0"/>
              <a:t>also may </a:t>
            </a:r>
            <a:r>
              <a:rPr lang="en-US" dirty="0"/>
              <a:t>occur in patients with established heart disease </a:t>
            </a:r>
            <a:r>
              <a:rPr lang="en-US" b="1" dirty="0" smtClean="0"/>
              <a:t>following an </a:t>
            </a:r>
            <a:r>
              <a:rPr lang="en-US" b="1" dirty="0"/>
              <a:t>MI</a:t>
            </a:r>
            <a:r>
              <a:rPr lang="en-US" dirty="0"/>
              <a:t>. </a:t>
            </a:r>
            <a:endParaRPr lang="en-US" dirty="0" smtClean="0"/>
          </a:p>
          <a:p>
            <a:endParaRPr lang="en-US" dirty="0" smtClean="0"/>
          </a:p>
          <a:p>
            <a:r>
              <a:rPr lang="en-US" dirty="0" smtClean="0"/>
              <a:t>Most </a:t>
            </a:r>
            <a:r>
              <a:rPr lang="en-US" dirty="0"/>
              <a:t>patients with VPBs are asymptomatic but some</a:t>
            </a:r>
            <a:br>
              <a:rPr lang="en-US" dirty="0"/>
            </a:br>
            <a:r>
              <a:rPr lang="en-US" dirty="0"/>
              <a:t>present with an </a:t>
            </a:r>
            <a:r>
              <a:rPr lang="en-US" b="1" dirty="0"/>
              <a:t>irregular heart beat, missed beats or </a:t>
            </a:r>
            <a:r>
              <a:rPr lang="en-US" b="1" dirty="0" smtClean="0"/>
              <a:t>abnormally strong </a:t>
            </a:r>
            <a:r>
              <a:rPr lang="en-US" b="1" dirty="0"/>
              <a:t>beats</a:t>
            </a:r>
            <a:r>
              <a:rPr lang="en-US" dirty="0"/>
              <a:t>, due to increased cardiac output of the </a:t>
            </a:r>
            <a:r>
              <a:rPr lang="en-US" dirty="0" smtClean="0"/>
              <a:t>post-ectopic sinus </a:t>
            </a:r>
            <a:r>
              <a:rPr lang="en-US" dirty="0"/>
              <a:t>beat</a:t>
            </a:r>
            <a:r>
              <a:rPr lang="en-US" dirty="0" smtClean="0"/>
              <a:t>.</a:t>
            </a:r>
          </a:p>
          <a:p>
            <a:endParaRPr lang="en-US" dirty="0" smtClean="0"/>
          </a:p>
          <a:p>
            <a:r>
              <a:rPr lang="en-US" dirty="0" smtClean="0"/>
              <a:t> </a:t>
            </a:r>
            <a:r>
              <a:rPr lang="en-US" dirty="0"/>
              <a:t>On examination the </a:t>
            </a:r>
            <a:r>
              <a:rPr lang="en-US" b="1" dirty="0"/>
              <a:t>pulse is irregular, with </a:t>
            </a:r>
            <a:r>
              <a:rPr lang="en-US" b="1" dirty="0" smtClean="0"/>
              <a:t>weak or </a:t>
            </a:r>
            <a:r>
              <a:rPr lang="en-US" b="1" dirty="0"/>
              <a:t>missed beats as a result of the fact that the stroke </a:t>
            </a:r>
            <a:r>
              <a:rPr lang="en-US" b="1" dirty="0" smtClean="0"/>
              <a:t>volume </a:t>
            </a:r>
            <a:r>
              <a:rPr lang="en-US" dirty="0" smtClean="0"/>
              <a:t>is </a:t>
            </a:r>
            <a:r>
              <a:rPr lang="en-US" dirty="0"/>
              <a:t>low because left ventricular contraction occurs before </a:t>
            </a:r>
            <a:r>
              <a:rPr lang="en-US" dirty="0" smtClean="0"/>
              <a:t>filling is </a:t>
            </a:r>
            <a:r>
              <a:rPr lang="en-US" dirty="0"/>
              <a:t>complete </a:t>
            </a:r>
            <a:br>
              <a:rPr lang="en-US" dirty="0"/>
            </a:br>
            <a:endParaRPr lang="en-US" dirty="0"/>
          </a:p>
        </p:txBody>
      </p:sp>
    </p:spTree>
    <p:extLst>
      <p:ext uri="{BB962C8B-B14F-4D97-AF65-F5344CB8AC3E}">
        <p14:creationId xmlns="" xmlns:p14="http://schemas.microsoft.com/office/powerpoint/2010/main" val="41608450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7408" y="457200"/>
            <a:ext cx="8350791" cy="37480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497408" y="4876800"/>
            <a:ext cx="8113192" cy="1200329"/>
          </a:xfrm>
          <a:prstGeom prst="rect">
            <a:avLst/>
          </a:prstGeom>
          <a:noFill/>
        </p:spPr>
        <p:txBody>
          <a:bodyPr wrap="square" rtlCol="0">
            <a:spAutoFit/>
          </a:bodyPr>
          <a:lstStyle/>
          <a:p>
            <a:r>
              <a:rPr lang="en-US" dirty="0"/>
              <a:t>broad and </a:t>
            </a:r>
            <a:r>
              <a:rPr lang="en-US" dirty="0" smtClean="0"/>
              <a:t>bizarre complexes </a:t>
            </a:r>
            <a:r>
              <a:rPr lang="en-US" dirty="0"/>
              <a:t>because the ventricles are activated sequentially </a:t>
            </a:r>
            <a:r>
              <a:rPr lang="en-US" dirty="0" smtClean="0"/>
              <a:t>rather than </a:t>
            </a:r>
            <a:r>
              <a:rPr lang="en-US" dirty="0"/>
              <a:t>simultaneously. The complexes may be </a:t>
            </a:r>
            <a:r>
              <a:rPr lang="en-US" dirty="0" err="1"/>
              <a:t>unifocal</a:t>
            </a:r>
            <a:r>
              <a:rPr lang="en-US" dirty="0"/>
              <a:t> (</a:t>
            </a:r>
            <a:r>
              <a:rPr lang="en-US" dirty="0" smtClean="0"/>
              <a:t>identical beats </a:t>
            </a:r>
            <a:r>
              <a:rPr lang="en-US" dirty="0"/>
              <a:t>arising from a single ectopic focus) or multifocal (</a:t>
            </a:r>
            <a:r>
              <a:rPr lang="en-US" dirty="0" smtClean="0"/>
              <a:t>varying morphology </a:t>
            </a:r>
            <a:r>
              <a:rPr lang="en-US" dirty="0"/>
              <a:t>with multiple foci</a:t>
            </a:r>
            <a:r>
              <a:rPr lang="en-US" dirty="0" smtClean="0"/>
              <a:t>,)</a:t>
            </a:r>
            <a:endParaRPr lang="en-US" dirty="0"/>
          </a:p>
        </p:txBody>
      </p:sp>
    </p:spTree>
    <p:extLst>
      <p:ext uri="{BB962C8B-B14F-4D97-AF65-F5344CB8AC3E}">
        <p14:creationId xmlns="" xmlns:p14="http://schemas.microsoft.com/office/powerpoint/2010/main" val="27753806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Couplet’ and ‘</a:t>
            </a:r>
            <a:r>
              <a:rPr lang="en-US" b="1" dirty="0" smtClean="0"/>
              <a:t>triplet</a:t>
            </a:r>
            <a:r>
              <a:rPr lang="en-US" dirty="0" smtClean="0"/>
              <a:t>’ are </a:t>
            </a:r>
            <a:r>
              <a:rPr lang="en-US" dirty="0"/>
              <a:t>the terms used to describe two or three successive </a:t>
            </a:r>
            <a:r>
              <a:rPr lang="en-US" dirty="0" smtClean="0"/>
              <a:t>ectopic beats</a:t>
            </a:r>
            <a:r>
              <a:rPr lang="en-US" dirty="0"/>
              <a:t>. </a:t>
            </a:r>
            <a:endParaRPr lang="en-US" dirty="0" smtClean="0"/>
          </a:p>
          <a:p>
            <a:r>
              <a:rPr lang="en-US" dirty="0" smtClean="0"/>
              <a:t>A </a:t>
            </a:r>
            <a:r>
              <a:rPr lang="en-US" dirty="0"/>
              <a:t>run of alternating sinus and ventricular ectopic beats </a:t>
            </a:r>
            <a:r>
              <a:rPr lang="en-US" dirty="0" smtClean="0"/>
              <a:t>is known </a:t>
            </a:r>
            <a:r>
              <a:rPr lang="en-US" dirty="0"/>
              <a:t>as </a:t>
            </a:r>
            <a:r>
              <a:rPr lang="en-US" b="1" dirty="0"/>
              <a:t>ventricular ‘</a:t>
            </a:r>
            <a:r>
              <a:rPr lang="en-US" b="1" dirty="0" err="1"/>
              <a:t>bigeminy</a:t>
            </a:r>
            <a:r>
              <a:rPr lang="en-US" b="1" dirty="0"/>
              <a:t>’. </a:t>
            </a:r>
            <a:endParaRPr lang="en-US" b="1" dirty="0" smtClean="0"/>
          </a:p>
          <a:p>
            <a:r>
              <a:rPr lang="en-US" dirty="0" smtClean="0"/>
              <a:t>The </a:t>
            </a:r>
            <a:r>
              <a:rPr lang="en-US" dirty="0"/>
              <a:t>significance depends </a:t>
            </a:r>
            <a:r>
              <a:rPr lang="en-US" dirty="0" smtClean="0"/>
              <a:t>on the </a:t>
            </a:r>
            <a:r>
              <a:rPr lang="en-US" dirty="0"/>
              <a:t>presence or absence of underlying heart disease </a:t>
            </a:r>
            <a:br>
              <a:rPr lang="en-US" dirty="0"/>
            </a:br>
            <a:endParaRPr lang="en-US" dirty="0"/>
          </a:p>
        </p:txBody>
      </p:sp>
    </p:spTree>
    <p:extLst>
      <p:ext uri="{BB962C8B-B14F-4D97-AF65-F5344CB8AC3E}">
        <p14:creationId xmlns="" xmlns:p14="http://schemas.microsoft.com/office/powerpoint/2010/main" val="32846155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Management</a:t>
            </a:r>
            <a:r>
              <a:rPr lang="en-US" dirty="0"/>
              <a:t>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b="1" dirty="0"/>
              <a:t>Treatment may not be necessary</a:t>
            </a:r>
            <a:r>
              <a:rPr lang="en-US" dirty="0"/>
              <a:t>, unless the patient is </a:t>
            </a:r>
            <a:r>
              <a:rPr lang="en-US" dirty="0" smtClean="0"/>
              <a:t>highly symptomatic</a:t>
            </a:r>
            <a:r>
              <a:rPr lang="en-US" dirty="0"/>
              <a:t>, in which case β-blockers or, in some situations, catheter ablation can be </a:t>
            </a:r>
            <a:r>
              <a:rPr lang="en-US" dirty="0" smtClean="0"/>
              <a:t>used</a:t>
            </a:r>
          </a:p>
          <a:p>
            <a:endParaRPr lang="en-US" dirty="0" smtClean="0"/>
          </a:p>
          <a:p>
            <a:r>
              <a:rPr lang="en-US" dirty="0" smtClean="0"/>
              <a:t>Persistent</a:t>
            </a:r>
            <a:r>
              <a:rPr lang="en-US" dirty="0"/>
              <a:t>, frequent </a:t>
            </a:r>
            <a:r>
              <a:rPr lang="en-US" b="1" dirty="0"/>
              <a:t>VPBs (over </a:t>
            </a:r>
            <a:r>
              <a:rPr lang="en-US" b="1" dirty="0" smtClean="0"/>
              <a:t>10/</a:t>
            </a:r>
            <a:r>
              <a:rPr lang="en-US" b="1" dirty="0"/>
              <a:t> </a:t>
            </a:r>
            <a:r>
              <a:rPr lang="en-US" b="1" dirty="0" err="1"/>
              <a:t>hr</a:t>
            </a:r>
            <a:r>
              <a:rPr lang="en-US" b="1" dirty="0"/>
              <a:t>) </a:t>
            </a:r>
            <a:r>
              <a:rPr lang="en-US" dirty="0"/>
              <a:t>in patients </a:t>
            </a:r>
            <a:r>
              <a:rPr lang="en-US" dirty="0" smtClean="0"/>
              <a:t>  who  have </a:t>
            </a:r>
            <a:r>
              <a:rPr lang="en-US" b="1" dirty="0"/>
              <a:t>survived the acute phase of MI </a:t>
            </a:r>
            <a:r>
              <a:rPr lang="en-US" b="1" dirty="0" smtClean="0"/>
              <a:t> </a:t>
            </a:r>
            <a:r>
              <a:rPr lang="en-US" dirty="0" smtClean="0"/>
              <a:t>indicate a   </a:t>
            </a:r>
            <a:r>
              <a:rPr lang="en-US" b="1" dirty="0" smtClean="0"/>
              <a:t>poorer </a:t>
            </a:r>
            <a:r>
              <a:rPr lang="en-US" b="1" dirty="0"/>
              <a:t>long-term outcome</a:t>
            </a:r>
            <a:r>
              <a:rPr lang="en-US" dirty="0" smtClean="0"/>
              <a:t>.</a:t>
            </a:r>
          </a:p>
          <a:p>
            <a:pPr marL="0" indent="0">
              <a:buNone/>
            </a:pPr>
            <a:r>
              <a:rPr lang="en-US" dirty="0" smtClean="0"/>
              <a:t> </a:t>
            </a:r>
          </a:p>
          <a:p>
            <a:r>
              <a:rPr lang="en-US" dirty="0"/>
              <a:t>H</a:t>
            </a:r>
            <a:r>
              <a:rPr lang="en-US" dirty="0" smtClean="0"/>
              <a:t>eart </a:t>
            </a:r>
            <a:r>
              <a:rPr lang="en-US" dirty="0"/>
              <a:t>failure of any cause is </a:t>
            </a:r>
            <a:r>
              <a:rPr lang="en-US" dirty="0" smtClean="0"/>
              <a:t>associated with </a:t>
            </a:r>
            <a:r>
              <a:rPr lang="en-US" dirty="0"/>
              <a:t>VPBs</a:t>
            </a:r>
            <a:r>
              <a:rPr lang="en-US" dirty="0" smtClean="0"/>
              <a:t>. </a:t>
            </a:r>
            <a:r>
              <a:rPr lang="en-US" dirty="0"/>
              <a:t>they </a:t>
            </a:r>
            <a:r>
              <a:rPr lang="en-US" dirty="0" smtClean="0"/>
              <a:t> again indicate </a:t>
            </a:r>
            <a:r>
              <a:rPr lang="en-US" dirty="0"/>
              <a:t>an adverse prognosis </a:t>
            </a:r>
            <a:br>
              <a:rPr lang="en-US" dirty="0"/>
            </a:br>
            <a:r>
              <a:rPr lang="en-US" dirty="0"/>
              <a:t/>
            </a:r>
            <a:br>
              <a:rPr lang="en-US" dirty="0"/>
            </a:br>
            <a:r>
              <a:rPr lang="en-US" dirty="0"/>
              <a:t/>
            </a:r>
            <a:br>
              <a:rPr lang="en-US" dirty="0"/>
            </a:br>
            <a:endParaRPr lang="en-US" dirty="0"/>
          </a:p>
        </p:txBody>
      </p:sp>
    </p:spTree>
    <p:extLst>
      <p:ext uri="{BB962C8B-B14F-4D97-AF65-F5344CB8AC3E}">
        <p14:creationId xmlns="" xmlns:p14="http://schemas.microsoft.com/office/powerpoint/2010/main" val="38637625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Ventricular tachycardia</a:t>
            </a:r>
            <a:r>
              <a:rPr lang="en-US" dirty="0"/>
              <a:t> </a:t>
            </a:r>
            <a:br>
              <a:rPr lang="en-US" dirty="0"/>
            </a:br>
            <a:endParaRPr lang="en-US" dirty="0"/>
          </a:p>
        </p:txBody>
      </p:sp>
      <p:sp>
        <p:nvSpPr>
          <p:cNvPr id="3" name="Content Placeholder 2"/>
          <p:cNvSpPr>
            <a:spLocks noGrp="1"/>
          </p:cNvSpPr>
          <p:nvPr>
            <p:ph idx="1"/>
          </p:nvPr>
        </p:nvSpPr>
        <p:spPr>
          <a:xfrm>
            <a:off x="304800" y="530352"/>
            <a:ext cx="8458200" cy="4187952"/>
          </a:xfrm>
        </p:spPr>
        <p:txBody>
          <a:bodyPr>
            <a:normAutofit fontScale="62500" lnSpcReduction="20000"/>
          </a:bodyPr>
          <a:lstStyle/>
          <a:p>
            <a:r>
              <a:rPr lang="en-US" dirty="0"/>
              <a:t>A</a:t>
            </a:r>
            <a:r>
              <a:rPr lang="en-US" dirty="0" smtClean="0"/>
              <a:t>cute </a:t>
            </a:r>
            <a:r>
              <a:rPr lang="en-US" dirty="0"/>
              <a:t>MI, chronic coronary artery disease and </a:t>
            </a:r>
            <a:r>
              <a:rPr lang="en-US" dirty="0" smtClean="0"/>
              <a:t>cardiomyopathy.</a:t>
            </a:r>
          </a:p>
          <a:p>
            <a:endParaRPr lang="en-US" dirty="0" smtClean="0"/>
          </a:p>
          <a:p>
            <a:r>
              <a:rPr lang="en-US" dirty="0"/>
              <a:t>E</a:t>
            </a:r>
            <a:r>
              <a:rPr lang="en-US" dirty="0" smtClean="0"/>
              <a:t>xtensive </a:t>
            </a:r>
            <a:r>
              <a:rPr lang="en-US" dirty="0"/>
              <a:t>ventricular disease, impaired </a:t>
            </a:r>
            <a:r>
              <a:rPr lang="en-US" dirty="0" smtClean="0"/>
              <a:t>left ventricular </a:t>
            </a:r>
            <a:r>
              <a:rPr lang="en-US" dirty="0"/>
              <a:t>function and ventricular aneurysm. </a:t>
            </a:r>
            <a:endParaRPr lang="en-US" dirty="0" smtClean="0"/>
          </a:p>
          <a:p>
            <a:endParaRPr lang="en-US" dirty="0" smtClean="0"/>
          </a:p>
          <a:p>
            <a:r>
              <a:rPr lang="en-US" dirty="0"/>
              <a:t>VT may cause </a:t>
            </a:r>
            <a:r>
              <a:rPr lang="en-US" dirty="0" err="1" smtClean="0"/>
              <a:t>haemodynamic</a:t>
            </a:r>
            <a:r>
              <a:rPr lang="en-US" dirty="0"/>
              <a:t> </a:t>
            </a:r>
            <a:r>
              <a:rPr lang="en-US" dirty="0" smtClean="0"/>
              <a:t>compromise </a:t>
            </a:r>
            <a:r>
              <a:rPr lang="en-US" dirty="0"/>
              <a:t>or </a:t>
            </a:r>
            <a:r>
              <a:rPr lang="en-US" dirty="0" smtClean="0"/>
              <a:t>degenerate into </a:t>
            </a:r>
            <a:r>
              <a:rPr lang="en-US" dirty="0"/>
              <a:t>ventricular </a:t>
            </a:r>
            <a:r>
              <a:rPr lang="en-US" dirty="0" smtClean="0"/>
              <a:t>fibrillation</a:t>
            </a:r>
          </a:p>
          <a:p>
            <a:pPr marL="0" indent="0">
              <a:buNone/>
            </a:pPr>
            <a:endParaRPr lang="en-US" dirty="0" smtClean="0"/>
          </a:p>
          <a:p>
            <a:r>
              <a:rPr lang="en-US" dirty="0"/>
              <a:t>VT is caused by </a:t>
            </a:r>
            <a:r>
              <a:rPr lang="en-US" dirty="0" smtClean="0"/>
              <a:t>abnormal automaticity </a:t>
            </a:r>
            <a:r>
              <a:rPr lang="en-US" dirty="0"/>
              <a:t>or triggered activity in </a:t>
            </a:r>
            <a:r>
              <a:rPr lang="en-US" dirty="0" err="1"/>
              <a:t>ischaemic</a:t>
            </a:r>
            <a:r>
              <a:rPr lang="en-US" dirty="0"/>
              <a:t> tissue, or </a:t>
            </a:r>
            <a:r>
              <a:rPr lang="en-US" dirty="0" smtClean="0"/>
              <a:t>by</a:t>
            </a:r>
            <a:r>
              <a:rPr lang="en-US" dirty="0"/>
              <a:t> </a:t>
            </a:r>
            <a:r>
              <a:rPr lang="en-US" dirty="0" smtClean="0"/>
              <a:t>re-entry </a:t>
            </a:r>
            <a:r>
              <a:rPr lang="en-US" dirty="0"/>
              <a:t>within scarred ventricular tissue. </a:t>
            </a:r>
            <a:endParaRPr lang="en-US" dirty="0" smtClean="0"/>
          </a:p>
          <a:p>
            <a:pPr marL="0" indent="0">
              <a:buNone/>
            </a:pPr>
            <a:endParaRPr lang="en-US" dirty="0" smtClean="0"/>
          </a:p>
          <a:p>
            <a:r>
              <a:rPr lang="en-US" dirty="0" smtClean="0"/>
              <a:t>Patients </a:t>
            </a:r>
            <a:r>
              <a:rPr lang="en-US" dirty="0"/>
              <a:t>may </a:t>
            </a:r>
            <a:r>
              <a:rPr lang="en-US" dirty="0" smtClean="0"/>
              <a:t>complain of </a:t>
            </a:r>
            <a:r>
              <a:rPr lang="en-US" dirty="0"/>
              <a:t>palpitation or symptoms of low cardiac output, </a:t>
            </a:r>
            <a:r>
              <a:rPr lang="en-US" dirty="0" smtClean="0"/>
              <a:t>including </a:t>
            </a:r>
            <a:r>
              <a:rPr lang="en-US" dirty="0" err="1" smtClean="0"/>
              <a:t>dyspnoea</a:t>
            </a:r>
            <a:r>
              <a:rPr lang="en-US" dirty="0"/>
              <a:t>, lightheadedness and syncope. </a:t>
            </a:r>
            <a:br>
              <a:rPr lang="en-US" dirty="0"/>
            </a:br>
            <a:r>
              <a:rPr lang="en-US" dirty="0"/>
              <a:t> </a:t>
            </a:r>
            <a:br>
              <a:rPr lang="en-US" dirty="0"/>
            </a:br>
            <a:r>
              <a:rPr lang="en-US" dirty="0"/>
              <a:t/>
            </a:r>
            <a:br>
              <a:rPr lang="en-US" dirty="0"/>
            </a:br>
            <a:endParaRPr lang="en-US" dirty="0"/>
          </a:p>
        </p:txBody>
      </p:sp>
    </p:spTree>
    <p:extLst>
      <p:ext uri="{BB962C8B-B14F-4D97-AF65-F5344CB8AC3E}">
        <p14:creationId xmlns="" xmlns:p14="http://schemas.microsoft.com/office/powerpoint/2010/main" val="20472650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The ECG </a:t>
            </a:r>
            <a:r>
              <a:rPr lang="en-US" dirty="0" err="1" smtClean="0"/>
              <a:t>showstachycardia</a:t>
            </a:r>
            <a:r>
              <a:rPr lang="en-US" dirty="0" smtClean="0"/>
              <a:t> </a:t>
            </a:r>
            <a:r>
              <a:rPr lang="en-US" dirty="0"/>
              <a:t>and broad, abnormal QRS complexes with a rate of</a:t>
            </a:r>
            <a:br>
              <a:rPr lang="en-US" dirty="0"/>
            </a:br>
            <a:r>
              <a:rPr lang="en-US" dirty="0"/>
              <a:t>more than 120/min </a:t>
            </a:r>
            <a:r>
              <a:rPr lang="en-US" dirty="0" smtClean="0"/>
              <a:t>It </a:t>
            </a:r>
            <a:r>
              <a:rPr lang="en-US" dirty="0"/>
              <a:t>may be difficult to </a:t>
            </a:r>
            <a:r>
              <a:rPr lang="en-US" dirty="0" smtClean="0"/>
              <a:t>distinguish VT </a:t>
            </a:r>
            <a:r>
              <a:rPr lang="en-US" dirty="0"/>
              <a:t>from SVT with bundle branch block or pre-excitation (WPW</a:t>
            </a:r>
            <a:br>
              <a:rPr lang="en-US" dirty="0"/>
            </a:br>
            <a:r>
              <a:rPr lang="en-US" dirty="0"/>
              <a:t>syndrome) on ECG but features in </a:t>
            </a:r>
            <a:r>
              <a:rPr lang="en-US" dirty="0" err="1"/>
              <a:t>favour</a:t>
            </a:r>
            <a:r>
              <a:rPr lang="en-US" dirty="0"/>
              <a:t> of VT are </a:t>
            </a:r>
            <a:r>
              <a:rPr lang="en-US" dirty="0" smtClean="0"/>
              <a:t>listed below</a:t>
            </a:r>
            <a:r>
              <a:rPr lang="en-US" dirty="0"/>
              <a:t/>
            </a:r>
            <a:br>
              <a:rPr lang="en-US" dirty="0"/>
            </a:br>
            <a:endParaRPr lang="en-US" dirty="0"/>
          </a:p>
        </p:txBody>
      </p:sp>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 y="3793435"/>
            <a:ext cx="2495550" cy="1485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181351" y="3630267"/>
            <a:ext cx="5777438" cy="23055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793888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a:t>Patients recovering from MI sometimes have </a:t>
            </a:r>
            <a:r>
              <a:rPr lang="en-US" b="1" dirty="0"/>
              <a:t>periods </a:t>
            </a:r>
            <a:r>
              <a:rPr lang="en-US" b="1" dirty="0" smtClean="0"/>
              <a:t>of </a:t>
            </a:r>
            <a:r>
              <a:rPr lang="en-US" b="1" dirty="0" err="1" smtClean="0"/>
              <a:t>idioventricular</a:t>
            </a:r>
            <a:r>
              <a:rPr lang="en-US" b="1" dirty="0" smtClean="0"/>
              <a:t> </a:t>
            </a:r>
            <a:r>
              <a:rPr lang="en-US" b="1" dirty="0"/>
              <a:t>rhythm </a:t>
            </a:r>
            <a:r>
              <a:rPr lang="en-US" dirty="0"/>
              <a:t>(‘slow’ VT) at a rate only slightly </a:t>
            </a:r>
            <a:r>
              <a:rPr lang="en-US" dirty="0" smtClean="0"/>
              <a:t>above the </a:t>
            </a:r>
            <a:r>
              <a:rPr lang="en-US" dirty="0"/>
              <a:t>preceding sinus rate and below 120/min. </a:t>
            </a:r>
            <a:endParaRPr lang="en-US" dirty="0" smtClean="0"/>
          </a:p>
          <a:p>
            <a:endParaRPr lang="en-US" dirty="0" smtClean="0"/>
          </a:p>
          <a:p>
            <a:r>
              <a:rPr lang="en-US" dirty="0" smtClean="0"/>
              <a:t>These episodes often </a:t>
            </a:r>
            <a:r>
              <a:rPr lang="en-US" b="1" dirty="0"/>
              <a:t>reflect reperfusion of the infarct territory and may be a</a:t>
            </a:r>
            <a:br>
              <a:rPr lang="en-US" b="1" dirty="0"/>
            </a:br>
            <a:r>
              <a:rPr lang="en-US" b="1" dirty="0"/>
              <a:t>good sign</a:t>
            </a:r>
            <a:r>
              <a:rPr lang="en-US" dirty="0"/>
              <a:t>. </a:t>
            </a:r>
            <a:endParaRPr lang="en-US" dirty="0" smtClean="0"/>
          </a:p>
          <a:p>
            <a:endParaRPr lang="en-US" dirty="0" smtClean="0"/>
          </a:p>
          <a:p>
            <a:r>
              <a:rPr lang="en-US" dirty="0" smtClean="0"/>
              <a:t>They </a:t>
            </a:r>
            <a:r>
              <a:rPr lang="en-US" dirty="0"/>
              <a:t>are usually self-limiting and asymptomatic, </a:t>
            </a:r>
            <a:r>
              <a:rPr lang="en-US" dirty="0" smtClean="0"/>
              <a:t>and do </a:t>
            </a:r>
            <a:r>
              <a:rPr lang="en-US" dirty="0"/>
              <a:t>not require treatment. </a:t>
            </a:r>
            <a:endParaRPr lang="en-US" dirty="0" smtClean="0"/>
          </a:p>
          <a:p>
            <a:endParaRPr lang="en-US" dirty="0" smtClean="0"/>
          </a:p>
          <a:p>
            <a:r>
              <a:rPr lang="en-US" dirty="0" smtClean="0"/>
              <a:t>Other </a:t>
            </a:r>
            <a:r>
              <a:rPr lang="en-US" dirty="0"/>
              <a:t>forms of sustained VT require</a:t>
            </a:r>
            <a:br>
              <a:rPr lang="en-US" dirty="0"/>
            </a:br>
            <a:r>
              <a:rPr lang="en-US" dirty="0"/>
              <a:t>treatment, often as an emergency </a:t>
            </a:r>
            <a:br>
              <a:rPr lang="en-US" dirty="0"/>
            </a:br>
            <a:endParaRPr lang="en-US" dirty="0"/>
          </a:p>
        </p:txBody>
      </p:sp>
    </p:spTree>
    <p:extLst>
      <p:ext uri="{BB962C8B-B14F-4D97-AF65-F5344CB8AC3E}">
        <p14:creationId xmlns="" xmlns:p14="http://schemas.microsoft.com/office/powerpoint/2010/main" val="379582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2971800" y="1230313"/>
            <a:ext cx="1981200" cy="368300"/>
          </a:xfrm>
          <a:prstGeom prst="rect">
            <a:avLst/>
          </a:prstGeom>
          <a:noFill/>
          <a:ln w="9525" cap="flat">
            <a:noFill/>
            <a:round/>
            <a:headEnd/>
            <a:tailEnd/>
          </a:ln>
          <a:effectLst/>
        </p:spPr>
        <p:txBody>
          <a:bodyPr lIns="90000" tIns="46800" rIns="90000" bIns="46800">
            <a:spAutoFit/>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a:solidFill>
                  <a:srgbClr val="0000FF"/>
                </a:solidFill>
                <a:ea typeface="宋体" charset="0"/>
                <a:cs typeface="宋体" charset="0"/>
              </a:rPr>
              <a:t>ARRHYTHMIAS </a:t>
            </a:r>
          </a:p>
        </p:txBody>
      </p:sp>
      <p:sp>
        <p:nvSpPr>
          <p:cNvPr id="15362" name="AutoShape 2"/>
          <p:cNvSpPr>
            <a:spLocks noChangeArrowheads="1"/>
          </p:cNvSpPr>
          <p:nvPr/>
        </p:nvSpPr>
        <p:spPr bwMode="auto">
          <a:xfrm>
            <a:off x="3886200" y="1600200"/>
            <a:ext cx="152400" cy="304800"/>
          </a:xfrm>
          <a:prstGeom prst="downArrow">
            <a:avLst>
              <a:gd name="adj1" fmla="val 50000"/>
              <a:gd name="adj2" fmla="val 50000"/>
            </a:avLst>
          </a:prstGeom>
          <a:solidFill>
            <a:srgbClr val="93A299"/>
          </a:solidFill>
          <a:ln w="26280" cap="sq">
            <a:solidFill>
              <a:srgbClr val="6B766F"/>
            </a:solidFill>
            <a:miter lim="800000"/>
            <a:headEnd/>
            <a:tailEnd/>
          </a:ln>
          <a:effectLst/>
        </p:spPr>
        <p:txBody>
          <a:bodyPr wrap="none" anchor="ctr"/>
          <a:lstStyle/>
          <a:p>
            <a:endParaRPr lang="en-US"/>
          </a:p>
        </p:txBody>
      </p:sp>
      <p:sp>
        <p:nvSpPr>
          <p:cNvPr id="15363" name="Rectangle 3"/>
          <p:cNvSpPr>
            <a:spLocks noChangeArrowheads="1"/>
          </p:cNvSpPr>
          <p:nvPr/>
        </p:nvSpPr>
        <p:spPr bwMode="auto">
          <a:xfrm>
            <a:off x="1752600" y="1905000"/>
            <a:ext cx="4267200" cy="76200"/>
          </a:xfrm>
          <a:prstGeom prst="rect">
            <a:avLst/>
          </a:prstGeom>
          <a:solidFill>
            <a:srgbClr val="93A299"/>
          </a:solidFill>
          <a:ln w="26280" cap="sq">
            <a:solidFill>
              <a:srgbClr val="6B766F"/>
            </a:solidFill>
            <a:miter lim="800000"/>
            <a:headEnd/>
            <a:tailEnd/>
          </a:ln>
          <a:effectLst/>
        </p:spPr>
        <p:txBody>
          <a:bodyPr wrap="none" anchor="ctr"/>
          <a:lstStyle/>
          <a:p>
            <a:endParaRPr lang="en-US"/>
          </a:p>
        </p:txBody>
      </p:sp>
      <p:sp>
        <p:nvSpPr>
          <p:cNvPr id="15364" name="AutoShape 4"/>
          <p:cNvSpPr>
            <a:spLocks noChangeArrowheads="1"/>
          </p:cNvSpPr>
          <p:nvPr/>
        </p:nvSpPr>
        <p:spPr bwMode="auto">
          <a:xfrm>
            <a:off x="5943600" y="1981200"/>
            <a:ext cx="152400" cy="228600"/>
          </a:xfrm>
          <a:prstGeom prst="downArrow">
            <a:avLst>
              <a:gd name="adj1" fmla="val 50000"/>
              <a:gd name="adj2" fmla="val 50000"/>
            </a:avLst>
          </a:prstGeom>
          <a:solidFill>
            <a:srgbClr val="93A299"/>
          </a:solidFill>
          <a:ln w="26280" cap="sq">
            <a:solidFill>
              <a:srgbClr val="6B766F"/>
            </a:solidFill>
            <a:miter lim="800000"/>
            <a:headEnd/>
            <a:tailEnd/>
          </a:ln>
          <a:effectLst/>
        </p:spPr>
        <p:txBody>
          <a:bodyPr wrap="none" anchor="ctr"/>
          <a:lstStyle/>
          <a:p>
            <a:endParaRPr lang="en-US"/>
          </a:p>
        </p:txBody>
      </p:sp>
      <p:sp>
        <p:nvSpPr>
          <p:cNvPr id="15365" name="AutoShape 5"/>
          <p:cNvSpPr>
            <a:spLocks noChangeArrowheads="1"/>
          </p:cNvSpPr>
          <p:nvPr/>
        </p:nvSpPr>
        <p:spPr bwMode="auto">
          <a:xfrm>
            <a:off x="1676400" y="1981200"/>
            <a:ext cx="152400" cy="228600"/>
          </a:xfrm>
          <a:prstGeom prst="downArrow">
            <a:avLst>
              <a:gd name="adj1" fmla="val 50000"/>
              <a:gd name="adj2" fmla="val 50000"/>
            </a:avLst>
          </a:prstGeom>
          <a:solidFill>
            <a:srgbClr val="93A299"/>
          </a:solidFill>
          <a:ln w="26280" cap="sq">
            <a:solidFill>
              <a:srgbClr val="6B766F"/>
            </a:solidFill>
            <a:miter lim="800000"/>
            <a:headEnd/>
            <a:tailEnd/>
          </a:ln>
          <a:effectLst/>
        </p:spPr>
        <p:txBody>
          <a:bodyPr wrap="none" anchor="ctr"/>
          <a:lstStyle/>
          <a:p>
            <a:endParaRPr lang="en-US"/>
          </a:p>
        </p:txBody>
      </p:sp>
      <p:sp>
        <p:nvSpPr>
          <p:cNvPr id="15366" name="Text Box 6"/>
          <p:cNvSpPr txBox="1">
            <a:spLocks noChangeArrowheads="1"/>
          </p:cNvSpPr>
          <p:nvPr/>
        </p:nvSpPr>
        <p:spPr bwMode="auto">
          <a:xfrm>
            <a:off x="762000" y="2286000"/>
            <a:ext cx="3200400" cy="371513"/>
          </a:xfrm>
          <a:prstGeom prst="rect">
            <a:avLst/>
          </a:prstGeom>
          <a:noFill/>
          <a:ln w="9525" cap="flat">
            <a:noFill/>
            <a:round/>
            <a:headEnd/>
            <a:tailEnd/>
          </a:ln>
          <a:effectLst/>
        </p:spPr>
        <p:txBody>
          <a:bodyPr wrap="square" lIns="90000" tIns="46800" rIns="90000" bIns="46800">
            <a:spAutoFit/>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a:solidFill>
                  <a:srgbClr val="0000FF"/>
                </a:solidFill>
                <a:ea typeface="宋体" charset="0"/>
                <a:cs typeface="宋体" charset="0"/>
              </a:rPr>
              <a:t>Brady (HR &lt; 60/</a:t>
            </a:r>
            <a:r>
              <a:rPr lang="en-US" sz="1800" dirty="0" err="1">
                <a:solidFill>
                  <a:srgbClr val="0000FF"/>
                </a:solidFill>
                <a:ea typeface="宋体" charset="0"/>
                <a:cs typeface="宋体" charset="0"/>
              </a:rPr>
              <a:t>mt</a:t>
            </a:r>
            <a:r>
              <a:rPr lang="en-US" sz="1800" dirty="0">
                <a:solidFill>
                  <a:srgbClr val="FFFFCC"/>
                </a:solidFill>
                <a:ea typeface="宋体" charset="0"/>
                <a:cs typeface="宋体" charset="0"/>
              </a:rPr>
              <a:t>)</a:t>
            </a:r>
          </a:p>
        </p:txBody>
      </p:sp>
      <p:sp>
        <p:nvSpPr>
          <p:cNvPr id="15367" name="Text Box 7"/>
          <p:cNvSpPr txBox="1">
            <a:spLocks noChangeArrowheads="1"/>
          </p:cNvSpPr>
          <p:nvPr/>
        </p:nvSpPr>
        <p:spPr bwMode="auto">
          <a:xfrm>
            <a:off x="4800600" y="2362200"/>
            <a:ext cx="2819400" cy="371513"/>
          </a:xfrm>
          <a:prstGeom prst="rect">
            <a:avLst/>
          </a:prstGeom>
          <a:noFill/>
          <a:ln w="9525" cap="flat">
            <a:noFill/>
            <a:round/>
            <a:headEnd/>
            <a:tailEnd/>
          </a:ln>
          <a:effectLst/>
        </p:spPr>
        <p:txBody>
          <a:bodyPr wrap="square" lIns="90000" tIns="46800" rIns="90000" bIns="46800">
            <a:spAutoFit/>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err="1">
                <a:solidFill>
                  <a:srgbClr val="0000FF"/>
                </a:solidFill>
                <a:ea typeface="宋体" charset="0"/>
                <a:cs typeface="宋体" charset="0"/>
              </a:rPr>
              <a:t>Tachy</a:t>
            </a:r>
            <a:r>
              <a:rPr lang="en-US" sz="1800" dirty="0">
                <a:solidFill>
                  <a:srgbClr val="0000FF"/>
                </a:solidFill>
                <a:ea typeface="宋体" charset="0"/>
                <a:cs typeface="宋体" charset="0"/>
              </a:rPr>
              <a:t> (HR&gt; 100/</a:t>
            </a:r>
            <a:r>
              <a:rPr lang="en-US" sz="1800" dirty="0" err="1">
                <a:solidFill>
                  <a:srgbClr val="0000FF"/>
                </a:solidFill>
                <a:ea typeface="宋体" charset="0"/>
                <a:cs typeface="宋体" charset="0"/>
              </a:rPr>
              <a:t>mt</a:t>
            </a:r>
            <a:r>
              <a:rPr lang="en-US" sz="1800" dirty="0">
                <a:solidFill>
                  <a:srgbClr val="0000FF"/>
                </a:solidFill>
                <a:ea typeface="宋体" charset="0"/>
                <a:cs typeface="宋体" charset="0"/>
              </a:rPr>
              <a:t>)</a:t>
            </a:r>
          </a:p>
        </p:txBody>
      </p:sp>
      <p:sp>
        <p:nvSpPr>
          <p:cNvPr id="15368" name="Text Box 8"/>
          <p:cNvSpPr txBox="1">
            <a:spLocks noChangeArrowheads="1"/>
          </p:cNvSpPr>
          <p:nvPr/>
        </p:nvSpPr>
        <p:spPr bwMode="auto">
          <a:xfrm>
            <a:off x="2057400" y="2819400"/>
            <a:ext cx="838200" cy="368300"/>
          </a:xfrm>
          <a:prstGeom prst="rect">
            <a:avLst/>
          </a:prstGeom>
          <a:noFill/>
          <a:ln w="9525" cap="flat">
            <a:noFill/>
            <a:round/>
            <a:headEnd/>
            <a:tailEnd/>
          </a:ln>
          <a:effectLst/>
        </p:spPr>
        <p:txBody>
          <a:bodyPr lIns="90000" tIns="46800" rIns="90000" bIns="46800">
            <a:spAutoFit/>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a:solidFill>
                  <a:srgbClr val="0000FF"/>
                </a:solidFill>
                <a:ea typeface="宋体" charset="0"/>
                <a:cs typeface="宋体" charset="0"/>
              </a:rPr>
              <a:t>SND</a:t>
            </a:r>
          </a:p>
        </p:txBody>
      </p:sp>
      <p:sp>
        <p:nvSpPr>
          <p:cNvPr id="15369" name="Text Box 9"/>
          <p:cNvSpPr txBox="1">
            <a:spLocks noChangeArrowheads="1"/>
          </p:cNvSpPr>
          <p:nvPr/>
        </p:nvSpPr>
        <p:spPr bwMode="auto">
          <a:xfrm>
            <a:off x="2057400" y="3287713"/>
            <a:ext cx="869950" cy="368300"/>
          </a:xfrm>
          <a:prstGeom prst="rect">
            <a:avLst/>
          </a:prstGeom>
          <a:noFill/>
          <a:ln w="9525" cap="flat">
            <a:noFill/>
            <a:round/>
            <a:headEnd/>
            <a:tailEnd/>
          </a:ln>
          <a:effectLst/>
        </p:spPr>
        <p:txBody>
          <a:bodyPr lIns="90000" tIns="46800" rIns="90000" bIns="46800">
            <a:spAutoFit/>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a:solidFill>
                  <a:srgbClr val="0000FF"/>
                </a:solidFill>
                <a:ea typeface="宋体" charset="0"/>
                <a:cs typeface="宋体" charset="0"/>
              </a:rPr>
              <a:t>AVND</a:t>
            </a:r>
          </a:p>
        </p:txBody>
      </p:sp>
      <p:sp>
        <p:nvSpPr>
          <p:cNvPr id="15370" name="Text Box 10"/>
          <p:cNvSpPr txBox="1">
            <a:spLocks noChangeArrowheads="1"/>
          </p:cNvSpPr>
          <p:nvPr/>
        </p:nvSpPr>
        <p:spPr bwMode="auto">
          <a:xfrm>
            <a:off x="2057400" y="4383088"/>
            <a:ext cx="1524000" cy="642937"/>
          </a:xfrm>
          <a:prstGeom prst="rect">
            <a:avLst/>
          </a:prstGeom>
          <a:noFill/>
          <a:ln w="9525" cap="flat">
            <a:noFill/>
            <a:round/>
            <a:headEnd/>
            <a:tailEnd/>
          </a:ln>
          <a:effectLst/>
        </p:spPr>
        <p:txBody>
          <a:bodyPr lIns="90000" tIns="46800" rIns="90000" bIns="46800">
            <a:spAutoFit/>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a:solidFill>
                  <a:srgbClr val="0000FF"/>
                </a:solidFill>
                <a:ea typeface="宋体" charset="0"/>
                <a:cs typeface="宋体" charset="0"/>
              </a:rPr>
              <a:t>ASYSTOLE </a:t>
            </a:r>
          </a:p>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800" dirty="0">
              <a:solidFill>
                <a:srgbClr val="0000FF"/>
              </a:solidFill>
              <a:ea typeface="宋体" charset="0"/>
              <a:cs typeface="宋体" charset="0"/>
            </a:endParaRPr>
          </a:p>
        </p:txBody>
      </p:sp>
      <p:sp>
        <p:nvSpPr>
          <p:cNvPr id="15371" name="Text Box 11"/>
          <p:cNvSpPr txBox="1">
            <a:spLocks noChangeArrowheads="1"/>
          </p:cNvSpPr>
          <p:nvPr/>
        </p:nvSpPr>
        <p:spPr bwMode="auto">
          <a:xfrm>
            <a:off x="2057400" y="3821113"/>
            <a:ext cx="869950" cy="368300"/>
          </a:xfrm>
          <a:prstGeom prst="rect">
            <a:avLst/>
          </a:prstGeom>
          <a:noFill/>
          <a:ln w="9525" cap="flat">
            <a:noFill/>
            <a:round/>
            <a:headEnd/>
            <a:tailEnd/>
          </a:ln>
          <a:effectLst/>
        </p:spPr>
        <p:txBody>
          <a:bodyPr lIns="90000" tIns="46800" rIns="90000" bIns="46800">
            <a:spAutoFit/>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a:solidFill>
                  <a:srgbClr val="0000FF"/>
                </a:solidFill>
                <a:ea typeface="宋体" charset="0"/>
                <a:cs typeface="宋体" charset="0"/>
              </a:rPr>
              <a:t>IVCD</a:t>
            </a:r>
          </a:p>
        </p:txBody>
      </p:sp>
      <p:sp>
        <p:nvSpPr>
          <p:cNvPr id="15372" name="AutoShape 12"/>
          <p:cNvSpPr>
            <a:spLocks noChangeArrowheads="1"/>
          </p:cNvSpPr>
          <p:nvPr/>
        </p:nvSpPr>
        <p:spPr bwMode="auto">
          <a:xfrm>
            <a:off x="1706563" y="2743200"/>
            <a:ext cx="46037" cy="2209800"/>
          </a:xfrm>
          <a:prstGeom prst="flowChartProcess">
            <a:avLst/>
          </a:prstGeom>
          <a:solidFill>
            <a:srgbClr val="93A299"/>
          </a:solidFill>
          <a:ln w="26280" cap="sq">
            <a:solidFill>
              <a:srgbClr val="6B766F"/>
            </a:solidFill>
            <a:miter lim="800000"/>
            <a:headEnd/>
            <a:tailEnd/>
          </a:ln>
          <a:effectLst/>
        </p:spPr>
        <p:txBody>
          <a:bodyPr wrap="none" anchor="ctr"/>
          <a:lstStyle/>
          <a:p>
            <a:endParaRPr lang="en-US"/>
          </a:p>
        </p:txBody>
      </p:sp>
      <p:sp>
        <p:nvSpPr>
          <p:cNvPr id="15373" name="AutoShape 13"/>
          <p:cNvSpPr>
            <a:spLocks noChangeArrowheads="1"/>
          </p:cNvSpPr>
          <p:nvPr/>
        </p:nvSpPr>
        <p:spPr bwMode="auto">
          <a:xfrm>
            <a:off x="1752600" y="2895600"/>
            <a:ext cx="304800" cy="76200"/>
          </a:xfrm>
          <a:prstGeom prst="rightArrow">
            <a:avLst>
              <a:gd name="adj1" fmla="val 50000"/>
              <a:gd name="adj2" fmla="val 50000"/>
            </a:avLst>
          </a:prstGeom>
          <a:solidFill>
            <a:srgbClr val="93A299"/>
          </a:solidFill>
          <a:ln w="26280" cap="sq">
            <a:solidFill>
              <a:srgbClr val="6B766F"/>
            </a:solidFill>
            <a:miter lim="800000"/>
            <a:headEnd/>
            <a:tailEnd/>
          </a:ln>
          <a:effectLst/>
        </p:spPr>
        <p:txBody>
          <a:bodyPr wrap="none" anchor="ctr"/>
          <a:lstStyle/>
          <a:p>
            <a:endParaRPr lang="en-US"/>
          </a:p>
        </p:txBody>
      </p:sp>
      <p:sp>
        <p:nvSpPr>
          <p:cNvPr id="15374" name="AutoShape 14"/>
          <p:cNvSpPr>
            <a:spLocks noChangeArrowheads="1"/>
          </p:cNvSpPr>
          <p:nvPr/>
        </p:nvSpPr>
        <p:spPr bwMode="auto">
          <a:xfrm>
            <a:off x="1752600" y="3429000"/>
            <a:ext cx="304800" cy="76200"/>
          </a:xfrm>
          <a:prstGeom prst="rightArrow">
            <a:avLst>
              <a:gd name="adj1" fmla="val 50000"/>
              <a:gd name="adj2" fmla="val 50000"/>
            </a:avLst>
          </a:prstGeom>
          <a:solidFill>
            <a:srgbClr val="93A299"/>
          </a:solidFill>
          <a:ln w="26280" cap="sq">
            <a:solidFill>
              <a:srgbClr val="6B766F"/>
            </a:solidFill>
            <a:miter lim="800000"/>
            <a:headEnd/>
            <a:tailEnd/>
          </a:ln>
          <a:effectLst/>
        </p:spPr>
        <p:txBody>
          <a:bodyPr wrap="none" anchor="ctr"/>
          <a:lstStyle/>
          <a:p>
            <a:endParaRPr lang="en-US"/>
          </a:p>
        </p:txBody>
      </p:sp>
      <p:sp>
        <p:nvSpPr>
          <p:cNvPr id="15375" name="AutoShape 15"/>
          <p:cNvSpPr>
            <a:spLocks noChangeArrowheads="1"/>
          </p:cNvSpPr>
          <p:nvPr/>
        </p:nvSpPr>
        <p:spPr bwMode="auto">
          <a:xfrm>
            <a:off x="1752600" y="3962400"/>
            <a:ext cx="304800" cy="76200"/>
          </a:xfrm>
          <a:prstGeom prst="rightArrow">
            <a:avLst>
              <a:gd name="adj1" fmla="val 50000"/>
              <a:gd name="adj2" fmla="val 50000"/>
            </a:avLst>
          </a:prstGeom>
          <a:solidFill>
            <a:srgbClr val="93A299"/>
          </a:solidFill>
          <a:ln w="26280" cap="sq">
            <a:solidFill>
              <a:srgbClr val="6B766F"/>
            </a:solidFill>
            <a:miter lim="800000"/>
            <a:headEnd/>
            <a:tailEnd/>
          </a:ln>
          <a:effectLst/>
        </p:spPr>
        <p:txBody>
          <a:bodyPr wrap="none" anchor="ctr"/>
          <a:lstStyle/>
          <a:p>
            <a:endParaRPr lang="en-US"/>
          </a:p>
        </p:txBody>
      </p:sp>
      <p:sp>
        <p:nvSpPr>
          <p:cNvPr id="15376" name="AutoShape 16"/>
          <p:cNvSpPr>
            <a:spLocks noChangeArrowheads="1"/>
          </p:cNvSpPr>
          <p:nvPr/>
        </p:nvSpPr>
        <p:spPr bwMode="auto">
          <a:xfrm>
            <a:off x="1752600" y="4495800"/>
            <a:ext cx="304800" cy="76200"/>
          </a:xfrm>
          <a:prstGeom prst="rightArrow">
            <a:avLst>
              <a:gd name="adj1" fmla="val 50000"/>
              <a:gd name="adj2" fmla="val 50000"/>
            </a:avLst>
          </a:prstGeom>
          <a:solidFill>
            <a:srgbClr val="93A299"/>
          </a:solidFill>
          <a:ln w="26280" cap="sq">
            <a:solidFill>
              <a:srgbClr val="6B766F"/>
            </a:solidFill>
            <a:miter lim="800000"/>
            <a:headEnd/>
            <a:tailEnd/>
          </a:ln>
          <a:effectLst/>
        </p:spPr>
        <p:txBody>
          <a:bodyPr wrap="none" anchor="ctr"/>
          <a:lstStyle/>
          <a:p>
            <a:endParaRPr lang="en-US"/>
          </a:p>
        </p:txBody>
      </p:sp>
      <p:sp>
        <p:nvSpPr>
          <p:cNvPr id="15377" name="AutoShape 17"/>
          <p:cNvSpPr>
            <a:spLocks noChangeArrowheads="1"/>
          </p:cNvSpPr>
          <p:nvPr/>
        </p:nvSpPr>
        <p:spPr bwMode="auto">
          <a:xfrm>
            <a:off x="4724400" y="3048000"/>
            <a:ext cx="2590800" cy="46038"/>
          </a:xfrm>
          <a:prstGeom prst="flowChartProcess">
            <a:avLst/>
          </a:prstGeom>
          <a:solidFill>
            <a:srgbClr val="93A299"/>
          </a:solidFill>
          <a:ln w="26280" cap="sq">
            <a:solidFill>
              <a:srgbClr val="6B766F"/>
            </a:solidFill>
            <a:miter lim="800000"/>
            <a:headEnd/>
            <a:tailEnd/>
          </a:ln>
          <a:effectLst/>
        </p:spPr>
        <p:txBody>
          <a:bodyPr wrap="none" anchor="ctr"/>
          <a:lstStyle/>
          <a:p>
            <a:endParaRPr lang="en-US"/>
          </a:p>
        </p:txBody>
      </p:sp>
      <p:sp>
        <p:nvSpPr>
          <p:cNvPr id="15378" name="AutoShape 18"/>
          <p:cNvSpPr>
            <a:spLocks noChangeArrowheads="1"/>
          </p:cNvSpPr>
          <p:nvPr/>
        </p:nvSpPr>
        <p:spPr bwMode="auto">
          <a:xfrm>
            <a:off x="5943600" y="2743200"/>
            <a:ext cx="152400" cy="228600"/>
          </a:xfrm>
          <a:prstGeom prst="downArrow">
            <a:avLst>
              <a:gd name="adj1" fmla="val 50000"/>
              <a:gd name="adj2" fmla="val 50000"/>
            </a:avLst>
          </a:prstGeom>
          <a:solidFill>
            <a:srgbClr val="93A299"/>
          </a:solidFill>
          <a:ln w="26280" cap="sq">
            <a:solidFill>
              <a:srgbClr val="6B766F"/>
            </a:solidFill>
            <a:miter lim="800000"/>
            <a:headEnd/>
            <a:tailEnd/>
          </a:ln>
          <a:effectLst/>
        </p:spPr>
        <p:txBody>
          <a:bodyPr wrap="none" anchor="ctr"/>
          <a:lstStyle/>
          <a:p>
            <a:endParaRPr lang="en-US"/>
          </a:p>
        </p:txBody>
      </p:sp>
      <p:sp>
        <p:nvSpPr>
          <p:cNvPr id="15379" name="AutoShape 19"/>
          <p:cNvSpPr>
            <a:spLocks noChangeArrowheads="1"/>
          </p:cNvSpPr>
          <p:nvPr/>
        </p:nvSpPr>
        <p:spPr bwMode="auto">
          <a:xfrm>
            <a:off x="4648200" y="3048000"/>
            <a:ext cx="152400" cy="228600"/>
          </a:xfrm>
          <a:prstGeom prst="downArrow">
            <a:avLst>
              <a:gd name="adj1" fmla="val 50000"/>
              <a:gd name="adj2" fmla="val 50000"/>
            </a:avLst>
          </a:prstGeom>
          <a:solidFill>
            <a:srgbClr val="93A299"/>
          </a:solidFill>
          <a:ln w="26280" cap="sq">
            <a:solidFill>
              <a:srgbClr val="6B766F"/>
            </a:solidFill>
            <a:miter lim="800000"/>
            <a:headEnd/>
            <a:tailEnd/>
          </a:ln>
          <a:effectLst/>
        </p:spPr>
        <p:txBody>
          <a:bodyPr wrap="none" anchor="ctr"/>
          <a:lstStyle/>
          <a:p>
            <a:endParaRPr lang="en-US"/>
          </a:p>
        </p:txBody>
      </p:sp>
      <p:sp>
        <p:nvSpPr>
          <p:cNvPr id="15380" name="AutoShape 20"/>
          <p:cNvSpPr>
            <a:spLocks noChangeArrowheads="1"/>
          </p:cNvSpPr>
          <p:nvPr/>
        </p:nvSpPr>
        <p:spPr bwMode="auto">
          <a:xfrm>
            <a:off x="7239000" y="3048000"/>
            <a:ext cx="152400" cy="228600"/>
          </a:xfrm>
          <a:prstGeom prst="downArrow">
            <a:avLst>
              <a:gd name="adj1" fmla="val 50000"/>
              <a:gd name="adj2" fmla="val 50000"/>
            </a:avLst>
          </a:prstGeom>
          <a:solidFill>
            <a:srgbClr val="93A299"/>
          </a:solidFill>
          <a:ln w="26280" cap="sq">
            <a:solidFill>
              <a:srgbClr val="6B766F"/>
            </a:solidFill>
            <a:miter lim="800000"/>
            <a:headEnd/>
            <a:tailEnd/>
          </a:ln>
          <a:effectLst/>
        </p:spPr>
        <p:txBody>
          <a:bodyPr wrap="none" anchor="ctr"/>
          <a:lstStyle/>
          <a:p>
            <a:endParaRPr lang="en-US"/>
          </a:p>
        </p:txBody>
      </p:sp>
      <p:sp>
        <p:nvSpPr>
          <p:cNvPr id="15381" name="Text Box 21"/>
          <p:cNvSpPr txBox="1">
            <a:spLocks noChangeArrowheads="1"/>
          </p:cNvSpPr>
          <p:nvPr/>
        </p:nvSpPr>
        <p:spPr bwMode="auto">
          <a:xfrm>
            <a:off x="3429000" y="3429000"/>
            <a:ext cx="2590800" cy="648512"/>
          </a:xfrm>
          <a:prstGeom prst="rect">
            <a:avLst/>
          </a:prstGeom>
          <a:noFill/>
          <a:ln w="9525" cap="flat">
            <a:noFill/>
            <a:round/>
            <a:headEnd/>
            <a:tailEnd/>
          </a:ln>
          <a:effectLst/>
        </p:spPr>
        <p:txBody>
          <a:bodyPr lIns="90000" tIns="46800" rIns="90000" bIns="46800">
            <a:spAutoFit/>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a:solidFill>
                  <a:srgbClr val="0000FF"/>
                </a:solidFill>
                <a:ea typeface="宋体" charset="0"/>
                <a:cs typeface="宋体" charset="0"/>
              </a:rPr>
              <a:t>Narrow </a:t>
            </a:r>
            <a:r>
              <a:rPr lang="en-US" sz="1800" dirty="0">
                <a:solidFill>
                  <a:srgbClr val="FFFFCC"/>
                </a:solidFill>
                <a:ea typeface="宋体" charset="0"/>
                <a:cs typeface="宋体" charset="0"/>
              </a:rPr>
              <a:t>QRS(&lt;120ms)</a:t>
            </a:r>
          </a:p>
        </p:txBody>
      </p:sp>
      <p:sp>
        <p:nvSpPr>
          <p:cNvPr id="15382" name="Text Box 22"/>
          <p:cNvSpPr txBox="1">
            <a:spLocks noChangeArrowheads="1"/>
          </p:cNvSpPr>
          <p:nvPr/>
        </p:nvSpPr>
        <p:spPr bwMode="auto">
          <a:xfrm>
            <a:off x="6172200" y="3363913"/>
            <a:ext cx="2438400" cy="648512"/>
          </a:xfrm>
          <a:prstGeom prst="rect">
            <a:avLst/>
          </a:prstGeom>
          <a:noFill/>
          <a:ln w="9525" cap="flat">
            <a:noFill/>
            <a:round/>
            <a:headEnd/>
            <a:tailEnd/>
          </a:ln>
          <a:effectLst/>
        </p:spPr>
        <p:txBody>
          <a:bodyPr lIns="90000" tIns="46800" rIns="90000" bIns="46800">
            <a:spAutoFit/>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a:solidFill>
                  <a:srgbClr val="0000FF"/>
                </a:solidFill>
                <a:ea typeface="宋体" charset="0"/>
                <a:cs typeface="宋体" charset="0"/>
              </a:rPr>
              <a:t>Wide QRS(≥120ms)</a:t>
            </a:r>
          </a:p>
        </p:txBody>
      </p:sp>
    </p:spTree>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Management</a:t>
            </a:r>
            <a:r>
              <a:rPr lang="en-US" dirty="0"/>
              <a:t>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err="1"/>
              <a:t>Synchronised</a:t>
            </a:r>
            <a:r>
              <a:rPr lang="en-US" dirty="0"/>
              <a:t> </a:t>
            </a:r>
            <a:r>
              <a:rPr lang="en-US" dirty="0" smtClean="0"/>
              <a:t>DC </a:t>
            </a:r>
            <a:r>
              <a:rPr lang="en-US" dirty="0" err="1" smtClean="0"/>
              <a:t>cardioversion</a:t>
            </a:r>
            <a:r>
              <a:rPr lang="en-US" dirty="0" smtClean="0"/>
              <a:t> </a:t>
            </a:r>
            <a:r>
              <a:rPr lang="en-US" dirty="0"/>
              <a:t>is the treatment of choice if systolic BP is </a:t>
            </a:r>
            <a:r>
              <a:rPr lang="en-US" dirty="0" smtClean="0"/>
              <a:t>less than </a:t>
            </a:r>
            <a:r>
              <a:rPr lang="en-US" dirty="0"/>
              <a:t>90 mmHg. If the arrhythmia is well tolerated, </a:t>
            </a:r>
            <a:r>
              <a:rPr lang="en-US" dirty="0" smtClean="0"/>
              <a:t>intravenous </a:t>
            </a:r>
            <a:r>
              <a:rPr lang="en-US" dirty="0" err="1" smtClean="0"/>
              <a:t>amiodarone</a:t>
            </a:r>
            <a:r>
              <a:rPr lang="en-US" dirty="0" smtClean="0"/>
              <a:t> </a:t>
            </a:r>
            <a:r>
              <a:rPr lang="en-US" dirty="0"/>
              <a:t>may be given as a bolus, followed by a </a:t>
            </a:r>
            <a:r>
              <a:rPr lang="en-US" dirty="0" smtClean="0"/>
              <a:t>continuous infusion </a:t>
            </a:r>
          </a:p>
          <a:p>
            <a:endParaRPr lang="en-US" dirty="0" smtClean="0"/>
          </a:p>
          <a:p>
            <a:r>
              <a:rPr lang="en-US" dirty="0"/>
              <a:t>Intravenous </a:t>
            </a:r>
            <a:r>
              <a:rPr lang="en-US" dirty="0" err="1"/>
              <a:t>lidocaine</a:t>
            </a:r>
            <a:r>
              <a:rPr lang="en-US" dirty="0"/>
              <a:t> can be used but may</a:t>
            </a:r>
            <a:br>
              <a:rPr lang="en-US" dirty="0"/>
            </a:br>
            <a:r>
              <a:rPr lang="en-US" dirty="0"/>
              <a:t>depress left ventricular function, causing hypotension </a:t>
            </a:r>
            <a:r>
              <a:rPr lang="en-US" dirty="0" smtClean="0"/>
              <a:t>or acute</a:t>
            </a:r>
            <a:r>
              <a:rPr lang="en-US" dirty="0"/>
              <a:t> </a:t>
            </a:r>
            <a:r>
              <a:rPr lang="en-US" dirty="0" smtClean="0"/>
              <a:t>heart </a:t>
            </a:r>
            <a:r>
              <a:rPr lang="en-US" dirty="0"/>
              <a:t>failure. </a:t>
            </a:r>
            <a:r>
              <a:rPr lang="en-US" dirty="0" err="1"/>
              <a:t>Hypokalaemia</a:t>
            </a:r>
            <a:r>
              <a:rPr lang="en-US" dirty="0"/>
              <a:t>, hypomagnesaemia, acidosis </a:t>
            </a:r>
            <a:r>
              <a:rPr lang="en-US" dirty="0" smtClean="0"/>
              <a:t>and hypoxia </a:t>
            </a:r>
            <a:r>
              <a:rPr lang="en-US" dirty="0"/>
              <a:t>should be corrected if present.</a:t>
            </a:r>
            <a:br>
              <a:rPr lang="en-US" dirty="0"/>
            </a:br>
            <a:endParaRPr lang="en-US" dirty="0" smtClean="0"/>
          </a:p>
          <a:p>
            <a:r>
              <a:rPr lang="en-US" dirty="0" smtClean="0"/>
              <a:t>Beta-blockers </a:t>
            </a:r>
            <a:r>
              <a:rPr lang="en-US" dirty="0"/>
              <a:t>are effective at preventing VT by </a:t>
            </a:r>
            <a:r>
              <a:rPr lang="en-US" dirty="0" smtClean="0"/>
              <a:t>reducing ventricular automaticity</a:t>
            </a:r>
          </a:p>
          <a:p>
            <a:endParaRPr lang="en-US" dirty="0" smtClean="0"/>
          </a:p>
        </p:txBody>
      </p:sp>
    </p:spTree>
    <p:extLst>
      <p:ext uri="{BB962C8B-B14F-4D97-AF65-F5344CB8AC3E}">
        <p14:creationId xmlns="" xmlns:p14="http://schemas.microsoft.com/office/powerpoint/2010/main" val="36316501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a:t>VT is associated with </a:t>
            </a:r>
            <a:r>
              <a:rPr lang="en-US" dirty="0" err="1"/>
              <a:t>haemodynamic</a:t>
            </a:r>
            <a:r>
              <a:rPr lang="en-US" dirty="0"/>
              <a:t> compromise, the use of an implantable</a:t>
            </a:r>
            <a:br>
              <a:rPr lang="en-US" dirty="0"/>
            </a:br>
            <a:r>
              <a:rPr lang="en-US" dirty="0"/>
              <a:t>cardiac defibrillator is </a:t>
            </a:r>
            <a:r>
              <a:rPr lang="en-US" dirty="0" smtClean="0"/>
              <a:t>recommended</a:t>
            </a:r>
          </a:p>
          <a:p>
            <a:endParaRPr lang="en-US" dirty="0"/>
          </a:p>
          <a:p>
            <a:r>
              <a:rPr lang="en-US" dirty="0"/>
              <a:t>Rarely, </a:t>
            </a:r>
            <a:r>
              <a:rPr lang="en-US" dirty="0" smtClean="0"/>
              <a:t>surgery with </a:t>
            </a:r>
            <a:r>
              <a:rPr lang="en-US" dirty="0"/>
              <a:t>resection of a ventricular aneurysm or catheter ablation can</a:t>
            </a:r>
            <a:br>
              <a:rPr lang="en-US" dirty="0"/>
            </a:br>
            <a:r>
              <a:rPr lang="en-US" dirty="0"/>
              <a:t>be used to interrupt the arrhythmia focus or circuit in </a:t>
            </a:r>
            <a:r>
              <a:rPr lang="en-US" dirty="0" smtClean="0"/>
              <a:t>patients  with </a:t>
            </a:r>
            <a:r>
              <a:rPr lang="en-US" dirty="0"/>
              <a:t>VT associated with a myocardial infarct scar </a:t>
            </a:r>
            <a:br>
              <a:rPr lang="en-US" dirty="0"/>
            </a:br>
            <a:r>
              <a:rPr lang="en-US" dirty="0"/>
              <a:t> </a:t>
            </a:r>
            <a:br>
              <a:rPr lang="en-US" dirty="0"/>
            </a:br>
            <a:r>
              <a:rPr lang="en-US" dirty="0"/>
              <a:t/>
            </a:r>
            <a:br>
              <a:rPr lang="en-US" dirty="0"/>
            </a:br>
            <a:endParaRPr lang="en-US" dirty="0"/>
          </a:p>
          <a:p>
            <a:endParaRPr lang="en-US" dirty="0"/>
          </a:p>
        </p:txBody>
      </p:sp>
    </p:spTree>
    <p:extLst>
      <p:ext uri="{BB962C8B-B14F-4D97-AF65-F5344CB8AC3E}">
        <p14:creationId xmlns="" xmlns:p14="http://schemas.microsoft.com/office/powerpoint/2010/main" val="22423757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effectLst/>
              </a:rPr>
              <a:t>Torsades</a:t>
            </a:r>
            <a:r>
              <a:rPr lang="en-US">
                <a:effectLst/>
              </a:rPr>
              <a:t> de pointes</a:t>
            </a:r>
            <a:r>
              <a:rPr lang="en-US"/>
              <a:t> </a:t>
            </a:r>
            <a:br>
              <a:rPr lang="en-US"/>
            </a:br>
            <a:endParaRPr lang="en-US"/>
          </a:p>
        </p:txBody>
      </p:sp>
      <p:sp>
        <p:nvSpPr>
          <p:cNvPr id="3" name="Content Placeholder 2"/>
          <p:cNvSpPr>
            <a:spLocks noGrp="1"/>
          </p:cNvSpPr>
          <p:nvPr>
            <p:ph idx="1"/>
          </p:nvPr>
        </p:nvSpPr>
        <p:spPr/>
        <p:txBody>
          <a:bodyPr>
            <a:normAutofit fontScale="77500" lnSpcReduction="20000"/>
          </a:bodyPr>
          <a:lstStyle/>
          <a:p>
            <a:r>
              <a:rPr lang="en-US" b="1" dirty="0" smtClean="0"/>
              <a:t>Form of polymorphic VT </a:t>
            </a:r>
            <a:r>
              <a:rPr lang="en-US" dirty="0" smtClean="0"/>
              <a:t>is a complication of prolonged ventricular </a:t>
            </a:r>
            <a:r>
              <a:rPr lang="en-US" dirty="0" err="1" smtClean="0"/>
              <a:t>repolarisation</a:t>
            </a:r>
            <a:r>
              <a:rPr lang="en-US" dirty="0" smtClean="0"/>
              <a:t> (prolonged QT interval). </a:t>
            </a:r>
          </a:p>
          <a:p>
            <a:r>
              <a:rPr lang="en-US" dirty="0" smtClean="0"/>
              <a:t>The ECG shows </a:t>
            </a:r>
            <a:r>
              <a:rPr lang="en-US" b="1" dirty="0" smtClean="0"/>
              <a:t>rapid irregular complexes </a:t>
            </a:r>
            <a:r>
              <a:rPr lang="en-US" dirty="0" smtClean="0"/>
              <a:t>that seem to twist around the baseline as the mean QRS axis changes . </a:t>
            </a:r>
          </a:p>
          <a:p>
            <a:r>
              <a:rPr lang="en-US" dirty="0" smtClean="0"/>
              <a:t>The arrhythmia is usually</a:t>
            </a:r>
            <a:r>
              <a:rPr lang="en-US" b="1" dirty="0" smtClean="0"/>
              <a:t> non-sustained and repetitive, but may degenerate into ventricular fibrillation</a:t>
            </a:r>
            <a:r>
              <a:rPr lang="en-US" dirty="0" smtClean="0"/>
              <a:t>. </a:t>
            </a:r>
          </a:p>
          <a:p>
            <a:r>
              <a:rPr lang="en-US" dirty="0" smtClean="0"/>
              <a:t>During periods of sinus rhythm, the ECG will usually show a prolonged QT interval (&gt;0.44  sec  in </a:t>
            </a:r>
          </a:p>
          <a:p>
            <a:pPr>
              <a:buNone/>
            </a:pPr>
            <a:r>
              <a:rPr lang="en-US" dirty="0" smtClean="0"/>
              <a:t>   men, &gt;0.46 sec in women when corrected to a heart rate of 60/min)</a:t>
            </a:r>
            <a:endParaRPr lang="en-US" dirty="0"/>
          </a:p>
        </p:txBody>
      </p:sp>
    </p:spTree>
    <p:extLst>
      <p:ext uri="{BB962C8B-B14F-4D97-AF65-F5344CB8AC3E}">
        <p14:creationId xmlns="" xmlns:p14="http://schemas.microsoft.com/office/powerpoint/2010/main" val="8468913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2226" name="Picture 2"/>
          <p:cNvPicPr>
            <a:picLocks noGrp="1" noChangeAspect="1" noChangeArrowheads="1"/>
          </p:cNvPicPr>
          <p:nvPr>
            <p:ph idx="1"/>
          </p:nvPr>
        </p:nvPicPr>
        <p:blipFill>
          <a:blip r:embed="rId2"/>
          <a:srcRect/>
          <a:stretch>
            <a:fillRect/>
          </a:stretch>
        </p:blipFill>
        <p:spPr bwMode="auto">
          <a:xfrm>
            <a:off x="0" y="0"/>
            <a:ext cx="8993761" cy="1197086"/>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a:srcRect/>
          <a:stretch>
            <a:fillRect/>
          </a:stretch>
        </p:blipFill>
        <p:spPr bwMode="auto">
          <a:xfrm>
            <a:off x="2457449" y="1171574"/>
            <a:ext cx="4969639" cy="5305426"/>
          </a:xfrm>
          <a:prstGeom prst="rect">
            <a:avLst/>
          </a:prstGeom>
          <a:noFill/>
          <a:ln w="9525">
            <a:noFill/>
            <a:miter lim="800000"/>
            <a:headEnd/>
            <a:tailEnd/>
          </a:ln>
          <a:effec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Intravenous magnesium </a:t>
            </a:r>
            <a:r>
              <a:rPr lang="en-US" dirty="0" smtClean="0"/>
              <a:t>(8 </a:t>
            </a:r>
            <a:r>
              <a:rPr lang="en-US" dirty="0" err="1" smtClean="0"/>
              <a:t>mmol</a:t>
            </a:r>
            <a:r>
              <a:rPr lang="en-US" dirty="0" smtClean="0"/>
              <a:t> over 15 </a:t>
            </a:r>
            <a:r>
              <a:rPr lang="en-US" dirty="0" err="1" smtClean="0"/>
              <a:t>mins</a:t>
            </a:r>
            <a:r>
              <a:rPr lang="en-US" dirty="0" smtClean="0"/>
              <a:t>, then 72 </a:t>
            </a:r>
            <a:r>
              <a:rPr lang="en-US" dirty="0" err="1" smtClean="0"/>
              <a:t>mmol</a:t>
            </a:r>
            <a:r>
              <a:rPr lang="en-US" dirty="0" smtClean="0"/>
              <a:t> over 24 hrs) should be given in all cases. </a:t>
            </a:r>
          </a:p>
          <a:p>
            <a:endParaRPr lang="en-US" dirty="0" smtClean="0"/>
          </a:p>
          <a:p>
            <a:r>
              <a:rPr lang="en-US" dirty="0" smtClean="0"/>
              <a:t>If this is ineffective </a:t>
            </a:r>
            <a:r>
              <a:rPr lang="en-US" b="1" dirty="0" err="1" smtClean="0"/>
              <a:t>atrial</a:t>
            </a:r>
            <a:r>
              <a:rPr lang="en-US" b="1" dirty="0" smtClean="0"/>
              <a:t> pacing </a:t>
            </a:r>
            <a:r>
              <a:rPr lang="en-US" dirty="0" smtClean="0"/>
              <a:t>should be tried, since it can suppress the arrhythmia </a:t>
            </a:r>
          </a:p>
          <a:p>
            <a:pPr>
              <a:buNone/>
            </a:pPr>
            <a:r>
              <a:rPr lang="en-US" dirty="0" smtClean="0"/>
              <a:t>   through rate-dependent shortening of the QT interval.</a:t>
            </a:r>
          </a:p>
          <a:p>
            <a:pPr>
              <a:buNone/>
            </a:pPr>
            <a:endParaRPr lang="en-US" dirty="0" smtClean="0"/>
          </a:p>
          <a:p>
            <a:r>
              <a:rPr lang="en-US" dirty="0" smtClean="0"/>
              <a:t> </a:t>
            </a:r>
            <a:r>
              <a:rPr lang="en-US" b="1" dirty="0" smtClean="0"/>
              <a:t>Intravenous  </a:t>
            </a:r>
            <a:r>
              <a:rPr lang="en-US" b="1" dirty="0" err="1" smtClean="0"/>
              <a:t>isoprenaline</a:t>
            </a:r>
            <a:r>
              <a:rPr lang="en-US" b="1" dirty="0" smtClean="0"/>
              <a:t> </a:t>
            </a:r>
            <a:r>
              <a:rPr lang="en-US" dirty="0" smtClean="0"/>
              <a:t>is a reasonable alternative to pacing but should  be avoided in patients with the congenital long QT syndromes.</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smtClean="0"/>
              <a:t>Identify and treat the underlying cause </a:t>
            </a:r>
            <a:r>
              <a:rPr lang="en-US" dirty="0" smtClean="0"/>
              <a:t>or stop medications that predispose to the arrhythmia. </a:t>
            </a:r>
          </a:p>
          <a:p>
            <a:r>
              <a:rPr lang="en-US" dirty="0" smtClean="0"/>
              <a:t> Inherited syndrome -</a:t>
            </a:r>
            <a:r>
              <a:rPr lang="en-US" b="1" dirty="0" smtClean="0"/>
              <a:t>Beta-blockers</a:t>
            </a:r>
            <a:r>
              <a:rPr lang="en-US" dirty="0" smtClean="0"/>
              <a:t> are effective at preventing syncope in patients </a:t>
            </a:r>
          </a:p>
          <a:p>
            <a:pPr>
              <a:buNone/>
            </a:pPr>
            <a:r>
              <a:rPr lang="en-US" dirty="0" smtClean="0"/>
              <a:t>   with congenital long QT syndrome.</a:t>
            </a:r>
          </a:p>
          <a:p>
            <a:r>
              <a:rPr lang="en-US" dirty="0" smtClean="0"/>
              <a:t>Certain high-risk genotypes, should be considered for an  </a:t>
            </a:r>
            <a:r>
              <a:rPr lang="en-US" b="1" dirty="0" smtClean="0"/>
              <a:t>implantable defibrillator.</a:t>
            </a:r>
          </a:p>
          <a:p>
            <a:r>
              <a:rPr lang="en-US" b="1" dirty="0" smtClean="0"/>
              <a:t>Left </a:t>
            </a:r>
            <a:r>
              <a:rPr lang="en-US" b="1" dirty="0" err="1" smtClean="0"/>
              <a:t>stellate</a:t>
            </a:r>
            <a:r>
              <a:rPr lang="en-US" b="1" dirty="0" smtClean="0"/>
              <a:t> ganglion block </a:t>
            </a:r>
            <a:r>
              <a:rPr lang="en-US" dirty="0" smtClean="0"/>
              <a:t>may be of </a:t>
            </a:r>
          </a:p>
          <a:p>
            <a:pPr>
              <a:buNone/>
            </a:pPr>
            <a:r>
              <a:rPr lang="en-US" dirty="0" smtClean="0"/>
              <a:t>   value in patients with resistant arrhythmias.</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Brugada</a:t>
            </a:r>
            <a:r>
              <a:rPr lang="en-US" dirty="0" smtClean="0"/>
              <a:t> syndrome</a:t>
            </a:r>
            <a:endParaRPr lang="en-US" dirty="0"/>
          </a:p>
        </p:txBody>
      </p:sp>
      <p:sp>
        <p:nvSpPr>
          <p:cNvPr id="3" name="Content Placeholder 2"/>
          <p:cNvSpPr>
            <a:spLocks noGrp="1"/>
          </p:cNvSpPr>
          <p:nvPr>
            <p:ph idx="1"/>
          </p:nvPr>
        </p:nvSpPr>
        <p:spPr/>
        <p:txBody>
          <a:bodyPr>
            <a:normAutofit lnSpcReduction="10000"/>
          </a:bodyPr>
          <a:lstStyle/>
          <a:p>
            <a:r>
              <a:rPr lang="en-US" dirty="0" smtClean="0"/>
              <a:t>genetic disorder that may  present with polymorphic VT or sudden death. </a:t>
            </a:r>
          </a:p>
          <a:p>
            <a:r>
              <a:rPr lang="en-US" dirty="0" smtClean="0"/>
              <a:t>It is </a:t>
            </a:r>
            <a:r>
              <a:rPr lang="en-US" dirty="0" err="1" smtClean="0"/>
              <a:t>characterised</a:t>
            </a:r>
            <a:r>
              <a:rPr lang="en-US" dirty="0" smtClean="0"/>
              <a:t>  by a defect in sodium channel function and an abnormal ECG </a:t>
            </a:r>
          </a:p>
          <a:p>
            <a:pPr>
              <a:buNone/>
            </a:pPr>
            <a:r>
              <a:rPr lang="en-US" dirty="0" smtClean="0"/>
              <a:t>  (right bundle branch block and ST elevation in V1and V2 but not  usually prolongation of the QT interval). </a:t>
            </a:r>
          </a:p>
          <a:p>
            <a:pPr>
              <a:buNone/>
            </a:pPr>
            <a:r>
              <a:rPr lang="en-US" dirty="0" smtClean="0"/>
              <a:t>  </a:t>
            </a:r>
          </a:p>
          <a:p>
            <a:r>
              <a:rPr lang="en-US" dirty="0" smtClean="0"/>
              <a:t>Known effective treatment is an implantable defibrillator</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Brugada Syndrome • LITFL • ECG Library Diagnosis"/>
          <p:cNvPicPr>
            <a:picLocks noChangeAspect="1" noChangeArrowheads="1"/>
          </p:cNvPicPr>
          <p:nvPr/>
        </p:nvPicPr>
        <p:blipFill>
          <a:blip r:embed="rId2"/>
          <a:srcRect/>
          <a:stretch>
            <a:fillRect/>
          </a:stretch>
        </p:blipFill>
        <p:spPr bwMode="auto">
          <a:xfrm>
            <a:off x="0" y="914400"/>
            <a:ext cx="8897487" cy="4276726"/>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Atrioventricular</a:t>
            </a:r>
            <a:r>
              <a:rPr lang="en-US" dirty="0" smtClean="0"/>
              <a:t> block</a:t>
            </a:r>
            <a:endParaRPr lang="en-US" dirty="0"/>
          </a:p>
        </p:txBody>
      </p:sp>
      <p:sp>
        <p:nvSpPr>
          <p:cNvPr id="3" name="Content Placeholder 2"/>
          <p:cNvSpPr>
            <a:spLocks noGrp="1"/>
          </p:cNvSpPr>
          <p:nvPr>
            <p:ph idx="1"/>
          </p:nvPr>
        </p:nvSpPr>
        <p:spPr/>
        <p:txBody>
          <a:bodyPr/>
          <a:lstStyle/>
          <a:p>
            <a:r>
              <a:rPr lang="en-US" dirty="0" smtClean="0"/>
              <a:t>Result of disease affecting the AV  node. AV block can be intermittent, however, and may become evident only when the conducting tissue is stressed by a rapid </a:t>
            </a:r>
          </a:p>
          <a:p>
            <a:pPr>
              <a:buNone/>
            </a:pPr>
            <a:r>
              <a:rPr lang="en-US" dirty="0" smtClean="0"/>
              <a:t>  </a:t>
            </a:r>
            <a:r>
              <a:rPr lang="en-US" dirty="0" err="1" smtClean="0"/>
              <a:t>atrial</a:t>
            </a:r>
            <a:r>
              <a:rPr lang="en-US" dirty="0" smtClean="0"/>
              <a:t> rate. </a:t>
            </a:r>
          </a:p>
          <a:p>
            <a:r>
              <a:rPr lang="en-US" dirty="0" err="1" smtClean="0"/>
              <a:t>Atrial</a:t>
            </a:r>
            <a:r>
              <a:rPr lang="en-US" dirty="0" smtClean="0"/>
              <a:t> </a:t>
            </a:r>
            <a:r>
              <a:rPr lang="en-US" dirty="0" err="1" smtClean="0"/>
              <a:t>tachyarrhythmias</a:t>
            </a:r>
            <a:r>
              <a:rPr lang="en-US" dirty="0" smtClean="0"/>
              <a:t> are often associated with AV block</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First-degree </a:t>
            </a:r>
            <a:r>
              <a:rPr lang="en-US" dirty="0" err="1" smtClean="0"/>
              <a:t>atrioventricular</a:t>
            </a:r>
            <a:r>
              <a:rPr lang="en-US" dirty="0" smtClean="0"/>
              <a:t> block</a:t>
            </a:r>
            <a:endParaRPr lang="en-US" dirty="0"/>
          </a:p>
        </p:txBody>
      </p:sp>
      <p:sp>
        <p:nvSpPr>
          <p:cNvPr id="3" name="Content Placeholder 2"/>
          <p:cNvSpPr>
            <a:spLocks noGrp="1"/>
          </p:cNvSpPr>
          <p:nvPr>
            <p:ph idx="1"/>
          </p:nvPr>
        </p:nvSpPr>
        <p:spPr/>
        <p:txBody>
          <a:bodyPr/>
          <a:lstStyle/>
          <a:p>
            <a:r>
              <a:rPr lang="en-US" dirty="0" smtClean="0"/>
              <a:t>In this condition, AV conduction is delayed and so the PR interval is prolonged (&gt;0.20  sec). It rarely causes symptoms </a:t>
            </a:r>
          </a:p>
          <a:p>
            <a:pPr>
              <a:buNone/>
            </a:pPr>
            <a:r>
              <a:rPr lang="en-US" dirty="0" smtClean="0"/>
              <a:t>   and does not usually require treatment</a:t>
            </a:r>
            <a:endParaRPr lang="en-US" dirty="0"/>
          </a:p>
        </p:txBody>
      </p:sp>
      <p:pic>
        <p:nvPicPr>
          <p:cNvPr id="135171" name="Picture 3"/>
          <p:cNvPicPr>
            <a:picLocks noChangeAspect="1" noChangeArrowheads="1"/>
          </p:cNvPicPr>
          <p:nvPr/>
        </p:nvPicPr>
        <p:blipFill>
          <a:blip r:embed="rId2"/>
          <a:srcRect/>
          <a:stretch>
            <a:fillRect/>
          </a:stretch>
        </p:blipFill>
        <p:spPr bwMode="auto">
          <a:xfrm>
            <a:off x="1905000" y="2819400"/>
            <a:ext cx="5727956" cy="1904999"/>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606</TotalTime>
  <Words>4714</Words>
  <Application>Microsoft Office PowerPoint</Application>
  <PresentationFormat>On-screen Show (4:3)</PresentationFormat>
  <Paragraphs>689</Paragraphs>
  <Slides>115</Slides>
  <Notes>16</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115</vt:i4>
      </vt:variant>
    </vt:vector>
  </HeadingPairs>
  <TitlesOfParts>
    <vt:vector size="117" baseType="lpstr">
      <vt:lpstr>Aspect</vt:lpstr>
      <vt:lpstr>CorelDRAW</vt:lpstr>
      <vt:lpstr>Cardiac arrythmias</vt:lpstr>
      <vt:lpstr>Definition of Arrhythmia: </vt:lpstr>
      <vt:lpstr>Slide 3</vt:lpstr>
      <vt:lpstr>Slide 4</vt:lpstr>
      <vt:lpstr>Heart Physiology</vt:lpstr>
      <vt:lpstr>Slide 6</vt:lpstr>
      <vt:lpstr>Heart Physiology</vt:lpstr>
      <vt:lpstr>Classification of arrhythmia </vt:lpstr>
      <vt:lpstr>Slide 9</vt:lpstr>
      <vt:lpstr>Three main mechanisms of tachycardia:</vt:lpstr>
      <vt:lpstr>3 Major  Mechanisms of Arrhythmia</vt:lpstr>
      <vt:lpstr>Rate of discharge </vt:lpstr>
      <vt:lpstr>Slide 13</vt:lpstr>
      <vt:lpstr>Slide 14</vt:lpstr>
      <vt:lpstr>Slide 15</vt:lpstr>
      <vt:lpstr>Pathogenesis and Inducement  of Arrhythmia </vt:lpstr>
      <vt:lpstr>ARRTHYMIAS AND ECTOPIC BEATS</vt:lpstr>
      <vt:lpstr>Slide 18</vt:lpstr>
      <vt:lpstr>Slide 19</vt:lpstr>
      <vt:lpstr>Slide 20</vt:lpstr>
      <vt:lpstr>Slide 21</vt:lpstr>
      <vt:lpstr>Slide 22</vt:lpstr>
      <vt:lpstr>Slide 23</vt:lpstr>
      <vt:lpstr>Slide 24</vt:lpstr>
      <vt:lpstr>Clinical features in common</vt:lpstr>
      <vt:lpstr>Investigations</vt:lpstr>
      <vt:lpstr>Slide 27</vt:lpstr>
      <vt:lpstr>Slide 28</vt:lpstr>
      <vt:lpstr>Slide 29</vt:lpstr>
      <vt:lpstr>Slide 30</vt:lpstr>
      <vt:lpstr>Sinus bradycardia</vt:lpstr>
      <vt:lpstr>Slide 32</vt:lpstr>
      <vt:lpstr>Slide 33</vt:lpstr>
      <vt:lpstr>Slide 34</vt:lpstr>
      <vt:lpstr>Slide 35</vt:lpstr>
      <vt:lpstr>Sinus tachycardia</vt:lpstr>
      <vt:lpstr>Slide 37</vt:lpstr>
      <vt:lpstr>Slide 38</vt:lpstr>
      <vt:lpstr>Sinus arrhythmia</vt:lpstr>
      <vt:lpstr>Sinus Arrhythmia</vt:lpstr>
      <vt:lpstr>Slide 41</vt:lpstr>
      <vt:lpstr>Slide 42</vt:lpstr>
      <vt:lpstr>Sick sinus syndrome</vt:lpstr>
      <vt:lpstr>Slide 44</vt:lpstr>
      <vt:lpstr>Slide 45</vt:lpstr>
      <vt:lpstr>Slide 46</vt:lpstr>
      <vt:lpstr>Slide 47</vt:lpstr>
      <vt:lpstr>Atrial ectopic beats</vt:lpstr>
      <vt:lpstr>Slide 49</vt:lpstr>
      <vt:lpstr>Slide 50</vt:lpstr>
      <vt:lpstr>Slide 51</vt:lpstr>
      <vt:lpstr>Slide 52</vt:lpstr>
      <vt:lpstr>Atrial tachycardia</vt:lpstr>
      <vt:lpstr>Slide 54</vt:lpstr>
      <vt:lpstr>Atrial ﬂutter</vt:lpstr>
      <vt:lpstr>Atrial Flutter</vt:lpstr>
      <vt:lpstr>Slide 57</vt:lpstr>
      <vt:lpstr>Slide 58</vt:lpstr>
      <vt:lpstr>Slide 59</vt:lpstr>
      <vt:lpstr>Slide 60</vt:lpstr>
      <vt:lpstr>Atrial Rhythms</vt:lpstr>
      <vt:lpstr>Atrial fibrillation </vt:lpstr>
      <vt:lpstr>PATHOGENESIS </vt:lpstr>
      <vt:lpstr>Slide 64</vt:lpstr>
      <vt:lpstr>Slide 65</vt:lpstr>
      <vt:lpstr>Slide 66</vt:lpstr>
      <vt:lpstr>Slide 67</vt:lpstr>
      <vt:lpstr>Investigations  </vt:lpstr>
      <vt:lpstr>Slide 69</vt:lpstr>
      <vt:lpstr>MANAGEMENT</vt:lpstr>
      <vt:lpstr>PERSISTANT AF</vt:lpstr>
      <vt:lpstr>PERMANENT AF</vt:lpstr>
      <vt:lpstr>Slide 73</vt:lpstr>
      <vt:lpstr>Slide 74</vt:lpstr>
      <vt:lpstr>Slide 75</vt:lpstr>
      <vt:lpstr>Supraventricular tachycardia</vt:lpstr>
      <vt:lpstr>Atrioventricular nodal re-entrant tachycardia</vt:lpstr>
      <vt:lpstr>Management</vt:lpstr>
      <vt:lpstr>Atrioventricular re-entrant tachycardia  </vt:lpstr>
      <vt:lpstr>Slide 80</vt:lpstr>
      <vt:lpstr>Slide 81</vt:lpstr>
      <vt:lpstr>Management  </vt:lpstr>
      <vt:lpstr>Ventricular premature beats  </vt:lpstr>
      <vt:lpstr>Slide 84</vt:lpstr>
      <vt:lpstr>Slide 85</vt:lpstr>
      <vt:lpstr>Management  </vt:lpstr>
      <vt:lpstr>Ventricular tachycardia  </vt:lpstr>
      <vt:lpstr>Slide 88</vt:lpstr>
      <vt:lpstr>Slide 89</vt:lpstr>
      <vt:lpstr>Management  </vt:lpstr>
      <vt:lpstr>Slide 91</vt:lpstr>
      <vt:lpstr>Torsades de pointes  </vt:lpstr>
      <vt:lpstr>Slide 93</vt:lpstr>
      <vt:lpstr>Management</vt:lpstr>
      <vt:lpstr>Slide 95</vt:lpstr>
      <vt:lpstr>Brugada syndrome</vt:lpstr>
      <vt:lpstr>Slide 97</vt:lpstr>
      <vt:lpstr>Atrioventricular block</vt:lpstr>
      <vt:lpstr>First-degree atrioventricular block</vt:lpstr>
      <vt:lpstr>Second-degree atrioventricular block</vt:lpstr>
      <vt:lpstr>Slide 101</vt:lpstr>
      <vt:lpstr>Third-degree atrioventricular block</vt:lpstr>
      <vt:lpstr>Slide 103</vt:lpstr>
      <vt:lpstr>MANAGEMENT</vt:lpstr>
      <vt:lpstr>RIGHT BUNDLE BRANCH BLOCK </vt:lpstr>
      <vt:lpstr>LEFT BUNDLE BRANCH BLOCK</vt:lpstr>
      <vt:lpstr>Principles of management  of cardiac arrhythmias</vt:lpstr>
      <vt:lpstr>Anti-arrhythmic drugs: principles of use</vt:lpstr>
      <vt:lpstr>Slide 109</vt:lpstr>
      <vt:lpstr>Slide 110</vt:lpstr>
      <vt:lpstr>Slide 111</vt:lpstr>
      <vt:lpstr>Non-pharmacological treatments</vt:lpstr>
      <vt:lpstr>Slide 113</vt:lpstr>
      <vt:lpstr>Slide 114</vt:lpstr>
      <vt:lpstr>Slide 115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arrythmias</dc:title>
  <dc:creator>Ragha</dc:creator>
  <cp:lastModifiedBy>Dr.P.Saravanan</cp:lastModifiedBy>
  <cp:revision>80</cp:revision>
  <dcterms:created xsi:type="dcterms:W3CDTF">2006-08-16T00:00:00Z</dcterms:created>
  <dcterms:modified xsi:type="dcterms:W3CDTF">2020-05-21T08:07:39Z</dcterms:modified>
</cp:coreProperties>
</file>