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1-04T00:13:41.493"/>
    </inkml:context>
    <inkml:brush xml:id="br0">
      <inkml:brushProperty name="width" value="0.05" units="cm"/>
      <inkml:brushProperty name="height" value="0.05" units="cm"/>
      <inkml:brushProperty name="color" value="#ED1C24"/>
    </inkml:brush>
  </inkml:definitions>
  <inkml:trace contextRef="#ctx0" brushRef="#br0">1 1,'0'0,"0"0,0 0,0 0,0 0,0 0,0 0,0 0,0 0,0 0,0 0,0 0,0 0,0 0,0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1-04T00:13:42.151"/>
    </inkml:context>
    <inkml:brush xml:id="br0">
      <inkml:brushProperty name="width" value="0.05" units="cm"/>
      <inkml:brushProperty name="height" value="0.05" units="cm"/>
      <inkml:brushProperty name="color" value="#ED1C24"/>
    </inkml:brush>
  </inkml:definitions>
  <inkml:trace contextRef="#ctx0" brushRef="#br0">1 0,'0'0,"0"0,0 0,0 0,0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1-04T00:13:42.504"/>
    </inkml:context>
    <inkml:brush xml:id="br0">
      <inkml:brushProperty name="width" value="0.05" units="cm"/>
      <inkml:brushProperty name="height" value="0.05" units="cm"/>
      <inkml:brushProperty name="color" value="#ED1C24"/>
    </inkml:brush>
  </inkml:definitions>
  <inkml:trace contextRef="#ctx0" brushRef="#br0">1 0,'0'0,"0"0,0 0,0 0,0 0,0 0,0 0,0 0,0 0,0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1-04T00:13:42.984"/>
    </inkml:context>
    <inkml:brush xml:id="br0">
      <inkml:brushProperty name="width" value="0.05" units="cm"/>
      <inkml:brushProperty name="height" value="0.05" units="cm"/>
      <inkml:brushProperty name="color" value="#ED1C24"/>
    </inkml:brush>
  </inkml:definitions>
  <inkml:trace contextRef="#ctx0" brushRef="#br0">1 0,'0'0,"0"0,0 0,0 0,0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1-04T00:13:43.384"/>
    </inkml:context>
    <inkml:brush xml:id="br0">
      <inkml:brushProperty name="width" value="0.05" units="cm"/>
      <inkml:brushProperty name="height" value="0.05" units="cm"/>
      <inkml:brushProperty name="color" value="#ED1C24"/>
    </inkml:brush>
  </inkml:definitions>
  <inkml:trace contextRef="#ctx0" brushRef="#br0">1 1,'0'0,"0"0,0 0,0 0,0 0,0 0,0 0,0 0,0 0,0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1-04T00:13:43.679"/>
    </inkml:context>
    <inkml:brush xml:id="br0">
      <inkml:brushProperty name="width" value="0.05" units="cm"/>
      <inkml:brushProperty name="height" value="0.05" units="cm"/>
      <inkml:brushProperty name="color" value="#ED1C24"/>
    </inkml:brush>
  </inkml:definitions>
  <inkml:trace contextRef="#ctx0" brushRef="#br0">0 0,'0'0,"0"0,0 0,0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1-04T00:13:44.181"/>
    </inkml:context>
    <inkml:brush xml:id="br0">
      <inkml:brushProperty name="width" value="0.05" units="cm"/>
      <inkml:brushProperty name="height" value="0.05" units="cm"/>
      <inkml:brushProperty name="color" value="#ED1C24"/>
    </inkml:brush>
  </inkml:definitions>
  <inkml:trace contextRef="#ctx0" brushRef="#br0">1 0,'0'0,"0"0</inkml:trace>
  <inkml:trace contextRef="#ctx0" brushRef="#br0" timeOffset="1">446 893,'0'0,"0"0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1-04T00:13:48.781"/>
    </inkml:context>
    <inkml:brush xml:id="br0">
      <inkml:brushProperty name="width" value="0.05" units="cm"/>
      <inkml:brushProperty name="height" value="0.05" units="cm"/>
      <inkml:brushProperty name="color" value="#ED1C24"/>
    </inkml:brush>
  </inkml:definitions>
  <inkml:trace contextRef="#ctx0" brushRef="#br0">0 1,'0'0,"0"0,0 0,0 0,0 0,0 0,0 0,0 49,0-49,0 0,0 50,0-10,0-30,0 39,0-8,0-32,0 40,0 35,0-69,0 85,0-26,0-49,0 74,0 22,0-93,0 71,0-18,0-63,0 81,0-24,0-51,0 75,0-13,0-72,0 85,0-28,0-43,0 21,0 41,0-80,0 39,0 35,0-69,0 35,0-11,0-29,0 40,0-12,0-26,0 37,0-49,0 0,0 50,0-25,50-1,-30-3,-40 8,20-29</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1-04T00:14:07.531"/>
    </inkml:context>
    <inkml:brush xml:id="br0">
      <inkml:brushProperty name="width" value="0.05" units="cm"/>
      <inkml:brushProperty name="height" value="0.05" units="cm"/>
      <inkml:brushProperty name="color" value="#ED1C24"/>
    </inkml:brush>
  </inkml:definitions>
  <inkml:trace contextRef="#ctx0" brushRef="#br0">1 0,'0'0,"0"0,0 0,0 0,0 0,0 0,0 0,0 0,0 0,0 0,0 0,0 0,0 0,0 0,0 0,0 0,0 0,0 0,0 0,0 0,0 0,0 0,0 0,0 0,0 0,0 0,0 0,0 50,0-50,0 0,0 49,0-6,0-36,0 42,0-5,0-38,0 93,0-62,0-24,0 86,0-19,0-61,0 80,0-14,0-71,0 135,0-62,0-75,0 87,0-16,0-66,0 82,0-16,0-67,0 83,0-18,0-63,0 81,0-57,0-34,0 91,0-56,0-36,0 92,0-55,0-39,0 45,0-9,0-32,0 40,0-5,0-38,0 43,0-9,0-30,0 39,0-8,0-32,0 41,0-8,0-35,0 40,0-44,0 43,0-43,0 45,0-46,0-2,0 42,0-35,0 40,0-44,0 44,0-44,0 44,0-45,0 22,0-24,0 0</inkml:trace>
</inkml:ink>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1/4/2022</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1/4/2022</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1/4/2022</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8" Type="http://schemas.openxmlformats.org/officeDocument/2006/relationships/customXml" Target="../ink/ink6.xml" /><Relationship Id="rId13" Type="http://schemas.openxmlformats.org/officeDocument/2006/relationships/customXml" Target="../ink/ink9.xml" /><Relationship Id="rId3" Type="http://schemas.openxmlformats.org/officeDocument/2006/relationships/image" Target="../media/image2.png" /><Relationship Id="rId7" Type="http://schemas.openxmlformats.org/officeDocument/2006/relationships/customXml" Target="../ink/ink5.xml" /><Relationship Id="rId12" Type="http://schemas.openxmlformats.org/officeDocument/2006/relationships/image" Target="../media/image4.png" /><Relationship Id="rId2" Type="http://schemas.openxmlformats.org/officeDocument/2006/relationships/customXml" Target="../ink/ink1.xml" /><Relationship Id="rId1" Type="http://schemas.openxmlformats.org/officeDocument/2006/relationships/slideLayout" Target="../slideLayouts/slideLayout2.xml" /><Relationship Id="rId6" Type="http://schemas.openxmlformats.org/officeDocument/2006/relationships/customXml" Target="../ink/ink4.xml" /><Relationship Id="rId11" Type="http://schemas.openxmlformats.org/officeDocument/2006/relationships/customXml" Target="../ink/ink8.xml" /><Relationship Id="rId5" Type="http://schemas.openxmlformats.org/officeDocument/2006/relationships/customXml" Target="../ink/ink3.xml" /><Relationship Id="rId10" Type="http://schemas.openxmlformats.org/officeDocument/2006/relationships/image" Target="../media/image3.png" /><Relationship Id="rId4" Type="http://schemas.openxmlformats.org/officeDocument/2006/relationships/customXml" Target="../ink/ink2.xml" /><Relationship Id="rId9" Type="http://schemas.openxmlformats.org/officeDocument/2006/relationships/customXml" Target="../ink/ink7.xml" /><Relationship Id="rId14" Type="http://schemas.openxmlformats.org/officeDocument/2006/relationships/image" Target="../media/image5.png"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B755B-43B4-D543-9787-1D81AABB808B}"/>
              </a:ext>
            </a:extLst>
          </p:cNvPr>
          <p:cNvSpPr>
            <a:spLocks noGrp="1"/>
          </p:cNvSpPr>
          <p:nvPr>
            <p:ph type="ctrTitle"/>
          </p:nvPr>
        </p:nvSpPr>
        <p:spPr>
          <a:xfrm>
            <a:off x="1154955" y="2099733"/>
            <a:ext cx="3577779" cy="2677648"/>
          </a:xfrm>
        </p:spPr>
        <p:txBody>
          <a:bodyPr/>
          <a:lstStyle/>
          <a:p>
            <a:r>
              <a:rPr lang="en-IN" b="1" i="1"/>
              <a:t>GRAVID UTERUS GRAVID VEINS</a:t>
            </a:r>
            <a:endParaRPr lang="en-US" b="1" i="1"/>
          </a:p>
        </p:txBody>
      </p:sp>
      <p:sp>
        <p:nvSpPr>
          <p:cNvPr id="3" name="Subtitle 2">
            <a:extLst>
              <a:ext uri="{FF2B5EF4-FFF2-40B4-BE49-F238E27FC236}">
                <a16:creationId xmlns:a16="http://schemas.microsoft.com/office/drawing/2014/main" id="{F83E0D2F-6349-8643-A5FF-CDCDA60360AF}"/>
              </a:ext>
            </a:extLst>
          </p:cNvPr>
          <p:cNvSpPr>
            <a:spLocks noGrp="1"/>
          </p:cNvSpPr>
          <p:nvPr>
            <p:ph type="subTitle" idx="1"/>
          </p:nvPr>
        </p:nvSpPr>
        <p:spPr/>
        <p:txBody>
          <a:bodyPr/>
          <a:lstStyle/>
          <a:p>
            <a:endParaRPr lang="en-US"/>
          </a:p>
        </p:txBody>
      </p:sp>
      <p:pic>
        <p:nvPicPr>
          <p:cNvPr id="4" name="Picture 4">
            <a:extLst>
              <a:ext uri="{FF2B5EF4-FFF2-40B4-BE49-F238E27FC236}">
                <a16:creationId xmlns:a16="http://schemas.microsoft.com/office/drawing/2014/main" id="{7C5F516B-4132-1C41-83B2-FB3DC33C0094}"/>
              </a:ext>
            </a:extLst>
          </p:cNvPr>
          <p:cNvPicPr>
            <a:picLocks noChangeAspect="1"/>
          </p:cNvPicPr>
          <p:nvPr/>
        </p:nvPicPr>
        <p:blipFill>
          <a:blip r:embed="rId2"/>
          <a:stretch>
            <a:fillRect/>
          </a:stretch>
        </p:blipFill>
        <p:spPr>
          <a:xfrm>
            <a:off x="3875484" y="250031"/>
            <a:ext cx="8036719" cy="5982892"/>
          </a:xfrm>
          <a:prstGeom prst="rect">
            <a:avLst/>
          </a:prstGeom>
        </p:spPr>
      </p:pic>
    </p:spTree>
    <p:extLst>
      <p:ext uri="{BB962C8B-B14F-4D97-AF65-F5344CB8AC3E}">
        <p14:creationId xmlns:p14="http://schemas.microsoft.com/office/powerpoint/2010/main" val="839750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3C651-E6EA-1548-84E9-1A0FA7DB3F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1748AD4-91BA-9342-A0FD-A55F1E2CE725}"/>
              </a:ext>
            </a:extLst>
          </p:cNvPr>
          <p:cNvSpPr>
            <a:spLocks noGrp="1"/>
          </p:cNvSpPr>
          <p:nvPr>
            <p:ph idx="1"/>
          </p:nvPr>
        </p:nvSpPr>
        <p:spPr/>
        <p:txBody>
          <a:bodyPr/>
          <a:lstStyle/>
          <a:p>
            <a:r>
              <a:rPr lang="en-IN" b="1" i="1" u="sng"/>
              <a:t>Systemic examination:</a:t>
            </a:r>
          </a:p>
          <a:p>
            <a:r>
              <a:rPr lang="en-IN"/>
              <a:t>Cvs: S1S2 (+).No murmur
Rs:Bilateral air entry present.NVBS(+)</a:t>
            </a:r>
          </a:p>
          <a:p>
            <a:r>
              <a:rPr lang="en-IN"/>
              <a:t>CNS: conscious oriented .NFND.</a:t>
            </a:r>
          </a:p>
          <a:p>
            <a:pPr marL="0" indent="0">
              <a:buNone/>
            </a:pPr>
            <a:r>
              <a:rPr lang="en-IN"/>
              <a:t>LOCAL EXAMINATION OF RIGHT LOWER LIMB:</a:t>
            </a:r>
          </a:p>
          <a:p>
            <a:pPr marL="0" indent="0">
              <a:buNone/>
            </a:pPr>
            <a:r>
              <a:rPr lang="en-IN"/>
              <a:t>SWELLING (+) UPTO GROIN.
WARMTH(+)</a:t>
            </a:r>
          </a:p>
          <a:p>
            <a:pPr marL="0" indent="0">
              <a:buNone/>
            </a:pPr>
            <a:r>
              <a:rPr lang="en-IN"/>
              <a:t>TENDERNESS(+)</a:t>
            </a:r>
            <a:endParaRPr lang="en-US"/>
          </a:p>
        </p:txBody>
      </p:sp>
    </p:spTree>
    <p:extLst>
      <p:ext uri="{BB962C8B-B14F-4D97-AF65-F5344CB8AC3E}">
        <p14:creationId xmlns:p14="http://schemas.microsoft.com/office/powerpoint/2010/main" val="2368424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FF49C-B444-7146-8B74-DF02694CCEDD}"/>
              </a:ext>
            </a:extLst>
          </p:cNvPr>
          <p:cNvSpPr>
            <a:spLocks noGrp="1"/>
          </p:cNvSpPr>
          <p:nvPr>
            <p:ph type="title"/>
          </p:nvPr>
        </p:nvSpPr>
        <p:spPr/>
        <p:txBody>
          <a:bodyPr/>
          <a:lstStyle/>
          <a:p>
            <a:r>
              <a:rPr lang="en-IN"/>
              <a:t>Investigations:</a:t>
            </a:r>
            <a:endParaRPr lang="en-US"/>
          </a:p>
        </p:txBody>
      </p:sp>
      <p:sp>
        <p:nvSpPr>
          <p:cNvPr id="3" name="Content Placeholder 2">
            <a:extLst>
              <a:ext uri="{FF2B5EF4-FFF2-40B4-BE49-F238E27FC236}">
                <a16:creationId xmlns:a16="http://schemas.microsoft.com/office/drawing/2014/main" id="{2DC7D530-AAB3-5742-BFE9-78F60F319703}"/>
              </a:ext>
            </a:extLst>
          </p:cNvPr>
          <p:cNvSpPr>
            <a:spLocks noGrp="1"/>
          </p:cNvSpPr>
          <p:nvPr>
            <p:ph idx="1"/>
          </p:nvPr>
        </p:nvSpPr>
        <p:spPr/>
        <p:txBody>
          <a:bodyPr/>
          <a:lstStyle/>
          <a:p>
            <a:r>
              <a:rPr lang="en-IN"/>
              <a:t>Cbc</a:t>
            </a:r>
          </a:p>
          <a:p>
            <a:pPr marL="0" indent="0">
              <a:buNone/>
            </a:pPr>
            <a:endParaRPr lang="en-US"/>
          </a:p>
        </p:txBody>
      </p:sp>
      <p:graphicFrame>
        <p:nvGraphicFramePr>
          <p:cNvPr id="4" name="Table 4">
            <a:extLst>
              <a:ext uri="{FF2B5EF4-FFF2-40B4-BE49-F238E27FC236}">
                <a16:creationId xmlns:a16="http://schemas.microsoft.com/office/drawing/2014/main" id="{1ABF8385-491E-3345-ADBC-A0FCAB5773BE}"/>
              </a:ext>
            </a:extLst>
          </p:cNvPr>
          <p:cNvGraphicFramePr>
            <a:graphicFrameLocks noGrp="1"/>
          </p:cNvGraphicFramePr>
          <p:nvPr>
            <p:extLst>
              <p:ext uri="{D42A27DB-BD31-4B8C-83A1-F6EECF244321}">
                <p14:modId xmlns:p14="http://schemas.microsoft.com/office/powerpoint/2010/main" val="149654976"/>
              </p:ext>
            </p:extLst>
          </p:nvPr>
        </p:nvGraphicFramePr>
        <p:xfrm>
          <a:off x="683617" y="3550377"/>
          <a:ext cx="8128000" cy="185420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3090106146"/>
                    </a:ext>
                  </a:extLst>
                </a:gridCol>
                <a:gridCol w="1625600">
                  <a:extLst>
                    <a:ext uri="{9D8B030D-6E8A-4147-A177-3AD203B41FA5}">
                      <a16:colId xmlns:a16="http://schemas.microsoft.com/office/drawing/2014/main" val="3438194463"/>
                    </a:ext>
                  </a:extLst>
                </a:gridCol>
                <a:gridCol w="1625600">
                  <a:extLst>
                    <a:ext uri="{9D8B030D-6E8A-4147-A177-3AD203B41FA5}">
                      <a16:colId xmlns:a16="http://schemas.microsoft.com/office/drawing/2014/main" val="1570205228"/>
                    </a:ext>
                  </a:extLst>
                </a:gridCol>
                <a:gridCol w="1625600">
                  <a:extLst>
                    <a:ext uri="{9D8B030D-6E8A-4147-A177-3AD203B41FA5}">
                      <a16:colId xmlns:a16="http://schemas.microsoft.com/office/drawing/2014/main" val="3376790314"/>
                    </a:ext>
                  </a:extLst>
                </a:gridCol>
                <a:gridCol w="1625600">
                  <a:extLst>
                    <a:ext uri="{9D8B030D-6E8A-4147-A177-3AD203B41FA5}">
                      <a16:colId xmlns:a16="http://schemas.microsoft.com/office/drawing/2014/main" val="3543158024"/>
                    </a:ext>
                  </a:extLst>
                </a:gridCol>
              </a:tblGrid>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914784978"/>
                  </a:ext>
                </a:extLst>
              </a:tr>
              <a:tr h="370840">
                <a:tc>
                  <a:txBody>
                    <a:bodyPr/>
                    <a:lstStyle/>
                    <a:p>
                      <a:r>
                        <a:rPr lang="en-IN"/>
                        <a:t>Hb</a:t>
                      </a:r>
                      <a:endParaRPr lang="en-US"/>
                    </a:p>
                  </a:txBody>
                  <a:tcPr/>
                </a:tc>
                <a:tc>
                  <a:txBody>
                    <a:bodyPr/>
                    <a:lstStyle/>
                    <a:p>
                      <a:r>
                        <a:rPr lang="en-IN"/>
                        <a:t>8.9</a:t>
                      </a:r>
                      <a:endParaRPr lang="en-US"/>
                    </a:p>
                  </a:txBody>
                  <a:tcPr/>
                </a:tc>
                <a:tc>
                  <a:txBody>
                    <a:bodyPr/>
                    <a:lstStyle/>
                    <a:p>
                      <a:r>
                        <a:rPr lang="en-IN"/>
                        <a:t>9.0</a:t>
                      </a:r>
                      <a:endParaRPr lang="en-US"/>
                    </a:p>
                  </a:txBody>
                  <a:tcPr/>
                </a:tc>
                <a:tc>
                  <a:txBody>
                    <a:bodyPr/>
                    <a:lstStyle/>
                    <a:p>
                      <a:r>
                        <a:rPr lang="en-IN"/>
                        <a:t>10.9</a:t>
                      </a:r>
                      <a:endParaRPr lang="en-US"/>
                    </a:p>
                  </a:txBody>
                  <a:tcPr/>
                </a:tc>
                <a:tc>
                  <a:txBody>
                    <a:bodyPr/>
                    <a:lstStyle/>
                    <a:p>
                      <a:r>
                        <a:rPr lang="en-IN"/>
                        <a:t>10.3</a:t>
                      </a:r>
                      <a:endParaRPr lang="en-US"/>
                    </a:p>
                  </a:txBody>
                  <a:tcPr/>
                </a:tc>
                <a:extLst>
                  <a:ext uri="{0D108BD9-81ED-4DB2-BD59-A6C34878D82A}">
                    <a16:rowId xmlns:a16="http://schemas.microsoft.com/office/drawing/2014/main" val="3903214736"/>
                  </a:ext>
                </a:extLst>
              </a:tr>
              <a:tr h="370840">
                <a:tc>
                  <a:txBody>
                    <a:bodyPr/>
                    <a:lstStyle/>
                    <a:p>
                      <a:r>
                        <a:rPr lang="en-IN"/>
                        <a:t>Tc</a:t>
                      </a:r>
                      <a:endParaRPr lang="en-US"/>
                    </a:p>
                  </a:txBody>
                  <a:tcPr/>
                </a:tc>
                <a:tc>
                  <a:txBody>
                    <a:bodyPr/>
                    <a:lstStyle/>
                    <a:p>
                      <a:r>
                        <a:rPr lang="en-IN"/>
                        <a:t>15,600</a:t>
                      </a:r>
                      <a:endParaRPr lang="en-US"/>
                    </a:p>
                  </a:txBody>
                  <a:tcPr/>
                </a:tc>
                <a:tc>
                  <a:txBody>
                    <a:bodyPr/>
                    <a:lstStyle/>
                    <a:p>
                      <a:r>
                        <a:rPr lang="en-IN"/>
                        <a:t>15,300</a:t>
                      </a:r>
                      <a:endParaRPr lang="en-US"/>
                    </a:p>
                  </a:txBody>
                  <a:tcPr/>
                </a:tc>
                <a:tc>
                  <a:txBody>
                    <a:bodyPr/>
                    <a:lstStyle/>
                    <a:p>
                      <a:r>
                        <a:rPr lang="en-IN"/>
                        <a:t>15,900</a:t>
                      </a:r>
                      <a:endParaRPr lang="en-US"/>
                    </a:p>
                  </a:txBody>
                  <a:tcPr/>
                </a:tc>
                <a:tc>
                  <a:txBody>
                    <a:bodyPr/>
                    <a:lstStyle/>
                    <a:p>
                      <a:r>
                        <a:rPr lang="en-IN"/>
                        <a:t>8800</a:t>
                      </a:r>
                      <a:endParaRPr lang="en-US"/>
                    </a:p>
                  </a:txBody>
                  <a:tcPr/>
                </a:tc>
                <a:extLst>
                  <a:ext uri="{0D108BD9-81ED-4DB2-BD59-A6C34878D82A}">
                    <a16:rowId xmlns:a16="http://schemas.microsoft.com/office/drawing/2014/main" val="2783069959"/>
                  </a:ext>
                </a:extLst>
              </a:tr>
              <a:tr h="370840">
                <a:tc>
                  <a:txBody>
                    <a:bodyPr/>
                    <a:lstStyle/>
                    <a:p>
                      <a:r>
                        <a:rPr lang="en-IN"/>
                        <a:t>Pcv</a:t>
                      </a:r>
                      <a:endParaRPr lang="en-US"/>
                    </a:p>
                  </a:txBody>
                  <a:tcPr/>
                </a:tc>
                <a:tc>
                  <a:txBody>
                    <a:bodyPr/>
                    <a:lstStyle/>
                    <a:p>
                      <a:r>
                        <a:rPr lang="en-IN"/>
                        <a:t>38%</a:t>
                      </a:r>
                      <a:endParaRPr lang="en-US"/>
                    </a:p>
                  </a:txBody>
                  <a:tcPr/>
                </a:tc>
                <a:tc>
                  <a:txBody>
                    <a:bodyPr/>
                    <a:lstStyle/>
                    <a:p>
                      <a:r>
                        <a:rPr lang="en-IN"/>
                        <a:t>32%</a:t>
                      </a:r>
                      <a:endParaRPr lang="en-US"/>
                    </a:p>
                  </a:txBody>
                  <a:tcPr/>
                </a:tc>
                <a:tc>
                  <a:txBody>
                    <a:bodyPr/>
                    <a:lstStyle/>
                    <a:p>
                      <a:r>
                        <a:rPr lang="en-IN"/>
                        <a:t>35%</a:t>
                      </a:r>
                      <a:endParaRPr lang="en-US"/>
                    </a:p>
                  </a:txBody>
                  <a:tcPr/>
                </a:tc>
                <a:tc>
                  <a:txBody>
                    <a:bodyPr/>
                    <a:lstStyle/>
                    <a:p>
                      <a:r>
                        <a:rPr lang="en-IN"/>
                        <a:t>32%</a:t>
                      </a:r>
                      <a:endParaRPr lang="en-US"/>
                    </a:p>
                  </a:txBody>
                  <a:tcPr/>
                </a:tc>
                <a:extLst>
                  <a:ext uri="{0D108BD9-81ED-4DB2-BD59-A6C34878D82A}">
                    <a16:rowId xmlns:a16="http://schemas.microsoft.com/office/drawing/2014/main" val="2398125488"/>
                  </a:ext>
                </a:extLst>
              </a:tr>
              <a:tr h="370840">
                <a:tc>
                  <a:txBody>
                    <a:bodyPr/>
                    <a:lstStyle/>
                    <a:p>
                      <a:r>
                        <a:rPr lang="en-IN"/>
                        <a:t>Platelets</a:t>
                      </a:r>
                      <a:endParaRPr lang="en-US"/>
                    </a:p>
                  </a:txBody>
                  <a:tcPr/>
                </a:tc>
                <a:tc>
                  <a:txBody>
                    <a:bodyPr/>
                    <a:lstStyle/>
                    <a:p>
                      <a:r>
                        <a:rPr lang="en-IN"/>
                        <a:t>3.2 lakhs</a:t>
                      </a:r>
                      <a:endParaRPr lang="en-US"/>
                    </a:p>
                  </a:txBody>
                  <a:tcPr/>
                </a:tc>
                <a:tc>
                  <a:txBody>
                    <a:bodyPr/>
                    <a:lstStyle/>
                    <a:p>
                      <a:r>
                        <a:rPr lang="en-IN"/>
                        <a:t>3.72 lakhs.</a:t>
                      </a:r>
                      <a:endParaRPr lang="en-US"/>
                    </a:p>
                  </a:txBody>
                  <a:tcPr/>
                </a:tc>
                <a:tc>
                  <a:txBody>
                    <a:bodyPr/>
                    <a:lstStyle/>
                    <a:p>
                      <a:r>
                        <a:rPr lang="en-IN"/>
                        <a:t>5 .22 lakhs</a:t>
                      </a:r>
                      <a:endParaRPr lang="en-US"/>
                    </a:p>
                  </a:txBody>
                  <a:tcPr/>
                </a:tc>
                <a:tc>
                  <a:txBody>
                    <a:bodyPr/>
                    <a:lstStyle/>
                    <a:p>
                      <a:r>
                        <a:rPr lang="en-IN"/>
                        <a:t>4.46 lakhs</a:t>
                      </a:r>
                      <a:endParaRPr lang="en-US"/>
                    </a:p>
                  </a:txBody>
                  <a:tcPr/>
                </a:tc>
                <a:extLst>
                  <a:ext uri="{0D108BD9-81ED-4DB2-BD59-A6C34878D82A}">
                    <a16:rowId xmlns:a16="http://schemas.microsoft.com/office/drawing/2014/main" val="3138596040"/>
                  </a:ext>
                </a:extLst>
              </a:tr>
            </a:tbl>
          </a:graphicData>
        </a:graphic>
      </p:graphicFrame>
    </p:spTree>
    <p:extLst>
      <p:ext uri="{BB962C8B-B14F-4D97-AF65-F5344CB8AC3E}">
        <p14:creationId xmlns:p14="http://schemas.microsoft.com/office/powerpoint/2010/main" val="1128123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C4DAC-5A58-0E49-9E45-47C3938D7E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4282D30-64ED-AA47-ACD8-85488CEB35FA}"/>
              </a:ext>
            </a:extLst>
          </p:cNvPr>
          <p:cNvSpPr>
            <a:spLocks noGrp="1"/>
          </p:cNvSpPr>
          <p:nvPr>
            <p:ph idx="1"/>
          </p:nvPr>
        </p:nvSpPr>
        <p:spPr/>
        <p:txBody>
          <a:bodyPr/>
          <a:lstStyle/>
          <a:p>
            <a:r>
              <a:rPr lang="en-IN" b="1" i="1" u="sng"/>
              <a:t>RFT:</a:t>
            </a:r>
          </a:p>
          <a:p>
            <a:pPr marL="0" indent="0">
              <a:buNone/>
            </a:pPr>
            <a:r>
              <a:rPr lang="en-IN"/>
              <a:t>Urea:20</a:t>
            </a:r>
          </a:p>
          <a:p>
            <a:pPr marL="0" indent="0">
              <a:buNone/>
            </a:pPr>
            <a:r>
              <a:rPr lang="en-IN"/>
              <a:t>Creatinine:1.0</a:t>
            </a:r>
          </a:p>
          <a:p>
            <a:r>
              <a:rPr lang="en-IN"/>
              <a:t> LFT: NORMAL</a:t>
            </a:r>
            <a:r>
              <a:rPr lang="en-IN" b="1" i="1" u="sng"/>
              <a:t>
Igm Dengue : Positive
</a:t>
            </a:r>
            <a:r>
              <a:rPr lang="en-IN"/>
              <a:t>Peripheral smear :Negative for malarial and filarial parasites.
Blood culture and sensitivity: No growth
Urine culture sensitivity:CONS (VANCOMYCIN AND LINEZOLID SENSITIVE)</a:t>
            </a:r>
          </a:p>
          <a:p>
            <a:pPr marL="0" indent="0">
              <a:buNone/>
            </a:pPr>
            <a:endParaRPr lang="en-IN"/>
          </a:p>
          <a:p>
            <a:endParaRPr lang="en-US" b="1" i="1" u="sng"/>
          </a:p>
        </p:txBody>
      </p:sp>
    </p:spTree>
    <p:extLst>
      <p:ext uri="{BB962C8B-B14F-4D97-AF65-F5344CB8AC3E}">
        <p14:creationId xmlns:p14="http://schemas.microsoft.com/office/powerpoint/2010/main" val="4244855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42F47-24B2-F942-A499-FC7DD6E446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49DBDA-4C6A-DE45-BE66-7DE45260EEE5}"/>
              </a:ext>
            </a:extLst>
          </p:cNvPr>
          <p:cNvSpPr>
            <a:spLocks noGrp="1"/>
          </p:cNvSpPr>
          <p:nvPr>
            <p:ph idx="1"/>
          </p:nvPr>
        </p:nvSpPr>
        <p:spPr/>
        <p:txBody>
          <a:bodyPr/>
          <a:lstStyle/>
          <a:p>
            <a:r>
              <a:rPr lang="en-IN" b="1" i="1" u="sng"/>
              <a:t>USG abdomen and pelvis: </a:t>
            </a:r>
            <a:r>
              <a:rPr lang="en-IN"/>
              <a:t>normal.</a:t>
            </a:r>
          </a:p>
          <a:p>
            <a:r>
              <a:rPr lang="en-IN"/>
              <a:t>Venous Doppler of Right lower limb:</a:t>
            </a:r>
          </a:p>
          <a:p>
            <a:pPr marL="0" indent="0">
              <a:buNone/>
            </a:pPr>
            <a:r>
              <a:rPr lang="en-IN"/>
              <a:t>Common femoral vein;superficial femoral vein;popliteal vein; perforator vein shows echogenic thrombosis without demonstrable flow </a:t>
            </a:r>
          </a:p>
          <a:p>
            <a:pPr marL="0" indent="0">
              <a:buNone/>
            </a:pPr>
            <a:r>
              <a:rPr lang="en-IN"/>
              <a:t>Great saphenous vein,short saphenous vein show extensive thrombosis.</a:t>
            </a:r>
          </a:p>
          <a:p>
            <a:pPr marL="0" indent="0">
              <a:buNone/>
            </a:pPr>
            <a:r>
              <a:rPr lang="en-IN"/>
              <a:t>Thrombosis extends into Right external iliac vein , Inferior vena cava with partial peripheral flow .</a:t>
            </a:r>
          </a:p>
          <a:p>
            <a:r>
              <a:rPr lang="en-IN" b="1" i="1" u="sng"/>
              <a:t>Echo: </a:t>
            </a:r>
            <a:r>
              <a:rPr lang="en-IN"/>
              <a:t>Normal Lv function .Normal valves.No shunt lesions.EF:60%</a:t>
            </a:r>
            <a:endParaRPr lang="en-US" b="1" i="1" u="sng"/>
          </a:p>
        </p:txBody>
      </p:sp>
    </p:spTree>
    <p:extLst>
      <p:ext uri="{BB962C8B-B14F-4D97-AF65-F5344CB8AC3E}">
        <p14:creationId xmlns:p14="http://schemas.microsoft.com/office/powerpoint/2010/main" val="1336486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7EB07-85C7-8C48-9058-FDF3C10FB5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178D63A-4A2A-294F-A2A1-0DAFFC773E8B}"/>
              </a:ext>
            </a:extLst>
          </p:cNvPr>
          <p:cNvSpPr>
            <a:spLocks noGrp="1"/>
          </p:cNvSpPr>
          <p:nvPr>
            <p:ph idx="1"/>
          </p:nvPr>
        </p:nvSpPr>
        <p:spPr>
          <a:xfrm>
            <a:off x="1154954" y="2603499"/>
            <a:ext cx="8825659" cy="3718719"/>
          </a:xfrm>
        </p:spPr>
        <p:txBody>
          <a:bodyPr/>
          <a:lstStyle/>
          <a:p>
            <a:r>
              <a:rPr lang="en-IN"/>
              <a:t>Vctc :Non reactive
Viral markers : negative:</a:t>
            </a:r>
          </a:p>
          <a:p>
            <a:r>
              <a:rPr lang="en-IN"/>
              <a:t>Vdrl: non reactive</a:t>
            </a:r>
          </a:p>
          <a:p>
            <a:r>
              <a:rPr lang="en-IN"/>
              <a:t>ANA (IF method): Negative in 1:100 dilution.</a:t>
            </a:r>
          </a:p>
          <a:p>
            <a:r>
              <a:rPr lang="en-IN"/>
              <a:t>Apla profile : negative
Igm leptospirosis: negative
Igm scrub :negative
Widal: negative</a:t>
            </a:r>
            <a:endParaRPr lang="en-US"/>
          </a:p>
        </p:txBody>
      </p:sp>
    </p:spTree>
    <p:extLst>
      <p:ext uri="{BB962C8B-B14F-4D97-AF65-F5344CB8AC3E}">
        <p14:creationId xmlns:p14="http://schemas.microsoft.com/office/powerpoint/2010/main" val="2227243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74E07-48A9-1C42-A98D-AC51494E8EE5}"/>
              </a:ext>
            </a:extLst>
          </p:cNvPr>
          <p:cNvSpPr>
            <a:spLocks noGrp="1"/>
          </p:cNvSpPr>
          <p:nvPr>
            <p:ph type="title"/>
          </p:nvPr>
        </p:nvSpPr>
        <p:spPr/>
        <p:txBody>
          <a:bodyPr/>
          <a:lstStyle/>
          <a:p>
            <a:r>
              <a:rPr lang="en-IN"/>
              <a:t>Treatment given:</a:t>
            </a:r>
            <a:endParaRPr lang="en-US"/>
          </a:p>
        </p:txBody>
      </p:sp>
      <p:sp>
        <p:nvSpPr>
          <p:cNvPr id="3" name="Content Placeholder 2">
            <a:extLst>
              <a:ext uri="{FF2B5EF4-FFF2-40B4-BE49-F238E27FC236}">
                <a16:creationId xmlns:a16="http://schemas.microsoft.com/office/drawing/2014/main" id="{7C640C8B-C44A-3F42-A3A6-D63C9857E982}"/>
              </a:ext>
            </a:extLst>
          </p:cNvPr>
          <p:cNvSpPr>
            <a:spLocks noGrp="1"/>
          </p:cNvSpPr>
          <p:nvPr>
            <p:ph idx="1"/>
          </p:nvPr>
        </p:nvSpPr>
        <p:spPr/>
        <p:txBody>
          <a:bodyPr/>
          <a:lstStyle/>
          <a:p>
            <a:r>
              <a:rPr lang="en-IN"/>
              <a:t>Limb elevation
Elastic crepe bandage.</a:t>
            </a:r>
          </a:p>
          <a:p>
            <a:r>
              <a:rPr lang="en-IN"/>
              <a:t>IV antibiotics
T.thyroxine 100 microgram 1od.
Inj.Heparin 5000 iu iv qid overlapped with Acitrom.</a:t>
            </a:r>
          </a:p>
          <a:p>
            <a:r>
              <a:rPr lang="en-IN"/>
              <a:t>Inj.iron sucrose.</a:t>
            </a:r>
          </a:p>
          <a:p>
            <a:pPr marL="0" indent="0">
              <a:buNone/>
            </a:pPr>
            <a:endParaRPr lang="en-US"/>
          </a:p>
        </p:txBody>
      </p:sp>
    </p:spTree>
    <p:extLst>
      <p:ext uri="{BB962C8B-B14F-4D97-AF65-F5344CB8AC3E}">
        <p14:creationId xmlns:p14="http://schemas.microsoft.com/office/powerpoint/2010/main" val="3279601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84450-912B-C645-BD82-6086556D7862}"/>
              </a:ext>
            </a:extLst>
          </p:cNvPr>
          <p:cNvSpPr>
            <a:spLocks noGrp="1"/>
          </p:cNvSpPr>
          <p:nvPr>
            <p:ph type="title"/>
          </p:nvPr>
        </p:nvSpPr>
        <p:spPr/>
        <p:txBody>
          <a:bodyPr/>
          <a:lstStyle/>
          <a:p>
            <a:r>
              <a:rPr lang="en-IN"/>
              <a:t>Vascular surgeon opinion:</a:t>
            </a:r>
            <a:endParaRPr lang="en-US"/>
          </a:p>
        </p:txBody>
      </p:sp>
      <p:sp>
        <p:nvSpPr>
          <p:cNvPr id="3" name="Content Placeholder 2">
            <a:extLst>
              <a:ext uri="{FF2B5EF4-FFF2-40B4-BE49-F238E27FC236}">
                <a16:creationId xmlns:a16="http://schemas.microsoft.com/office/drawing/2014/main" id="{FA2D2CD4-FDF9-3F46-8DF3-4BDBD49B3FDA}"/>
              </a:ext>
            </a:extLst>
          </p:cNvPr>
          <p:cNvSpPr>
            <a:spLocks noGrp="1"/>
          </p:cNvSpPr>
          <p:nvPr>
            <p:ph idx="1"/>
          </p:nvPr>
        </p:nvSpPr>
        <p:spPr/>
        <p:txBody>
          <a:bodyPr/>
          <a:lstStyle/>
          <a:p>
            <a:r>
              <a:rPr lang="en-IN"/>
              <a:t>To continue heparin and overlap with acitrom.
To avoid vitamin k rich foods
Limb elevation
Cardiac evaluation
PT INR MONITORING.</a:t>
            </a:r>
            <a:endParaRPr lang="en-US"/>
          </a:p>
        </p:txBody>
      </p:sp>
    </p:spTree>
    <p:extLst>
      <p:ext uri="{BB962C8B-B14F-4D97-AF65-F5344CB8AC3E}">
        <p14:creationId xmlns:p14="http://schemas.microsoft.com/office/powerpoint/2010/main" val="2112897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18CB6-55F0-CC41-9EA2-2C1B19354D0D}"/>
              </a:ext>
            </a:extLst>
          </p:cNvPr>
          <p:cNvSpPr>
            <a:spLocks noGrp="1"/>
          </p:cNvSpPr>
          <p:nvPr>
            <p:ph type="title"/>
          </p:nvPr>
        </p:nvSpPr>
        <p:spPr/>
        <p:txBody>
          <a:bodyPr/>
          <a:lstStyle/>
          <a:p>
            <a:r>
              <a:rPr lang="en-IN"/>
              <a:t>10 days later....Double trouble!</a:t>
            </a:r>
            <a:endParaRPr lang="en-US"/>
          </a:p>
        </p:txBody>
      </p:sp>
      <p:sp>
        <p:nvSpPr>
          <p:cNvPr id="3" name="Content Placeholder 2">
            <a:extLst>
              <a:ext uri="{FF2B5EF4-FFF2-40B4-BE49-F238E27FC236}">
                <a16:creationId xmlns:a16="http://schemas.microsoft.com/office/drawing/2014/main" id="{443EC79F-F0A6-9043-A0D3-1ECD6174452B}"/>
              </a:ext>
            </a:extLst>
          </p:cNvPr>
          <p:cNvSpPr>
            <a:spLocks noGrp="1"/>
          </p:cNvSpPr>
          <p:nvPr>
            <p:ph idx="1"/>
          </p:nvPr>
        </p:nvSpPr>
        <p:spPr/>
        <p:txBody>
          <a:bodyPr/>
          <a:lstStyle/>
          <a:p>
            <a:r>
              <a:rPr lang="en-IN"/>
              <a:t>Patient began to develop swelling and pain in left lower limb .The swelling initially began in the leg then rapidly extended to involve whole left lower limb upto groin .High grade fever continued to persist for the 2</a:t>
            </a:r>
            <a:r>
              <a:rPr lang="en-IN" baseline="30000"/>
              <a:t>nd</a:t>
            </a:r>
            <a:r>
              <a:rPr lang="en-IN"/>
              <a:t> week.</a:t>
            </a:r>
          </a:p>
          <a:p>
            <a:pPr marL="0" indent="0">
              <a:buNone/>
            </a:pPr>
            <a:endParaRPr lang="en-IN"/>
          </a:p>
          <a:p>
            <a:pPr marL="0" indent="0">
              <a:buNone/>
            </a:pPr>
            <a:endParaRPr lang="en-IN"/>
          </a:p>
          <a:p>
            <a:endParaRPr lang="en-IN" b="1" i="1"/>
          </a:p>
          <a:p>
            <a:r>
              <a:rPr lang="en-IN" b="1" i="1"/>
              <a:t>Venous Doppler of left lower limb:  Echogenic thrombus </a:t>
            </a:r>
            <a:r>
              <a:rPr lang="en-IN"/>
              <a:t>noted in the following veins.(common femoral vein,Superficial femoral vein,deep femoral vein,popliteal vein,anterior tibial vein ,posterior tibial vein)</a:t>
            </a:r>
            <a:endParaRPr lang="en-IN" b="1" i="1"/>
          </a:p>
        </p:txBody>
      </p:sp>
      <p:sp>
        <p:nvSpPr>
          <p:cNvPr id="5" name="Arrow: Down 4">
            <a:extLst>
              <a:ext uri="{FF2B5EF4-FFF2-40B4-BE49-F238E27FC236}">
                <a16:creationId xmlns:a16="http://schemas.microsoft.com/office/drawing/2014/main" id="{69FE6D0C-B434-3B47-B939-025C69D0FBA2}"/>
              </a:ext>
            </a:extLst>
          </p:cNvPr>
          <p:cNvSpPr/>
          <p:nvPr/>
        </p:nvSpPr>
        <p:spPr>
          <a:xfrm>
            <a:off x="5310735" y="3441786"/>
            <a:ext cx="785265" cy="1540980"/>
          </a:xfrm>
          <a:prstGeom prst="downArrow">
            <a:avLst>
              <a:gd name="adj1" fmla="val 50000"/>
              <a:gd name="adj2" fmla="val 923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6246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436DA-FF01-8C43-ABBB-81A54C559168}"/>
              </a:ext>
            </a:extLst>
          </p:cNvPr>
          <p:cNvSpPr>
            <a:spLocks noGrp="1"/>
          </p:cNvSpPr>
          <p:nvPr>
            <p:ph type="title"/>
          </p:nvPr>
        </p:nvSpPr>
        <p:spPr/>
        <p:txBody>
          <a:bodyPr/>
          <a:lstStyle/>
          <a:p>
            <a:r>
              <a:rPr lang="en-IN"/>
              <a:t>Coagulation profile :</a:t>
            </a:r>
            <a:endParaRPr lang="en-US"/>
          </a:p>
        </p:txBody>
      </p:sp>
      <p:graphicFrame>
        <p:nvGraphicFramePr>
          <p:cNvPr id="6" name="Table 6">
            <a:extLst>
              <a:ext uri="{FF2B5EF4-FFF2-40B4-BE49-F238E27FC236}">
                <a16:creationId xmlns:a16="http://schemas.microsoft.com/office/drawing/2014/main" id="{DAA721EF-AE14-1949-88BD-2D5131D49DEB}"/>
              </a:ext>
            </a:extLst>
          </p:cNvPr>
          <p:cNvGraphicFramePr>
            <a:graphicFrameLocks noGrp="1"/>
          </p:cNvGraphicFramePr>
          <p:nvPr>
            <p:ph idx="1"/>
            <p:extLst>
              <p:ext uri="{D42A27DB-BD31-4B8C-83A1-F6EECF244321}">
                <p14:modId xmlns:p14="http://schemas.microsoft.com/office/powerpoint/2010/main" val="3584806281"/>
              </p:ext>
            </p:extLst>
          </p:nvPr>
        </p:nvGraphicFramePr>
        <p:xfrm>
          <a:off x="1155700" y="2603500"/>
          <a:ext cx="8824910" cy="1656080"/>
        </p:xfrm>
        <a:graphic>
          <a:graphicData uri="http://schemas.openxmlformats.org/drawingml/2006/table">
            <a:tbl>
              <a:tblPr firstRow="1" bandRow="1">
                <a:tableStyleId>{5C22544A-7EE6-4342-B048-85BDC9FD1C3A}</a:tableStyleId>
              </a:tblPr>
              <a:tblGrid>
                <a:gridCol w="1764982">
                  <a:extLst>
                    <a:ext uri="{9D8B030D-6E8A-4147-A177-3AD203B41FA5}">
                      <a16:colId xmlns:a16="http://schemas.microsoft.com/office/drawing/2014/main" val="2958194046"/>
                    </a:ext>
                  </a:extLst>
                </a:gridCol>
                <a:gridCol w="1764982">
                  <a:extLst>
                    <a:ext uri="{9D8B030D-6E8A-4147-A177-3AD203B41FA5}">
                      <a16:colId xmlns:a16="http://schemas.microsoft.com/office/drawing/2014/main" val="1094330194"/>
                    </a:ext>
                  </a:extLst>
                </a:gridCol>
                <a:gridCol w="1764982">
                  <a:extLst>
                    <a:ext uri="{9D8B030D-6E8A-4147-A177-3AD203B41FA5}">
                      <a16:colId xmlns:a16="http://schemas.microsoft.com/office/drawing/2014/main" val="2833765327"/>
                    </a:ext>
                  </a:extLst>
                </a:gridCol>
                <a:gridCol w="1764982">
                  <a:extLst>
                    <a:ext uri="{9D8B030D-6E8A-4147-A177-3AD203B41FA5}">
                      <a16:colId xmlns:a16="http://schemas.microsoft.com/office/drawing/2014/main" val="1327499888"/>
                    </a:ext>
                  </a:extLst>
                </a:gridCol>
                <a:gridCol w="1764982">
                  <a:extLst>
                    <a:ext uri="{9D8B030D-6E8A-4147-A177-3AD203B41FA5}">
                      <a16:colId xmlns:a16="http://schemas.microsoft.com/office/drawing/2014/main" val="4097052266"/>
                    </a:ext>
                  </a:extLst>
                </a:gridCol>
              </a:tblGrid>
              <a:tr h="370840">
                <a:tc>
                  <a:txBody>
                    <a:bodyPr/>
                    <a:lstStyle/>
                    <a:p>
                      <a:endParaRPr lang="en-US"/>
                    </a:p>
                  </a:txBody>
                  <a:tcPr/>
                </a:tc>
                <a:tc>
                  <a:txBody>
                    <a:bodyPr/>
                    <a:lstStyle/>
                    <a:p>
                      <a:r>
                        <a:rPr lang="en-IN"/>
                        <a:t>During admission</a:t>
                      </a:r>
                      <a:endParaRPr lang="en-US"/>
                    </a:p>
                  </a:txBody>
                  <a:tcPr/>
                </a:tc>
                <a:tc>
                  <a:txBody>
                    <a:bodyPr/>
                    <a:lstStyle/>
                    <a:p>
                      <a:r>
                        <a:rPr lang="en-IN"/>
                        <a:t>After anticoagulation</a:t>
                      </a:r>
                      <a:endParaRPr lang="en-US"/>
                    </a:p>
                  </a:txBody>
                  <a:tcPr/>
                </a:tc>
                <a:tc>
                  <a:txBody>
                    <a:bodyPr/>
                    <a:lstStyle/>
                    <a:p>
                      <a:endParaRPr lang="en-US"/>
                    </a:p>
                  </a:txBody>
                  <a:tcPr/>
                </a:tc>
                <a:tc>
                  <a:txBody>
                    <a:bodyPr/>
                    <a:lstStyle/>
                    <a:p>
                      <a:endParaRPr lang="en-IN"/>
                    </a:p>
                    <a:p>
                      <a:endParaRPr lang="en-IN"/>
                    </a:p>
                    <a:p>
                      <a:endParaRPr lang="en-IN"/>
                    </a:p>
                  </a:txBody>
                  <a:tcPr/>
                </a:tc>
                <a:extLst>
                  <a:ext uri="{0D108BD9-81ED-4DB2-BD59-A6C34878D82A}">
                    <a16:rowId xmlns:a16="http://schemas.microsoft.com/office/drawing/2014/main" val="1176046796"/>
                  </a:ext>
                </a:extLst>
              </a:tr>
              <a:tr h="370840">
                <a:tc>
                  <a:txBody>
                    <a:bodyPr/>
                    <a:lstStyle/>
                    <a:p>
                      <a:r>
                        <a:rPr lang="en-IN"/>
                        <a:t>PT</a:t>
                      </a:r>
                      <a:endParaRPr lang="en-US"/>
                    </a:p>
                  </a:txBody>
                  <a:tcPr/>
                </a:tc>
                <a:tc>
                  <a:txBody>
                    <a:bodyPr/>
                    <a:lstStyle/>
                    <a:p>
                      <a:r>
                        <a:rPr lang="en-IN"/>
                        <a:t>12 sec</a:t>
                      </a:r>
                      <a:endParaRPr lang="en-US"/>
                    </a:p>
                  </a:txBody>
                  <a:tcPr/>
                </a:tc>
                <a:tc>
                  <a:txBody>
                    <a:bodyPr/>
                    <a:lstStyle/>
                    <a:p>
                      <a:r>
                        <a:rPr lang="en-IN"/>
                        <a:t>32 sec</a:t>
                      </a:r>
                      <a:endParaRPr lang="en-US"/>
                    </a:p>
                  </a:txBody>
                  <a:tcPr/>
                </a:tc>
                <a:tc>
                  <a:txBody>
                    <a:bodyPr/>
                    <a:lstStyle/>
                    <a:p>
                      <a:r>
                        <a:rPr lang="en-IN"/>
                        <a:t>30 sec</a:t>
                      </a:r>
                      <a:endParaRPr lang="en-US"/>
                    </a:p>
                  </a:txBody>
                  <a:tcPr/>
                </a:tc>
                <a:tc>
                  <a:txBody>
                    <a:bodyPr/>
                    <a:lstStyle/>
                    <a:p>
                      <a:r>
                        <a:rPr lang="en-IN"/>
                        <a:t>18 sec</a:t>
                      </a:r>
                      <a:endParaRPr lang="en-US"/>
                    </a:p>
                  </a:txBody>
                  <a:tcPr/>
                </a:tc>
                <a:extLst>
                  <a:ext uri="{0D108BD9-81ED-4DB2-BD59-A6C34878D82A}">
                    <a16:rowId xmlns:a16="http://schemas.microsoft.com/office/drawing/2014/main" val="973797108"/>
                  </a:ext>
                </a:extLst>
              </a:tr>
              <a:tr h="370840">
                <a:tc>
                  <a:txBody>
                    <a:bodyPr/>
                    <a:lstStyle/>
                    <a:p>
                      <a:r>
                        <a:rPr lang="en-IN"/>
                        <a:t>INR</a:t>
                      </a:r>
                      <a:endParaRPr lang="en-US"/>
                    </a:p>
                  </a:txBody>
                  <a:tcPr/>
                </a:tc>
                <a:tc>
                  <a:txBody>
                    <a:bodyPr/>
                    <a:lstStyle/>
                    <a:p>
                      <a:r>
                        <a:rPr lang="en-IN"/>
                        <a:t>0.9</a:t>
                      </a:r>
                      <a:endParaRPr lang="en-US"/>
                    </a:p>
                  </a:txBody>
                  <a:tcPr/>
                </a:tc>
                <a:tc>
                  <a:txBody>
                    <a:bodyPr/>
                    <a:lstStyle/>
                    <a:p>
                      <a:r>
                        <a:rPr lang="en-IN"/>
                        <a:t>2.3</a:t>
                      </a:r>
                      <a:endParaRPr lang="en-US"/>
                    </a:p>
                  </a:txBody>
                  <a:tcPr/>
                </a:tc>
                <a:tc>
                  <a:txBody>
                    <a:bodyPr/>
                    <a:lstStyle/>
                    <a:p>
                      <a:r>
                        <a:rPr lang="en-IN"/>
                        <a:t>2.0</a:t>
                      </a:r>
                      <a:endParaRPr lang="en-US"/>
                    </a:p>
                  </a:txBody>
                  <a:tcPr/>
                </a:tc>
                <a:tc>
                  <a:txBody>
                    <a:bodyPr/>
                    <a:lstStyle/>
                    <a:p>
                      <a:r>
                        <a:rPr lang="en-IN"/>
                        <a:t>1.3</a:t>
                      </a:r>
                      <a:endParaRPr lang="en-US"/>
                    </a:p>
                  </a:txBody>
                  <a:tcPr/>
                </a:tc>
                <a:extLst>
                  <a:ext uri="{0D108BD9-81ED-4DB2-BD59-A6C34878D82A}">
                    <a16:rowId xmlns:a16="http://schemas.microsoft.com/office/drawing/2014/main" val="2351610000"/>
                  </a:ext>
                </a:extLst>
              </a:tr>
            </a:tbl>
          </a:graphicData>
        </a:graphic>
      </p:graphicFrame>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2193E911-61DD-A146-A684-CFC5E21A38CA}"/>
                  </a:ext>
                </a:extLst>
              </p14:cNvPr>
              <p14:cNvContentPartPr/>
              <p14:nvPr/>
            </p14:nvContentPartPr>
            <p14:xfrm>
              <a:off x="3173771" y="4099348"/>
              <a:ext cx="360" cy="360"/>
            </p14:xfrm>
          </p:contentPart>
        </mc:Choice>
        <mc:Fallback xmlns="">
          <p:pic>
            <p:nvPicPr>
              <p:cNvPr id="8" name="Ink 7">
                <a:extLst>
                  <a:ext uri="{FF2B5EF4-FFF2-40B4-BE49-F238E27FC236}">
                    <a16:creationId xmlns:a16="http://schemas.microsoft.com/office/drawing/2014/main" id="{2193E911-61DD-A146-A684-CFC5E21A38CA}"/>
                  </a:ext>
                </a:extLst>
              </p:cNvPr>
              <p:cNvPicPr/>
              <p:nvPr/>
            </p:nvPicPr>
            <p:blipFill>
              <a:blip r:embed="rId3"/>
              <a:stretch>
                <a:fillRect/>
              </a:stretch>
            </p:blipFill>
            <p:spPr>
              <a:xfrm>
                <a:off x="3165131" y="409070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9" name="Ink 8">
                <a:extLst>
                  <a:ext uri="{FF2B5EF4-FFF2-40B4-BE49-F238E27FC236}">
                    <a16:creationId xmlns:a16="http://schemas.microsoft.com/office/drawing/2014/main" id="{0F546130-04ED-0B40-AFB9-2FD82E24FB12}"/>
                  </a:ext>
                </a:extLst>
              </p14:cNvPr>
              <p14:cNvContentPartPr/>
              <p14:nvPr/>
            </p14:nvContentPartPr>
            <p14:xfrm>
              <a:off x="3405611" y="4277908"/>
              <a:ext cx="360" cy="360"/>
            </p14:xfrm>
          </p:contentPart>
        </mc:Choice>
        <mc:Fallback xmlns="">
          <p:pic>
            <p:nvPicPr>
              <p:cNvPr id="9" name="Ink 8">
                <a:extLst>
                  <a:ext uri="{FF2B5EF4-FFF2-40B4-BE49-F238E27FC236}">
                    <a16:creationId xmlns:a16="http://schemas.microsoft.com/office/drawing/2014/main" id="{0F546130-04ED-0B40-AFB9-2FD82E24FB12}"/>
                  </a:ext>
                </a:extLst>
              </p:cNvPr>
              <p:cNvPicPr/>
              <p:nvPr/>
            </p:nvPicPr>
            <p:blipFill>
              <a:blip r:embed="rId3"/>
              <a:stretch>
                <a:fillRect/>
              </a:stretch>
            </p:blipFill>
            <p:spPr>
              <a:xfrm>
                <a:off x="3396971" y="426890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0" name="Ink 9">
                <a:extLst>
                  <a:ext uri="{FF2B5EF4-FFF2-40B4-BE49-F238E27FC236}">
                    <a16:creationId xmlns:a16="http://schemas.microsoft.com/office/drawing/2014/main" id="{886015DC-C014-B94D-9732-9B28A98E8469}"/>
                  </a:ext>
                </a:extLst>
              </p14:cNvPr>
              <p14:cNvContentPartPr/>
              <p14:nvPr/>
            </p14:nvContentPartPr>
            <p14:xfrm>
              <a:off x="3405611" y="4152988"/>
              <a:ext cx="360" cy="360"/>
            </p14:xfrm>
          </p:contentPart>
        </mc:Choice>
        <mc:Fallback xmlns="">
          <p:pic>
            <p:nvPicPr>
              <p:cNvPr id="10" name="Ink 9">
                <a:extLst>
                  <a:ext uri="{FF2B5EF4-FFF2-40B4-BE49-F238E27FC236}">
                    <a16:creationId xmlns:a16="http://schemas.microsoft.com/office/drawing/2014/main" id="{886015DC-C014-B94D-9732-9B28A98E8469}"/>
                  </a:ext>
                </a:extLst>
              </p:cNvPr>
              <p:cNvPicPr/>
              <p:nvPr/>
            </p:nvPicPr>
            <p:blipFill>
              <a:blip r:embed="rId3"/>
              <a:stretch>
                <a:fillRect/>
              </a:stretch>
            </p:blipFill>
            <p:spPr>
              <a:xfrm>
                <a:off x="3396971" y="41439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1" name="Ink 10">
                <a:extLst>
                  <a:ext uri="{FF2B5EF4-FFF2-40B4-BE49-F238E27FC236}">
                    <a16:creationId xmlns:a16="http://schemas.microsoft.com/office/drawing/2014/main" id="{84E3DA5A-7A5E-F94F-A922-4972B53A17F1}"/>
                  </a:ext>
                </a:extLst>
              </p14:cNvPr>
              <p14:cNvContentPartPr/>
              <p14:nvPr/>
            </p14:nvContentPartPr>
            <p14:xfrm>
              <a:off x="3833651" y="4277908"/>
              <a:ext cx="360" cy="360"/>
            </p14:xfrm>
          </p:contentPart>
        </mc:Choice>
        <mc:Fallback xmlns="">
          <p:pic>
            <p:nvPicPr>
              <p:cNvPr id="11" name="Ink 10">
                <a:extLst>
                  <a:ext uri="{FF2B5EF4-FFF2-40B4-BE49-F238E27FC236}">
                    <a16:creationId xmlns:a16="http://schemas.microsoft.com/office/drawing/2014/main" id="{84E3DA5A-7A5E-F94F-A922-4972B53A17F1}"/>
                  </a:ext>
                </a:extLst>
              </p:cNvPr>
              <p:cNvPicPr/>
              <p:nvPr/>
            </p:nvPicPr>
            <p:blipFill>
              <a:blip r:embed="rId3"/>
              <a:stretch>
                <a:fillRect/>
              </a:stretch>
            </p:blipFill>
            <p:spPr>
              <a:xfrm>
                <a:off x="3825011" y="426890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2" name="Ink 11">
                <a:extLst>
                  <a:ext uri="{FF2B5EF4-FFF2-40B4-BE49-F238E27FC236}">
                    <a16:creationId xmlns:a16="http://schemas.microsoft.com/office/drawing/2014/main" id="{BAD93950-2661-C044-BABA-0219805B0FAA}"/>
                  </a:ext>
                </a:extLst>
              </p14:cNvPr>
              <p14:cNvContentPartPr/>
              <p14:nvPr/>
            </p14:nvContentPartPr>
            <p14:xfrm>
              <a:off x="3798011" y="4349188"/>
              <a:ext cx="360" cy="360"/>
            </p14:xfrm>
          </p:contentPart>
        </mc:Choice>
        <mc:Fallback xmlns="">
          <p:pic>
            <p:nvPicPr>
              <p:cNvPr id="12" name="Ink 11">
                <a:extLst>
                  <a:ext uri="{FF2B5EF4-FFF2-40B4-BE49-F238E27FC236}">
                    <a16:creationId xmlns:a16="http://schemas.microsoft.com/office/drawing/2014/main" id="{BAD93950-2661-C044-BABA-0219805B0FAA}"/>
                  </a:ext>
                </a:extLst>
              </p:cNvPr>
              <p:cNvPicPr/>
              <p:nvPr/>
            </p:nvPicPr>
            <p:blipFill>
              <a:blip r:embed="rId3"/>
              <a:stretch>
                <a:fillRect/>
              </a:stretch>
            </p:blipFill>
            <p:spPr>
              <a:xfrm>
                <a:off x="3789371" y="434054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3" name="Ink 12">
                <a:extLst>
                  <a:ext uri="{FF2B5EF4-FFF2-40B4-BE49-F238E27FC236}">
                    <a16:creationId xmlns:a16="http://schemas.microsoft.com/office/drawing/2014/main" id="{2D2FA605-89AC-1044-BCBF-AAD966153C17}"/>
                  </a:ext>
                </a:extLst>
              </p14:cNvPr>
              <p14:cNvContentPartPr/>
              <p14:nvPr/>
            </p14:nvContentPartPr>
            <p14:xfrm>
              <a:off x="5189411" y="3778228"/>
              <a:ext cx="360" cy="360"/>
            </p14:xfrm>
          </p:contentPart>
        </mc:Choice>
        <mc:Fallback xmlns="">
          <p:pic>
            <p:nvPicPr>
              <p:cNvPr id="13" name="Ink 12">
                <a:extLst>
                  <a:ext uri="{FF2B5EF4-FFF2-40B4-BE49-F238E27FC236}">
                    <a16:creationId xmlns:a16="http://schemas.microsoft.com/office/drawing/2014/main" id="{2D2FA605-89AC-1044-BCBF-AAD966153C17}"/>
                  </a:ext>
                </a:extLst>
              </p:cNvPr>
              <p:cNvPicPr/>
              <p:nvPr/>
            </p:nvPicPr>
            <p:blipFill>
              <a:blip r:embed="rId3"/>
              <a:stretch>
                <a:fillRect/>
              </a:stretch>
            </p:blipFill>
            <p:spPr>
              <a:xfrm>
                <a:off x="5180411" y="37692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Ink 13">
                <a:extLst>
                  <a:ext uri="{FF2B5EF4-FFF2-40B4-BE49-F238E27FC236}">
                    <a16:creationId xmlns:a16="http://schemas.microsoft.com/office/drawing/2014/main" id="{2B280AEC-AD6F-7C42-AD0C-85F3FF87EA73}"/>
                  </a:ext>
                </a:extLst>
              </p14:cNvPr>
              <p14:cNvContentPartPr/>
              <p14:nvPr/>
            </p14:nvContentPartPr>
            <p14:xfrm>
              <a:off x="5403251" y="3742588"/>
              <a:ext cx="160920" cy="321480"/>
            </p14:xfrm>
          </p:contentPart>
        </mc:Choice>
        <mc:Fallback xmlns="">
          <p:pic>
            <p:nvPicPr>
              <p:cNvPr id="14" name="Ink 13">
                <a:extLst>
                  <a:ext uri="{FF2B5EF4-FFF2-40B4-BE49-F238E27FC236}">
                    <a16:creationId xmlns:a16="http://schemas.microsoft.com/office/drawing/2014/main" id="{2B280AEC-AD6F-7C42-AD0C-85F3FF87EA73}"/>
                  </a:ext>
                </a:extLst>
              </p:cNvPr>
              <p:cNvPicPr/>
              <p:nvPr/>
            </p:nvPicPr>
            <p:blipFill>
              <a:blip r:embed="rId10"/>
              <a:stretch>
                <a:fillRect/>
              </a:stretch>
            </p:blipFill>
            <p:spPr>
              <a:xfrm>
                <a:off x="5394611" y="3733588"/>
                <a:ext cx="178560" cy="33912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5" name="Ink 14">
                <a:extLst>
                  <a:ext uri="{FF2B5EF4-FFF2-40B4-BE49-F238E27FC236}">
                    <a16:creationId xmlns:a16="http://schemas.microsoft.com/office/drawing/2014/main" id="{0233336B-ECDB-174D-9643-3DA0B80DFA28}"/>
                  </a:ext>
                </a:extLst>
              </p14:cNvPr>
              <p14:cNvContentPartPr/>
              <p14:nvPr/>
            </p14:nvContentPartPr>
            <p14:xfrm>
              <a:off x="3281051" y="4349188"/>
              <a:ext cx="25560" cy="839160"/>
            </p14:xfrm>
          </p:contentPart>
        </mc:Choice>
        <mc:Fallback xmlns="">
          <p:pic>
            <p:nvPicPr>
              <p:cNvPr id="15" name="Ink 14">
                <a:extLst>
                  <a:ext uri="{FF2B5EF4-FFF2-40B4-BE49-F238E27FC236}">
                    <a16:creationId xmlns:a16="http://schemas.microsoft.com/office/drawing/2014/main" id="{0233336B-ECDB-174D-9643-3DA0B80DFA28}"/>
                  </a:ext>
                </a:extLst>
              </p:cNvPr>
              <p:cNvPicPr/>
              <p:nvPr/>
            </p:nvPicPr>
            <p:blipFill>
              <a:blip r:embed="rId12"/>
              <a:stretch>
                <a:fillRect/>
              </a:stretch>
            </p:blipFill>
            <p:spPr>
              <a:xfrm>
                <a:off x="3272051" y="4340548"/>
                <a:ext cx="43200" cy="8568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9" name="Ink 18">
                <a:extLst>
                  <a:ext uri="{FF2B5EF4-FFF2-40B4-BE49-F238E27FC236}">
                    <a16:creationId xmlns:a16="http://schemas.microsoft.com/office/drawing/2014/main" id="{D33E614F-6831-1A48-890B-1EC6A1CA3AB8}"/>
                  </a:ext>
                </a:extLst>
              </p14:cNvPr>
              <p14:cNvContentPartPr/>
              <p14:nvPr/>
            </p14:nvContentPartPr>
            <p14:xfrm>
              <a:off x="9505091" y="4081708"/>
              <a:ext cx="360" cy="1062000"/>
            </p14:xfrm>
          </p:contentPart>
        </mc:Choice>
        <mc:Fallback xmlns="">
          <p:pic>
            <p:nvPicPr>
              <p:cNvPr id="19" name="Ink 18">
                <a:extLst>
                  <a:ext uri="{FF2B5EF4-FFF2-40B4-BE49-F238E27FC236}">
                    <a16:creationId xmlns:a16="http://schemas.microsoft.com/office/drawing/2014/main" id="{D33E614F-6831-1A48-890B-1EC6A1CA3AB8}"/>
                  </a:ext>
                </a:extLst>
              </p:cNvPr>
              <p:cNvPicPr/>
              <p:nvPr/>
            </p:nvPicPr>
            <p:blipFill>
              <a:blip r:embed="rId14"/>
              <a:stretch>
                <a:fillRect/>
              </a:stretch>
            </p:blipFill>
            <p:spPr>
              <a:xfrm>
                <a:off x="9496451" y="4072708"/>
                <a:ext cx="18000" cy="1079640"/>
              </a:xfrm>
              <a:prstGeom prst="rect">
                <a:avLst/>
              </a:prstGeom>
            </p:spPr>
          </p:pic>
        </mc:Fallback>
      </mc:AlternateContent>
      <p:sp>
        <p:nvSpPr>
          <p:cNvPr id="20" name="TextBox 19">
            <a:extLst>
              <a:ext uri="{FF2B5EF4-FFF2-40B4-BE49-F238E27FC236}">
                <a16:creationId xmlns:a16="http://schemas.microsoft.com/office/drawing/2014/main" id="{E482FDAC-EE53-E54A-91BA-EA8600FDD2B7}"/>
              </a:ext>
            </a:extLst>
          </p:cNvPr>
          <p:cNvSpPr txBox="1"/>
          <p:nvPr/>
        </p:nvSpPr>
        <p:spPr>
          <a:xfrm>
            <a:off x="2072408" y="2505670"/>
            <a:ext cx="3844672" cy="3139321"/>
          </a:xfrm>
          <a:prstGeom prst="rect">
            <a:avLst/>
          </a:prstGeom>
          <a:noFill/>
        </p:spPr>
        <p:txBody>
          <a:bodyPr wrap="square" rtlCol="0">
            <a:spAutoFit/>
          </a:bodyPr>
          <a:lstStyle/>
          <a:p>
            <a:pPr algn="l"/>
            <a:endParaRPr lang="en-IN"/>
          </a:p>
          <a:p>
            <a:pPr algn="l"/>
            <a:endParaRPr lang="en-IN"/>
          </a:p>
          <a:p>
            <a:pPr algn="l"/>
            <a:endParaRPr lang="en-IN"/>
          </a:p>
          <a:p>
            <a:pPr algn="l"/>
            <a:endParaRPr lang="en-IN"/>
          </a:p>
          <a:p>
            <a:pPr algn="l"/>
            <a:endParaRPr lang="en-IN"/>
          </a:p>
          <a:p>
            <a:pPr algn="l"/>
            <a:endParaRPr lang="en-IN"/>
          </a:p>
          <a:p>
            <a:pPr algn="l"/>
            <a:endParaRPr lang="en-IN"/>
          </a:p>
          <a:p>
            <a:pPr algn="l"/>
            <a:endParaRPr lang="en-IN"/>
          </a:p>
          <a:p>
            <a:pPr algn="l"/>
            <a:endParaRPr lang="en-IN"/>
          </a:p>
          <a:p>
            <a:pPr algn="l"/>
            <a:endParaRPr lang="en-IN"/>
          </a:p>
          <a:p>
            <a:pPr algn="l"/>
            <a:r>
              <a:rPr lang="en-IN"/>
              <a:t>           </a:t>
            </a:r>
            <a:r>
              <a:rPr lang="en-IN" b="1" i="1"/>
              <a:t>Right lower limb Dvt</a:t>
            </a:r>
            <a:endParaRPr lang="en-US"/>
          </a:p>
        </p:txBody>
      </p:sp>
      <p:sp>
        <p:nvSpPr>
          <p:cNvPr id="22" name="TextBox 21">
            <a:extLst>
              <a:ext uri="{FF2B5EF4-FFF2-40B4-BE49-F238E27FC236}">
                <a16:creationId xmlns:a16="http://schemas.microsoft.com/office/drawing/2014/main" id="{684D74AE-0053-B447-A767-3DA0F23DE96E}"/>
              </a:ext>
            </a:extLst>
          </p:cNvPr>
          <p:cNvSpPr txBox="1"/>
          <p:nvPr/>
        </p:nvSpPr>
        <p:spPr>
          <a:xfrm>
            <a:off x="5184576" y="2505670"/>
            <a:ext cx="1828800" cy="3139321"/>
          </a:xfrm>
          <a:prstGeom prst="rect">
            <a:avLst/>
          </a:prstGeom>
          <a:noFill/>
        </p:spPr>
        <p:txBody>
          <a:bodyPr wrap="square" rtlCol="0">
            <a:spAutoFit/>
          </a:bodyPr>
          <a:lstStyle/>
          <a:p>
            <a:pPr algn="l"/>
            <a:r>
              <a:rPr lang="en-IN"/>
              <a:t>                                               </a:t>
            </a:r>
          </a:p>
          <a:p>
            <a:pPr algn="l"/>
            <a:endParaRPr lang="en-IN"/>
          </a:p>
          <a:p>
            <a:pPr algn="l"/>
            <a:endParaRPr lang="en-IN"/>
          </a:p>
          <a:p>
            <a:pPr algn="l"/>
            <a:endParaRPr lang="en-IN"/>
          </a:p>
          <a:p>
            <a:pPr algn="l"/>
            <a:endParaRPr lang="en-IN"/>
          </a:p>
          <a:p>
            <a:pPr algn="l"/>
            <a:endParaRPr lang="en-IN"/>
          </a:p>
          <a:p>
            <a:pPr algn="l"/>
            <a:endParaRPr lang="en-IN"/>
          </a:p>
          <a:p>
            <a:pPr algn="l"/>
            <a:endParaRPr lang="en-IN"/>
          </a:p>
          <a:p>
            <a:pPr algn="l"/>
            <a:endParaRPr lang="en-IN"/>
          </a:p>
          <a:p>
            <a:pPr algn="l"/>
            <a:endParaRPr lang="en-IN"/>
          </a:p>
          <a:p>
            <a:pPr algn="l"/>
            <a:r>
              <a:rPr lang="en-IN"/>
              <a:t>                                                           </a:t>
            </a:r>
            <a:r>
              <a:rPr lang="en-IN" b="1" i="1"/>
              <a:t>       </a:t>
            </a:r>
            <a:endParaRPr lang="en-IN"/>
          </a:p>
        </p:txBody>
      </p:sp>
      <p:sp>
        <p:nvSpPr>
          <p:cNvPr id="23" name="TextBox 22">
            <a:extLst>
              <a:ext uri="{FF2B5EF4-FFF2-40B4-BE49-F238E27FC236}">
                <a16:creationId xmlns:a16="http://schemas.microsoft.com/office/drawing/2014/main" id="{EC94E95A-6934-6046-AD90-E73B5EC15421}"/>
              </a:ext>
            </a:extLst>
          </p:cNvPr>
          <p:cNvSpPr txBox="1"/>
          <p:nvPr/>
        </p:nvSpPr>
        <p:spPr>
          <a:xfrm>
            <a:off x="8233172" y="3778228"/>
            <a:ext cx="2663426" cy="1754326"/>
          </a:xfrm>
          <a:prstGeom prst="rect">
            <a:avLst/>
          </a:prstGeom>
          <a:noFill/>
        </p:spPr>
        <p:txBody>
          <a:bodyPr wrap="square" rtlCol="0">
            <a:spAutoFit/>
          </a:bodyPr>
          <a:lstStyle/>
          <a:p>
            <a:pPr algn="l"/>
            <a:endParaRPr lang="en-IN"/>
          </a:p>
          <a:p>
            <a:pPr algn="l"/>
            <a:endParaRPr lang="en-IN"/>
          </a:p>
          <a:p>
            <a:pPr algn="l"/>
            <a:endParaRPr lang="en-IN"/>
          </a:p>
          <a:p>
            <a:pPr algn="l"/>
            <a:endParaRPr lang="en-IN"/>
          </a:p>
          <a:p>
            <a:pPr algn="l"/>
            <a:endParaRPr lang="en-IN"/>
          </a:p>
          <a:p>
            <a:pPr algn="l"/>
            <a:r>
              <a:rPr lang="en-IN" b="1" i="1"/>
              <a:t>Left lower limb Dvt </a:t>
            </a:r>
            <a:endParaRPr lang="en-US" b="1" i="1"/>
          </a:p>
        </p:txBody>
      </p:sp>
    </p:spTree>
    <p:extLst>
      <p:ext uri="{BB962C8B-B14F-4D97-AF65-F5344CB8AC3E}">
        <p14:creationId xmlns:p14="http://schemas.microsoft.com/office/powerpoint/2010/main" val="3949689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3CCE0-F323-2F4A-ADE5-B5D708AD7658}"/>
              </a:ext>
            </a:extLst>
          </p:cNvPr>
          <p:cNvSpPr>
            <a:spLocks noGrp="1"/>
          </p:cNvSpPr>
          <p:nvPr>
            <p:ph type="title"/>
          </p:nvPr>
        </p:nvSpPr>
        <p:spPr/>
        <p:txBody>
          <a:bodyPr/>
          <a:lstStyle/>
          <a:p>
            <a:r>
              <a:rPr lang="en-IN"/>
              <a:t>Day 42 post partum.</a:t>
            </a:r>
            <a:endParaRPr lang="en-US"/>
          </a:p>
        </p:txBody>
      </p:sp>
      <p:sp>
        <p:nvSpPr>
          <p:cNvPr id="3" name="Content Placeholder 2">
            <a:extLst>
              <a:ext uri="{FF2B5EF4-FFF2-40B4-BE49-F238E27FC236}">
                <a16:creationId xmlns:a16="http://schemas.microsoft.com/office/drawing/2014/main" id="{D5DDA8D8-F8FD-F34D-BE91-D6C0AC961C75}"/>
              </a:ext>
            </a:extLst>
          </p:cNvPr>
          <p:cNvSpPr>
            <a:spLocks noGrp="1"/>
          </p:cNvSpPr>
          <p:nvPr>
            <p:ph idx="1"/>
          </p:nvPr>
        </p:nvSpPr>
        <p:spPr/>
        <p:txBody>
          <a:bodyPr>
            <a:normAutofit/>
          </a:bodyPr>
          <a:lstStyle/>
          <a:p>
            <a:r>
              <a:rPr lang="en-IN" sz="3600"/>
              <a:t>Patient transferred  to medicine Ward for persisting fever for 3 weeks and Bilateral lower limb Dvt.</a:t>
            </a:r>
            <a:endParaRPr lang="en-US" sz="3600"/>
          </a:p>
        </p:txBody>
      </p:sp>
    </p:spTree>
    <p:extLst>
      <p:ext uri="{BB962C8B-B14F-4D97-AF65-F5344CB8AC3E}">
        <p14:creationId xmlns:p14="http://schemas.microsoft.com/office/powerpoint/2010/main" val="1747700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C7175-BF4C-0543-B0E0-FEE59B932B50}"/>
              </a:ext>
            </a:extLst>
          </p:cNvPr>
          <p:cNvSpPr>
            <a:spLocks noGrp="1"/>
          </p:cNvSpPr>
          <p:nvPr>
            <p:ph type="title"/>
          </p:nvPr>
        </p:nvSpPr>
        <p:spPr/>
        <p:txBody>
          <a:bodyPr/>
          <a:lstStyle/>
          <a:p>
            <a:r>
              <a:rPr lang="en-IN"/>
              <a:t>1</a:t>
            </a:r>
            <a:r>
              <a:rPr lang="en-IN" baseline="30000"/>
              <a:t>st</a:t>
            </a:r>
            <a:r>
              <a:rPr lang="en-IN"/>
              <a:t> medical unit</a:t>
            </a:r>
            <a:endParaRPr lang="en-US"/>
          </a:p>
        </p:txBody>
      </p:sp>
      <p:sp>
        <p:nvSpPr>
          <p:cNvPr id="3" name="Content Placeholder 2">
            <a:extLst>
              <a:ext uri="{FF2B5EF4-FFF2-40B4-BE49-F238E27FC236}">
                <a16:creationId xmlns:a16="http://schemas.microsoft.com/office/drawing/2014/main" id="{DB473920-1FDF-2049-AC59-32D46E3D6A1E}"/>
              </a:ext>
            </a:extLst>
          </p:cNvPr>
          <p:cNvSpPr>
            <a:spLocks noGrp="1"/>
          </p:cNvSpPr>
          <p:nvPr>
            <p:ph idx="1"/>
          </p:nvPr>
        </p:nvSpPr>
        <p:spPr/>
        <p:txBody>
          <a:bodyPr/>
          <a:lstStyle/>
          <a:p>
            <a:r>
              <a:rPr lang="en-IN" b="1" i="1"/>
              <a:t>CHIEF AND HOD</a:t>
            </a:r>
            <a:r>
              <a:rPr lang="en-IN"/>
              <a:t>:PROF.DR.M.NATARAJAN.MD</a:t>
            </a:r>
          </a:p>
          <a:p>
            <a:r>
              <a:rPr lang="en-IN" b="1" i="1"/>
              <a:t>ASST PROFESSORS</a:t>
            </a:r>
            <a:r>
              <a:rPr lang="en-IN"/>
              <a:t>:</a:t>
            </a:r>
          </a:p>
          <a:p>
            <a:pPr marL="0" indent="0">
              <a:buNone/>
            </a:pPr>
            <a:r>
              <a:rPr lang="en-IN"/>
              <a:t>DR.PALANIKUMARAN.MD.D.DIAB
DR.VASANTHAKALYANI .MD DCP
DR.SURESHKUMAR.MD
DR.VIGNESH MD.</a:t>
            </a:r>
          </a:p>
          <a:p>
            <a:pPr marL="0" indent="0">
              <a:buNone/>
            </a:pPr>
            <a:r>
              <a:rPr lang="en-IN" b="1" i="1"/>
              <a:t>PRESENTOR</a:t>
            </a:r>
            <a:r>
              <a:rPr lang="en-IN"/>
              <a:t> : M.ARAVIND KUMAR</a:t>
            </a:r>
          </a:p>
          <a:p>
            <a:endParaRPr lang="en-US"/>
          </a:p>
        </p:txBody>
      </p:sp>
    </p:spTree>
    <p:extLst>
      <p:ext uri="{BB962C8B-B14F-4D97-AF65-F5344CB8AC3E}">
        <p14:creationId xmlns:p14="http://schemas.microsoft.com/office/powerpoint/2010/main" val="34381423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87497-726A-D242-9D5D-D469C807A8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1A97BFF-F0D9-F948-A195-B94EFE0A4750}"/>
              </a:ext>
            </a:extLst>
          </p:cNvPr>
          <p:cNvSpPr>
            <a:spLocks noGrp="1"/>
          </p:cNvSpPr>
          <p:nvPr>
            <p:ph idx="1"/>
          </p:nvPr>
        </p:nvSpPr>
        <p:spPr/>
        <p:txBody>
          <a:bodyPr/>
          <a:lstStyle/>
          <a:p>
            <a:r>
              <a:rPr lang="en-IN"/>
              <a:t>Patinet started on </a:t>
            </a:r>
            <a:r>
              <a:rPr lang="en-IN" b="1" i="1"/>
              <a:t>T .RIVORAXABAN 15 </a:t>
            </a:r>
            <a:r>
              <a:rPr lang="en-IN"/>
              <a:t>mg bd.</a:t>
            </a:r>
          </a:p>
          <a:p>
            <a:r>
              <a:rPr lang="en-IN"/>
              <a:t>Antibiotics were continued .</a:t>
            </a:r>
          </a:p>
          <a:p>
            <a:r>
              <a:rPr lang="en-IN"/>
              <a:t>Fever decreased within 3 days.</a:t>
            </a:r>
          </a:p>
          <a:p>
            <a:r>
              <a:rPr lang="en-IN"/>
              <a:t>Graded  Compression stockings .</a:t>
            </a:r>
            <a:endParaRPr lang="en-US"/>
          </a:p>
        </p:txBody>
      </p:sp>
    </p:spTree>
    <p:extLst>
      <p:ext uri="{BB962C8B-B14F-4D97-AF65-F5344CB8AC3E}">
        <p14:creationId xmlns:p14="http://schemas.microsoft.com/office/powerpoint/2010/main" val="687142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95EDB-5C53-A246-ADE4-209FA0349C0A}"/>
              </a:ext>
            </a:extLst>
          </p:cNvPr>
          <p:cNvSpPr>
            <a:spLocks noGrp="1"/>
          </p:cNvSpPr>
          <p:nvPr>
            <p:ph type="title"/>
          </p:nvPr>
        </p:nvSpPr>
        <p:spPr/>
        <p:txBody>
          <a:bodyPr/>
          <a:lstStyle/>
          <a:p>
            <a:pPr algn="ctr"/>
            <a:r>
              <a:rPr lang="en-IN" sz="8800"/>
              <a:t> </a:t>
            </a:r>
            <a:endParaRPr lang="en-US" sz="8800"/>
          </a:p>
        </p:txBody>
      </p:sp>
      <p:sp>
        <p:nvSpPr>
          <p:cNvPr id="3" name="Content Placeholder 2">
            <a:extLst>
              <a:ext uri="{FF2B5EF4-FFF2-40B4-BE49-F238E27FC236}">
                <a16:creationId xmlns:a16="http://schemas.microsoft.com/office/drawing/2014/main" id="{E466F457-95CB-9143-98E2-D93DFAFABA39}"/>
              </a:ext>
            </a:extLst>
          </p:cNvPr>
          <p:cNvSpPr>
            <a:spLocks noGrp="1"/>
          </p:cNvSpPr>
          <p:nvPr>
            <p:ph idx="1"/>
          </p:nvPr>
        </p:nvSpPr>
        <p:spPr/>
        <p:txBody>
          <a:bodyPr>
            <a:normAutofit/>
          </a:bodyPr>
          <a:lstStyle/>
          <a:p>
            <a:r>
              <a:rPr lang="en-IN" sz="9600"/>
              <a:t>What next?</a:t>
            </a:r>
            <a:endParaRPr lang="en-US" sz="9600"/>
          </a:p>
        </p:txBody>
      </p:sp>
    </p:spTree>
    <p:extLst>
      <p:ext uri="{BB962C8B-B14F-4D97-AF65-F5344CB8AC3E}">
        <p14:creationId xmlns:p14="http://schemas.microsoft.com/office/powerpoint/2010/main" val="3874848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499BD-F722-104C-ADE3-36F567CBDF46}"/>
              </a:ext>
            </a:extLst>
          </p:cNvPr>
          <p:cNvSpPr>
            <a:spLocks noGrp="1"/>
          </p:cNvSpPr>
          <p:nvPr>
            <p:ph type="title"/>
          </p:nvPr>
        </p:nvSpPr>
        <p:spPr/>
        <p:txBody>
          <a:bodyPr/>
          <a:lstStyle/>
          <a:p>
            <a:r>
              <a:rPr lang="en-IN"/>
              <a:t>Chief complaints:</a:t>
            </a:r>
            <a:endParaRPr lang="en-US"/>
          </a:p>
        </p:txBody>
      </p:sp>
      <p:sp>
        <p:nvSpPr>
          <p:cNvPr id="3" name="Content Placeholder 2">
            <a:extLst>
              <a:ext uri="{FF2B5EF4-FFF2-40B4-BE49-F238E27FC236}">
                <a16:creationId xmlns:a16="http://schemas.microsoft.com/office/drawing/2014/main" id="{A002C2B4-0109-2E43-B585-1A48FFC706E9}"/>
              </a:ext>
            </a:extLst>
          </p:cNvPr>
          <p:cNvSpPr>
            <a:spLocks noGrp="1"/>
          </p:cNvSpPr>
          <p:nvPr>
            <p:ph idx="1"/>
          </p:nvPr>
        </p:nvSpPr>
        <p:spPr/>
        <p:txBody>
          <a:bodyPr/>
          <a:lstStyle/>
          <a:p>
            <a:r>
              <a:rPr lang="en-IN" sz="2800"/>
              <a:t>A 31 year old female brought to GRH ,MADURAI OG CASUALTY with complaints of </a:t>
            </a:r>
          </a:p>
          <a:p>
            <a:pPr marL="0" indent="0">
              <a:buNone/>
            </a:pPr>
            <a:r>
              <a:rPr lang="en-IN" sz="2800"/>
              <a:t> Swelling of right lower limb for 4 Days
Pain over right lower limb for  3 Days.</a:t>
            </a:r>
          </a:p>
          <a:p>
            <a:endParaRPr lang="en-US"/>
          </a:p>
        </p:txBody>
      </p:sp>
    </p:spTree>
    <p:extLst>
      <p:ext uri="{BB962C8B-B14F-4D97-AF65-F5344CB8AC3E}">
        <p14:creationId xmlns:p14="http://schemas.microsoft.com/office/powerpoint/2010/main" val="1559394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0047-D82F-EF4B-A232-A80F65A3871A}"/>
              </a:ext>
            </a:extLst>
          </p:cNvPr>
          <p:cNvSpPr>
            <a:spLocks noGrp="1"/>
          </p:cNvSpPr>
          <p:nvPr>
            <p:ph type="title"/>
          </p:nvPr>
        </p:nvSpPr>
        <p:spPr/>
        <p:txBody>
          <a:bodyPr/>
          <a:lstStyle/>
          <a:p>
            <a:r>
              <a:rPr lang="en-IN"/>
              <a:t>H/o PRESENTING ILLNESS:</a:t>
            </a:r>
            <a:endParaRPr lang="en-US"/>
          </a:p>
        </p:txBody>
      </p:sp>
      <p:sp>
        <p:nvSpPr>
          <p:cNvPr id="3" name="Content Placeholder 2">
            <a:extLst>
              <a:ext uri="{FF2B5EF4-FFF2-40B4-BE49-F238E27FC236}">
                <a16:creationId xmlns:a16="http://schemas.microsoft.com/office/drawing/2014/main" id="{A4B4972A-E9F5-504A-AEAE-49DBB55645B9}"/>
              </a:ext>
            </a:extLst>
          </p:cNvPr>
          <p:cNvSpPr>
            <a:spLocks noGrp="1"/>
          </p:cNvSpPr>
          <p:nvPr>
            <p:ph idx="1"/>
          </p:nvPr>
        </p:nvSpPr>
        <p:spPr/>
        <p:txBody>
          <a:bodyPr>
            <a:normAutofit/>
          </a:bodyPr>
          <a:lstStyle/>
          <a:p>
            <a:r>
              <a:rPr lang="en-IN" b="1" i="1"/>
              <a:t>H/o swelling of right lower limb</a:t>
            </a:r>
            <a:r>
              <a:rPr lang="en-IN"/>
              <a:t> for 4 days</a:t>
            </a:r>
          </a:p>
          <a:p>
            <a:pPr marL="0" indent="0">
              <a:buNone/>
            </a:pPr>
            <a:r>
              <a:rPr lang="en-IN"/>
              <a:t>Sudden onset progressive
Swelling extends upto thigh</a:t>
            </a:r>
          </a:p>
          <a:p>
            <a:pPr marL="0" indent="0">
              <a:buNone/>
            </a:pPr>
            <a:r>
              <a:rPr lang="en-IN"/>
              <a:t>Associated with severe pain
Pain aggravated on moving the limb.</a:t>
            </a:r>
          </a:p>
          <a:p>
            <a:pPr marL="0" indent="0">
              <a:buNone/>
            </a:pPr>
            <a:r>
              <a:rPr lang="en-IN" b="1" i="1"/>
              <a:t>H/o fever </a:t>
            </a:r>
            <a:r>
              <a:rPr lang="en-IN"/>
              <a:t>for past 5 days
High grade,associated with chills and rigor</a:t>
            </a:r>
          </a:p>
          <a:p>
            <a:pPr marL="0" indent="0">
              <a:buNone/>
            </a:pPr>
            <a:r>
              <a:rPr lang="en-IN"/>
              <a:t>Releived by medications.</a:t>
            </a:r>
            <a:endParaRPr lang="en-US"/>
          </a:p>
        </p:txBody>
      </p:sp>
    </p:spTree>
    <p:extLst>
      <p:ext uri="{BB962C8B-B14F-4D97-AF65-F5344CB8AC3E}">
        <p14:creationId xmlns:p14="http://schemas.microsoft.com/office/powerpoint/2010/main" val="2070018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5A149-0C3B-1444-8DE9-CDB4FA0D58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F40C1E4-31EE-CC48-930E-33166F4506C9}"/>
              </a:ext>
            </a:extLst>
          </p:cNvPr>
          <p:cNvSpPr>
            <a:spLocks noGrp="1"/>
          </p:cNvSpPr>
          <p:nvPr>
            <p:ph idx="1"/>
          </p:nvPr>
        </p:nvSpPr>
        <p:spPr/>
        <p:txBody>
          <a:bodyPr/>
          <a:lstStyle/>
          <a:p>
            <a:r>
              <a:rPr lang="en-IN"/>
              <a:t>No H/o dyspnea /cough /hemoptysis
No h/o Chest pain/ syncope/palpitation
No H/o abdominal pain/vomiting/diarrhoea
No H/o Hematuria/oliguria
No H/o headache /seizure/altered sensorium</a:t>
            </a:r>
            <a:endParaRPr lang="en-US"/>
          </a:p>
        </p:txBody>
      </p:sp>
    </p:spTree>
    <p:extLst>
      <p:ext uri="{BB962C8B-B14F-4D97-AF65-F5344CB8AC3E}">
        <p14:creationId xmlns:p14="http://schemas.microsoft.com/office/powerpoint/2010/main" val="4224975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DF23B-D11E-E648-988F-B42EC84DAEE5}"/>
              </a:ext>
            </a:extLst>
          </p:cNvPr>
          <p:cNvSpPr>
            <a:spLocks noGrp="1"/>
          </p:cNvSpPr>
          <p:nvPr>
            <p:ph type="title"/>
          </p:nvPr>
        </p:nvSpPr>
        <p:spPr/>
        <p:txBody>
          <a:bodyPr/>
          <a:lstStyle/>
          <a:p>
            <a:r>
              <a:rPr lang="en-IN"/>
              <a:t>A Big Past.....</a:t>
            </a:r>
            <a:endParaRPr lang="en-US"/>
          </a:p>
        </p:txBody>
      </p:sp>
      <p:sp>
        <p:nvSpPr>
          <p:cNvPr id="3" name="Content Placeholder 2">
            <a:extLst>
              <a:ext uri="{FF2B5EF4-FFF2-40B4-BE49-F238E27FC236}">
                <a16:creationId xmlns:a16="http://schemas.microsoft.com/office/drawing/2014/main" id="{5F61F1BE-1E67-594F-9A1E-6C9C0CBB455B}"/>
              </a:ext>
            </a:extLst>
          </p:cNvPr>
          <p:cNvSpPr>
            <a:spLocks noGrp="1"/>
          </p:cNvSpPr>
          <p:nvPr>
            <p:ph idx="1"/>
          </p:nvPr>
        </p:nvSpPr>
        <p:spPr/>
        <p:txBody>
          <a:bodyPr/>
          <a:lstStyle/>
          <a:p>
            <a:r>
              <a:rPr lang="en-IN"/>
              <a:t>3 weeks prior to admission the Patient has delivered a female baby (wt:2.8 kg) by LSCS
She was undergoing treatment for  primary infertility and she  conceived in this pregnancy by </a:t>
            </a:r>
            <a:r>
              <a:rPr lang="en-IN" b="1" i="1"/>
              <a:t>IN VITRO FERTILIZATION.</a:t>
            </a:r>
          </a:p>
          <a:p>
            <a:endParaRPr lang="en-IN"/>
          </a:p>
          <a:p>
            <a:r>
              <a:rPr lang="en-IN"/>
              <a:t>During 1</a:t>
            </a:r>
            <a:r>
              <a:rPr lang="en-IN" baseline="30000"/>
              <a:t>st</a:t>
            </a:r>
            <a:r>
              <a:rPr lang="en-IN"/>
              <a:t> trimester she was diagnosed to have hypothyroidism and she was started on Thyroxine 100 micrograms od.</a:t>
            </a:r>
          </a:p>
          <a:p>
            <a:r>
              <a:rPr lang="en-IN"/>
              <a:t>During 2 nd trimester she developed fever ; cough.</a:t>
            </a:r>
          </a:p>
          <a:p>
            <a:pPr marL="0" indent="0">
              <a:buNone/>
            </a:pPr>
            <a:r>
              <a:rPr lang="en-IN"/>
              <a:t>Covid 19 RT PCR swab : positive . MRI CHEST : negative.</a:t>
            </a:r>
          </a:p>
          <a:p>
            <a:pPr marL="0" indent="0">
              <a:buNone/>
            </a:pPr>
            <a:endParaRPr lang="en-US"/>
          </a:p>
        </p:txBody>
      </p:sp>
    </p:spTree>
    <p:extLst>
      <p:ext uri="{BB962C8B-B14F-4D97-AF65-F5344CB8AC3E}">
        <p14:creationId xmlns:p14="http://schemas.microsoft.com/office/powerpoint/2010/main" val="1442977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1D9A9-351A-DE42-962E-3C9B751107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1DA38D-7F7D-3740-9AA9-FA2E4BE55B92}"/>
              </a:ext>
            </a:extLst>
          </p:cNvPr>
          <p:cNvSpPr>
            <a:spLocks noGrp="1"/>
          </p:cNvSpPr>
          <p:nvPr>
            <p:ph idx="1"/>
          </p:nvPr>
        </p:nvSpPr>
        <p:spPr/>
        <p:txBody>
          <a:bodyPr/>
          <a:lstStyle/>
          <a:p>
            <a:r>
              <a:rPr lang="en-IN"/>
              <a:t>Throughout her pregnancy she was on Inj.enoxaparin 40 microgram od.</a:t>
            </a:r>
          </a:p>
          <a:p>
            <a:pPr marL="0" indent="0">
              <a:buNone/>
            </a:pPr>
            <a:r>
              <a:rPr lang="en-IN"/>
              <a:t>She underwent periodical Doppler imaging and echocardiogram which all are were normal.</a:t>
            </a:r>
          </a:p>
          <a:p>
            <a:r>
              <a:rPr lang="en-IN"/>
              <a:t>Enoxparin was stopped 12 hours prior to LSCS . It was restarted and Patient was discharged with enoxaparin post partum.</a:t>
            </a:r>
          </a:p>
          <a:p>
            <a:r>
              <a:rPr lang="en-IN"/>
              <a:t>Patient had skipped two doses of enoxaparin prior to admission</a:t>
            </a:r>
            <a:endParaRPr lang="en-US"/>
          </a:p>
        </p:txBody>
      </p:sp>
    </p:spTree>
    <p:extLst>
      <p:ext uri="{BB962C8B-B14F-4D97-AF65-F5344CB8AC3E}">
        <p14:creationId xmlns:p14="http://schemas.microsoft.com/office/powerpoint/2010/main" val="3128239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B77B5-2C25-F64E-B971-3809EB0291AA}"/>
              </a:ext>
            </a:extLst>
          </p:cNvPr>
          <p:cNvSpPr>
            <a:spLocks noGrp="1"/>
          </p:cNvSpPr>
          <p:nvPr>
            <p:ph type="title"/>
          </p:nvPr>
        </p:nvSpPr>
        <p:spPr/>
        <p:txBody>
          <a:bodyPr/>
          <a:lstStyle/>
          <a:p>
            <a:r>
              <a:rPr lang="en-IN"/>
              <a:t>Personal history:</a:t>
            </a:r>
            <a:endParaRPr lang="en-US"/>
          </a:p>
        </p:txBody>
      </p:sp>
      <p:sp>
        <p:nvSpPr>
          <p:cNvPr id="3" name="Content Placeholder 2">
            <a:extLst>
              <a:ext uri="{FF2B5EF4-FFF2-40B4-BE49-F238E27FC236}">
                <a16:creationId xmlns:a16="http://schemas.microsoft.com/office/drawing/2014/main" id="{4967ACB9-7C3D-F049-9256-E63B87D0CE9F}"/>
              </a:ext>
            </a:extLst>
          </p:cNvPr>
          <p:cNvSpPr>
            <a:spLocks noGrp="1"/>
          </p:cNvSpPr>
          <p:nvPr>
            <p:ph idx="1"/>
          </p:nvPr>
        </p:nvSpPr>
        <p:spPr/>
        <p:txBody>
          <a:bodyPr/>
          <a:lstStyle/>
          <a:p>
            <a:r>
              <a:rPr lang="en-IN"/>
              <a:t>Takes mixed diet
Normal bladder and bowel habits.</a:t>
            </a:r>
          </a:p>
          <a:p>
            <a:r>
              <a:rPr lang="en-IN"/>
              <a:t>Attained menarche at 14 years of age.</a:t>
            </a:r>
          </a:p>
          <a:p>
            <a:r>
              <a:rPr lang="en-IN"/>
              <a:t>Regular menstrual cycles.</a:t>
            </a:r>
          </a:p>
          <a:p>
            <a:r>
              <a:rPr lang="en-IN"/>
              <a:t>Married at 21 years of age.</a:t>
            </a:r>
          </a:p>
          <a:p>
            <a:r>
              <a:rPr lang="en-IN"/>
              <a:t>No previous H/o conception/abortions
On treatment of for past 7 years for primary infertility.</a:t>
            </a:r>
          </a:p>
          <a:p>
            <a:r>
              <a:rPr lang="en-IN"/>
              <a:t>Spouse status : not known</a:t>
            </a:r>
            <a:endParaRPr lang="en-US"/>
          </a:p>
        </p:txBody>
      </p:sp>
    </p:spTree>
    <p:extLst>
      <p:ext uri="{BB962C8B-B14F-4D97-AF65-F5344CB8AC3E}">
        <p14:creationId xmlns:p14="http://schemas.microsoft.com/office/powerpoint/2010/main" val="2083498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AC391-5A6A-8345-A172-3AEFB7D56938}"/>
              </a:ext>
            </a:extLst>
          </p:cNvPr>
          <p:cNvSpPr>
            <a:spLocks noGrp="1"/>
          </p:cNvSpPr>
          <p:nvPr>
            <p:ph type="title"/>
          </p:nvPr>
        </p:nvSpPr>
        <p:spPr/>
        <p:txBody>
          <a:bodyPr/>
          <a:lstStyle/>
          <a:p>
            <a:r>
              <a:rPr lang="en-IN"/>
              <a:t>General examination; </a:t>
            </a:r>
            <a:endParaRPr lang="en-US"/>
          </a:p>
        </p:txBody>
      </p:sp>
      <p:sp>
        <p:nvSpPr>
          <p:cNvPr id="3" name="Content Placeholder 2">
            <a:extLst>
              <a:ext uri="{FF2B5EF4-FFF2-40B4-BE49-F238E27FC236}">
                <a16:creationId xmlns:a16="http://schemas.microsoft.com/office/drawing/2014/main" id="{C41E9C1B-3B6F-2D44-8E47-A613CF8B1367}"/>
              </a:ext>
            </a:extLst>
          </p:cNvPr>
          <p:cNvSpPr>
            <a:spLocks noGrp="1"/>
          </p:cNvSpPr>
          <p:nvPr>
            <p:ph idx="1"/>
          </p:nvPr>
        </p:nvSpPr>
        <p:spPr/>
        <p:txBody>
          <a:bodyPr>
            <a:normAutofit fontScale="92500" lnSpcReduction="20000"/>
          </a:bodyPr>
          <a:lstStyle/>
          <a:p>
            <a:pPr marL="0" indent="0">
              <a:buNone/>
            </a:pPr>
            <a:r>
              <a:rPr lang="en-IN"/>
              <a:t>On examination
 she was conscious </a:t>
            </a:r>
          </a:p>
          <a:p>
            <a:pPr marL="0" indent="0">
              <a:buNone/>
            </a:pPr>
            <a:r>
              <a:rPr lang="en-IN"/>
              <a:t>oriented afebrile</a:t>
            </a:r>
          </a:p>
          <a:p>
            <a:pPr marL="0" indent="0">
              <a:buNone/>
            </a:pPr>
            <a:r>
              <a:rPr lang="en-IN"/>
              <a:t>No pallor
No pedal edema
No cyanosis/clubbing/generalized lymphadenopathy.</a:t>
            </a:r>
          </a:p>
          <a:p>
            <a:pPr marL="0" indent="0">
              <a:buNone/>
            </a:pPr>
            <a:r>
              <a:rPr lang="en-IN" b="1" i="1"/>
              <a:t>Vitals:</a:t>
            </a:r>
          </a:p>
          <a:p>
            <a:pPr marL="0" indent="0">
              <a:buNone/>
            </a:pPr>
            <a:r>
              <a:rPr lang="en-IN"/>
              <a:t>Bp:120/80mmHg</a:t>
            </a:r>
          </a:p>
          <a:p>
            <a:pPr marL="0" indent="0">
              <a:buNone/>
            </a:pPr>
            <a:r>
              <a:rPr lang="en-IN"/>
              <a:t>PR:92/min
Spo2:98 percent in room air.</a:t>
            </a:r>
            <a:endParaRPr lang="en-US"/>
          </a:p>
        </p:txBody>
      </p:sp>
    </p:spTree>
    <p:extLst>
      <p:ext uri="{BB962C8B-B14F-4D97-AF65-F5344CB8AC3E}">
        <p14:creationId xmlns:p14="http://schemas.microsoft.com/office/powerpoint/2010/main" val="42577592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TF10001029" id="{ED3996BA-162B-43C7-B0E2-A5CA4E649741}" vid="{187088E4-27D7-4455-856F-4A44258D82E2}"/>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21</Slides>
  <Notes>0</Notes>
  <HiddenSlides>0</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Ion Boardroom</vt:lpstr>
      <vt:lpstr>GRAVID UTERUS GRAVID VEINS</vt:lpstr>
      <vt:lpstr>1st medical unit</vt:lpstr>
      <vt:lpstr>Chief complaints:</vt:lpstr>
      <vt:lpstr>H/o PRESENTING ILLNESS:</vt:lpstr>
      <vt:lpstr>PowerPoint Presentation</vt:lpstr>
      <vt:lpstr>A Big Past.....</vt:lpstr>
      <vt:lpstr>PowerPoint Presentation</vt:lpstr>
      <vt:lpstr>Personal history:</vt:lpstr>
      <vt:lpstr>General examination; </vt:lpstr>
      <vt:lpstr>PowerPoint Presentation</vt:lpstr>
      <vt:lpstr>Investigations:</vt:lpstr>
      <vt:lpstr>PowerPoint Presentation</vt:lpstr>
      <vt:lpstr>PowerPoint Presentation</vt:lpstr>
      <vt:lpstr>PowerPoint Presentation</vt:lpstr>
      <vt:lpstr>Treatment given:</vt:lpstr>
      <vt:lpstr>Vascular surgeon opinion:</vt:lpstr>
      <vt:lpstr>10 days later....Double trouble!</vt:lpstr>
      <vt:lpstr>Coagulation profile :</vt:lpstr>
      <vt:lpstr>Day 42 post partum.</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918220910386</dc:creator>
  <cp:lastModifiedBy>918220910386</cp:lastModifiedBy>
  <cp:revision>8</cp:revision>
  <dcterms:created xsi:type="dcterms:W3CDTF">2022-01-03T17:36:10Z</dcterms:created>
  <dcterms:modified xsi:type="dcterms:W3CDTF">2022-01-04T14:10:57Z</dcterms:modified>
</cp:coreProperties>
</file>